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2" r:id="rId2"/>
    <p:sldId id="266" r:id="rId3"/>
    <p:sldId id="267" r:id="rId4"/>
    <p:sldId id="268" r:id="rId5"/>
    <p:sldId id="269" r:id="rId6"/>
    <p:sldId id="270" r:id="rId7"/>
    <p:sldId id="271" r:id="rId8"/>
    <p:sldId id="282" r:id="rId9"/>
    <p:sldId id="283" r:id="rId10"/>
    <p:sldId id="284" r:id="rId11"/>
    <p:sldId id="285" r:id="rId12"/>
    <p:sldId id="286" r:id="rId13"/>
    <p:sldId id="287" r:id="rId14"/>
    <p:sldId id="288" r:id="rId15"/>
    <p:sldId id="289" r:id="rId16"/>
    <p:sldId id="290" r:id="rId17"/>
    <p:sldId id="292" r:id="rId18"/>
    <p:sldId id="293" r:id="rId19"/>
    <p:sldId id="294" r:id="rId20"/>
    <p:sldId id="295" r:id="rId21"/>
    <p:sldId id="306" r:id="rId22"/>
    <p:sldId id="307" r:id="rId23"/>
    <p:sldId id="308" r:id="rId24"/>
    <p:sldId id="310" r:id="rId25"/>
    <p:sldId id="309" r:id="rId26"/>
    <p:sldId id="311" r:id="rId27"/>
    <p:sldId id="312" r:id="rId28"/>
    <p:sldId id="296" r:id="rId29"/>
    <p:sldId id="298" r:id="rId30"/>
    <p:sldId id="297" r:id="rId31"/>
    <p:sldId id="26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716" autoAdjust="0"/>
  </p:normalViewPr>
  <p:slideViewPr>
    <p:cSldViewPr>
      <p:cViewPr varScale="1">
        <p:scale>
          <a:sx n="65" d="100"/>
          <a:sy n="65" d="100"/>
        </p:scale>
        <p:origin x="-130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295F1-F80F-4FDE-9578-A0AB007F9494}" type="datetimeFigureOut">
              <a:rPr lang="en-AU" smtClean="0"/>
              <a:pPr/>
              <a:t>24/09/2016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316EA-0579-4707-AA7A-0F6CF00841EE}" type="slidenum">
              <a:rPr lang="en-AU" smtClean="0"/>
              <a:pPr/>
              <a:t>‹#›</a:t>
            </a:fld>
            <a:endParaRPr lang="en-AU"/>
          </a:p>
        </p:txBody>
      </p:sp>
    </p:spTree>
    <p:extLst>
      <p:ext uri="{BB962C8B-B14F-4D97-AF65-F5344CB8AC3E}">
        <p14:creationId xmlns="" xmlns:p14="http://schemas.microsoft.com/office/powerpoint/2010/main" val="103365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36316EA-0579-4707-AA7A-0F6CF00841EE}" type="slidenum">
              <a:rPr lang="en-AU" smtClean="0"/>
              <a:pPr/>
              <a:t>12</a:t>
            </a:fld>
            <a:endParaRPr lang="en-AU"/>
          </a:p>
        </p:txBody>
      </p:sp>
    </p:spTree>
    <p:extLst>
      <p:ext uri="{BB962C8B-B14F-4D97-AF65-F5344CB8AC3E}">
        <p14:creationId xmlns="" xmlns:p14="http://schemas.microsoft.com/office/powerpoint/2010/main" val="13775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36316EA-0579-4707-AA7A-0F6CF00841EE}" type="slidenum">
              <a:rPr lang="en-AU" smtClean="0"/>
              <a:pPr/>
              <a:t>30</a:t>
            </a:fld>
            <a:endParaRPr lang="en-AU"/>
          </a:p>
        </p:txBody>
      </p:sp>
    </p:spTree>
    <p:extLst>
      <p:ext uri="{BB962C8B-B14F-4D97-AF65-F5344CB8AC3E}">
        <p14:creationId xmlns="" xmlns:p14="http://schemas.microsoft.com/office/powerpoint/2010/main" val="2591526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EABAAE8-9070-42C0-9B58-C881B1F1EB52}" type="datetime1">
              <a:rPr lang="en-AU" smtClean="0"/>
              <a:pPr/>
              <a:t>24/09/2016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53AE765-FB06-40A8-87B8-9F4872CA5E1E}" type="slidenum">
              <a:rPr lang="en-AU" smtClean="0"/>
              <a:pPr/>
              <a:t>‹#›</a:t>
            </a:fld>
            <a:endParaRPr lang="en-AU"/>
          </a:p>
        </p:txBody>
      </p:sp>
    </p:spTree>
    <p:extLst>
      <p:ext uri="{BB962C8B-B14F-4D97-AF65-F5344CB8AC3E}">
        <p14:creationId xmlns="" xmlns:p14="http://schemas.microsoft.com/office/powerpoint/2010/main" val="132519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EC570D4-B76E-49F0-8C64-FE3A69913164}" type="datetime1">
              <a:rPr lang="en-AU" smtClean="0"/>
              <a:pPr/>
              <a:t>24/09/2016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53AE765-FB06-40A8-87B8-9F4872CA5E1E}" type="slidenum">
              <a:rPr lang="en-AU" smtClean="0"/>
              <a:pPr/>
              <a:t>‹#›</a:t>
            </a:fld>
            <a:endParaRPr lang="en-AU"/>
          </a:p>
        </p:txBody>
      </p:sp>
    </p:spTree>
    <p:extLst>
      <p:ext uri="{BB962C8B-B14F-4D97-AF65-F5344CB8AC3E}">
        <p14:creationId xmlns="" xmlns:p14="http://schemas.microsoft.com/office/powerpoint/2010/main" val="2542774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EA464D5-9154-464D-977F-5690BF6ACA65}" type="datetime1">
              <a:rPr lang="en-AU" smtClean="0"/>
              <a:pPr/>
              <a:t>24/09/2016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53AE765-FB06-40A8-87B8-9F4872CA5E1E}" type="slidenum">
              <a:rPr lang="en-AU" smtClean="0"/>
              <a:pPr/>
              <a:t>‹#›</a:t>
            </a:fld>
            <a:endParaRPr lang="en-AU"/>
          </a:p>
        </p:txBody>
      </p:sp>
    </p:spTree>
    <p:extLst>
      <p:ext uri="{BB962C8B-B14F-4D97-AF65-F5344CB8AC3E}">
        <p14:creationId xmlns="" xmlns:p14="http://schemas.microsoft.com/office/powerpoint/2010/main" val="378574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278658E-64F0-4310-866A-3E6D376CDDDB}" type="datetime1">
              <a:rPr lang="en-AU" smtClean="0"/>
              <a:pPr/>
              <a:t>24/09/2016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53AE765-FB06-40A8-87B8-9F4872CA5E1E}" type="slidenum">
              <a:rPr lang="en-AU" smtClean="0"/>
              <a:pPr/>
              <a:t>‹#›</a:t>
            </a:fld>
            <a:endParaRPr lang="en-AU"/>
          </a:p>
        </p:txBody>
      </p:sp>
    </p:spTree>
    <p:extLst>
      <p:ext uri="{BB962C8B-B14F-4D97-AF65-F5344CB8AC3E}">
        <p14:creationId xmlns="" xmlns:p14="http://schemas.microsoft.com/office/powerpoint/2010/main" val="306172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91A1BA-B295-4C85-B9FD-5F9F8E3809DE}" type="datetime1">
              <a:rPr lang="en-AU" smtClean="0"/>
              <a:pPr/>
              <a:t>24/09/2016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53AE765-FB06-40A8-87B8-9F4872CA5E1E}" type="slidenum">
              <a:rPr lang="en-AU" smtClean="0"/>
              <a:pPr/>
              <a:t>‹#›</a:t>
            </a:fld>
            <a:endParaRPr lang="en-AU"/>
          </a:p>
        </p:txBody>
      </p:sp>
    </p:spTree>
    <p:extLst>
      <p:ext uri="{BB962C8B-B14F-4D97-AF65-F5344CB8AC3E}">
        <p14:creationId xmlns="" xmlns:p14="http://schemas.microsoft.com/office/powerpoint/2010/main" val="173683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930B280F-EA7B-4EF2-99B3-5FEB6CE3CCB9}" type="datetime1">
              <a:rPr lang="en-AU" smtClean="0"/>
              <a:pPr/>
              <a:t>24/09/2016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53AE765-FB06-40A8-87B8-9F4872CA5E1E}" type="slidenum">
              <a:rPr lang="en-AU" smtClean="0"/>
              <a:pPr/>
              <a:t>‹#›</a:t>
            </a:fld>
            <a:endParaRPr lang="en-AU"/>
          </a:p>
        </p:txBody>
      </p:sp>
    </p:spTree>
    <p:extLst>
      <p:ext uri="{BB962C8B-B14F-4D97-AF65-F5344CB8AC3E}">
        <p14:creationId xmlns="" xmlns:p14="http://schemas.microsoft.com/office/powerpoint/2010/main" val="289974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01BDA6CC-8A7E-4F7A-8094-CF1613FCAA6C}" type="datetime1">
              <a:rPr lang="en-AU" smtClean="0"/>
              <a:pPr/>
              <a:t>24/09/2016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53AE765-FB06-40A8-87B8-9F4872CA5E1E}" type="slidenum">
              <a:rPr lang="en-AU" smtClean="0"/>
              <a:pPr/>
              <a:t>‹#›</a:t>
            </a:fld>
            <a:endParaRPr lang="en-AU"/>
          </a:p>
        </p:txBody>
      </p:sp>
    </p:spTree>
    <p:extLst>
      <p:ext uri="{BB962C8B-B14F-4D97-AF65-F5344CB8AC3E}">
        <p14:creationId xmlns="" xmlns:p14="http://schemas.microsoft.com/office/powerpoint/2010/main" val="2143529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B509DCA5-05E6-450A-A71C-218E2DDF8154}" type="datetime1">
              <a:rPr lang="en-AU" smtClean="0"/>
              <a:pPr/>
              <a:t>24/09/2016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53AE765-FB06-40A8-87B8-9F4872CA5E1E}" type="slidenum">
              <a:rPr lang="en-AU" smtClean="0"/>
              <a:pPr/>
              <a:t>‹#›</a:t>
            </a:fld>
            <a:endParaRPr lang="en-AU"/>
          </a:p>
        </p:txBody>
      </p:sp>
    </p:spTree>
    <p:extLst>
      <p:ext uri="{BB962C8B-B14F-4D97-AF65-F5344CB8AC3E}">
        <p14:creationId xmlns="" xmlns:p14="http://schemas.microsoft.com/office/powerpoint/2010/main" val="312505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B2CA7-6AB2-4516-AE34-C259954E3E1C}" type="datetime1">
              <a:rPr lang="en-AU" smtClean="0"/>
              <a:pPr/>
              <a:t>24/09/2016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53AE765-FB06-40A8-87B8-9F4872CA5E1E}" type="slidenum">
              <a:rPr lang="en-AU" smtClean="0"/>
              <a:pPr/>
              <a:t>‹#›</a:t>
            </a:fld>
            <a:endParaRPr lang="en-AU"/>
          </a:p>
        </p:txBody>
      </p:sp>
    </p:spTree>
    <p:extLst>
      <p:ext uri="{BB962C8B-B14F-4D97-AF65-F5344CB8AC3E}">
        <p14:creationId xmlns="" xmlns:p14="http://schemas.microsoft.com/office/powerpoint/2010/main" val="16170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2021B0-CD39-4FFD-950F-5D40C5B39531}" type="datetime1">
              <a:rPr lang="en-AU" smtClean="0"/>
              <a:pPr/>
              <a:t>24/09/2016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53AE765-FB06-40A8-87B8-9F4872CA5E1E}" type="slidenum">
              <a:rPr lang="en-AU" smtClean="0"/>
              <a:pPr/>
              <a:t>‹#›</a:t>
            </a:fld>
            <a:endParaRPr lang="en-AU"/>
          </a:p>
        </p:txBody>
      </p:sp>
    </p:spTree>
    <p:extLst>
      <p:ext uri="{BB962C8B-B14F-4D97-AF65-F5344CB8AC3E}">
        <p14:creationId xmlns="" xmlns:p14="http://schemas.microsoft.com/office/powerpoint/2010/main" val="416847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89D4EB-E092-45B4-BF46-E84378DCDC2E}" type="datetime1">
              <a:rPr lang="en-AU" smtClean="0"/>
              <a:pPr/>
              <a:t>24/09/2016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53AE765-FB06-40A8-87B8-9F4872CA5E1E}" type="slidenum">
              <a:rPr lang="en-AU" smtClean="0"/>
              <a:pPr/>
              <a:t>‹#›</a:t>
            </a:fld>
            <a:endParaRPr lang="en-AU"/>
          </a:p>
        </p:txBody>
      </p:sp>
    </p:spTree>
    <p:extLst>
      <p:ext uri="{BB962C8B-B14F-4D97-AF65-F5344CB8AC3E}">
        <p14:creationId xmlns="" xmlns:p14="http://schemas.microsoft.com/office/powerpoint/2010/main" val="813118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39014-BA67-49B5-A0E9-5411F504FC88}" type="datetime1">
              <a:rPr lang="en-AU" smtClean="0"/>
              <a:pPr/>
              <a:t>24/09/2016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AE765-FB06-40A8-87B8-9F4872CA5E1E}" type="slidenum">
              <a:rPr lang="en-AU" smtClean="0"/>
              <a:pPr/>
              <a:t>‹#›</a:t>
            </a:fld>
            <a:endParaRPr lang="en-AU"/>
          </a:p>
        </p:txBody>
      </p:sp>
    </p:spTree>
    <p:extLst>
      <p:ext uri="{BB962C8B-B14F-4D97-AF65-F5344CB8AC3E}">
        <p14:creationId xmlns="" xmlns:p14="http://schemas.microsoft.com/office/powerpoint/2010/main" val="45413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istqbexamcertification.com/wp-content/uploads/2012/01/Equivalence-partitioning.jp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istqbexamcertification.com/what-is-a-software-tes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712968" cy="720080"/>
          </a:xfr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AU" b="1" dirty="0" smtClean="0"/>
              <a:t>Software Development Life Cycle (SDLC)</a:t>
            </a:r>
            <a:endParaRPr lang="en-AU" dirty="0"/>
          </a:p>
        </p:txBody>
      </p:sp>
      <p:sp>
        <p:nvSpPr>
          <p:cNvPr id="3" name="Content Placeholder 2"/>
          <p:cNvSpPr>
            <a:spLocks noGrp="1"/>
          </p:cNvSpPr>
          <p:nvPr>
            <p:ph idx="1"/>
          </p:nvPr>
        </p:nvSpPr>
        <p:spPr>
          <a:xfrm>
            <a:off x="251520" y="980728"/>
            <a:ext cx="8712968" cy="5616624"/>
          </a:xfrm>
          <a:solidFill>
            <a:schemeClr val="accent2">
              <a:lumMod val="20000"/>
              <a:lumOff val="80000"/>
            </a:schemeClr>
          </a:solidFill>
          <a:scene3d>
            <a:camera prst="orthographicFront"/>
            <a:lightRig rig="threePt" dir="t"/>
          </a:scene3d>
          <a:sp3d>
            <a:bevelT/>
          </a:sp3d>
        </p:spPr>
        <p:style>
          <a:lnRef idx="1">
            <a:schemeClr val="accent2"/>
          </a:lnRef>
          <a:fillRef idx="3">
            <a:schemeClr val="accent2"/>
          </a:fillRef>
          <a:effectRef idx="2">
            <a:schemeClr val="accent2"/>
          </a:effectRef>
          <a:fontRef idx="minor">
            <a:schemeClr val="lt1"/>
          </a:fontRef>
        </p:style>
        <p:txBody>
          <a:bodyPr>
            <a:normAutofit fontScale="92500" lnSpcReduction="10000"/>
          </a:bodyPr>
          <a:lstStyle/>
          <a:p>
            <a:pPr marL="0" indent="0" algn="just">
              <a:buNone/>
            </a:pPr>
            <a:r>
              <a:rPr lang="en-AU" sz="2600" dirty="0" smtClean="0">
                <a:solidFill>
                  <a:schemeClr val="tx1"/>
                </a:solidFill>
                <a:effectLst/>
              </a:rPr>
              <a:t>Software Development life cycle models describe phases of the software cycle and the order in which those phases are executed. Each phase produces deliverables required by the next phase in the life cycle. Requirements are translated into design. Code is produced according to the design which is called development phase. After coding and development the testing verifies the deliverable of the implementation phase against requirements.</a:t>
            </a:r>
          </a:p>
          <a:p>
            <a:pPr marL="0" indent="0" algn="just">
              <a:buNone/>
            </a:pPr>
            <a:r>
              <a:rPr lang="en-AU" sz="2600" dirty="0" smtClean="0">
                <a:solidFill>
                  <a:schemeClr val="tx1"/>
                </a:solidFill>
              </a:rPr>
              <a:t>There are following six phases in every Software development life cycle model:</a:t>
            </a:r>
          </a:p>
          <a:p>
            <a:pPr marL="514350" indent="-514350" algn="just">
              <a:buFont typeface="+mj-lt"/>
              <a:buAutoNum type="arabicPeriod"/>
            </a:pPr>
            <a:r>
              <a:rPr lang="en-AU" sz="2600" dirty="0" smtClean="0">
                <a:solidFill>
                  <a:schemeClr val="tx1"/>
                </a:solidFill>
              </a:rPr>
              <a:t>Requirement gathering and analysis</a:t>
            </a:r>
          </a:p>
          <a:p>
            <a:pPr marL="514350" indent="-514350" algn="just">
              <a:buFont typeface="+mj-lt"/>
              <a:buAutoNum type="arabicPeriod"/>
            </a:pPr>
            <a:r>
              <a:rPr lang="en-AU" sz="2600" dirty="0" smtClean="0">
                <a:solidFill>
                  <a:schemeClr val="tx1"/>
                </a:solidFill>
              </a:rPr>
              <a:t>Design</a:t>
            </a:r>
          </a:p>
          <a:p>
            <a:pPr marL="514350" indent="-514350" algn="just">
              <a:buFont typeface="+mj-lt"/>
              <a:buAutoNum type="arabicPeriod"/>
            </a:pPr>
            <a:r>
              <a:rPr lang="en-AU" sz="2600" dirty="0" smtClean="0">
                <a:solidFill>
                  <a:schemeClr val="tx1"/>
                </a:solidFill>
              </a:rPr>
              <a:t>Implementation or coding</a:t>
            </a:r>
          </a:p>
          <a:p>
            <a:pPr marL="514350" indent="-514350" algn="just">
              <a:buFont typeface="+mj-lt"/>
              <a:buAutoNum type="arabicPeriod"/>
            </a:pPr>
            <a:r>
              <a:rPr lang="en-AU" sz="2600" dirty="0" smtClean="0">
                <a:solidFill>
                  <a:schemeClr val="tx1"/>
                </a:solidFill>
              </a:rPr>
              <a:t>Testing</a:t>
            </a:r>
          </a:p>
          <a:p>
            <a:pPr marL="514350" indent="-514350" algn="just">
              <a:buFont typeface="+mj-lt"/>
              <a:buAutoNum type="arabicPeriod"/>
            </a:pPr>
            <a:r>
              <a:rPr lang="en-AU" sz="2600" dirty="0" smtClean="0">
                <a:solidFill>
                  <a:schemeClr val="tx1"/>
                </a:solidFill>
              </a:rPr>
              <a:t>Deployment</a:t>
            </a:r>
          </a:p>
          <a:p>
            <a:pPr marL="514350" indent="-514350" algn="just">
              <a:buFont typeface="+mj-lt"/>
              <a:buAutoNum type="arabicPeriod"/>
            </a:pPr>
            <a:r>
              <a:rPr lang="en-AU" sz="2600" dirty="0" smtClean="0">
                <a:solidFill>
                  <a:schemeClr val="tx1"/>
                </a:solidFill>
              </a:rPr>
              <a:t>Maintenance</a:t>
            </a:r>
          </a:p>
          <a:p>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1</a:t>
            </a:fld>
            <a:endParaRPr lang="en-AU"/>
          </a:p>
        </p:txBody>
      </p:sp>
    </p:spTree>
    <p:extLst>
      <p:ext uri="{BB962C8B-B14F-4D97-AF65-F5344CB8AC3E}">
        <p14:creationId xmlns="" xmlns:p14="http://schemas.microsoft.com/office/powerpoint/2010/main" val="2364855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336704"/>
          </a:xfrm>
          <a:solidFill>
            <a:schemeClr val="accent6">
              <a:lumMod val="60000"/>
              <a:lumOff val="40000"/>
            </a:schemeClr>
          </a:solidFill>
          <a:scene3d>
            <a:camera prst="orthographicFront"/>
            <a:lightRig rig="threePt" dir="t"/>
          </a:scene3d>
          <a:sp3d>
            <a:bevelT/>
          </a:sp3d>
        </p:spPr>
        <p:txBody>
          <a:bodyPr>
            <a:normAutofit fontScale="70000" lnSpcReduction="20000"/>
          </a:bodyPr>
          <a:lstStyle/>
          <a:p>
            <a:pPr marL="514350" indent="-514350">
              <a:buAutoNum type="arabicPeriod" startAt="8"/>
            </a:pPr>
            <a:r>
              <a:rPr lang="en-AU" b="1" dirty="0" smtClean="0"/>
              <a:t>Reopen: </a:t>
            </a:r>
            <a:r>
              <a:rPr lang="en-AU" dirty="0" smtClean="0"/>
              <a:t> If the bug still exists even after the bug is fixed by the developer, the tester changes the status to “reopened”. The bug goes through the life cycle once again.</a:t>
            </a:r>
          </a:p>
          <a:p>
            <a:pPr marL="514350" indent="-514350">
              <a:buAutoNum type="arabicPeriod" startAt="8"/>
            </a:pPr>
            <a:r>
              <a:rPr lang="en-AU" b="1" dirty="0" smtClean="0"/>
              <a:t>Closed: </a:t>
            </a:r>
            <a:r>
              <a:rPr lang="en-AU" dirty="0" smtClean="0"/>
              <a:t> Once the bug is fixed, it is tested by the tester. If the tester feels that the bug no longer exists in the software, he changes the status of the bug to “closed”. This state means that the bug is fixed, tested and approved. </a:t>
            </a:r>
          </a:p>
          <a:p>
            <a:pPr marL="514350" indent="-514350">
              <a:buAutoNum type="arabicPeriod" startAt="8"/>
            </a:pPr>
            <a:r>
              <a:rPr lang="en-US" dirty="0" smtClean="0"/>
              <a:t> </a:t>
            </a:r>
            <a:r>
              <a:rPr lang="en-AU" b="1" dirty="0" smtClean="0"/>
              <a:t>Duplicate:</a:t>
            </a:r>
            <a:r>
              <a:rPr lang="en-AU" dirty="0" smtClean="0"/>
              <a:t> If the bug is repeated twice or the two bugs mention the same concept of the bug, then one bug status is changed to “duplicate</a:t>
            </a:r>
            <a:r>
              <a:rPr lang="en-AU" b="1" dirty="0" smtClean="0"/>
              <a:t>“.</a:t>
            </a:r>
          </a:p>
          <a:p>
            <a:pPr marL="514350" indent="-514350">
              <a:buAutoNum type="arabicPeriod" startAt="8"/>
            </a:pPr>
            <a:r>
              <a:rPr lang="en-AU" b="1" dirty="0" smtClean="0"/>
              <a:t>Rejected:</a:t>
            </a:r>
            <a:r>
              <a:rPr lang="en-AU" dirty="0" smtClean="0"/>
              <a:t> If the developer feels that the bug is not genuine, he rejects the bug. Then the state of the bug is changed to “rejected”.</a:t>
            </a:r>
          </a:p>
          <a:p>
            <a:pPr marL="514350" indent="-514350">
              <a:buAutoNum type="arabicPeriod" startAt="8"/>
            </a:pPr>
            <a:r>
              <a:rPr lang="en-AU" b="1" dirty="0" smtClean="0"/>
              <a:t>Deferred:</a:t>
            </a:r>
            <a:r>
              <a:rPr lang="en-AU" dirty="0" smtClean="0"/>
              <a:t> The bug, changed to deferred state means the bug is expected to be fixed in next releases. The reasons for changing the bug to this state have many factors. Some of them are priority of the bug may be low, lack of time for the release or the bug may not have major effect on the software. </a:t>
            </a:r>
          </a:p>
          <a:p>
            <a:pPr marL="514350" indent="-514350">
              <a:buAutoNum type="arabicPeriod" startAt="8"/>
            </a:pPr>
            <a:r>
              <a:rPr lang="en-AU" b="1" dirty="0" smtClean="0"/>
              <a:t>Not a bug:</a:t>
            </a:r>
            <a:r>
              <a:rPr lang="en-AU" dirty="0" smtClean="0"/>
              <a:t>  The state given as “Not a bug” if there is no change in the functionality of the application. For an example: If customer asks for some change in the look and </a:t>
            </a:r>
            <a:r>
              <a:rPr lang="en-AU" dirty="0" err="1" smtClean="0"/>
              <a:t>feal</a:t>
            </a:r>
            <a:r>
              <a:rPr lang="en-AU" dirty="0" smtClean="0"/>
              <a:t> of the application like change of colour of some text then it is not a bug but just some change in the looks of the  application.</a:t>
            </a:r>
          </a:p>
          <a:p>
            <a:endParaRPr lang="en-AU" dirty="0"/>
          </a:p>
        </p:txBody>
      </p:sp>
      <p:sp>
        <p:nvSpPr>
          <p:cNvPr id="5" name="Slide Number Placeholder 4"/>
          <p:cNvSpPr>
            <a:spLocks noGrp="1"/>
          </p:cNvSpPr>
          <p:nvPr>
            <p:ph type="sldNum" sz="quarter" idx="12"/>
          </p:nvPr>
        </p:nvSpPr>
        <p:spPr/>
        <p:txBody>
          <a:bodyPr/>
          <a:lstStyle/>
          <a:p>
            <a:fld id="{653AE765-FB06-40A8-87B8-9F4872CA5E1E}" type="slidenum">
              <a:rPr lang="en-AU" smtClean="0"/>
              <a:pPr/>
              <a:t>10</a:t>
            </a:fld>
            <a:endParaRPr lang="en-AU"/>
          </a:p>
        </p:txBody>
      </p:sp>
    </p:spTree>
    <p:extLst>
      <p:ext uri="{BB962C8B-B14F-4D97-AF65-F5344CB8AC3E}">
        <p14:creationId xmlns="" xmlns:p14="http://schemas.microsoft.com/office/powerpoint/2010/main" val="210784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260649"/>
            <a:ext cx="8856984" cy="648071"/>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en-US" dirty="0" smtClean="0"/>
              <a:t>Severity </a:t>
            </a:r>
            <a:endParaRPr lang="en-AU" dirty="0"/>
          </a:p>
        </p:txBody>
      </p:sp>
      <p:sp>
        <p:nvSpPr>
          <p:cNvPr id="3" name="Subtitle 2"/>
          <p:cNvSpPr>
            <a:spLocks noGrp="1"/>
          </p:cNvSpPr>
          <p:nvPr>
            <p:ph type="subTitle" idx="1"/>
          </p:nvPr>
        </p:nvSpPr>
        <p:spPr>
          <a:xfrm>
            <a:off x="107504" y="980728"/>
            <a:ext cx="8856984" cy="5616624"/>
          </a:xfrm>
          <a:effectLst>
            <a:glow rad="139700">
              <a:schemeClr val="accent5">
                <a:satMod val="175000"/>
                <a:alpha val="40000"/>
              </a:schemeClr>
            </a:glow>
            <a:outerShdw blurRad="40000" dist="20000" dir="5400000" rotWithShape="0">
              <a:srgbClr val="000000">
                <a:alpha val="38000"/>
              </a:srgbClr>
            </a:outerShdw>
          </a:effectLst>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normAutofit fontScale="40000" lnSpcReduction="20000"/>
          </a:bodyPr>
          <a:lstStyle/>
          <a:p>
            <a:pPr algn="just"/>
            <a:r>
              <a:rPr lang="en-AU" sz="4500" b="1" dirty="0" smtClean="0">
                <a:solidFill>
                  <a:schemeClr val="tx1"/>
                </a:solidFill>
              </a:rPr>
              <a:t>1)  Severity</a:t>
            </a:r>
            <a:r>
              <a:rPr lang="en-AU" sz="4500" dirty="0" smtClean="0">
                <a:solidFill>
                  <a:schemeClr val="tx1"/>
                </a:solidFill>
              </a:rPr>
              <a:t>:</a:t>
            </a:r>
          </a:p>
          <a:p>
            <a:pPr algn="just"/>
            <a:r>
              <a:rPr lang="en-AU" sz="4500" dirty="0" smtClean="0">
                <a:solidFill>
                  <a:schemeClr val="tx1"/>
                </a:solidFill>
              </a:rPr>
              <a:t>It is the extent to which the defect can affect the software. In other words it defines the impact that a given defect has on the system.</a:t>
            </a:r>
            <a:r>
              <a:rPr lang="en-AU" sz="4500" b="1" dirty="0" smtClean="0">
                <a:solidFill>
                  <a:schemeClr val="tx1"/>
                </a:solidFill>
              </a:rPr>
              <a:t> </a:t>
            </a:r>
          </a:p>
          <a:p>
            <a:pPr algn="just"/>
            <a:r>
              <a:rPr lang="en-AU" sz="4500" b="1" dirty="0" smtClean="0">
                <a:solidFill>
                  <a:schemeClr val="tx1"/>
                </a:solidFill>
              </a:rPr>
              <a:t>For example:</a:t>
            </a:r>
            <a:r>
              <a:rPr lang="en-AU" sz="4500" dirty="0" smtClean="0">
                <a:solidFill>
                  <a:schemeClr val="tx1"/>
                </a:solidFill>
              </a:rPr>
              <a:t> If an application or web page crashes when a remote link is clicked, in this case clicking the remote link by an user is rare but the impact of  application crashing is severe. So the severity is high but priority is low.</a:t>
            </a:r>
          </a:p>
          <a:p>
            <a:pPr algn="just"/>
            <a:r>
              <a:rPr lang="en-AU" sz="4500" dirty="0" smtClean="0">
                <a:solidFill>
                  <a:schemeClr val="tx1"/>
                </a:solidFill>
              </a:rPr>
              <a:t>Severity can be of following types:</a:t>
            </a:r>
          </a:p>
          <a:p>
            <a:pPr algn="just"/>
            <a:r>
              <a:rPr lang="en-AU" sz="4500" b="1" dirty="0" smtClean="0">
                <a:solidFill>
                  <a:schemeClr val="tx1"/>
                </a:solidFill>
              </a:rPr>
              <a:t>Critical: </a:t>
            </a:r>
            <a:r>
              <a:rPr lang="en-AU" sz="4500" dirty="0" smtClean="0">
                <a:solidFill>
                  <a:schemeClr val="tx1"/>
                </a:solidFill>
              </a:rPr>
              <a:t>The defect that results in the termination of the complete system or one or more component of the system and causes extensive corruption of the data. The failed function is unusable and there is no acceptable alternative method to achieve the required results then the severity will be stated as critical.</a:t>
            </a:r>
          </a:p>
          <a:p>
            <a:pPr algn="just"/>
            <a:r>
              <a:rPr lang="en-AU" sz="4500" b="1" dirty="0" smtClean="0">
                <a:solidFill>
                  <a:schemeClr val="tx1"/>
                </a:solidFill>
              </a:rPr>
              <a:t>Major: </a:t>
            </a:r>
            <a:r>
              <a:rPr lang="en-AU" sz="4500" dirty="0" smtClean="0">
                <a:solidFill>
                  <a:schemeClr val="tx1"/>
                </a:solidFill>
              </a:rPr>
              <a:t>The defect that results in the termination of the complete system or one or more component of the system and causes extensive corruption of the data. The failed function is unusable but there exists an acceptable alternative method to achieve the required results then the severity will be stated as major.</a:t>
            </a:r>
          </a:p>
          <a:p>
            <a:pPr algn="just"/>
            <a:r>
              <a:rPr lang="en-AU" sz="4500" b="1" dirty="0" smtClean="0">
                <a:solidFill>
                  <a:schemeClr val="tx1"/>
                </a:solidFill>
              </a:rPr>
              <a:t>Moderate: </a:t>
            </a:r>
            <a:r>
              <a:rPr lang="en-AU" sz="4500" dirty="0" smtClean="0">
                <a:solidFill>
                  <a:schemeClr val="tx1"/>
                </a:solidFill>
              </a:rPr>
              <a:t>The defect that does not result in the termination, but causes the system to produce incorrect, incomplete or inconsistent results then the severity will be stated as moderate.</a:t>
            </a:r>
          </a:p>
          <a:p>
            <a:pPr algn="just"/>
            <a:r>
              <a:rPr lang="en-AU" sz="4500" b="1" dirty="0" smtClean="0">
                <a:solidFill>
                  <a:schemeClr val="tx1"/>
                </a:solidFill>
              </a:rPr>
              <a:t>Minor: </a:t>
            </a:r>
            <a:r>
              <a:rPr lang="en-AU" sz="4500" dirty="0" smtClean="0">
                <a:solidFill>
                  <a:schemeClr val="tx1"/>
                </a:solidFill>
              </a:rPr>
              <a:t>The defect that does not result in the termination and does not damage the usability of the system and the desired results can be easily obtained by working around the defects then the severity is stated as minor.</a:t>
            </a:r>
          </a:p>
          <a:p>
            <a:pPr algn="just"/>
            <a:r>
              <a:rPr lang="en-AU" sz="4500" b="1" dirty="0" smtClean="0">
                <a:solidFill>
                  <a:schemeClr val="tx1"/>
                </a:solidFill>
              </a:rPr>
              <a:t>Cosmetic: </a:t>
            </a:r>
            <a:r>
              <a:rPr lang="en-AU" sz="4500" dirty="0" smtClean="0">
                <a:solidFill>
                  <a:schemeClr val="tx1"/>
                </a:solidFill>
              </a:rPr>
              <a:t>The defect that is related to the enhancement of the system where the changes are related to the look and field of the application then the severity is stated as cosmetic.</a:t>
            </a:r>
          </a:p>
          <a:p>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11</a:t>
            </a:fld>
            <a:endParaRPr lang="en-AU"/>
          </a:p>
        </p:txBody>
      </p:sp>
      <p:pic>
        <p:nvPicPr>
          <p:cNvPr id="614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83413" y="260648"/>
            <a:ext cx="981075" cy="1008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0018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784976" cy="706090"/>
          </a:xfrm>
          <a:scene3d>
            <a:camera prst="orthographicFront"/>
            <a:lightRig rig="threePt" dir="t"/>
          </a:scene3d>
          <a:sp3d>
            <a:bevelT/>
          </a:sp3d>
        </p:spPr>
        <p:style>
          <a:lnRef idx="3">
            <a:schemeClr val="lt1"/>
          </a:lnRef>
          <a:fillRef idx="1">
            <a:schemeClr val="accent3"/>
          </a:fillRef>
          <a:effectRef idx="1">
            <a:schemeClr val="accent3"/>
          </a:effectRef>
          <a:fontRef idx="minor">
            <a:schemeClr val="lt1"/>
          </a:fontRef>
        </p:style>
        <p:txBody>
          <a:bodyPr>
            <a:normAutofit fontScale="90000"/>
          </a:bodyPr>
          <a:lstStyle/>
          <a:p>
            <a:r>
              <a:rPr lang="en-AU" b="1" dirty="0" smtClean="0"/>
              <a:t>Priority</a:t>
            </a:r>
            <a:endParaRPr lang="en-AU" dirty="0"/>
          </a:p>
        </p:txBody>
      </p:sp>
      <p:sp>
        <p:nvSpPr>
          <p:cNvPr id="3" name="Content Placeholder 2"/>
          <p:cNvSpPr>
            <a:spLocks noGrp="1"/>
          </p:cNvSpPr>
          <p:nvPr>
            <p:ph idx="1"/>
          </p:nvPr>
        </p:nvSpPr>
        <p:spPr>
          <a:xfrm>
            <a:off x="179512" y="1052736"/>
            <a:ext cx="8784976" cy="5544616"/>
          </a:xfrm>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a:normAutofit/>
          </a:bodyPr>
          <a:lstStyle/>
          <a:p>
            <a:r>
              <a:rPr lang="en-AU" sz="2000" dirty="0" smtClean="0"/>
              <a:t>Priority defines the order in which we should resolve a defect. Should   we fix it now, or can it wait? This priority status is set by the tester to the developer mentioning the time frame to fix the defect. If high priority is mentioned then the developer has to fix it at the earliest. The priority status is set based on the customer requirements.</a:t>
            </a:r>
            <a:r>
              <a:rPr lang="en-AU" sz="2000" b="1" dirty="0" smtClean="0"/>
              <a:t> For example: </a:t>
            </a:r>
            <a:r>
              <a:rPr lang="en-AU" sz="2000" dirty="0" smtClean="0"/>
              <a:t>If the company name is misspelled in the home page of the website, then the priority is high and severity is low to fix it.</a:t>
            </a:r>
          </a:p>
          <a:p>
            <a:r>
              <a:rPr lang="en-AU" sz="2000" dirty="0" smtClean="0"/>
              <a:t>Priority can be of following types:</a:t>
            </a:r>
          </a:p>
          <a:p>
            <a:r>
              <a:rPr lang="en-AU" sz="2000" b="1" dirty="0" smtClean="0"/>
              <a:t>Low: </a:t>
            </a:r>
            <a:r>
              <a:rPr lang="en-AU" sz="2000" dirty="0" smtClean="0"/>
              <a:t>The defect is an irritant which should be repaired, but repair can be deferred until after more serious defect have been fixed.</a:t>
            </a:r>
          </a:p>
          <a:p>
            <a:r>
              <a:rPr lang="en-AU" sz="2000" b="1" dirty="0" smtClean="0"/>
              <a:t>Medium: </a:t>
            </a:r>
            <a:r>
              <a:rPr lang="en-AU" sz="2000" dirty="0" smtClean="0"/>
              <a:t>The defect should be resolved in the normal course of development activities. It can wait until a new build or version is created.</a:t>
            </a:r>
          </a:p>
          <a:p>
            <a:r>
              <a:rPr lang="en-AU" sz="2000" b="1" dirty="0" smtClean="0"/>
              <a:t>High: </a:t>
            </a:r>
            <a:r>
              <a:rPr lang="en-AU" sz="2000" dirty="0" smtClean="0"/>
              <a:t>The defect must be resolved as soon as possible because the defect is affecting the application or the product severely. The system cannot be used until the  repair has been done.</a:t>
            </a:r>
          </a:p>
          <a:p>
            <a:pPr marL="0" indent="0">
              <a:buNone/>
            </a:pPr>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12</a:t>
            </a:fld>
            <a:endParaRPr lang="en-AU"/>
          </a:p>
        </p:txBody>
      </p:sp>
      <p:pic>
        <p:nvPicPr>
          <p:cNvPr id="512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770909" y="5661115"/>
            <a:ext cx="112395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79512" y="5542052"/>
            <a:ext cx="1333500" cy="1152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860359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712968" cy="706090"/>
          </a:xfrm>
          <a:scene3d>
            <a:camera prst="orthographicFront"/>
            <a:lightRig rig="threePt" dir="t"/>
          </a:scene3d>
          <a:sp3d>
            <a:bevelT/>
          </a:sp3d>
        </p:spPr>
        <p:style>
          <a:lnRef idx="1">
            <a:schemeClr val="accent3"/>
          </a:lnRef>
          <a:fillRef idx="3">
            <a:schemeClr val="accent3"/>
          </a:fillRef>
          <a:effectRef idx="2">
            <a:schemeClr val="accent3"/>
          </a:effectRef>
          <a:fontRef idx="minor">
            <a:schemeClr val="lt1"/>
          </a:fontRef>
        </p:style>
        <p:txBody>
          <a:bodyPr>
            <a:normAutofit fontScale="90000"/>
          </a:bodyPr>
          <a:lstStyle/>
          <a:p>
            <a:r>
              <a:rPr lang="en-US" dirty="0" smtClean="0"/>
              <a:t>Severity Vs. Priority</a:t>
            </a:r>
            <a:endParaRPr lang="en-AU" dirty="0"/>
          </a:p>
        </p:txBody>
      </p:sp>
      <p:sp>
        <p:nvSpPr>
          <p:cNvPr id="3" name="Content Placeholder 2"/>
          <p:cNvSpPr>
            <a:spLocks noGrp="1"/>
          </p:cNvSpPr>
          <p:nvPr>
            <p:ph idx="1"/>
          </p:nvPr>
        </p:nvSpPr>
        <p:spPr>
          <a:xfrm>
            <a:off x="251520" y="1124744"/>
            <a:ext cx="8712968" cy="5328592"/>
          </a:xfrm>
          <a:ln>
            <a:noFill/>
          </a:ln>
          <a:effectLst>
            <a:innerShdw blurRad="114300">
              <a:prstClr val="black"/>
            </a:innerShdw>
          </a:effectLst>
          <a:scene3d>
            <a:camera prst="orthographicFront">
              <a:rot lat="0" lon="0" rev="0"/>
            </a:camera>
            <a:lightRig rig="brightRoom" dir="t">
              <a:rot lat="0" lon="0" rev="600000"/>
            </a:lightRig>
          </a:scene3d>
          <a:sp3d prstMaterial="metal">
            <a:bevelT w="38100" h="57150"/>
          </a:sp3d>
        </p:spPr>
        <p:style>
          <a:lnRef idx="1">
            <a:schemeClr val="accent3"/>
          </a:lnRef>
          <a:fillRef idx="1001">
            <a:schemeClr val="lt2"/>
          </a:fillRef>
          <a:effectRef idx="1">
            <a:schemeClr val="accent3"/>
          </a:effectRef>
          <a:fontRef idx="minor">
            <a:schemeClr val="dk1"/>
          </a:fontRef>
        </p:style>
        <p:txBody>
          <a:bodyPr>
            <a:normAutofit/>
          </a:bodyPr>
          <a:lstStyle/>
          <a:p>
            <a:r>
              <a:rPr lang="en-AU" sz="2000" b="1" dirty="0" smtClean="0"/>
              <a:t>High Priority &amp; High Severity</a:t>
            </a:r>
            <a:r>
              <a:rPr lang="en-AU" sz="2000" dirty="0" smtClean="0"/>
              <a:t>: An error which occurs on the basic functionality of the application and will not allow the user to use the system. (</a:t>
            </a:r>
            <a:r>
              <a:rPr lang="en-AU" sz="2000" dirty="0" err="1" smtClean="0"/>
              <a:t>Eg</a:t>
            </a:r>
            <a:r>
              <a:rPr lang="en-AU" sz="2000" dirty="0" smtClean="0"/>
              <a:t>. A site maintaining the student details, on saving record if it, doesn’t allow to save the record then this is high priority and high severity bug.)</a:t>
            </a:r>
          </a:p>
          <a:p>
            <a:r>
              <a:rPr lang="en-AU" sz="2000" b="1" dirty="0" smtClean="0"/>
              <a:t>High Priority &amp; Low Severity:</a:t>
            </a:r>
            <a:r>
              <a:rPr lang="en-AU" sz="2000" dirty="0" smtClean="0"/>
              <a:t> The spelling mistakes that happens on the cover page or heading or title of an application.</a:t>
            </a:r>
          </a:p>
          <a:p>
            <a:r>
              <a:rPr lang="en-AU" sz="2000" b="1" dirty="0" smtClean="0"/>
              <a:t>High Severity &amp; Low Priority:</a:t>
            </a:r>
            <a:r>
              <a:rPr lang="en-AU" sz="2000" dirty="0" smtClean="0"/>
              <a:t> An error which occurs on the functionality of the application (for which there is no workaround) and will not allow the user to use the system but on click of link which is rarely used by the end user.</a:t>
            </a:r>
          </a:p>
          <a:p>
            <a:r>
              <a:rPr lang="en-AU" sz="2000" b="1" dirty="0" smtClean="0"/>
              <a:t>Low Priority and Low Severity:</a:t>
            </a:r>
            <a:r>
              <a:rPr lang="en-AU" sz="2000" dirty="0" smtClean="0"/>
              <a:t> Any cosmetic or spelling issues which is within a paragraph or in the report (Not on cover page, heading, title).</a:t>
            </a:r>
            <a:endParaRPr lang="en-AU" sz="2000"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13</a:t>
            </a:fld>
            <a:endParaRPr lang="en-AU"/>
          </a:p>
        </p:txBody>
      </p:sp>
      <p:pic>
        <p:nvPicPr>
          <p:cNvPr id="102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732240" y="332656"/>
            <a:ext cx="1000125" cy="628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8394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a:normAutofit fontScale="90000"/>
          </a:bodyPr>
          <a:lstStyle/>
          <a:p>
            <a:r>
              <a:rPr lang="en-US" dirty="0" smtClean="0"/>
              <a:t>What is use case testing?</a:t>
            </a:r>
            <a:endParaRPr lang="en-AU" dirty="0"/>
          </a:p>
        </p:txBody>
      </p:sp>
      <p:sp>
        <p:nvSpPr>
          <p:cNvPr id="3" name="Content Placeholder 2"/>
          <p:cNvSpPr>
            <a:spLocks noGrp="1"/>
          </p:cNvSpPr>
          <p:nvPr>
            <p:ph idx="1"/>
          </p:nvPr>
        </p:nvSpPr>
        <p:spPr>
          <a:xfrm>
            <a:off x="467544" y="1052736"/>
            <a:ext cx="8229600" cy="5328592"/>
          </a:xfrm>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a:normAutofit fontScale="62500" lnSpcReduction="20000"/>
          </a:bodyPr>
          <a:lstStyle/>
          <a:p>
            <a:endParaRPr lang="en-AU" dirty="0"/>
          </a:p>
          <a:p>
            <a:r>
              <a:rPr lang="en-AU" dirty="0"/>
              <a:t>Use case testing</a:t>
            </a:r>
            <a:r>
              <a:rPr lang="en-AU" b="1" dirty="0"/>
              <a:t> </a:t>
            </a:r>
            <a:r>
              <a:rPr lang="en-AU" dirty="0"/>
              <a:t>is a technique that helps us identify test cases that exercise the whole system on a transaction by transaction basis from start to finish. They are described by </a:t>
            </a:r>
            <a:r>
              <a:rPr lang="en-AU" dirty="0" err="1"/>
              <a:t>Ivar</a:t>
            </a:r>
            <a:r>
              <a:rPr lang="en-AU" dirty="0"/>
              <a:t> Jacobson in his book </a:t>
            </a:r>
            <a:r>
              <a:rPr lang="en-AU" i="1" dirty="0"/>
              <a:t>Object-Oriented Software Engineering: A</a:t>
            </a:r>
            <a:r>
              <a:rPr lang="en-AU" dirty="0"/>
              <a:t> </a:t>
            </a:r>
            <a:r>
              <a:rPr lang="en-AU" i="1" dirty="0"/>
              <a:t>Use Case Driven Approach </a:t>
            </a:r>
            <a:r>
              <a:rPr lang="en-AU" dirty="0"/>
              <a:t>[Jacobson, 1992]. </a:t>
            </a:r>
          </a:p>
          <a:p>
            <a:r>
              <a:rPr lang="en-AU" dirty="0"/>
              <a:t>A use case is a description of a particular use of the system by an actor (a user of the system). Each use case describes the interactions the actor has with the system in order to achieve a specific task (or, at least, produce something of value to the user).</a:t>
            </a:r>
          </a:p>
          <a:p>
            <a:r>
              <a:rPr lang="en-AU" dirty="0"/>
              <a:t>Actors are generally people but they may also be other systems.</a:t>
            </a:r>
          </a:p>
          <a:p>
            <a:r>
              <a:rPr lang="en-AU" dirty="0"/>
              <a:t>Use cases are a sequence of steps that describe the interactions between the actor and the system. Use cases are defined in terms of the actor, not the system, describing what the actor does and what the actor sees rather than what inputs the system expects and what the system’s outputs.</a:t>
            </a:r>
          </a:p>
          <a:p>
            <a:r>
              <a:rPr lang="en-AU" dirty="0"/>
              <a:t>They often use the language and terms of the business rather than technical terms, especially when the actor is a business user.</a:t>
            </a:r>
          </a:p>
          <a:p>
            <a:r>
              <a:rPr lang="en-US" dirty="0" smtClean="0"/>
              <a:t>Continued..1-4</a:t>
            </a:r>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14</a:t>
            </a:fld>
            <a:endParaRPr lang="en-AU"/>
          </a:p>
        </p:txBody>
      </p:sp>
    </p:spTree>
    <p:extLst>
      <p:ext uri="{BB962C8B-B14F-4D97-AF65-F5344CB8AC3E}">
        <p14:creationId xmlns="" xmlns:p14="http://schemas.microsoft.com/office/powerpoint/2010/main" val="642155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style>
          <a:lnRef idx="1">
            <a:schemeClr val="accent6"/>
          </a:lnRef>
          <a:fillRef idx="3">
            <a:schemeClr val="accent6"/>
          </a:fillRef>
          <a:effectRef idx="2">
            <a:schemeClr val="accent6"/>
          </a:effectRef>
          <a:fontRef idx="minor">
            <a:schemeClr val="lt1"/>
          </a:fontRef>
        </p:style>
        <p:txBody>
          <a:bodyPr>
            <a:normAutofit fontScale="90000"/>
          </a:bodyPr>
          <a:lstStyle/>
          <a:p>
            <a:r>
              <a:rPr lang="en-US" dirty="0" smtClean="0"/>
              <a:t>Use Case-Continued</a:t>
            </a:r>
            <a:endParaRPr lang="en-AU" dirty="0"/>
          </a:p>
        </p:txBody>
      </p:sp>
      <p:sp>
        <p:nvSpPr>
          <p:cNvPr id="3" name="Content Placeholder 2"/>
          <p:cNvSpPr>
            <a:spLocks noGrp="1"/>
          </p:cNvSpPr>
          <p:nvPr>
            <p:ph idx="1"/>
          </p:nvPr>
        </p:nvSpPr>
        <p:spPr>
          <a:xfrm>
            <a:off x="457200" y="1052736"/>
            <a:ext cx="8229600" cy="5073427"/>
          </a:xfrm>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a:noAutofit/>
          </a:bodyPr>
          <a:lstStyle/>
          <a:p>
            <a:r>
              <a:rPr lang="en-AU" sz="1700" dirty="0"/>
              <a:t>They serve as the foundation for developing test cases mostly at the system and acceptance testing levels.</a:t>
            </a:r>
          </a:p>
          <a:p>
            <a:r>
              <a:rPr lang="en-AU" sz="1700" dirty="0"/>
              <a:t>Use cases can uncover integration defects, that is, defects caused by the incorrect interaction between different components. Used in this way, the actor may be something that the system interfaces to such as a communication link or sub-system.</a:t>
            </a:r>
          </a:p>
          <a:p>
            <a:r>
              <a:rPr lang="en-AU" sz="1700" dirty="0"/>
              <a:t>Use cases describe the process flows through a system based on its most likely use. This makes the test cases derived from use cases particularly good for finding defects in the real-world use of the system (i.e. the defects that the users are most likely to come across when first using the system).</a:t>
            </a:r>
          </a:p>
          <a:p>
            <a:r>
              <a:rPr lang="en-AU" sz="1700" dirty="0"/>
              <a:t>Each use case usually has a mainstream (or most likely) scenario and sometimes additional alternative branches (covering, for example, special cases or exceptional conditions).</a:t>
            </a:r>
          </a:p>
          <a:p>
            <a:r>
              <a:rPr lang="en-AU" sz="1700" dirty="0"/>
              <a:t>Each use case must specify any preconditions that need to be met for the use case to work.</a:t>
            </a:r>
          </a:p>
          <a:p>
            <a:r>
              <a:rPr lang="en-AU" sz="1700" dirty="0"/>
              <a:t>Use cases must also specify post conditions that are observable results and a description of the final state of the system after the use case has been executed successfully.</a:t>
            </a:r>
          </a:p>
          <a:p>
            <a:pPr marL="0" indent="0">
              <a:buNone/>
            </a:pPr>
            <a:r>
              <a:rPr lang="en-US" sz="1700" dirty="0" smtClean="0"/>
              <a:t>Continued….2-4</a:t>
            </a:r>
            <a:endParaRPr lang="en-AU" sz="1700"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15</a:t>
            </a:fld>
            <a:endParaRPr lang="en-AU"/>
          </a:p>
        </p:txBody>
      </p:sp>
    </p:spTree>
    <p:extLst>
      <p:ext uri="{BB962C8B-B14F-4D97-AF65-F5344CB8AC3E}">
        <p14:creationId xmlns="" xmlns:p14="http://schemas.microsoft.com/office/powerpoint/2010/main" val="3210460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84976" cy="576064"/>
          </a:xfrm>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a:normAutofit fontScale="90000"/>
          </a:bodyPr>
          <a:lstStyle/>
          <a:p>
            <a:r>
              <a:rPr lang="en-US" dirty="0"/>
              <a:t>Use </a:t>
            </a:r>
            <a:r>
              <a:rPr lang="en-US" dirty="0" smtClean="0"/>
              <a:t>Case-End</a:t>
            </a:r>
            <a:endParaRPr lang="en-AU" dirty="0"/>
          </a:p>
        </p:txBody>
      </p:sp>
      <p:sp>
        <p:nvSpPr>
          <p:cNvPr id="3" name="Content Placeholder 2"/>
          <p:cNvSpPr>
            <a:spLocks noGrp="1"/>
          </p:cNvSpPr>
          <p:nvPr>
            <p:ph sz="half" idx="1"/>
          </p:nvPr>
        </p:nvSpPr>
        <p:spPr>
          <a:xfrm>
            <a:off x="179512" y="836712"/>
            <a:ext cx="4316288" cy="5544616"/>
          </a:xfrm>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a:normAutofit fontScale="62500" lnSpcReduction="20000"/>
          </a:bodyPr>
          <a:lstStyle/>
          <a:p>
            <a:r>
              <a:rPr lang="en-AU" dirty="0"/>
              <a:t>The ATM PIN example is shown below in Figure 4.3. We show successful and unsuccessful scenarios. In this diagram we can see the interactions between the A (actor – in this case it is a human being) and S (system). From step 1 to step 5 that is success scenario it shows that the card and pin both got validated and allows Actor to access the account. But in extensions there can be three other cases that is 2a, 4a, 4b </a:t>
            </a:r>
            <a:r>
              <a:rPr lang="en-AU" dirty="0" smtClean="0"/>
              <a:t>which </a:t>
            </a:r>
            <a:r>
              <a:rPr lang="en-AU" dirty="0"/>
              <a:t>is shown in the diagram below.</a:t>
            </a:r>
          </a:p>
          <a:p>
            <a:r>
              <a:rPr lang="en-AU" dirty="0"/>
              <a:t>For use case testing, we would have a test of the success scenario and one testing for each extension. In this example, we may give extension 4b a higher priority than 4a from a security point of view.</a:t>
            </a:r>
          </a:p>
          <a:p>
            <a:r>
              <a:rPr lang="en-AU" dirty="0"/>
              <a:t>System requirements can also be specified as a set of use cases. This approach can make it easier to involve the users in the requirements gathering and definition process</a:t>
            </a:r>
            <a:r>
              <a:rPr lang="en-AU" dirty="0" smtClean="0"/>
              <a:t>.</a:t>
            </a:r>
          </a:p>
          <a:p>
            <a:pPr marL="0" indent="0">
              <a:buNone/>
            </a:pPr>
            <a:r>
              <a:rPr lang="en-US" dirty="0" smtClean="0"/>
              <a:t>End 3-3</a:t>
            </a:r>
            <a:endParaRPr lang="en-AU" dirty="0"/>
          </a:p>
        </p:txBody>
      </p:sp>
      <p:sp>
        <p:nvSpPr>
          <p:cNvPr id="5" name="Content Placeholder 4"/>
          <p:cNvSpPr>
            <a:spLocks noGrp="1"/>
          </p:cNvSpPr>
          <p:nvPr>
            <p:ph sz="half" idx="2"/>
          </p:nvPr>
        </p:nvSpPr>
        <p:spPr/>
        <p:txBody>
          <a:bodyPr>
            <a:normAutofit fontScale="6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16</a:t>
            </a:fld>
            <a:endParaRPr lang="en-AU"/>
          </a:p>
        </p:txBody>
      </p:sp>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726326" y="836712"/>
            <a:ext cx="4238161" cy="5472608"/>
          </a:xfrm>
          <a:prstGeom prst="rect">
            <a:avLst/>
          </a:prstGeom>
          <a:ln/>
        </p:spPr>
        <p:style>
          <a:lnRef idx="3">
            <a:schemeClr val="lt1"/>
          </a:lnRef>
          <a:fillRef idx="1">
            <a:schemeClr val="accent4"/>
          </a:fillRef>
          <a:effectRef idx="1">
            <a:schemeClr val="accent4"/>
          </a:effectRef>
          <a:fontRef idx="minor">
            <a:schemeClr val="lt1"/>
          </a:fontRef>
        </p:style>
      </p:pic>
    </p:spTree>
    <p:extLst>
      <p:ext uri="{BB962C8B-B14F-4D97-AF65-F5344CB8AC3E}">
        <p14:creationId xmlns="" xmlns:p14="http://schemas.microsoft.com/office/powerpoint/2010/main" val="2063251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dirty="0" smtClean="0"/>
              <a:t>Alpha Testing</a:t>
            </a:r>
            <a:endParaRPr lang="en-AU" dirty="0"/>
          </a:p>
        </p:txBody>
      </p:sp>
      <p:sp>
        <p:nvSpPr>
          <p:cNvPr id="3" name="Content Placeholder 2"/>
          <p:cNvSpPr>
            <a:spLocks noGrp="1"/>
          </p:cNvSpPr>
          <p:nvPr>
            <p:ph idx="1"/>
          </p:nvPr>
        </p:nvSpPr>
        <p:spPr>
          <a:xfrm>
            <a:off x="457200" y="1124744"/>
            <a:ext cx="8229600" cy="5256584"/>
          </a:xfrm>
        </p:spPr>
        <p:style>
          <a:lnRef idx="1">
            <a:schemeClr val="accent1"/>
          </a:lnRef>
          <a:fillRef idx="2">
            <a:schemeClr val="accent1"/>
          </a:fillRef>
          <a:effectRef idx="1">
            <a:schemeClr val="accent1"/>
          </a:effectRef>
          <a:fontRef idx="minor">
            <a:schemeClr val="dk1"/>
          </a:fontRef>
        </p:style>
        <p:txBody>
          <a:bodyPr>
            <a:normAutofit fontScale="32500" lnSpcReduction="20000"/>
          </a:bodyPr>
          <a:lstStyle/>
          <a:p>
            <a:endParaRPr lang="en-AU" dirty="0"/>
          </a:p>
          <a:p>
            <a:r>
              <a:rPr lang="en-AU" sz="5200" dirty="0"/>
              <a:t>Alpha testing is one of the most </a:t>
            </a:r>
            <a:r>
              <a:rPr lang="en-AU" sz="5200" dirty="0" smtClean="0"/>
              <a:t>common</a:t>
            </a:r>
            <a:r>
              <a:rPr lang="en-AU" sz="5200" dirty="0">
                <a:solidFill>
                  <a:schemeClr val="tx1"/>
                </a:solidFill>
              </a:rPr>
              <a:t> </a:t>
            </a:r>
            <a:r>
              <a:rPr lang="en-AU" sz="5200" dirty="0" smtClean="0">
                <a:solidFill>
                  <a:schemeClr val="tx1"/>
                </a:solidFill>
              </a:rPr>
              <a:t>software resting strategy </a:t>
            </a:r>
            <a:r>
              <a:rPr lang="en-AU" sz="5200" dirty="0" smtClean="0"/>
              <a:t>used </a:t>
            </a:r>
            <a:r>
              <a:rPr lang="en-AU" sz="5200" dirty="0"/>
              <a:t>in software development. Its specially used by product development organizations.</a:t>
            </a:r>
          </a:p>
          <a:p>
            <a:r>
              <a:rPr lang="en-AU" sz="5200" dirty="0"/>
              <a:t>This </a:t>
            </a:r>
            <a:r>
              <a:rPr lang="en-AU" sz="5200" b="1" dirty="0"/>
              <a:t>test takes place at the developer’s site</a:t>
            </a:r>
            <a:r>
              <a:rPr lang="en-AU" sz="5200" dirty="0"/>
              <a:t>. Developers observe the users and note problems.</a:t>
            </a:r>
          </a:p>
          <a:p>
            <a:r>
              <a:rPr lang="en-AU" sz="5200" dirty="0"/>
              <a:t>Alpha testing is testing of an application when development is about to complete. Minor design changes can still be made as a result of alpha testing. </a:t>
            </a:r>
          </a:p>
          <a:p>
            <a:r>
              <a:rPr lang="en-AU" sz="5200" dirty="0"/>
              <a:t>Alpha testing is typically performed by a group that is independent of the design team, but still within the company, e.g. in-house software test engineers, or software QA engineers.</a:t>
            </a:r>
          </a:p>
          <a:p>
            <a:r>
              <a:rPr lang="en-AU" sz="5200" dirty="0"/>
              <a:t>Alpha testing is final testing before the software is released to the general public. It has two phases: </a:t>
            </a:r>
          </a:p>
          <a:p>
            <a:pPr lvl="1"/>
            <a:r>
              <a:rPr lang="en-AU" sz="5200" dirty="0"/>
              <a:t>In the </a:t>
            </a:r>
            <a:r>
              <a:rPr lang="en-AU" sz="5200" b="1" dirty="0"/>
              <a:t>first phase</a:t>
            </a:r>
            <a:r>
              <a:rPr lang="en-AU" sz="5200" dirty="0"/>
              <a:t> of alpha testing, the software is tested by in-house developers. They use either debugger software, or hardware-assisted debuggers. The goal is to catch bugs quickly.</a:t>
            </a:r>
          </a:p>
          <a:p>
            <a:pPr lvl="1"/>
            <a:r>
              <a:rPr lang="en-AU" sz="5200" dirty="0"/>
              <a:t>In the</a:t>
            </a:r>
            <a:r>
              <a:rPr lang="en-AU" sz="5200" b="1" dirty="0"/>
              <a:t> second phase</a:t>
            </a:r>
            <a:r>
              <a:rPr lang="en-AU" sz="5200" dirty="0"/>
              <a:t> of alpha testing, the software is handed over to the software QA staff, for additional testing in an environment that is similar to the intended use.</a:t>
            </a:r>
          </a:p>
          <a:p>
            <a:r>
              <a:rPr lang="en-AU" sz="5200" dirty="0"/>
              <a:t>Alpha testing is simulated or actual operational testing by potential users/customers or an independent test team at the developers’ site. Alpha testing is often employed for off-the-shelf software as a form of internal acceptance testing, before the software goes to beta testing.</a:t>
            </a:r>
            <a:endParaRPr lang="en-AU" sz="5200" dirty="0">
              <a:effectLst/>
            </a:endParaRPr>
          </a:p>
        </p:txBody>
      </p:sp>
      <p:sp>
        <p:nvSpPr>
          <p:cNvPr id="4" name="Slide Number Placeholder 3"/>
          <p:cNvSpPr>
            <a:spLocks noGrp="1"/>
          </p:cNvSpPr>
          <p:nvPr>
            <p:ph type="sldNum" sz="quarter" idx="12"/>
          </p:nvPr>
        </p:nvSpPr>
        <p:spPr/>
        <p:txBody>
          <a:bodyPr/>
          <a:lstStyle/>
          <a:p>
            <a:fld id="{653AE765-FB06-40A8-87B8-9F4872CA5E1E}" type="slidenum">
              <a:rPr lang="en-AU" smtClean="0"/>
              <a:pPr/>
              <a:t>17</a:t>
            </a:fld>
            <a:endParaRPr lang="en-AU"/>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68344" y="188640"/>
            <a:ext cx="1038225" cy="11418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88641"/>
            <a:ext cx="1123950" cy="11418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45427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dirty="0" smtClean="0"/>
              <a:t>Beta Testing</a:t>
            </a:r>
            <a:endParaRPr lang="en-AU" dirty="0"/>
          </a:p>
        </p:txBody>
      </p:sp>
      <p:sp>
        <p:nvSpPr>
          <p:cNvPr id="3" name="Content Placeholder 2"/>
          <p:cNvSpPr>
            <a:spLocks noGrp="1"/>
          </p:cNvSpPr>
          <p:nvPr>
            <p:ph idx="1"/>
          </p:nvPr>
        </p:nvSpPr>
        <p:spPr>
          <a:xfrm>
            <a:off x="457200" y="980728"/>
            <a:ext cx="8229600" cy="5400600"/>
          </a:xfr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a:normAutofit fontScale="77500" lnSpcReduction="20000"/>
          </a:bodyPr>
          <a:lstStyle/>
          <a:p>
            <a:r>
              <a:rPr lang="en-AU" dirty="0"/>
              <a:t>It is also known as field testing. It takes place at </a:t>
            </a:r>
            <a:r>
              <a:rPr lang="en-AU" b="1" dirty="0"/>
              <a:t>customer’s site</a:t>
            </a:r>
            <a:r>
              <a:rPr lang="en-AU" dirty="0"/>
              <a:t>. It sends the system to users who install it and use it under real-world working conditions.</a:t>
            </a:r>
          </a:p>
          <a:p>
            <a:r>
              <a:rPr lang="en-AU" dirty="0"/>
              <a:t>A beta test is the second phase of software testing in which a sampling of the intended audience tries the product out. (Beta is the second letter of the Greek alphabet.) Originally, the term </a:t>
            </a:r>
            <a:r>
              <a:rPr lang="en-AU" i="1" dirty="0"/>
              <a:t>alpha test</a:t>
            </a:r>
            <a:r>
              <a:rPr lang="en-AU" dirty="0"/>
              <a:t> meant the first phase of testing in a software development process. The first phase includes unit testing, component testing, and system testing. Beta testing can be considered “pre-release testing.</a:t>
            </a:r>
          </a:p>
          <a:p>
            <a:r>
              <a:rPr lang="en-AU" dirty="0"/>
              <a:t>The goal of beta testing is to place your application in the hands of real users outside of your own engineering team to discover any flaws or issues from the user’s perspective that you would not want to have in your final, released version of the application.</a:t>
            </a:r>
            <a:endParaRPr lang="en-AU" dirty="0">
              <a:effectLst/>
            </a:endParaRPr>
          </a:p>
        </p:txBody>
      </p:sp>
      <p:sp>
        <p:nvSpPr>
          <p:cNvPr id="4" name="Slide Number Placeholder 3"/>
          <p:cNvSpPr>
            <a:spLocks noGrp="1"/>
          </p:cNvSpPr>
          <p:nvPr>
            <p:ph type="sldNum" sz="quarter" idx="12"/>
          </p:nvPr>
        </p:nvSpPr>
        <p:spPr/>
        <p:txBody>
          <a:bodyPr/>
          <a:lstStyle/>
          <a:p>
            <a:fld id="{653AE765-FB06-40A8-87B8-9F4872CA5E1E}" type="slidenum">
              <a:rPr lang="en-AU" smtClean="0"/>
              <a:pPr/>
              <a:t>18</a:t>
            </a:fld>
            <a:endParaRPr lang="en-AU"/>
          </a:p>
        </p:txBody>
      </p:sp>
      <p:pic>
        <p:nvPicPr>
          <p:cNvPr id="81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452320" y="5445224"/>
            <a:ext cx="1200150" cy="933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116633"/>
            <a:ext cx="1057275" cy="8640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78288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AU" dirty="0" smtClean="0"/>
              <a:t/>
            </a:r>
            <a:br>
              <a:rPr lang="en-AU" dirty="0" smtClean="0"/>
            </a:br>
            <a:r>
              <a:rPr lang="en-AU" dirty="0" smtClean="0"/>
              <a:t>Advantages </a:t>
            </a:r>
            <a:r>
              <a:rPr lang="en-AU" dirty="0"/>
              <a:t>of beta testing:</a:t>
            </a:r>
            <a:br>
              <a:rPr lang="en-AU" dirty="0"/>
            </a:br>
            <a:endParaRPr lang="en-AU" dirty="0"/>
          </a:p>
        </p:txBody>
      </p:sp>
      <p:sp>
        <p:nvSpPr>
          <p:cNvPr id="3" name="Content Placeholder 2"/>
          <p:cNvSpPr>
            <a:spLocks noGrp="1"/>
          </p:cNvSpPr>
          <p:nvPr>
            <p:ph idx="1"/>
          </p:nvPr>
        </p:nvSpPr>
        <p:spPr>
          <a:xfrm>
            <a:off x="457200" y="1052736"/>
            <a:ext cx="8229600" cy="5256584"/>
          </a:xfr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a:normAutofit fontScale="70000" lnSpcReduction="20000"/>
          </a:bodyPr>
          <a:lstStyle/>
          <a:p>
            <a:r>
              <a:rPr lang="en-AU" dirty="0" smtClean="0"/>
              <a:t>You </a:t>
            </a:r>
            <a:r>
              <a:rPr lang="en-AU" dirty="0"/>
              <a:t>have the opportunity to get your application into the hands of users prior to releasing it to the general public.</a:t>
            </a:r>
          </a:p>
          <a:p>
            <a:r>
              <a:rPr lang="en-AU" dirty="0"/>
              <a:t>Users can install, test your application, and send feedback to you during this beta testing period.</a:t>
            </a:r>
          </a:p>
          <a:p>
            <a:r>
              <a:rPr lang="en-AU" dirty="0"/>
              <a:t>Your beta testers can discover issues with your application that you may have not noticed, such as confusing application flow, and even crashes.</a:t>
            </a:r>
          </a:p>
          <a:p>
            <a:r>
              <a:rPr lang="en-AU" dirty="0"/>
              <a:t>Using the feedback you get from these users, you can fix problems before it is released to the general public.</a:t>
            </a:r>
          </a:p>
          <a:p>
            <a:r>
              <a:rPr lang="en-AU" dirty="0"/>
              <a:t>The more issues you fix that solve real user problems, the higher the quality of your application when you release it to the general public.</a:t>
            </a:r>
          </a:p>
          <a:p>
            <a:r>
              <a:rPr lang="en-AU" dirty="0"/>
              <a:t>Having a higher-quality application when you release to the general public will increase customer satisfaction.</a:t>
            </a:r>
          </a:p>
          <a:p>
            <a:r>
              <a:rPr lang="en-AU" dirty="0"/>
              <a:t>These users, who are early adopters of your application, will generate excitement about your application.</a:t>
            </a:r>
          </a:p>
          <a:p>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19</a:t>
            </a:fld>
            <a:endParaRPr lang="en-AU"/>
          </a:p>
        </p:txBody>
      </p:sp>
      <p:pic>
        <p:nvPicPr>
          <p:cNvPr id="92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71531" y="271400"/>
            <a:ext cx="1304925" cy="6480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88572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706090"/>
          </a:xfrm>
          <a:ln/>
        </p:spPr>
        <p:style>
          <a:lnRef idx="3">
            <a:schemeClr val="lt1"/>
          </a:lnRef>
          <a:fillRef idx="1">
            <a:schemeClr val="accent1"/>
          </a:fillRef>
          <a:effectRef idx="1">
            <a:schemeClr val="accent1"/>
          </a:effectRef>
          <a:fontRef idx="minor">
            <a:schemeClr val="lt1"/>
          </a:fontRef>
        </p:style>
        <p:txBody>
          <a:bodyPr>
            <a:normAutofit fontScale="90000"/>
          </a:bodyPr>
          <a:lstStyle/>
          <a:p>
            <a:r>
              <a:rPr lang="en-AU" b="1" dirty="0" smtClean="0">
                <a:effectLst/>
              </a:rPr>
              <a:t>1-Requirement gathering and analysis:</a:t>
            </a:r>
            <a:r>
              <a:rPr lang="en-AU" dirty="0" smtClean="0">
                <a:effectLst/>
              </a:rPr>
              <a:t> </a:t>
            </a:r>
            <a:endParaRPr lang="en-AU" dirty="0"/>
          </a:p>
        </p:txBody>
      </p:sp>
      <p:sp>
        <p:nvSpPr>
          <p:cNvPr id="3" name="Content Placeholder 2"/>
          <p:cNvSpPr>
            <a:spLocks noGrp="1"/>
          </p:cNvSpPr>
          <p:nvPr>
            <p:ph idx="1"/>
          </p:nvPr>
        </p:nvSpPr>
        <p:spPr>
          <a:xfrm>
            <a:off x="179512" y="1196752"/>
            <a:ext cx="8784976" cy="5256584"/>
          </a:xfrm>
          <a:solidFill>
            <a:schemeClr val="accent6">
              <a:lumMod val="20000"/>
              <a:lumOff val="80000"/>
            </a:schemeClr>
          </a:solidFill>
          <a:scene3d>
            <a:camera prst="orthographicFront"/>
            <a:lightRig rig="threePt" dir="t"/>
          </a:scene3d>
          <a:sp3d>
            <a:bevelT/>
          </a:sp3d>
        </p:spPr>
        <p:txBody>
          <a:bodyPr>
            <a:normAutofit fontScale="85000" lnSpcReduction="20000"/>
          </a:bodyPr>
          <a:lstStyle/>
          <a:p>
            <a:pPr algn="just"/>
            <a:r>
              <a:rPr lang="en-AU" dirty="0" smtClean="0">
                <a:effectLst/>
              </a:rPr>
              <a:t>Business requirements are gathered in this     phase. This phase is the main focus of the project managers and stake holders. Meetings with managers, stake holders and users are held in order to determine the requirements like; Who is going to use the system? How will they use the system?  What data should be input into the system?  What data should be output by the system?  These are general questions that get answered during a requirements gathering phase. After requirement gathering these requirements are </a:t>
            </a:r>
            <a:r>
              <a:rPr lang="en-AU" dirty="0" err="1" smtClean="0">
                <a:effectLst/>
              </a:rPr>
              <a:t>analyzed</a:t>
            </a:r>
            <a:r>
              <a:rPr lang="en-AU" dirty="0" smtClean="0">
                <a:effectLst/>
              </a:rPr>
              <a:t> for their validity and the possibility of incorporating the requirements in the system to be development is also studied.</a:t>
            </a:r>
          </a:p>
          <a:p>
            <a:pPr algn="just"/>
            <a:r>
              <a:rPr lang="en-AU" dirty="0" smtClean="0">
                <a:effectLst/>
              </a:rPr>
              <a:t>Finally, a Requirement Specification document is created which serves the purpose of guideline for the next phase of the model.</a:t>
            </a:r>
          </a:p>
          <a:p>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2</a:t>
            </a:fld>
            <a:endParaRPr lang="en-AU"/>
          </a:p>
        </p:txBody>
      </p:sp>
    </p:spTree>
    <p:extLst>
      <p:ext uri="{BB962C8B-B14F-4D97-AF65-F5344CB8AC3E}">
        <p14:creationId xmlns="" xmlns:p14="http://schemas.microsoft.com/office/powerpoint/2010/main" val="2791132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dirty="0" smtClean="0"/>
              <a:t>Black Box Testing</a:t>
            </a:r>
            <a:endParaRPr lang="en-AU" dirty="0"/>
          </a:p>
        </p:txBody>
      </p:sp>
      <p:sp>
        <p:nvSpPr>
          <p:cNvPr id="3" name="Content Placeholder 2"/>
          <p:cNvSpPr>
            <a:spLocks noGrp="1"/>
          </p:cNvSpPr>
          <p:nvPr>
            <p:ph idx="1"/>
          </p:nvPr>
        </p:nvSpPr>
        <p:spPr>
          <a:xfrm>
            <a:off x="467544" y="980728"/>
            <a:ext cx="8229600" cy="5472608"/>
          </a:xfrm>
        </p:spPr>
        <p:style>
          <a:lnRef idx="1">
            <a:schemeClr val="accent6"/>
          </a:lnRef>
          <a:fillRef idx="2">
            <a:schemeClr val="accent6"/>
          </a:fillRef>
          <a:effectRef idx="1">
            <a:schemeClr val="accent6"/>
          </a:effectRef>
          <a:fontRef idx="minor">
            <a:schemeClr val="dk1"/>
          </a:fontRef>
        </p:style>
        <p:txBody>
          <a:bodyPr>
            <a:normAutofit fontScale="70000" lnSpcReduction="20000"/>
          </a:bodyPr>
          <a:lstStyle/>
          <a:p>
            <a:pPr marL="0" indent="0" algn="just">
              <a:buNone/>
            </a:pPr>
            <a:r>
              <a:rPr lang="en-AU" dirty="0"/>
              <a:t>Black Box </a:t>
            </a:r>
            <a:r>
              <a:rPr lang="en-AU" dirty="0" smtClean="0"/>
              <a:t>Testing </a:t>
            </a:r>
            <a:r>
              <a:rPr lang="en-AU" dirty="0"/>
              <a:t>service, also known as </a:t>
            </a:r>
            <a:r>
              <a:rPr lang="en-AU" dirty="0" smtClean="0"/>
              <a:t>Behavioural Testing</a:t>
            </a:r>
            <a:endParaRPr lang="en-US" dirty="0" smtClean="0"/>
          </a:p>
          <a:p>
            <a:pPr marL="0" indent="0" algn="just">
              <a:buNone/>
            </a:pPr>
            <a:r>
              <a:rPr lang="en-US" dirty="0" smtClean="0"/>
              <a:t>Here </a:t>
            </a:r>
            <a:r>
              <a:rPr lang="en-US" dirty="0"/>
              <a:t>we are viewing software as Black </a:t>
            </a:r>
            <a:r>
              <a:rPr lang="en-US" dirty="0" smtClean="0"/>
              <a:t>Box</a:t>
            </a:r>
          </a:p>
          <a:p>
            <a:pPr marL="0" indent="0" algn="just">
              <a:buNone/>
            </a:pPr>
            <a:r>
              <a:rPr lang="en-US" dirty="0" smtClean="0"/>
              <a:t>Tester wont have knowledge </a:t>
            </a:r>
            <a:r>
              <a:rPr lang="en-US" dirty="0"/>
              <a:t>of how the system or component is structured inside the </a:t>
            </a:r>
            <a:r>
              <a:rPr lang="en-US" dirty="0" smtClean="0"/>
              <a:t>box.</a:t>
            </a:r>
          </a:p>
          <a:p>
            <a:pPr marL="0" indent="0" algn="just">
              <a:buNone/>
            </a:pPr>
            <a:r>
              <a:rPr lang="en-US" dirty="0" smtClean="0"/>
              <a:t>or</a:t>
            </a:r>
            <a:endParaRPr lang="en-AU" dirty="0"/>
          </a:p>
          <a:p>
            <a:pPr marL="0" indent="0" algn="just">
              <a:buNone/>
            </a:pPr>
            <a:r>
              <a:rPr lang="en-AU" dirty="0" smtClean="0"/>
              <a:t>It </a:t>
            </a:r>
            <a:r>
              <a:rPr lang="en-AU" dirty="0"/>
              <a:t>is a software testing method in which the </a:t>
            </a:r>
            <a:r>
              <a:rPr lang="en-AU" dirty="0" smtClean="0"/>
              <a:t>internal structure/design/implementation </a:t>
            </a:r>
            <a:r>
              <a:rPr lang="en-AU" dirty="0"/>
              <a:t>of the item being tested is not known to the tester. </a:t>
            </a:r>
            <a:endParaRPr lang="en-AU" dirty="0" smtClean="0"/>
          </a:p>
          <a:p>
            <a:pPr marL="0" indent="0" algn="just">
              <a:buNone/>
            </a:pPr>
            <a:r>
              <a:rPr lang="en-US" dirty="0" smtClean="0"/>
              <a:t>It’s </a:t>
            </a:r>
            <a:r>
              <a:rPr lang="en-US" dirty="0"/>
              <a:t>also called input/output driven testing, as we give inputs into black box and as a result of it we get output</a:t>
            </a:r>
          </a:p>
          <a:p>
            <a:pPr marL="0" indent="0" algn="just">
              <a:buNone/>
            </a:pPr>
            <a:r>
              <a:rPr lang="en-US" dirty="0" smtClean="0"/>
              <a:t>BBT </a:t>
            </a:r>
            <a:r>
              <a:rPr lang="en-US" dirty="0"/>
              <a:t>can be conducted at all levels of testing from </a:t>
            </a:r>
            <a:r>
              <a:rPr lang="en-US" dirty="0" smtClean="0"/>
              <a:t>Smoke </a:t>
            </a:r>
            <a:r>
              <a:rPr lang="en-US" dirty="0"/>
              <a:t>testing to UAT testing</a:t>
            </a:r>
            <a:endParaRPr lang="en-AU" dirty="0"/>
          </a:p>
          <a:p>
            <a:pPr marL="0" indent="0" algn="just">
              <a:buNone/>
            </a:pPr>
            <a:r>
              <a:rPr lang="en-US" dirty="0"/>
              <a:t>There </a:t>
            </a:r>
            <a:r>
              <a:rPr lang="en-US"/>
              <a:t>are </a:t>
            </a:r>
            <a:r>
              <a:rPr lang="en-US" smtClean="0"/>
              <a:t>5 </a:t>
            </a:r>
            <a:r>
              <a:rPr lang="en-US" dirty="0" err="1" smtClean="0"/>
              <a:t>BBTechniques</a:t>
            </a:r>
            <a:r>
              <a:rPr lang="en-US" dirty="0" smtClean="0"/>
              <a:t>:</a:t>
            </a:r>
            <a:endParaRPr lang="en-AU" dirty="0"/>
          </a:p>
          <a:p>
            <a:pPr marL="514350" indent="-514350" algn="just">
              <a:buFont typeface="+mj-lt"/>
              <a:buAutoNum type="arabicPeriod"/>
            </a:pPr>
            <a:r>
              <a:rPr lang="en-US" dirty="0"/>
              <a:t>Equivalence Partitioning</a:t>
            </a:r>
            <a:endParaRPr lang="en-AU" dirty="0"/>
          </a:p>
          <a:p>
            <a:pPr marL="514350" indent="-514350" algn="just">
              <a:buFont typeface="+mj-lt"/>
              <a:buAutoNum type="arabicPeriod"/>
            </a:pPr>
            <a:r>
              <a:rPr lang="en-US" dirty="0"/>
              <a:t>Boundary value analysis</a:t>
            </a:r>
            <a:endParaRPr lang="en-AU" dirty="0"/>
          </a:p>
          <a:p>
            <a:pPr marL="514350" indent="-514350" algn="just">
              <a:buFont typeface="+mj-lt"/>
              <a:buAutoNum type="arabicPeriod"/>
            </a:pPr>
            <a:r>
              <a:rPr lang="en-US" dirty="0"/>
              <a:t>Decision tables </a:t>
            </a:r>
            <a:endParaRPr lang="en-AU" dirty="0"/>
          </a:p>
          <a:p>
            <a:pPr marL="514350" indent="-514350" algn="just">
              <a:buFont typeface="+mj-lt"/>
              <a:buAutoNum type="arabicPeriod"/>
            </a:pPr>
            <a:r>
              <a:rPr lang="en-US" dirty="0"/>
              <a:t>State Transition Testing</a:t>
            </a:r>
            <a:endParaRPr lang="en-AU" dirty="0"/>
          </a:p>
          <a:p>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20</a:t>
            </a:fld>
            <a:endParaRPr lang="en-AU"/>
          </a:p>
        </p:txBody>
      </p:sp>
      <p:pic>
        <p:nvPicPr>
          <p:cNvPr id="102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60032" y="4725144"/>
            <a:ext cx="3009900" cy="952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22465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a:scene3d>
            <a:camera prst="orthographicFront"/>
            <a:lightRig rig="threePt" dir="t"/>
          </a:scene3d>
          <a:sp3d>
            <a:bevelT/>
          </a:sp3d>
        </p:spPr>
        <p:style>
          <a:lnRef idx="1">
            <a:schemeClr val="accent6"/>
          </a:lnRef>
          <a:fillRef idx="3">
            <a:schemeClr val="accent6"/>
          </a:fillRef>
          <a:effectRef idx="2">
            <a:schemeClr val="accent6"/>
          </a:effectRef>
          <a:fontRef idx="minor">
            <a:schemeClr val="lt1"/>
          </a:fontRef>
        </p:style>
        <p:txBody>
          <a:bodyPr>
            <a:normAutofit fontScale="90000"/>
          </a:bodyPr>
          <a:lstStyle/>
          <a:p>
            <a:r>
              <a:rPr lang="en-US" dirty="0" smtClean="0"/>
              <a:t>Equivalence Partition</a:t>
            </a:r>
            <a:endParaRPr lang="en-AU" dirty="0"/>
          </a:p>
        </p:txBody>
      </p:sp>
      <p:sp>
        <p:nvSpPr>
          <p:cNvPr id="3" name="Content Placeholder 2"/>
          <p:cNvSpPr>
            <a:spLocks noGrp="1"/>
          </p:cNvSpPr>
          <p:nvPr>
            <p:ph idx="1"/>
          </p:nvPr>
        </p:nvSpPr>
        <p:spPr>
          <a:xfrm>
            <a:off x="457200" y="1052736"/>
            <a:ext cx="8229600" cy="5328592"/>
          </a:xfrm>
        </p:spPr>
        <p:style>
          <a:lnRef idx="0">
            <a:schemeClr val="accent3"/>
          </a:lnRef>
          <a:fillRef idx="3">
            <a:schemeClr val="accent3"/>
          </a:fillRef>
          <a:effectRef idx="3">
            <a:schemeClr val="accent3"/>
          </a:effectRef>
          <a:fontRef idx="minor">
            <a:schemeClr val="lt1"/>
          </a:fontRef>
        </p:style>
        <p:txBody>
          <a:bodyPr>
            <a:normAutofit fontScale="77500" lnSpcReduction="20000"/>
          </a:bodyPr>
          <a:lstStyle/>
          <a:p>
            <a:pPr marL="0" lvl="0" indent="0" algn="just">
              <a:buNone/>
            </a:pPr>
            <a:r>
              <a:rPr lang="en-US" dirty="0"/>
              <a:t>The idea behind this technique is to divide (i.e. to partition) a set of test conditions into groups or sets that can be considered the same (i.e. the system should handle them equivalently), hence ‘equivalence partitioning’. </a:t>
            </a:r>
            <a:r>
              <a:rPr lang="en-US" b="1" dirty="0"/>
              <a:t>Equivalence partitions </a:t>
            </a:r>
            <a:r>
              <a:rPr lang="en-US" dirty="0"/>
              <a:t>are also known as equivalence classes – the two terms mean exactly the same thing.</a:t>
            </a:r>
            <a:endParaRPr lang="en-AU" dirty="0"/>
          </a:p>
          <a:p>
            <a:pPr marL="0" lvl="0" indent="0" algn="just">
              <a:buNone/>
            </a:pPr>
            <a:r>
              <a:rPr lang="en-US" dirty="0"/>
              <a:t>In equivalence-partitioning technique we need to test only one condition from each partition. This is because we are assuming that all the conditions in one partition will be treated in the same way by the software. If one condition in a partition works, we assume all of the conditions in that partition will work, and so there is little point in testing any of these others. Similarly, if one of the conditions in a partition does not work, then we assume that none of the conditions in that partition will work so again there is little point in testing any more in that partition.</a:t>
            </a:r>
            <a:endParaRPr lang="en-AU" dirty="0"/>
          </a:p>
          <a:p>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21</a:t>
            </a:fld>
            <a:endParaRPr lang="en-AU"/>
          </a:p>
        </p:txBody>
      </p:sp>
    </p:spTree>
    <p:extLst>
      <p:ext uri="{BB962C8B-B14F-4D97-AF65-F5344CB8AC3E}">
        <p14:creationId xmlns="" xmlns:p14="http://schemas.microsoft.com/office/powerpoint/2010/main" val="3975374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48072"/>
          </a:xfrm>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a:normAutofit fontScale="90000"/>
          </a:bodyPr>
          <a:lstStyle/>
          <a:p>
            <a:r>
              <a:rPr lang="en-US" dirty="0"/>
              <a:t>Example-1 for(Equivalence Partition)</a:t>
            </a:r>
            <a:r>
              <a:rPr lang="en-US" sz="1300" dirty="0" smtClean="0"/>
              <a:t>Page:</a:t>
            </a:r>
            <a:r>
              <a:rPr lang="en-US" sz="900" dirty="0" smtClean="0"/>
              <a:t>1-4</a:t>
            </a:r>
            <a:endParaRPr lang="en-AU" sz="2000" dirty="0"/>
          </a:p>
        </p:txBody>
      </p:sp>
      <p:sp>
        <p:nvSpPr>
          <p:cNvPr id="3" name="Content Placeholder 2"/>
          <p:cNvSpPr>
            <a:spLocks noGrp="1"/>
          </p:cNvSpPr>
          <p:nvPr>
            <p:ph idx="1"/>
          </p:nvPr>
        </p:nvSpPr>
        <p:spPr>
          <a:xfrm>
            <a:off x="446856" y="908720"/>
            <a:ext cx="8229600" cy="4896544"/>
          </a:xfrm>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ormAutofit fontScale="85000" lnSpcReduction="20000"/>
          </a:bodyPr>
          <a:lstStyle/>
          <a:p>
            <a:pPr marL="0" indent="0" algn="just">
              <a:buNone/>
            </a:pPr>
            <a:r>
              <a:rPr lang="en-US" dirty="0"/>
              <a:t>For example, a savings account in a bank has a different rate of interest depending on the balance in the account. In order to test the software that calculates the </a:t>
            </a:r>
            <a:r>
              <a:rPr lang="en-US" dirty="0" smtClean="0"/>
              <a:t>interest, </a:t>
            </a:r>
            <a:r>
              <a:rPr lang="en-US" dirty="0"/>
              <a:t>we </a:t>
            </a:r>
            <a:r>
              <a:rPr lang="en-US" dirty="0" smtClean="0"/>
              <a:t>have to </a:t>
            </a:r>
            <a:r>
              <a:rPr lang="en-US" dirty="0"/>
              <a:t>identify the ranges of balance values that earn the different rates of interest. </a:t>
            </a:r>
            <a:endParaRPr lang="en-US" dirty="0" smtClean="0"/>
          </a:p>
          <a:p>
            <a:pPr marL="0" indent="0" algn="just">
              <a:buNone/>
            </a:pPr>
            <a:r>
              <a:rPr lang="en-US" dirty="0" smtClean="0"/>
              <a:t>For </a:t>
            </a:r>
            <a:r>
              <a:rPr lang="en-US" dirty="0"/>
              <a:t>example, 3% rate of interest is given if the balance in the account is in the range of $0 to $100</a:t>
            </a:r>
            <a:r>
              <a:rPr lang="en-US" dirty="0" smtClean="0"/>
              <a:t>,</a:t>
            </a:r>
          </a:p>
          <a:p>
            <a:pPr marL="0" indent="0" algn="just">
              <a:buNone/>
            </a:pPr>
            <a:r>
              <a:rPr lang="en-US" dirty="0" smtClean="0"/>
              <a:t>5</a:t>
            </a:r>
            <a:r>
              <a:rPr lang="en-US" dirty="0"/>
              <a:t>% rate of interest is given if the balance in the account is in the range of $100 to $1000, and </a:t>
            </a:r>
            <a:endParaRPr lang="en-US" dirty="0" smtClean="0"/>
          </a:p>
          <a:p>
            <a:pPr marL="0" indent="0" algn="just">
              <a:buNone/>
            </a:pPr>
            <a:r>
              <a:rPr lang="en-US" dirty="0" smtClean="0"/>
              <a:t>7</a:t>
            </a:r>
            <a:r>
              <a:rPr lang="en-US" dirty="0"/>
              <a:t>% rate of interest is given if the balance in the account is $1000 and above, </a:t>
            </a:r>
            <a:endParaRPr lang="en-US" dirty="0" smtClean="0"/>
          </a:p>
          <a:p>
            <a:pPr marL="0" indent="0" algn="just">
              <a:buNone/>
            </a:pPr>
            <a:r>
              <a:rPr lang="en-US" dirty="0" smtClean="0"/>
              <a:t>we </a:t>
            </a:r>
            <a:r>
              <a:rPr lang="en-US" dirty="0"/>
              <a:t>would initially identify three valid equivalence partitions and one invalid partition as shown below.</a:t>
            </a:r>
            <a:endParaRPr lang="en-AU" dirty="0"/>
          </a:p>
          <a:p>
            <a:pPr algn="just"/>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22</a:t>
            </a:fld>
            <a:endParaRPr lang="en-AU"/>
          </a:p>
        </p:txBody>
      </p:sp>
      <p:pic>
        <p:nvPicPr>
          <p:cNvPr id="5" name="Picture 4" descr="Equivalence partitioning">
            <a:hlinkClick r:id="rId2"/>
          </p:cNvPr>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7544" y="5869136"/>
            <a:ext cx="8208912" cy="584200"/>
          </a:xfrm>
          <a:prstGeom prst="rect">
            <a:avLst/>
          </a:prstGeom>
          <a:noFill/>
          <a:ln>
            <a:noFill/>
          </a:ln>
          <a:scene3d>
            <a:camera prst="orthographicFront"/>
            <a:lightRig rig="threePt" dir="t"/>
          </a:scene3d>
          <a:sp3d>
            <a:bevelT/>
          </a:sp3d>
        </p:spPr>
      </p:pic>
    </p:spTree>
    <p:extLst>
      <p:ext uri="{BB962C8B-B14F-4D97-AF65-F5344CB8AC3E}">
        <p14:creationId xmlns="" xmlns:p14="http://schemas.microsoft.com/office/powerpoint/2010/main" val="686096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a:normAutofit fontScale="90000"/>
          </a:bodyPr>
          <a:lstStyle/>
          <a:p>
            <a:r>
              <a:rPr lang="en-US" dirty="0" smtClean="0"/>
              <a:t>Equivalence Partition</a:t>
            </a:r>
            <a:r>
              <a:rPr lang="en-US" sz="1300" dirty="0" smtClean="0"/>
              <a:t>Page:</a:t>
            </a:r>
            <a:r>
              <a:rPr lang="en-US" sz="900" dirty="0" smtClean="0"/>
              <a:t>2-4</a:t>
            </a:r>
            <a:endParaRPr lang="en-AU" dirty="0"/>
          </a:p>
        </p:txBody>
      </p:sp>
      <p:sp>
        <p:nvSpPr>
          <p:cNvPr id="3" name="Content Placeholder 2"/>
          <p:cNvSpPr>
            <a:spLocks noGrp="1"/>
          </p:cNvSpPr>
          <p:nvPr>
            <p:ph idx="1"/>
          </p:nvPr>
        </p:nvSpPr>
        <p:spPr>
          <a:xfrm>
            <a:off x="467544" y="1124744"/>
            <a:ext cx="8229600" cy="5256584"/>
          </a:xfr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noAutofit/>
          </a:bodyPr>
          <a:lstStyle/>
          <a:p>
            <a:pPr marL="0" indent="0">
              <a:buNone/>
            </a:pPr>
            <a:r>
              <a:rPr lang="en-US" sz="2000" dirty="0"/>
              <a:t>In the above example we have identified four partitions, even though the specification mentioned only three. This shows a very important task of the tester that is a tester should not only test what is in the specification, but should also think about things that haven’t been specified. </a:t>
            </a:r>
            <a:endParaRPr lang="en-US" sz="2000" dirty="0" smtClean="0"/>
          </a:p>
          <a:p>
            <a:pPr marL="0" indent="0">
              <a:buNone/>
            </a:pPr>
            <a:r>
              <a:rPr lang="en-US" sz="2000" dirty="0" smtClean="0"/>
              <a:t>In </a:t>
            </a:r>
            <a:r>
              <a:rPr lang="en-US" sz="2000" dirty="0"/>
              <a:t>this case we have thought of the situation where the balance is less than zero</a:t>
            </a:r>
            <a:r>
              <a:rPr lang="en-US" sz="2000" dirty="0" smtClean="0"/>
              <a:t>.</a:t>
            </a:r>
          </a:p>
          <a:p>
            <a:pPr marL="0" indent="0">
              <a:buNone/>
            </a:pPr>
            <a:r>
              <a:rPr lang="en-US" sz="2000" dirty="0" smtClean="0"/>
              <a:t>We </a:t>
            </a:r>
            <a:r>
              <a:rPr lang="en-US" sz="2000" dirty="0"/>
              <a:t>haven’t (yet) identified an invalid partition on the right, but this would also be a good thing to consider. In order to identify where the 7% partition ends, we would need to know what the maximum balance is for this account (which may not be easy to find out). </a:t>
            </a:r>
            <a:r>
              <a:rPr lang="en-US" sz="2000" dirty="0" smtClean="0"/>
              <a:t>In </a:t>
            </a:r>
            <a:r>
              <a:rPr lang="en-US" sz="2000" dirty="0"/>
              <a:t>our example we have left this open for the time being. </a:t>
            </a:r>
            <a:endParaRPr lang="en-US" sz="2000" dirty="0" smtClean="0"/>
          </a:p>
          <a:p>
            <a:pPr marL="0" indent="0">
              <a:buNone/>
            </a:pPr>
            <a:r>
              <a:rPr lang="en-US" sz="2000" dirty="0" smtClean="0"/>
              <a:t>Note </a:t>
            </a:r>
            <a:r>
              <a:rPr lang="en-US" sz="2000" dirty="0"/>
              <a:t>that non-numeric input is also an invalid partition (e.g. the letter ‘a’) but we discuss only the numeric partitions for now</a:t>
            </a:r>
            <a:r>
              <a:rPr lang="en-US" sz="2000" dirty="0" smtClean="0"/>
              <a:t>.</a:t>
            </a:r>
          </a:p>
        </p:txBody>
      </p:sp>
      <p:sp>
        <p:nvSpPr>
          <p:cNvPr id="4" name="Slide Number Placeholder 3"/>
          <p:cNvSpPr>
            <a:spLocks noGrp="1"/>
          </p:cNvSpPr>
          <p:nvPr>
            <p:ph type="sldNum" sz="quarter" idx="12"/>
          </p:nvPr>
        </p:nvSpPr>
        <p:spPr/>
        <p:txBody>
          <a:bodyPr/>
          <a:lstStyle/>
          <a:p>
            <a:fld id="{653AE765-FB06-40A8-87B8-9F4872CA5E1E}" type="slidenum">
              <a:rPr lang="en-AU" smtClean="0"/>
              <a:pPr/>
              <a:t>23</a:t>
            </a:fld>
            <a:endParaRPr lang="en-AU"/>
          </a:p>
        </p:txBody>
      </p:sp>
    </p:spTree>
    <p:extLst>
      <p:ext uri="{BB962C8B-B14F-4D97-AF65-F5344CB8AC3E}">
        <p14:creationId xmlns="" xmlns:p14="http://schemas.microsoft.com/office/powerpoint/2010/main" val="1791126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a:lstStyle/>
          <a:p>
            <a:r>
              <a:rPr lang="en-US" dirty="0"/>
              <a:t>Equivalence </a:t>
            </a:r>
            <a:r>
              <a:rPr lang="en-US" dirty="0" smtClean="0"/>
              <a:t>Partition</a:t>
            </a:r>
            <a:r>
              <a:rPr lang="en-US" sz="1300" dirty="0" smtClean="0"/>
              <a:t>Page:</a:t>
            </a:r>
            <a:r>
              <a:rPr lang="en-US" sz="900" dirty="0" smtClean="0"/>
              <a:t>3-4</a:t>
            </a:r>
            <a:endParaRPr lang="en-AU" dirty="0"/>
          </a:p>
        </p:txBody>
      </p:sp>
      <p:sp>
        <p:nvSpPr>
          <p:cNvPr id="3" name="Content Placeholder 2"/>
          <p:cNvSpPr>
            <a:spLocks noGrp="1"/>
          </p:cNvSpPr>
          <p:nvPr>
            <p:ph idx="1"/>
          </p:nvPr>
        </p:nvSpPr>
        <p:spPr>
          <a:xfrm>
            <a:off x="457200" y="1124744"/>
            <a:ext cx="8229600" cy="5256584"/>
          </a:xfrm>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r>
              <a:rPr lang="en-US" dirty="0"/>
              <a:t>We have made an assumption here about what the smallest difference is between two values. We have assumed two decimal places, i.e. $100.00, but we could have assumed zero decimal places (i.e. $100) or more than two decimal places (e.g. $100.0000) In any case it is a good idea to state your assumptions – then other people can see them and let you know if they are correct or not. </a:t>
            </a:r>
          </a:p>
          <a:p>
            <a:pPr marL="0" indent="0">
              <a:buNone/>
            </a:pPr>
            <a:r>
              <a:rPr lang="en-US" dirty="0"/>
              <a:t>When designing the test cases for this software we would ensure that all the three valid equivalence partitions are covered once, and we would also test the invalid partition at least once. So for example, we might choose to calculate the interest on balances of-$10.00, $50.00, $260.00 and $1348.00. </a:t>
            </a:r>
          </a:p>
          <a:p>
            <a:pPr marL="0" indent="0">
              <a:buNone/>
            </a:pPr>
            <a:r>
              <a:rPr lang="en-US" dirty="0"/>
              <a:t>If we hadn’t specifically identified these partitions, it is possible that at least one of them could have been missed at the expense of testing another one several times over. </a:t>
            </a:r>
          </a:p>
          <a:p>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24</a:t>
            </a:fld>
            <a:endParaRPr lang="en-AU"/>
          </a:p>
        </p:txBody>
      </p:sp>
    </p:spTree>
    <p:extLst>
      <p:ext uri="{BB962C8B-B14F-4D97-AF65-F5344CB8AC3E}">
        <p14:creationId xmlns="" xmlns:p14="http://schemas.microsoft.com/office/powerpoint/2010/main" val="4089705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a:normAutofit fontScale="90000"/>
          </a:bodyPr>
          <a:lstStyle/>
          <a:p>
            <a:r>
              <a:rPr lang="en-US" dirty="0"/>
              <a:t>Equivalence </a:t>
            </a:r>
            <a:r>
              <a:rPr lang="en-US" dirty="0" smtClean="0"/>
              <a:t>Partition</a:t>
            </a:r>
            <a:r>
              <a:rPr lang="en-US" sz="1300" dirty="0" smtClean="0"/>
              <a:t>Page:</a:t>
            </a:r>
            <a:r>
              <a:rPr lang="en-US" sz="900" dirty="0" smtClean="0"/>
              <a:t>4-4</a:t>
            </a:r>
            <a:endParaRPr lang="en-AU" dirty="0"/>
          </a:p>
        </p:txBody>
      </p:sp>
      <p:sp>
        <p:nvSpPr>
          <p:cNvPr id="3" name="Content Placeholder 2"/>
          <p:cNvSpPr>
            <a:spLocks noGrp="1"/>
          </p:cNvSpPr>
          <p:nvPr>
            <p:ph idx="1"/>
          </p:nvPr>
        </p:nvSpPr>
        <p:spPr>
          <a:xfrm>
            <a:off x="457200" y="1052736"/>
            <a:ext cx="8229600" cy="5400600"/>
          </a:xfrm>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a:normAutofit fontScale="62500" lnSpcReduction="20000"/>
          </a:bodyPr>
          <a:lstStyle/>
          <a:p>
            <a:pPr marL="0" indent="0">
              <a:buNone/>
            </a:pPr>
            <a:r>
              <a:rPr lang="en-US" dirty="0"/>
              <a:t>Note that we could also apply equivalence partitioning to outputs as well. In this case we have three interest rates: 3%, 5% and 7%, plus the error message for the invalid partition (or partitions). In this example, the output partitions line up exactly with the input partitions. How would someone test this without thinking about the partitions? A inexperienced tester (let’s call him </a:t>
            </a:r>
            <a:r>
              <a:rPr lang="en-US" dirty="0" err="1"/>
              <a:t>Robbin</a:t>
            </a:r>
            <a:r>
              <a:rPr lang="en-US" dirty="0"/>
              <a:t>) might have thought that a good set of tests would be to test every $50. That would give the following tests: $50.00, $100.00, $150.00, $200.00, $250.00, … say up to $800.00 (then </a:t>
            </a:r>
            <a:r>
              <a:rPr lang="en-US" dirty="0" err="1"/>
              <a:t>Robbin</a:t>
            </a:r>
            <a:r>
              <a:rPr lang="en-US" dirty="0"/>
              <a:t> would have got tired of it and thought that enough tests had been carried out). </a:t>
            </a:r>
            <a:endParaRPr lang="en-US" dirty="0" smtClean="0"/>
          </a:p>
          <a:p>
            <a:pPr marL="0" indent="0">
              <a:buNone/>
            </a:pPr>
            <a:r>
              <a:rPr lang="en-US" dirty="0" smtClean="0"/>
              <a:t>But </a:t>
            </a:r>
            <a:r>
              <a:rPr lang="en-US" dirty="0"/>
              <a:t>look at what </a:t>
            </a:r>
            <a:r>
              <a:rPr lang="en-US" dirty="0" err="1"/>
              <a:t>Robbin</a:t>
            </a:r>
            <a:r>
              <a:rPr lang="en-US" dirty="0"/>
              <a:t> has tested: only two out of four partitions! So if the system does not correctly handle a negative balance or a balance of $1000 or more, he would not have found these defects – so the naive approach is less effective than equivalence partitioning. </a:t>
            </a:r>
            <a:endParaRPr lang="en-US" dirty="0" smtClean="0"/>
          </a:p>
          <a:p>
            <a:pPr marL="0" indent="0">
              <a:buNone/>
            </a:pPr>
            <a:r>
              <a:rPr lang="en-US" dirty="0" smtClean="0"/>
              <a:t>At </a:t>
            </a:r>
            <a:r>
              <a:rPr lang="en-US" dirty="0"/>
              <a:t>the same time, </a:t>
            </a:r>
            <a:r>
              <a:rPr lang="en-US" dirty="0" err="1"/>
              <a:t>Robbin</a:t>
            </a:r>
            <a:r>
              <a:rPr lang="en-US" dirty="0"/>
              <a:t> has four times more tests (16 tests versus our four tests using equivalence partitions), so he is also much less efficient. This is why we say that using techniques such as this makes testing both more effective and more efficient. Note that when we say a partition is ‘invalid’, it doesn’t mean that it represents a value that cannot be entered by a user or a value that the user isn’t supposed to enter. It just means that it is not one of the expected inputs for this particular field.</a:t>
            </a:r>
            <a:endParaRPr lang="en-AU" dirty="0"/>
          </a:p>
          <a:p>
            <a:pPr marL="0" indent="0">
              <a:buNone/>
            </a:pPr>
            <a:r>
              <a:rPr lang="en-US" dirty="0"/>
              <a:t> </a:t>
            </a:r>
            <a:endParaRPr lang="en-AU" dirty="0"/>
          </a:p>
          <a:p>
            <a:pPr marL="0" indent="0">
              <a:buNone/>
            </a:pPr>
            <a:endParaRPr lang="en-AU" dirty="0"/>
          </a:p>
          <a:p>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25</a:t>
            </a:fld>
            <a:endParaRPr lang="en-AU"/>
          </a:p>
        </p:txBody>
      </p:sp>
    </p:spTree>
    <p:extLst>
      <p:ext uri="{BB962C8B-B14F-4D97-AF65-F5344CB8AC3E}">
        <p14:creationId xmlns="" xmlns:p14="http://schemas.microsoft.com/office/powerpoint/2010/main" val="1101858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34082"/>
          </a:xfrm>
          <a:scene3d>
            <a:camera prst="orthographicFront"/>
            <a:lightRig rig="threePt" dir="t"/>
          </a:scene3d>
          <a:sp3d>
            <a:bevelT/>
          </a:sp3d>
        </p:spPr>
        <p:style>
          <a:lnRef idx="1">
            <a:schemeClr val="accent3"/>
          </a:lnRef>
          <a:fillRef idx="3">
            <a:schemeClr val="accent3"/>
          </a:fillRef>
          <a:effectRef idx="2">
            <a:schemeClr val="accent3"/>
          </a:effectRef>
          <a:fontRef idx="minor">
            <a:schemeClr val="lt1"/>
          </a:fontRef>
        </p:style>
        <p:txBody>
          <a:bodyPr>
            <a:normAutofit fontScale="90000"/>
          </a:bodyPr>
          <a:lstStyle/>
          <a:p>
            <a:r>
              <a:rPr lang="en-US" dirty="0" smtClean="0"/>
              <a:t>Example-2 </a:t>
            </a:r>
            <a:r>
              <a:rPr lang="en-US" dirty="0"/>
              <a:t>for(Equivalence </a:t>
            </a:r>
            <a:r>
              <a:rPr lang="en-US" dirty="0" smtClean="0"/>
              <a:t>Partition)</a:t>
            </a:r>
            <a:endParaRPr lang="en-AU" dirty="0"/>
          </a:p>
        </p:txBody>
      </p:sp>
      <p:sp>
        <p:nvSpPr>
          <p:cNvPr id="3" name="Content Placeholder 2"/>
          <p:cNvSpPr>
            <a:spLocks noGrp="1"/>
          </p:cNvSpPr>
          <p:nvPr>
            <p:ph idx="1"/>
          </p:nvPr>
        </p:nvSpPr>
        <p:spPr>
          <a:xfrm>
            <a:off x="457200" y="980728"/>
            <a:ext cx="8229600" cy="4680521"/>
          </a:xfrm>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a:t>A store in city offers different discounts depending on the purchases made by the individual. In order to test the software that calculates the discounts, we can identify the ranges of purchase values that earn the different discounts. </a:t>
            </a:r>
            <a:endParaRPr lang="en-US" dirty="0" smtClean="0"/>
          </a:p>
          <a:p>
            <a:pPr marL="0" indent="0">
              <a:buNone/>
            </a:pPr>
            <a:r>
              <a:rPr lang="en-US" dirty="0" smtClean="0"/>
              <a:t>For </a:t>
            </a:r>
            <a:r>
              <a:rPr lang="en-US" dirty="0"/>
              <a:t>example, </a:t>
            </a:r>
            <a:endParaRPr lang="en-US" dirty="0" smtClean="0"/>
          </a:p>
          <a:p>
            <a:pPr marL="0" indent="0">
              <a:buNone/>
            </a:pPr>
            <a:r>
              <a:rPr lang="en-US" dirty="0" smtClean="0"/>
              <a:t>if </a:t>
            </a:r>
            <a:r>
              <a:rPr lang="en-US" dirty="0"/>
              <a:t>a purchase is in the range of $1 up to $50 has no discounts</a:t>
            </a:r>
            <a:r>
              <a:rPr lang="en-US" dirty="0" smtClean="0"/>
              <a:t>,</a:t>
            </a:r>
          </a:p>
          <a:p>
            <a:pPr marL="0" indent="0">
              <a:buNone/>
            </a:pPr>
            <a:r>
              <a:rPr lang="en-US" dirty="0" smtClean="0"/>
              <a:t>a </a:t>
            </a:r>
            <a:r>
              <a:rPr lang="en-US" dirty="0"/>
              <a:t>purchase over $50 and up to $200 has a 5% discount, </a:t>
            </a:r>
            <a:r>
              <a:rPr lang="en-US" dirty="0" smtClean="0"/>
              <a:t>purchases </a:t>
            </a:r>
            <a:r>
              <a:rPr lang="en-US" dirty="0"/>
              <a:t>of $201 and up to $500 have a 10% discounts, and purchases of $501 and above have a 15% discounts.</a:t>
            </a:r>
            <a:endParaRPr lang="en-AU" dirty="0"/>
          </a:p>
          <a:p>
            <a:pPr marL="0" indent="0">
              <a:buNone/>
            </a:pPr>
            <a:r>
              <a:rPr lang="en-US" dirty="0"/>
              <a:t>Now we can identify 4 valid equivalence partitions and 1 invalid partition as shown below.</a:t>
            </a:r>
            <a:endParaRPr lang="en-AU" dirty="0"/>
          </a:p>
          <a:p>
            <a:pPr marL="0" indent="0">
              <a:buNone/>
            </a:pPr>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26</a:t>
            </a:fld>
            <a:endParaRPr lang="en-AU"/>
          </a:p>
        </p:txBody>
      </p:sp>
      <p:graphicFrame>
        <p:nvGraphicFramePr>
          <p:cNvPr id="9" name="Table 8"/>
          <p:cNvGraphicFramePr>
            <a:graphicFrameLocks noGrp="1"/>
          </p:cNvGraphicFramePr>
          <p:nvPr>
            <p:extLst>
              <p:ext uri="{D42A27DB-BD31-4B8C-83A1-F6EECF244321}">
                <p14:modId xmlns="" xmlns:p14="http://schemas.microsoft.com/office/powerpoint/2010/main" val="1003996487"/>
              </p:ext>
            </p:extLst>
          </p:nvPr>
        </p:nvGraphicFramePr>
        <p:xfrm>
          <a:off x="467544" y="5877272"/>
          <a:ext cx="8219255" cy="576064"/>
        </p:xfrm>
        <a:graphic>
          <a:graphicData uri="http://schemas.openxmlformats.org/drawingml/2006/table">
            <a:tbl>
              <a:tblPr firstRow="1" firstCol="1" bandRow="1">
                <a:tableStyleId>{5C22544A-7EE6-4342-B048-85BDC9FD1C3A}</a:tableStyleId>
              </a:tblPr>
              <a:tblGrid>
                <a:gridCol w="1643851"/>
                <a:gridCol w="1643851"/>
                <a:gridCol w="1643851"/>
                <a:gridCol w="1643851"/>
                <a:gridCol w="1643851"/>
              </a:tblGrid>
              <a:tr h="288032">
                <a:tc>
                  <a:txBody>
                    <a:bodyPr/>
                    <a:lstStyle/>
                    <a:p>
                      <a:pPr algn="ctr">
                        <a:lnSpc>
                          <a:spcPct val="150000"/>
                        </a:lnSpc>
                        <a:spcAft>
                          <a:spcPts val="0"/>
                        </a:spcAft>
                      </a:pPr>
                      <a:r>
                        <a:rPr lang="en-AU" sz="1050" dirty="0">
                          <a:effectLst/>
                        </a:rPr>
                        <a:t>Invalid Partition</a:t>
                      </a:r>
                      <a:endParaRPr lang="en-AU" sz="1100" dirty="0">
                        <a:effectLst/>
                        <a:latin typeface="Calibri"/>
                        <a:ea typeface="Calibri"/>
                        <a:cs typeface="Times New Roman"/>
                      </a:endParaRPr>
                    </a:p>
                  </a:txBody>
                  <a:tcPr marL="9525" marR="9525" marT="9525" marB="9525" anchor="ctr"/>
                </a:tc>
                <a:tc>
                  <a:txBody>
                    <a:bodyPr/>
                    <a:lstStyle/>
                    <a:p>
                      <a:pPr algn="ctr">
                        <a:lnSpc>
                          <a:spcPct val="150000"/>
                        </a:lnSpc>
                        <a:spcAft>
                          <a:spcPts val="0"/>
                        </a:spcAft>
                      </a:pPr>
                      <a:r>
                        <a:rPr lang="en-AU" sz="1050" dirty="0">
                          <a:effectLst/>
                        </a:rPr>
                        <a:t>Valid Partition(No Discounts)</a:t>
                      </a:r>
                      <a:endParaRPr lang="en-AU" sz="1100" dirty="0">
                        <a:effectLst/>
                        <a:latin typeface="Calibri"/>
                        <a:ea typeface="Calibri"/>
                        <a:cs typeface="Times New Roman"/>
                      </a:endParaRPr>
                    </a:p>
                  </a:txBody>
                  <a:tcPr marL="9525" marR="9525" marT="9525" marB="9525" anchor="ctr"/>
                </a:tc>
                <a:tc>
                  <a:txBody>
                    <a:bodyPr/>
                    <a:lstStyle/>
                    <a:p>
                      <a:pPr algn="ctr">
                        <a:lnSpc>
                          <a:spcPct val="150000"/>
                        </a:lnSpc>
                        <a:spcAft>
                          <a:spcPts val="0"/>
                        </a:spcAft>
                      </a:pPr>
                      <a:r>
                        <a:rPr lang="en-AU" sz="1050" dirty="0">
                          <a:effectLst/>
                        </a:rPr>
                        <a:t>Valid Partition(5%)</a:t>
                      </a:r>
                      <a:endParaRPr lang="en-AU" sz="1100" dirty="0">
                        <a:effectLst/>
                        <a:latin typeface="Calibri"/>
                        <a:ea typeface="Calibri"/>
                        <a:cs typeface="Times New Roman"/>
                      </a:endParaRPr>
                    </a:p>
                  </a:txBody>
                  <a:tcPr marL="9525" marR="9525" marT="9525" marB="9525" anchor="ctr"/>
                </a:tc>
                <a:tc>
                  <a:txBody>
                    <a:bodyPr/>
                    <a:lstStyle/>
                    <a:p>
                      <a:pPr algn="ctr">
                        <a:lnSpc>
                          <a:spcPct val="150000"/>
                        </a:lnSpc>
                        <a:spcAft>
                          <a:spcPts val="0"/>
                        </a:spcAft>
                      </a:pPr>
                      <a:r>
                        <a:rPr lang="en-AU" sz="1050">
                          <a:effectLst/>
                        </a:rPr>
                        <a:t>Valid Partition(10%)</a:t>
                      </a:r>
                      <a:endParaRPr lang="en-AU" sz="1100">
                        <a:effectLst/>
                        <a:latin typeface="Calibri"/>
                        <a:ea typeface="Calibri"/>
                        <a:cs typeface="Times New Roman"/>
                      </a:endParaRPr>
                    </a:p>
                  </a:txBody>
                  <a:tcPr marL="9525" marR="9525" marT="9525" marB="9525" anchor="ctr"/>
                </a:tc>
                <a:tc>
                  <a:txBody>
                    <a:bodyPr/>
                    <a:lstStyle/>
                    <a:p>
                      <a:pPr algn="ctr">
                        <a:lnSpc>
                          <a:spcPct val="150000"/>
                        </a:lnSpc>
                        <a:spcAft>
                          <a:spcPts val="0"/>
                        </a:spcAft>
                      </a:pPr>
                      <a:r>
                        <a:rPr lang="en-AU" sz="1050">
                          <a:effectLst/>
                        </a:rPr>
                        <a:t>Valid Partition(15%)</a:t>
                      </a:r>
                      <a:endParaRPr lang="en-AU" sz="1100">
                        <a:effectLst/>
                        <a:latin typeface="Calibri"/>
                        <a:ea typeface="Calibri"/>
                        <a:cs typeface="Times New Roman"/>
                      </a:endParaRPr>
                    </a:p>
                  </a:txBody>
                  <a:tcPr marL="9525" marR="9525" marT="9525" marB="9525" anchor="ctr"/>
                </a:tc>
              </a:tr>
              <a:tr h="288032">
                <a:tc>
                  <a:txBody>
                    <a:bodyPr/>
                    <a:lstStyle/>
                    <a:p>
                      <a:pPr>
                        <a:lnSpc>
                          <a:spcPct val="150000"/>
                        </a:lnSpc>
                        <a:spcAft>
                          <a:spcPts val="0"/>
                        </a:spcAft>
                      </a:pPr>
                      <a:r>
                        <a:rPr lang="en-AU" sz="1050" dirty="0">
                          <a:effectLst/>
                        </a:rPr>
                        <a:t>$0.01</a:t>
                      </a:r>
                      <a:endParaRPr lang="en-AU" sz="1100" dirty="0">
                        <a:effectLst/>
                        <a:latin typeface="Calibri"/>
                        <a:ea typeface="Calibri"/>
                        <a:cs typeface="Times New Roman"/>
                      </a:endParaRPr>
                    </a:p>
                  </a:txBody>
                  <a:tcPr marL="9525" marR="9525" marT="9525" marB="9525" anchor="ctr"/>
                </a:tc>
                <a:tc>
                  <a:txBody>
                    <a:bodyPr/>
                    <a:lstStyle/>
                    <a:p>
                      <a:pPr>
                        <a:lnSpc>
                          <a:spcPct val="150000"/>
                        </a:lnSpc>
                        <a:spcAft>
                          <a:spcPts val="0"/>
                        </a:spcAft>
                      </a:pPr>
                      <a:r>
                        <a:rPr lang="en-AU" sz="1050">
                          <a:effectLst/>
                        </a:rPr>
                        <a:t>$1-$50</a:t>
                      </a:r>
                      <a:endParaRPr lang="en-AU" sz="1100">
                        <a:effectLst/>
                        <a:latin typeface="Calibri"/>
                        <a:ea typeface="Calibri"/>
                        <a:cs typeface="Times New Roman"/>
                      </a:endParaRPr>
                    </a:p>
                  </a:txBody>
                  <a:tcPr marL="9525" marR="9525" marT="9525" marB="9525" anchor="ctr"/>
                </a:tc>
                <a:tc>
                  <a:txBody>
                    <a:bodyPr/>
                    <a:lstStyle/>
                    <a:p>
                      <a:pPr>
                        <a:lnSpc>
                          <a:spcPct val="150000"/>
                        </a:lnSpc>
                        <a:spcAft>
                          <a:spcPts val="0"/>
                        </a:spcAft>
                      </a:pPr>
                      <a:r>
                        <a:rPr lang="en-AU" sz="1050" dirty="0">
                          <a:effectLst/>
                        </a:rPr>
                        <a:t>$51-$200</a:t>
                      </a:r>
                      <a:endParaRPr lang="en-AU" sz="1100" dirty="0">
                        <a:effectLst/>
                        <a:latin typeface="Calibri"/>
                        <a:ea typeface="Calibri"/>
                        <a:cs typeface="Times New Roman"/>
                      </a:endParaRPr>
                    </a:p>
                  </a:txBody>
                  <a:tcPr marL="9525" marR="9525" marT="9525" marB="9525" anchor="ctr"/>
                </a:tc>
                <a:tc>
                  <a:txBody>
                    <a:bodyPr/>
                    <a:lstStyle/>
                    <a:p>
                      <a:pPr>
                        <a:lnSpc>
                          <a:spcPct val="150000"/>
                        </a:lnSpc>
                        <a:spcAft>
                          <a:spcPts val="0"/>
                        </a:spcAft>
                      </a:pPr>
                      <a:r>
                        <a:rPr lang="en-AU" sz="1050">
                          <a:effectLst/>
                        </a:rPr>
                        <a:t>$201-$500</a:t>
                      </a:r>
                      <a:endParaRPr lang="en-AU" sz="1100">
                        <a:effectLst/>
                        <a:latin typeface="Calibri"/>
                        <a:ea typeface="Calibri"/>
                        <a:cs typeface="Times New Roman"/>
                      </a:endParaRPr>
                    </a:p>
                  </a:txBody>
                  <a:tcPr marL="9525" marR="9525" marT="9525" marB="9525" anchor="ctr"/>
                </a:tc>
                <a:tc>
                  <a:txBody>
                    <a:bodyPr/>
                    <a:lstStyle/>
                    <a:p>
                      <a:pPr>
                        <a:lnSpc>
                          <a:spcPct val="150000"/>
                        </a:lnSpc>
                        <a:spcAft>
                          <a:spcPts val="0"/>
                        </a:spcAft>
                      </a:pPr>
                      <a:r>
                        <a:rPr lang="en-AU" sz="1050" dirty="0">
                          <a:effectLst/>
                        </a:rPr>
                        <a:t>$501-Above</a:t>
                      </a:r>
                      <a:endParaRPr lang="en-AU" sz="11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 xmlns:p14="http://schemas.microsoft.com/office/powerpoint/2010/main" val="4109487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12968" cy="562074"/>
          </a:xfr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b="1" dirty="0" smtClean="0"/>
              <a:t>Boundary Value Analysis</a:t>
            </a:r>
            <a:endParaRPr lang="en-AU" b="1" dirty="0"/>
          </a:p>
        </p:txBody>
      </p:sp>
      <p:sp>
        <p:nvSpPr>
          <p:cNvPr id="3" name="Content Placeholder 2"/>
          <p:cNvSpPr>
            <a:spLocks noGrp="1"/>
          </p:cNvSpPr>
          <p:nvPr>
            <p:ph idx="1"/>
          </p:nvPr>
        </p:nvSpPr>
        <p:spPr>
          <a:xfrm>
            <a:off x="179512" y="980728"/>
            <a:ext cx="8712968" cy="5472608"/>
          </a:xfrm>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a:normAutofit fontScale="92500" lnSpcReduction="20000"/>
          </a:bodyPr>
          <a:lstStyle/>
          <a:p>
            <a:pPr marL="0" indent="0">
              <a:buNone/>
            </a:pPr>
            <a:r>
              <a:rPr lang="en-US" dirty="0"/>
              <a:t>What is a Boundary Value</a:t>
            </a:r>
            <a:endParaRPr lang="en-AU" dirty="0"/>
          </a:p>
          <a:p>
            <a:pPr marL="0" indent="0">
              <a:buNone/>
            </a:pPr>
            <a:r>
              <a:rPr lang="en-US" dirty="0"/>
              <a:t>A boundary value is any input or output value on the edge of an equivalence partition.</a:t>
            </a:r>
            <a:endParaRPr lang="en-AU" dirty="0"/>
          </a:p>
          <a:p>
            <a:pPr marL="0" indent="0">
              <a:buNone/>
            </a:pPr>
            <a:r>
              <a:rPr lang="en-US" b="1" dirty="0"/>
              <a:t>Let us take an example to explain this:</a:t>
            </a:r>
            <a:endParaRPr lang="en-AU" dirty="0"/>
          </a:p>
          <a:p>
            <a:pPr marL="0" indent="0">
              <a:buNone/>
            </a:pPr>
            <a:r>
              <a:rPr lang="en-US" dirty="0"/>
              <a:t>Suppose you have a software which accepts values between 1-1000, so the valid partition will be (1-1000), equivalence partitions will be like</a:t>
            </a:r>
            <a:r>
              <a:rPr lang="en-US" dirty="0" smtClean="0"/>
              <a:t>:</a:t>
            </a:r>
          </a:p>
          <a:p>
            <a:endParaRPr lang="en-AU" dirty="0"/>
          </a:p>
          <a:p>
            <a:pPr marL="0" indent="0">
              <a:buNone/>
            </a:pPr>
            <a:r>
              <a:rPr lang="en-US" dirty="0"/>
              <a:t>And the boundary values will be 1, 1000 from valid partition and 0,1001 from invalid partitions.</a:t>
            </a:r>
            <a:endParaRPr lang="en-AU" dirty="0"/>
          </a:p>
          <a:p>
            <a:pPr marL="0" indent="0">
              <a:buNone/>
            </a:pPr>
            <a:r>
              <a:rPr lang="en-US" b="1" dirty="0"/>
              <a:t>Boundary Value Analysis</a:t>
            </a:r>
            <a:r>
              <a:rPr lang="en-US" dirty="0"/>
              <a:t> is a black box test design technique where test case are designed by using boundary values, BVA is used in range checking.</a:t>
            </a:r>
            <a:endParaRPr lang="en-AU" dirty="0"/>
          </a:p>
          <a:p>
            <a:pPr marL="0" indent="0">
              <a:buNone/>
            </a:pPr>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27</a:t>
            </a:fld>
            <a:endParaRPr lang="en-AU"/>
          </a:p>
        </p:txBody>
      </p:sp>
      <p:graphicFrame>
        <p:nvGraphicFramePr>
          <p:cNvPr id="7" name="Table 6"/>
          <p:cNvGraphicFramePr>
            <a:graphicFrameLocks noGrp="1"/>
          </p:cNvGraphicFramePr>
          <p:nvPr>
            <p:extLst>
              <p:ext uri="{D42A27DB-BD31-4B8C-83A1-F6EECF244321}">
                <p14:modId xmlns="" xmlns:p14="http://schemas.microsoft.com/office/powerpoint/2010/main" val="2142219388"/>
              </p:ext>
            </p:extLst>
          </p:nvPr>
        </p:nvGraphicFramePr>
        <p:xfrm>
          <a:off x="251520" y="3896600"/>
          <a:ext cx="8229600" cy="518160"/>
        </p:xfrm>
        <a:graphic>
          <a:graphicData uri="http://schemas.openxmlformats.org/drawingml/2006/table">
            <a:tbl>
              <a:tblPr firstRow="1" firstCol="1" bandRow="1">
                <a:tableStyleId>{5C22544A-7EE6-4342-B048-85BDC9FD1C3A}</a:tableStyleId>
              </a:tblPr>
              <a:tblGrid>
                <a:gridCol w="2743200"/>
                <a:gridCol w="2743200"/>
                <a:gridCol w="2743200"/>
              </a:tblGrid>
              <a:tr h="252480">
                <a:tc>
                  <a:txBody>
                    <a:bodyPr/>
                    <a:lstStyle/>
                    <a:p>
                      <a:pPr algn="ctr">
                        <a:lnSpc>
                          <a:spcPct val="150000"/>
                        </a:lnSpc>
                        <a:spcAft>
                          <a:spcPts val="0"/>
                        </a:spcAft>
                      </a:pPr>
                      <a:r>
                        <a:rPr lang="en-AU" sz="1050" dirty="0">
                          <a:effectLst/>
                        </a:rPr>
                        <a:t>Invalid Partition</a:t>
                      </a:r>
                      <a:endParaRPr lang="en-AU" sz="1100" dirty="0">
                        <a:effectLst/>
                        <a:latin typeface="Calibri"/>
                        <a:ea typeface="Calibri"/>
                        <a:cs typeface="Times New Roman"/>
                      </a:endParaRPr>
                    </a:p>
                  </a:txBody>
                  <a:tcPr marL="9525" marR="9525" marT="9525" marB="9525" anchor="ctr"/>
                </a:tc>
                <a:tc>
                  <a:txBody>
                    <a:bodyPr/>
                    <a:lstStyle/>
                    <a:p>
                      <a:pPr algn="ctr">
                        <a:lnSpc>
                          <a:spcPct val="150000"/>
                        </a:lnSpc>
                        <a:spcAft>
                          <a:spcPts val="0"/>
                        </a:spcAft>
                      </a:pPr>
                      <a:r>
                        <a:rPr lang="en-AU" sz="1050" dirty="0">
                          <a:effectLst/>
                        </a:rPr>
                        <a:t>Valid Partition</a:t>
                      </a:r>
                      <a:endParaRPr lang="en-AU" sz="1100" dirty="0">
                        <a:effectLst/>
                        <a:latin typeface="Calibri"/>
                        <a:ea typeface="Calibri"/>
                        <a:cs typeface="Times New Roman"/>
                      </a:endParaRPr>
                    </a:p>
                  </a:txBody>
                  <a:tcPr marL="9525" marR="9525" marT="9525" marB="9525" anchor="ctr"/>
                </a:tc>
                <a:tc>
                  <a:txBody>
                    <a:bodyPr/>
                    <a:lstStyle/>
                    <a:p>
                      <a:pPr algn="ctr">
                        <a:lnSpc>
                          <a:spcPct val="150000"/>
                        </a:lnSpc>
                        <a:spcAft>
                          <a:spcPts val="0"/>
                        </a:spcAft>
                      </a:pPr>
                      <a:r>
                        <a:rPr lang="en-AU" sz="1050">
                          <a:effectLst/>
                        </a:rPr>
                        <a:t>Invalid Partition</a:t>
                      </a:r>
                      <a:endParaRPr lang="en-AU" sz="1100">
                        <a:effectLst/>
                        <a:latin typeface="Calibri"/>
                        <a:ea typeface="Calibri"/>
                        <a:cs typeface="Times New Roman"/>
                      </a:endParaRPr>
                    </a:p>
                  </a:txBody>
                  <a:tcPr marL="9525" marR="9525" marT="9525" marB="9525" anchor="ctr"/>
                </a:tc>
              </a:tr>
              <a:tr h="0">
                <a:tc>
                  <a:txBody>
                    <a:bodyPr/>
                    <a:lstStyle/>
                    <a:p>
                      <a:pPr>
                        <a:lnSpc>
                          <a:spcPct val="150000"/>
                        </a:lnSpc>
                        <a:spcAft>
                          <a:spcPts val="0"/>
                        </a:spcAft>
                      </a:pPr>
                      <a:r>
                        <a:rPr lang="en-AU" sz="1050" dirty="0">
                          <a:effectLst/>
                        </a:rPr>
                        <a:t>0</a:t>
                      </a:r>
                      <a:endParaRPr lang="en-AU" sz="1100" dirty="0">
                        <a:effectLst/>
                        <a:latin typeface="Calibri"/>
                        <a:ea typeface="Calibri"/>
                        <a:cs typeface="Times New Roman"/>
                      </a:endParaRPr>
                    </a:p>
                  </a:txBody>
                  <a:tcPr marL="9525" marR="9525" marT="9525" marB="9525" anchor="ctr"/>
                </a:tc>
                <a:tc>
                  <a:txBody>
                    <a:bodyPr/>
                    <a:lstStyle/>
                    <a:p>
                      <a:pPr>
                        <a:lnSpc>
                          <a:spcPct val="150000"/>
                        </a:lnSpc>
                        <a:spcAft>
                          <a:spcPts val="0"/>
                        </a:spcAft>
                      </a:pPr>
                      <a:r>
                        <a:rPr lang="en-AU" sz="1050">
                          <a:effectLst/>
                        </a:rPr>
                        <a:t>1-1000</a:t>
                      </a:r>
                      <a:endParaRPr lang="en-AU" sz="1100">
                        <a:effectLst/>
                        <a:latin typeface="Calibri"/>
                        <a:ea typeface="Calibri"/>
                        <a:cs typeface="Times New Roman"/>
                      </a:endParaRPr>
                    </a:p>
                  </a:txBody>
                  <a:tcPr marL="9525" marR="9525" marT="9525" marB="9525" anchor="ctr"/>
                </a:tc>
                <a:tc>
                  <a:txBody>
                    <a:bodyPr/>
                    <a:lstStyle/>
                    <a:p>
                      <a:pPr>
                        <a:lnSpc>
                          <a:spcPct val="150000"/>
                        </a:lnSpc>
                        <a:spcAft>
                          <a:spcPts val="0"/>
                        </a:spcAft>
                      </a:pPr>
                      <a:r>
                        <a:rPr lang="en-AU" sz="1050" dirty="0">
                          <a:effectLst/>
                        </a:rPr>
                        <a:t>1001 and above</a:t>
                      </a:r>
                      <a:endParaRPr lang="en-AU" sz="11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 xmlns:p14="http://schemas.microsoft.com/office/powerpoint/2010/main" val="2390900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576064"/>
          </a:xfr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dirty="0" smtClean="0"/>
              <a:t>Example-2:Boundary Value Analysis</a:t>
            </a:r>
            <a:endParaRPr lang="en-AU" dirty="0"/>
          </a:p>
        </p:txBody>
      </p:sp>
      <p:sp>
        <p:nvSpPr>
          <p:cNvPr id="3" name="Content Placeholder 2"/>
          <p:cNvSpPr>
            <a:spLocks noGrp="1"/>
          </p:cNvSpPr>
          <p:nvPr>
            <p:ph idx="1"/>
          </p:nvPr>
        </p:nvSpPr>
        <p:spPr>
          <a:xfrm>
            <a:off x="457200" y="980728"/>
            <a:ext cx="8229600" cy="5472608"/>
          </a:xfrm>
          <a:scene3d>
            <a:camera prst="orthographicFront"/>
            <a:lightRig rig="threePt" dir="t"/>
          </a:scene3d>
          <a:sp3d>
            <a:bevelT/>
          </a:sp3d>
        </p:spPr>
        <p:style>
          <a:lnRef idx="1">
            <a:schemeClr val="accent6"/>
          </a:lnRef>
          <a:fillRef idx="2">
            <a:schemeClr val="accent6"/>
          </a:fillRef>
          <a:effectRef idx="1">
            <a:schemeClr val="accent6"/>
          </a:effectRef>
          <a:fontRef idx="minor">
            <a:schemeClr val="dk1"/>
          </a:fontRef>
        </p:style>
        <p:txBody>
          <a:bodyPr>
            <a:normAutofit fontScale="62500" lnSpcReduction="20000"/>
          </a:bodyPr>
          <a:lstStyle/>
          <a:p>
            <a:pPr marL="0" indent="0">
              <a:buNone/>
            </a:pPr>
            <a:r>
              <a:rPr lang="en-US" dirty="0"/>
              <a:t>A store in city offers different discounts depending on the purchases made by the individual. In order to test the software that calculates the discounts, we can identify the ranges of purchase values that earn the different discounts. For example, if a purchase is in the range of $1 up to $50 has no discounts, a purchase over $50 and up to $200 has a 5% discount, and purchases of $201 and up to $500 have a 10% discounts, and purchases of $501 and above have a 15% discounts.</a:t>
            </a:r>
            <a:endParaRPr lang="en-AU" dirty="0"/>
          </a:p>
          <a:p>
            <a:pPr marL="0" indent="0">
              <a:buNone/>
            </a:pPr>
            <a:r>
              <a:rPr lang="en-US" dirty="0"/>
              <a:t>We can identify 4 valid equivalence partitions and 1 invalid partition as shown below</a:t>
            </a:r>
            <a:r>
              <a:rPr lang="en-US" dirty="0" smtClean="0"/>
              <a:t>.</a:t>
            </a:r>
          </a:p>
          <a:p>
            <a:endParaRPr lang="en-AU" dirty="0"/>
          </a:p>
          <a:p>
            <a:endParaRPr lang="en-US" dirty="0" smtClean="0"/>
          </a:p>
          <a:p>
            <a:pPr marL="0" indent="0">
              <a:buNone/>
            </a:pPr>
            <a:r>
              <a:rPr lang="en-US" dirty="0" smtClean="0"/>
              <a:t>From </a:t>
            </a:r>
            <a:r>
              <a:rPr lang="en-US" dirty="0"/>
              <a:t>this table we can identify the boundary values of each partition. We assume that two decimal digits are allowed.</a:t>
            </a:r>
            <a:endParaRPr lang="en-AU" dirty="0"/>
          </a:p>
          <a:p>
            <a:pPr marL="0" indent="0">
              <a:buNone/>
            </a:pPr>
            <a:r>
              <a:rPr lang="en-US" dirty="0"/>
              <a:t>Boundary values for Invalid partition: 0.00</a:t>
            </a:r>
            <a:br>
              <a:rPr lang="en-US" dirty="0"/>
            </a:br>
            <a:r>
              <a:rPr lang="en-US" dirty="0"/>
              <a:t>Boundary values for valid partition(No Discounts): 1, 50</a:t>
            </a:r>
            <a:br>
              <a:rPr lang="en-US" dirty="0"/>
            </a:br>
            <a:r>
              <a:rPr lang="en-US" dirty="0"/>
              <a:t>Boundary values for valid partition(5% Discount): 51, 200</a:t>
            </a:r>
            <a:br>
              <a:rPr lang="en-US" dirty="0"/>
            </a:br>
            <a:r>
              <a:rPr lang="en-US" dirty="0"/>
              <a:t>Boundary values for valid partition(10% Discount): 201,500</a:t>
            </a:r>
            <a:br>
              <a:rPr lang="en-US" dirty="0"/>
            </a:br>
            <a:r>
              <a:rPr lang="en-US" dirty="0"/>
              <a:t>Boundary values for valid partition(15% Discount): 501, Max allowed number in the software application</a:t>
            </a:r>
            <a:endParaRPr lang="en-AU" dirty="0"/>
          </a:p>
          <a:p>
            <a:pPr marL="0" indent="0">
              <a:buNone/>
            </a:pPr>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28</a:t>
            </a:fld>
            <a:endParaRPr lang="en-AU"/>
          </a:p>
        </p:txBody>
      </p:sp>
      <p:graphicFrame>
        <p:nvGraphicFramePr>
          <p:cNvPr id="8" name="Table 7"/>
          <p:cNvGraphicFramePr>
            <a:graphicFrameLocks noGrp="1"/>
          </p:cNvGraphicFramePr>
          <p:nvPr>
            <p:extLst>
              <p:ext uri="{D42A27DB-BD31-4B8C-83A1-F6EECF244321}">
                <p14:modId xmlns="" xmlns:p14="http://schemas.microsoft.com/office/powerpoint/2010/main" val="245976898"/>
              </p:ext>
            </p:extLst>
          </p:nvPr>
        </p:nvGraphicFramePr>
        <p:xfrm>
          <a:off x="467544" y="3356992"/>
          <a:ext cx="8229600" cy="518160"/>
        </p:xfrm>
        <a:graphic>
          <a:graphicData uri="http://schemas.openxmlformats.org/drawingml/2006/table">
            <a:tbl>
              <a:tblPr firstRow="1" firstCol="1" bandRow="1">
                <a:tableStyleId>{5C22544A-7EE6-4342-B048-85BDC9FD1C3A}</a:tableStyleId>
              </a:tblPr>
              <a:tblGrid>
                <a:gridCol w="1645920"/>
                <a:gridCol w="1645920"/>
                <a:gridCol w="1645920"/>
                <a:gridCol w="1645920"/>
                <a:gridCol w="1645920"/>
              </a:tblGrid>
              <a:tr h="0">
                <a:tc>
                  <a:txBody>
                    <a:bodyPr/>
                    <a:lstStyle/>
                    <a:p>
                      <a:pPr algn="ctr">
                        <a:lnSpc>
                          <a:spcPct val="150000"/>
                        </a:lnSpc>
                        <a:spcAft>
                          <a:spcPts val="0"/>
                        </a:spcAft>
                      </a:pPr>
                      <a:r>
                        <a:rPr lang="en-AU" sz="1050" dirty="0">
                          <a:effectLst/>
                        </a:rPr>
                        <a:t>Invalid Partition</a:t>
                      </a:r>
                      <a:endParaRPr lang="en-AU" sz="1100" dirty="0">
                        <a:effectLst/>
                        <a:latin typeface="Calibri"/>
                        <a:ea typeface="Calibri"/>
                        <a:cs typeface="Times New Roman"/>
                      </a:endParaRPr>
                    </a:p>
                  </a:txBody>
                  <a:tcPr marL="9525" marR="9525" marT="9525" marB="9525" anchor="ctr"/>
                </a:tc>
                <a:tc>
                  <a:txBody>
                    <a:bodyPr/>
                    <a:lstStyle/>
                    <a:p>
                      <a:pPr algn="ctr">
                        <a:lnSpc>
                          <a:spcPct val="150000"/>
                        </a:lnSpc>
                        <a:spcAft>
                          <a:spcPts val="0"/>
                        </a:spcAft>
                      </a:pPr>
                      <a:r>
                        <a:rPr lang="en-AU" sz="1050">
                          <a:effectLst/>
                        </a:rPr>
                        <a:t>Valid Partition(No Discounts)</a:t>
                      </a:r>
                      <a:endParaRPr lang="en-AU" sz="1100">
                        <a:effectLst/>
                        <a:latin typeface="Calibri"/>
                        <a:ea typeface="Calibri"/>
                        <a:cs typeface="Times New Roman"/>
                      </a:endParaRPr>
                    </a:p>
                  </a:txBody>
                  <a:tcPr marL="9525" marR="9525" marT="9525" marB="9525" anchor="ctr"/>
                </a:tc>
                <a:tc>
                  <a:txBody>
                    <a:bodyPr/>
                    <a:lstStyle/>
                    <a:p>
                      <a:pPr algn="ctr">
                        <a:lnSpc>
                          <a:spcPct val="150000"/>
                        </a:lnSpc>
                        <a:spcAft>
                          <a:spcPts val="0"/>
                        </a:spcAft>
                      </a:pPr>
                      <a:r>
                        <a:rPr lang="en-AU" sz="1050" dirty="0">
                          <a:effectLst/>
                        </a:rPr>
                        <a:t>Valid Partition(5%)</a:t>
                      </a:r>
                      <a:endParaRPr lang="en-AU" sz="1100" dirty="0">
                        <a:effectLst/>
                        <a:latin typeface="Calibri"/>
                        <a:ea typeface="Calibri"/>
                        <a:cs typeface="Times New Roman"/>
                      </a:endParaRPr>
                    </a:p>
                  </a:txBody>
                  <a:tcPr marL="9525" marR="9525" marT="9525" marB="9525" anchor="ctr"/>
                </a:tc>
                <a:tc>
                  <a:txBody>
                    <a:bodyPr/>
                    <a:lstStyle/>
                    <a:p>
                      <a:pPr algn="ctr">
                        <a:lnSpc>
                          <a:spcPct val="150000"/>
                        </a:lnSpc>
                        <a:spcAft>
                          <a:spcPts val="0"/>
                        </a:spcAft>
                      </a:pPr>
                      <a:r>
                        <a:rPr lang="en-AU" sz="1050">
                          <a:effectLst/>
                        </a:rPr>
                        <a:t>Valid Partition(10%)</a:t>
                      </a:r>
                      <a:endParaRPr lang="en-AU" sz="1100">
                        <a:effectLst/>
                        <a:latin typeface="Calibri"/>
                        <a:ea typeface="Calibri"/>
                        <a:cs typeface="Times New Roman"/>
                      </a:endParaRPr>
                    </a:p>
                  </a:txBody>
                  <a:tcPr marL="9525" marR="9525" marT="9525" marB="9525" anchor="ctr"/>
                </a:tc>
                <a:tc>
                  <a:txBody>
                    <a:bodyPr/>
                    <a:lstStyle/>
                    <a:p>
                      <a:pPr algn="ctr">
                        <a:lnSpc>
                          <a:spcPct val="150000"/>
                        </a:lnSpc>
                        <a:spcAft>
                          <a:spcPts val="0"/>
                        </a:spcAft>
                      </a:pPr>
                      <a:r>
                        <a:rPr lang="en-AU" sz="1050">
                          <a:effectLst/>
                        </a:rPr>
                        <a:t>Valid Partition(15%)</a:t>
                      </a:r>
                      <a:endParaRPr lang="en-AU" sz="1100">
                        <a:effectLst/>
                        <a:latin typeface="Calibri"/>
                        <a:ea typeface="Calibri"/>
                        <a:cs typeface="Times New Roman"/>
                      </a:endParaRPr>
                    </a:p>
                  </a:txBody>
                  <a:tcPr marL="9525" marR="9525" marT="9525" marB="9525" anchor="ctr"/>
                </a:tc>
              </a:tr>
              <a:tr h="0">
                <a:tc>
                  <a:txBody>
                    <a:bodyPr/>
                    <a:lstStyle/>
                    <a:p>
                      <a:pPr>
                        <a:lnSpc>
                          <a:spcPct val="150000"/>
                        </a:lnSpc>
                        <a:spcAft>
                          <a:spcPts val="0"/>
                        </a:spcAft>
                      </a:pPr>
                      <a:r>
                        <a:rPr lang="en-AU" sz="1050">
                          <a:effectLst/>
                        </a:rPr>
                        <a:t>$0.01</a:t>
                      </a:r>
                      <a:endParaRPr lang="en-AU" sz="1100">
                        <a:effectLst/>
                        <a:latin typeface="Calibri"/>
                        <a:ea typeface="Calibri"/>
                        <a:cs typeface="Times New Roman"/>
                      </a:endParaRPr>
                    </a:p>
                  </a:txBody>
                  <a:tcPr marL="9525" marR="9525" marT="9525" marB="9525" anchor="ctr"/>
                </a:tc>
                <a:tc>
                  <a:txBody>
                    <a:bodyPr/>
                    <a:lstStyle/>
                    <a:p>
                      <a:pPr>
                        <a:lnSpc>
                          <a:spcPct val="150000"/>
                        </a:lnSpc>
                        <a:spcAft>
                          <a:spcPts val="0"/>
                        </a:spcAft>
                      </a:pPr>
                      <a:r>
                        <a:rPr lang="en-AU" sz="1050">
                          <a:effectLst/>
                        </a:rPr>
                        <a:t>$1-$50</a:t>
                      </a:r>
                      <a:endParaRPr lang="en-AU" sz="1100">
                        <a:effectLst/>
                        <a:latin typeface="Calibri"/>
                        <a:ea typeface="Calibri"/>
                        <a:cs typeface="Times New Roman"/>
                      </a:endParaRPr>
                    </a:p>
                  </a:txBody>
                  <a:tcPr marL="9525" marR="9525" marT="9525" marB="9525" anchor="ctr"/>
                </a:tc>
                <a:tc>
                  <a:txBody>
                    <a:bodyPr/>
                    <a:lstStyle/>
                    <a:p>
                      <a:pPr>
                        <a:lnSpc>
                          <a:spcPct val="150000"/>
                        </a:lnSpc>
                        <a:spcAft>
                          <a:spcPts val="0"/>
                        </a:spcAft>
                      </a:pPr>
                      <a:r>
                        <a:rPr lang="en-AU" sz="1050" dirty="0">
                          <a:effectLst/>
                        </a:rPr>
                        <a:t>$51-$200</a:t>
                      </a:r>
                      <a:endParaRPr lang="en-AU" sz="1100" dirty="0">
                        <a:effectLst/>
                        <a:latin typeface="Calibri"/>
                        <a:ea typeface="Calibri"/>
                        <a:cs typeface="Times New Roman"/>
                      </a:endParaRPr>
                    </a:p>
                  </a:txBody>
                  <a:tcPr marL="9525" marR="9525" marT="9525" marB="9525" anchor="ctr"/>
                </a:tc>
                <a:tc>
                  <a:txBody>
                    <a:bodyPr/>
                    <a:lstStyle/>
                    <a:p>
                      <a:pPr>
                        <a:lnSpc>
                          <a:spcPct val="150000"/>
                        </a:lnSpc>
                        <a:spcAft>
                          <a:spcPts val="0"/>
                        </a:spcAft>
                      </a:pPr>
                      <a:r>
                        <a:rPr lang="en-AU" sz="1050">
                          <a:effectLst/>
                        </a:rPr>
                        <a:t>$201-$500</a:t>
                      </a:r>
                      <a:endParaRPr lang="en-AU" sz="1100">
                        <a:effectLst/>
                        <a:latin typeface="Calibri"/>
                        <a:ea typeface="Calibri"/>
                        <a:cs typeface="Times New Roman"/>
                      </a:endParaRPr>
                    </a:p>
                  </a:txBody>
                  <a:tcPr marL="9525" marR="9525" marT="9525" marB="9525" anchor="ctr"/>
                </a:tc>
                <a:tc>
                  <a:txBody>
                    <a:bodyPr/>
                    <a:lstStyle/>
                    <a:p>
                      <a:pPr>
                        <a:lnSpc>
                          <a:spcPct val="150000"/>
                        </a:lnSpc>
                        <a:spcAft>
                          <a:spcPts val="0"/>
                        </a:spcAft>
                      </a:pPr>
                      <a:r>
                        <a:rPr lang="en-AU" sz="1050" dirty="0">
                          <a:effectLst/>
                        </a:rPr>
                        <a:t>$501-Above</a:t>
                      </a:r>
                      <a:endParaRPr lang="en-AU" sz="11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 xmlns:p14="http://schemas.microsoft.com/office/powerpoint/2010/main" val="33810775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a:solidFill>
            <a:schemeClr val="accent2"/>
          </a:solidFill>
          <a:ln>
            <a:solidFill>
              <a:schemeClr val="accent1"/>
            </a:solidFill>
          </a:ln>
          <a:scene3d>
            <a:camera prst="orthographicFront"/>
            <a:lightRig rig="threePt" dir="t"/>
          </a:scene3d>
          <a:sp3d>
            <a:bevelT/>
          </a:sp3d>
        </p:spPr>
        <p:txBody>
          <a:bodyPr>
            <a:noAutofit/>
          </a:bodyPr>
          <a:lstStyle/>
          <a:p>
            <a:r>
              <a:rPr lang="en-AU" sz="3200" b="1" dirty="0"/>
              <a:t>What is Decision table in software testing?</a:t>
            </a:r>
            <a:endParaRPr lang="en-AU" sz="3200" dirty="0"/>
          </a:p>
        </p:txBody>
      </p:sp>
      <p:sp>
        <p:nvSpPr>
          <p:cNvPr id="3" name="Content Placeholder 2"/>
          <p:cNvSpPr>
            <a:spLocks noGrp="1"/>
          </p:cNvSpPr>
          <p:nvPr>
            <p:ph idx="1"/>
          </p:nvPr>
        </p:nvSpPr>
        <p:spPr>
          <a:xfrm>
            <a:off x="457200" y="1052736"/>
            <a:ext cx="8229600" cy="5073427"/>
          </a:xfrm>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a:normAutofit fontScale="92500" lnSpcReduction="20000"/>
          </a:bodyPr>
          <a:lstStyle/>
          <a:p>
            <a:pPr marL="0" indent="0">
              <a:buNone/>
            </a:pPr>
            <a:r>
              <a:rPr lang="en-AU" dirty="0"/>
              <a:t>The techniques of equivalence partitioning and boundary value analysis are often applied to specific situations or inputs. However, if different combinations of inputs result in different actions being taken, this can be more difficult to show using equivalence partitioning and boundary value analysis, which tend to be more focused on the user interface. The other two specification-based </a:t>
            </a:r>
            <a:r>
              <a:rPr lang="en-AU" dirty="0">
                <a:hlinkClick r:id="rId2" tooltip="Software Testing"/>
              </a:rPr>
              <a:t>software testing</a:t>
            </a:r>
            <a:r>
              <a:rPr lang="en-AU" dirty="0"/>
              <a:t> techniques, decision tables and state transition testing are more focused on business logic or business rules. </a:t>
            </a:r>
            <a:endParaRPr lang="en-AU" dirty="0" smtClean="0"/>
          </a:p>
          <a:p>
            <a:pPr marL="0" indent="0">
              <a:buNone/>
            </a:pPr>
            <a:r>
              <a:rPr lang="en-US" dirty="0" smtClean="0"/>
              <a:t>More Details in Word Document…</a:t>
            </a:r>
            <a:endParaRPr lang="en-AU" dirty="0"/>
          </a:p>
          <a:p>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29</a:t>
            </a:fld>
            <a:endParaRPr lang="en-AU"/>
          </a:p>
        </p:txBody>
      </p:sp>
    </p:spTree>
    <p:extLst>
      <p:ext uri="{BB962C8B-B14F-4D97-AF65-F5344CB8AC3E}">
        <p14:creationId xmlns="" xmlns:p14="http://schemas.microsoft.com/office/powerpoint/2010/main" val="102514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12968" cy="778098"/>
          </a:xfrm>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a:normAutofit/>
          </a:bodyPr>
          <a:lstStyle/>
          <a:p>
            <a:r>
              <a:rPr lang="en-AU" b="1" dirty="0" smtClean="0">
                <a:effectLst/>
              </a:rPr>
              <a:t>2-Design:</a:t>
            </a:r>
            <a:endParaRPr lang="en-AU" dirty="0"/>
          </a:p>
        </p:txBody>
      </p:sp>
      <p:sp>
        <p:nvSpPr>
          <p:cNvPr id="3" name="Content Placeholder 2"/>
          <p:cNvSpPr>
            <a:spLocks noGrp="1"/>
          </p:cNvSpPr>
          <p:nvPr>
            <p:ph idx="1"/>
          </p:nvPr>
        </p:nvSpPr>
        <p:spPr>
          <a:xfrm>
            <a:off x="179512" y="1196752"/>
            <a:ext cx="8712968" cy="5328592"/>
          </a:xfrm>
          <a:solidFill>
            <a:schemeClr val="accent6">
              <a:lumMod val="20000"/>
              <a:lumOff val="80000"/>
            </a:schemeClr>
          </a:solidFill>
          <a:scene3d>
            <a:camera prst="orthographicFront"/>
            <a:lightRig rig="threePt" dir="t"/>
          </a:scene3d>
          <a:sp3d>
            <a:bevelT/>
          </a:sp3d>
        </p:spPr>
        <p:txBody>
          <a:bodyPr/>
          <a:lstStyle/>
          <a:p>
            <a:pPr marL="0" indent="0" algn="just">
              <a:buNone/>
            </a:pPr>
            <a:r>
              <a:rPr lang="en-AU" dirty="0" smtClean="0">
                <a:effectLst/>
              </a:rPr>
              <a:t>In this phase the system and software design is prepared from the requirement specifications which were studied in the first phase. System Design helps in specifying hardware and system requirements and also helps in defining overall system architecture. The system design specifications serve as input for the next phase of the model.</a:t>
            </a:r>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3</a:t>
            </a:fld>
            <a:endParaRPr lang="en-AU"/>
          </a:p>
        </p:txBody>
      </p:sp>
    </p:spTree>
    <p:extLst>
      <p:ext uri="{BB962C8B-B14F-4D97-AF65-F5344CB8AC3E}">
        <p14:creationId xmlns="" xmlns:p14="http://schemas.microsoft.com/office/powerpoint/2010/main" val="600721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b="1" dirty="0" smtClean="0"/>
              <a:t>State Transition Testing</a:t>
            </a:r>
            <a:endParaRPr lang="en-AU" b="1" dirty="0"/>
          </a:p>
        </p:txBody>
      </p:sp>
      <p:sp>
        <p:nvSpPr>
          <p:cNvPr id="3" name="Content Placeholder 2"/>
          <p:cNvSpPr>
            <a:spLocks noGrp="1"/>
          </p:cNvSpPr>
          <p:nvPr>
            <p:ph idx="1"/>
          </p:nvPr>
        </p:nvSpPr>
        <p:spPr>
          <a:xfrm>
            <a:off x="457200" y="908720"/>
            <a:ext cx="8229600" cy="5544616"/>
          </a:xfrm>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a:normAutofit fontScale="32500" lnSpcReduction="20000"/>
          </a:bodyPr>
          <a:lstStyle/>
          <a:p>
            <a:pPr marL="0" indent="0">
              <a:buNone/>
            </a:pPr>
            <a:r>
              <a:rPr lang="en-AU" sz="4900" dirty="0" smtClean="0"/>
              <a:t>State </a:t>
            </a:r>
            <a:r>
              <a:rPr lang="en-AU" sz="4900" dirty="0"/>
              <a:t>transition testing is used for systems where some aspect of the software system can be described in ‘finite state machine’. This means that the system can be in a finite number of different states, and the transitions from one state to another are determined by the rules of the ‘machine’.</a:t>
            </a:r>
          </a:p>
          <a:p>
            <a:pPr marL="0" indent="0">
              <a:buNone/>
            </a:pPr>
            <a:r>
              <a:rPr lang="en-AU" sz="4900" dirty="0"/>
              <a:t>What is a finite State System</a:t>
            </a:r>
          </a:p>
          <a:p>
            <a:pPr marL="0" indent="0">
              <a:buNone/>
            </a:pPr>
            <a:r>
              <a:rPr lang="en-AU" sz="4900" dirty="0"/>
              <a:t>Any system where you get a different output for the same input, depending on what has happened before, is a finite state system. A finite state system is often shown as a state diagram.</a:t>
            </a:r>
          </a:p>
          <a:p>
            <a:pPr marL="0" indent="0">
              <a:buNone/>
            </a:pPr>
            <a:r>
              <a:rPr lang="en-AU" sz="4900" dirty="0"/>
              <a:t>Let us take an example to explain this in detail:</a:t>
            </a:r>
          </a:p>
          <a:p>
            <a:pPr marL="0" indent="0">
              <a:buNone/>
            </a:pPr>
            <a:r>
              <a:rPr lang="en-AU" sz="4900" dirty="0"/>
              <a:t>Suppose you want to withdraw $500 from a bank ATM, you may be given cash. After some time you again try to withdraw $500 but you may be refused the money (because your account balance is insufficient). This refusal is because your bank account state has changed from having sufficient funds to cover withdrawal to having insufficient funds. The transaction that caused your account to change its state was probably the earlier withdrawal. A state diagram can represent a model from the point of view of the system or the customer.</a:t>
            </a:r>
          </a:p>
          <a:p>
            <a:pPr marL="0" indent="0">
              <a:buNone/>
            </a:pPr>
            <a:r>
              <a:rPr lang="en-AU" sz="4900" dirty="0"/>
              <a:t>A state transition model has four basic parts:</a:t>
            </a:r>
          </a:p>
          <a:p>
            <a:pPr marL="0" indent="0">
              <a:buNone/>
            </a:pPr>
            <a:r>
              <a:rPr lang="en-AU" sz="4900" dirty="0"/>
              <a:t>1. The states that the software may occupy (funded/insufficient funds)</a:t>
            </a:r>
            <a:br>
              <a:rPr lang="en-AU" sz="4900" dirty="0"/>
            </a:br>
            <a:r>
              <a:rPr lang="en-AU" sz="4900" dirty="0"/>
              <a:t>2. The transitions from one state to another (all transitions are not allowed)</a:t>
            </a:r>
            <a:br>
              <a:rPr lang="en-AU" sz="4900" dirty="0"/>
            </a:br>
            <a:r>
              <a:rPr lang="en-AU" sz="4900" dirty="0"/>
              <a:t>3. The events that cause a transition (like withdrawing money)</a:t>
            </a:r>
            <a:br>
              <a:rPr lang="en-AU" sz="4900" dirty="0"/>
            </a:br>
            <a:r>
              <a:rPr lang="en-AU" sz="4900" dirty="0"/>
              <a:t>4. The actions that result from a transition (an error message or being given your cash)</a:t>
            </a:r>
          </a:p>
          <a:p>
            <a:pPr marL="0" indent="0">
              <a:buNone/>
            </a:pPr>
            <a:r>
              <a:rPr lang="en-AU" sz="4900" dirty="0"/>
              <a:t>Please note that in any given state, one event can cause only one action, but that the same event from a different state may cause a different action and a different end state</a:t>
            </a:r>
            <a:r>
              <a:rPr lang="en-AU" sz="4900" dirty="0" smtClean="0"/>
              <a:t>.</a:t>
            </a:r>
          </a:p>
          <a:p>
            <a:pPr marL="0" indent="0">
              <a:buNone/>
            </a:pPr>
            <a:r>
              <a:rPr lang="en-US" sz="4900" dirty="0" smtClean="0"/>
              <a:t>More details in the word doc</a:t>
            </a:r>
            <a:endParaRPr lang="en-AU" sz="4900" dirty="0"/>
          </a:p>
          <a:p>
            <a:pPr marL="0" indent="0">
              <a:buNone/>
            </a:pPr>
            <a:endParaRPr lang="en-AU" b="1" dirty="0"/>
          </a:p>
        </p:txBody>
      </p:sp>
      <p:sp>
        <p:nvSpPr>
          <p:cNvPr id="4" name="Slide Number Placeholder 3"/>
          <p:cNvSpPr>
            <a:spLocks noGrp="1"/>
          </p:cNvSpPr>
          <p:nvPr>
            <p:ph type="sldNum" sz="quarter" idx="12"/>
          </p:nvPr>
        </p:nvSpPr>
        <p:spPr/>
        <p:txBody>
          <a:bodyPr/>
          <a:lstStyle/>
          <a:p>
            <a:fld id="{653AE765-FB06-40A8-87B8-9F4872CA5E1E}" type="slidenum">
              <a:rPr lang="en-AU" b="1" smtClean="0"/>
              <a:pPr/>
              <a:t>30</a:t>
            </a:fld>
            <a:endParaRPr lang="en-AU" b="1"/>
          </a:p>
        </p:txBody>
      </p:sp>
    </p:spTree>
    <p:extLst>
      <p:ext uri="{BB962C8B-B14F-4D97-AF65-F5344CB8AC3E}">
        <p14:creationId xmlns="" xmlns:p14="http://schemas.microsoft.com/office/powerpoint/2010/main" val="981318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lstStyle/>
          <a:p>
            <a:r>
              <a:rPr lang="en-US" dirty="0" smtClean="0"/>
              <a:t>Disclaimer</a:t>
            </a:r>
            <a:endParaRPr lang="en-AU" dirty="0"/>
          </a:p>
        </p:txBody>
      </p:sp>
      <p:sp>
        <p:nvSpPr>
          <p:cNvPr id="3" name="Content Placeholder 2"/>
          <p:cNvSpPr>
            <a:spLocks noGrp="1"/>
          </p:cNvSpPr>
          <p:nvPr>
            <p:ph idx="1"/>
          </p:nvPr>
        </p:nvSpPr>
        <p:spPr/>
        <p:style>
          <a:lnRef idx="3">
            <a:schemeClr val="lt1"/>
          </a:lnRef>
          <a:fillRef idx="1">
            <a:schemeClr val="accent5"/>
          </a:fillRef>
          <a:effectRef idx="1">
            <a:schemeClr val="accent5"/>
          </a:effectRef>
          <a:fontRef idx="minor">
            <a:schemeClr val="lt1"/>
          </a:fontRef>
        </p:style>
        <p:txBody>
          <a:bodyPr/>
          <a:lstStyle/>
          <a:p>
            <a:pPr marL="0" indent="0">
              <a:buNone/>
            </a:pPr>
            <a:r>
              <a:rPr lang="en-US" dirty="0" smtClean="0"/>
              <a:t>Majority of the material is sourced from web and if anybody has any objections please let me know so that I can delete that particular content</a:t>
            </a:r>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31</a:t>
            </a:fld>
            <a:endParaRPr lang="en-AU"/>
          </a:p>
        </p:txBody>
      </p:sp>
    </p:spTree>
    <p:extLst>
      <p:ext uri="{BB962C8B-B14F-4D97-AF65-F5344CB8AC3E}">
        <p14:creationId xmlns="" xmlns:p14="http://schemas.microsoft.com/office/powerpoint/2010/main" val="3498860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a:normAutofit fontScale="90000"/>
          </a:bodyPr>
          <a:lstStyle/>
          <a:p>
            <a:r>
              <a:rPr lang="en-AU" b="1" dirty="0" smtClean="0">
                <a:effectLst/>
              </a:rPr>
              <a:t>3-Implementation / Coding:</a:t>
            </a:r>
            <a:r>
              <a:rPr lang="en-AU" dirty="0" smtClean="0">
                <a:effectLst/>
              </a:rPr>
              <a:t> </a:t>
            </a:r>
            <a:endParaRPr lang="en-AU" dirty="0"/>
          </a:p>
        </p:txBody>
      </p:sp>
      <p:sp>
        <p:nvSpPr>
          <p:cNvPr id="3" name="Content Placeholder 2"/>
          <p:cNvSpPr>
            <a:spLocks noGrp="1"/>
          </p:cNvSpPr>
          <p:nvPr>
            <p:ph idx="1"/>
          </p:nvPr>
        </p:nvSpPr>
        <p:spPr>
          <a:xfrm>
            <a:off x="457200" y="1196752"/>
            <a:ext cx="8229600" cy="4929411"/>
          </a:xfrm>
          <a:solidFill>
            <a:schemeClr val="accent6">
              <a:lumMod val="20000"/>
              <a:lumOff val="80000"/>
            </a:schemeClr>
          </a:solidFill>
          <a:scene3d>
            <a:camera prst="orthographicFront"/>
            <a:lightRig rig="threePt" dir="t"/>
          </a:scene3d>
          <a:sp3d>
            <a:bevelT/>
          </a:sp3d>
        </p:spPr>
        <p:txBody>
          <a:bodyPr/>
          <a:lstStyle/>
          <a:p>
            <a:pPr marL="0" indent="0" algn="just">
              <a:buNone/>
            </a:pPr>
            <a:r>
              <a:rPr lang="en-AU" dirty="0" smtClean="0">
                <a:effectLst/>
              </a:rPr>
              <a:t>On receiving system design documents, the work is divided in modules/units and actual coding is started. Since, in this phase the code is produced so it is the main focus for the developer. This is the longest phase of the software development life cycle.</a:t>
            </a:r>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4</a:t>
            </a:fld>
            <a:endParaRPr lang="en-AU"/>
          </a:p>
        </p:txBody>
      </p:sp>
    </p:spTree>
    <p:extLst>
      <p:ext uri="{BB962C8B-B14F-4D97-AF65-F5344CB8AC3E}">
        <p14:creationId xmlns="" xmlns:p14="http://schemas.microsoft.com/office/powerpoint/2010/main" val="25220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a:normAutofit fontScale="90000"/>
          </a:bodyPr>
          <a:lstStyle/>
          <a:p>
            <a:r>
              <a:rPr lang="en-AU" b="1" dirty="0" smtClean="0">
                <a:effectLst/>
              </a:rPr>
              <a:t>4-</a:t>
            </a:r>
            <a:r>
              <a:rPr lang="en-AU" b="1" dirty="0" smtClean="0"/>
              <a:t>Testing</a:t>
            </a:r>
            <a:r>
              <a:rPr lang="en-AU" dirty="0" smtClean="0">
                <a:effectLst/>
              </a:rPr>
              <a:t> </a:t>
            </a:r>
            <a:endParaRPr lang="en-AU" dirty="0"/>
          </a:p>
        </p:txBody>
      </p:sp>
      <p:sp>
        <p:nvSpPr>
          <p:cNvPr id="3" name="Content Placeholder 2"/>
          <p:cNvSpPr>
            <a:spLocks noGrp="1"/>
          </p:cNvSpPr>
          <p:nvPr>
            <p:ph idx="1"/>
          </p:nvPr>
        </p:nvSpPr>
        <p:spPr>
          <a:xfrm>
            <a:off x="457200" y="1124744"/>
            <a:ext cx="8229600" cy="5001419"/>
          </a:xfrm>
          <a:solidFill>
            <a:schemeClr val="accent6">
              <a:lumMod val="20000"/>
              <a:lumOff val="80000"/>
            </a:schemeClr>
          </a:solidFill>
          <a:scene3d>
            <a:camera prst="orthographicFront"/>
            <a:lightRig rig="threePt" dir="t"/>
          </a:scene3d>
          <a:sp3d>
            <a:bevelT/>
          </a:sp3d>
        </p:spPr>
        <p:txBody>
          <a:bodyPr/>
          <a:lstStyle/>
          <a:p>
            <a:pPr marL="0" indent="0">
              <a:buNone/>
            </a:pPr>
            <a:r>
              <a:rPr lang="en-AU" dirty="0" smtClean="0">
                <a:effectLst/>
              </a:rPr>
              <a:t>After the code is developed it is tested against the requirements to make sure that the product is actually solving the needs addressed and gathered during the requirements phase. During this phase unit testing, integration testing, system testing, acceptance testing are done.</a:t>
            </a:r>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5</a:t>
            </a:fld>
            <a:endParaRPr lang="en-AU"/>
          </a:p>
        </p:txBody>
      </p:sp>
    </p:spTree>
    <p:extLst>
      <p:ext uri="{BB962C8B-B14F-4D97-AF65-F5344CB8AC3E}">
        <p14:creationId xmlns="" xmlns:p14="http://schemas.microsoft.com/office/powerpoint/2010/main" val="122329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AU" b="1" dirty="0" smtClean="0">
                <a:effectLst/>
              </a:rPr>
              <a:t>5-Deployment:</a:t>
            </a:r>
            <a:endParaRPr lang="en-AU" dirty="0"/>
          </a:p>
        </p:txBody>
      </p:sp>
      <p:sp>
        <p:nvSpPr>
          <p:cNvPr id="3" name="Content Placeholder 2"/>
          <p:cNvSpPr>
            <a:spLocks noGrp="1"/>
          </p:cNvSpPr>
          <p:nvPr>
            <p:ph idx="1"/>
          </p:nvPr>
        </p:nvSpPr>
        <p:spPr>
          <a:xfrm>
            <a:off x="457200" y="1052736"/>
            <a:ext cx="8229600" cy="5073427"/>
          </a:xfrm>
          <a:solidFill>
            <a:schemeClr val="accent6">
              <a:lumMod val="20000"/>
              <a:lumOff val="80000"/>
            </a:schemeClr>
          </a:solidFill>
          <a:scene3d>
            <a:camera prst="orthographicFront"/>
            <a:lightRig rig="threePt" dir="t"/>
          </a:scene3d>
          <a:sp3d>
            <a:bevelT/>
          </a:sp3d>
        </p:spPr>
        <p:txBody>
          <a:bodyPr>
            <a:normAutofit/>
          </a:bodyPr>
          <a:lstStyle/>
          <a:p>
            <a:pPr marL="0" indent="0">
              <a:buNone/>
            </a:pPr>
            <a:r>
              <a:rPr lang="en-AU" dirty="0" smtClean="0">
                <a:effectLst/>
              </a:rPr>
              <a:t>After successful testing the product is delivered / deployed to the customer for their use.</a:t>
            </a:r>
          </a:p>
          <a:p>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6</a:t>
            </a:fld>
            <a:endParaRPr lang="en-AU"/>
          </a:p>
        </p:txBody>
      </p:sp>
    </p:spTree>
    <p:extLst>
      <p:ext uri="{BB962C8B-B14F-4D97-AF65-F5344CB8AC3E}">
        <p14:creationId xmlns="" xmlns:p14="http://schemas.microsoft.com/office/powerpoint/2010/main" val="1316029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a:normAutofit fontScale="90000"/>
          </a:bodyPr>
          <a:lstStyle/>
          <a:p>
            <a:r>
              <a:rPr lang="en-AU" b="1" dirty="0" smtClean="0">
                <a:effectLst/>
              </a:rPr>
              <a:t>6-Maintenance:</a:t>
            </a:r>
            <a:endParaRPr lang="en-AU" dirty="0"/>
          </a:p>
        </p:txBody>
      </p:sp>
      <p:sp>
        <p:nvSpPr>
          <p:cNvPr id="3" name="Content Placeholder 2"/>
          <p:cNvSpPr>
            <a:spLocks noGrp="1"/>
          </p:cNvSpPr>
          <p:nvPr>
            <p:ph idx="1"/>
          </p:nvPr>
        </p:nvSpPr>
        <p:spPr>
          <a:xfrm>
            <a:off x="457200" y="1196752"/>
            <a:ext cx="8229600" cy="4929411"/>
          </a:xfrm>
          <a:solidFill>
            <a:schemeClr val="accent6">
              <a:lumMod val="20000"/>
              <a:lumOff val="80000"/>
            </a:schemeClr>
          </a:solidFill>
          <a:scene3d>
            <a:camera prst="orthographicFront"/>
            <a:lightRig rig="threePt" dir="t"/>
          </a:scene3d>
          <a:sp3d>
            <a:bevelT/>
          </a:sp3d>
        </p:spPr>
        <p:txBody>
          <a:bodyPr/>
          <a:lstStyle/>
          <a:p>
            <a:pPr algn="just"/>
            <a:r>
              <a:rPr lang="en-AU" dirty="0" smtClean="0">
                <a:effectLst/>
              </a:rPr>
              <a:t>Once when the customers starts using the developed system then the actual problems comes up and needs to be solved from time to time. This process where the care is taken for the developed product is known as maintenance.</a:t>
            </a:r>
          </a:p>
          <a:p>
            <a:endParaRPr lang="en-AU" dirty="0"/>
          </a:p>
        </p:txBody>
      </p:sp>
      <p:sp>
        <p:nvSpPr>
          <p:cNvPr id="4" name="Slide Number Placeholder 3"/>
          <p:cNvSpPr>
            <a:spLocks noGrp="1"/>
          </p:cNvSpPr>
          <p:nvPr>
            <p:ph type="sldNum" sz="quarter" idx="12"/>
          </p:nvPr>
        </p:nvSpPr>
        <p:spPr>
          <a:xfrm>
            <a:off x="6516216" y="6381328"/>
            <a:ext cx="2133600" cy="365125"/>
          </a:xfrm>
        </p:spPr>
        <p:txBody>
          <a:bodyPr/>
          <a:lstStyle/>
          <a:p>
            <a:fld id="{653AE765-FB06-40A8-87B8-9F4872CA5E1E}" type="slidenum">
              <a:rPr lang="en-AU" smtClean="0"/>
              <a:pPr/>
              <a:t>7</a:t>
            </a:fld>
            <a:endParaRPr lang="en-AU"/>
          </a:p>
        </p:txBody>
      </p:sp>
    </p:spTree>
    <p:extLst>
      <p:ext uri="{BB962C8B-B14F-4D97-AF65-F5344CB8AC3E}">
        <p14:creationId xmlns="" xmlns:p14="http://schemas.microsoft.com/office/powerpoint/2010/main" val="2920240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3" y="260648"/>
            <a:ext cx="8784975" cy="648072"/>
          </a:xfrm>
          <a:scene3d>
            <a:camera prst="orthographicFront">
              <a:rot lat="0" lon="0" rev="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dirty="0" smtClean="0"/>
              <a:t>Bug Life Cycle</a:t>
            </a:r>
            <a:endParaRPr lang="en-AU" dirty="0"/>
          </a:p>
        </p:txBody>
      </p:sp>
      <p:sp>
        <p:nvSpPr>
          <p:cNvPr id="3" name="Content Placeholder 2"/>
          <p:cNvSpPr>
            <a:spLocks noGrp="1"/>
          </p:cNvSpPr>
          <p:nvPr>
            <p:ph idx="1"/>
          </p:nvPr>
        </p:nvSpPr>
        <p:spPr>
          <a:xfrm>
            <a:off x="421194" y="1628800"/>
            <a:ext cx="8229600" cy="4525963"/>
          </a:xfrm>
        </p:spPr>
        <p:txBody>
          <a:bodyPr/>
          <a:lstStyle/>
          <a:p>
            <a:endParaRPr lang="en-AU"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504" y="980728"/>
            <a:ext cx="8784975" cy="5688632"/>
          </a:xfrm>
          <a:prstGeom prst="rect">
            <a:avLst/>
          </a:prstGeom>
          <a:ln/>
          <a:scene3d>
            <a:camera prst="orthographicFron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pic>
      <p:sp>
        <p:nvSpPr>
          <p:cNvPr id="4" name="Slide Number Placeholder 3"/>
          <p:cNvSpPr>
            <a:spLocks noGrp="1"/>
          </p:cNvSpPr>
          <p:nvPr>
            <p:ph type="sldNum" sz="quarter" idx="12"/>
          </p:nvPr>
        </p:nvSpPr>
        <p:spPr/>
        <p:txBody>
          <a:bodyPr/>
          <a:lstStyle/>
          <a:p>
            <a:fld id="{653AE765-FB06-40A8-87B8-9F4872CA5E1E}" type="slidenum">
              <a:rPr lang="en-AU" smtClean="0"/>
              <a:pPr/>
              <a:t>8</a:t>
            </a:fld>
            <a:endParaRPr lang="en-AU"/>
          </a:p>
        </p:txBody>
      </p:sp>
      <p:pic>
        <p:nvPicPr>
          <p:cNvPr id="717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25680" y="260648"/>
            <a:ext cx="1066800" cy="1076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79115" y="5373216"/>
            <a:ext cx="1152525" cy="1276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82345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70609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US" dirty="0" smtClean="0"/>
              <a:t>Status of BUG</a:t>
            </a:r>
            <a:endParaRPr lang="en-AU" dirty="0"/>
          </a:p>
        </p:txBody>
      </p:sp>
      <p:sp>
        <p:nvSpPr>
          <p:cNvPr id="3" name="Content Placeholder 2"/>
          <p:cNvSpPr>
            <a:spLocks noGrp="1"/>
          </p:cNvSpPr>
          <p:nvPr>
            <p:ph idx="1"/>
          </p:nvPr>
        </p:nvSpPr>
        <p:spPr>
          <a:xfrm>
            <a:off x="179512" y="1052736"/>
            <a:ext cx="8784976" cy="5688632"/>
          </a:xfrm>
          <a:solidFill>
            <a:schemeClr val="accent6">
              <a:lumMod val="60000"/>
              <a:lumOff val="40000"/>
            </a:schemeClr>
          </a:solidFill>
          <a:scene3d>
            <a:camera prst="orthographicFront"/>
            <a:lightRig rig="threePt" dir="t"/>
          </a:scene3d>
          <a:sp3d>
            <a:bevelT/>
          </a:sp3d>
        </p:spPr>
        <p:txBody>
          <a:bodyPr>
            <a:normAutofit fontScale="62500" lnSpcReduction="20000"/>
          </a:bodyPr>
          <a:lstStyle/>
          <a:p>
            <a:pPr marL="514350" indent="-514350">
              <a:buFont typeface="+mj-lt"/>
              <a:buAutoNum type="arabicPeriod"/>
            </a:pPr>
            <a:r>
              <a:rPr lang="en-AU" b="1" dirty="0" smtClean="0"/>
              <a:t>New:</a:t>
            </a:r>
            <a:r>
              <a:rPr lang="en-AU" dirty="0" smtClean="0"/>
              <a:t>  When a defect is logged and posted for the first time. It’s state is given as new.</a:t>
            </a:r>
          </a:p>
          <a:p>
            <a:pPr marL="514350" indent="-514350">
              <a:buFont typeface="+mj-lt"/>
              <a:buAutoNum type="arabicPeriod"/>
            </a:pPr>
            <a:r>
              <a:rPr lang="en-AU" b="1" dirty="0" smtClean="0"/>
              <a:t>Assigned:</a:t>
            </a:r>
            <a:r>
              <a:rPr lang="en-AU" dirty="0" smtClean="0"/>
              <a:t>  After the tester has posted the bug, the lead of the tester approves that the bug is genuine and he assigns the bug to corresponding developer and the developer team. It’s state given as assigned.</a:t>
            </a:r>
          </a:p>
          <a:p>
            <a:pPr marL="514350" indent="-514350">
              <a:buFont typeface="+mj-lt"/>
              <a:buAutoNum type="arabicPeriod"/>
            </a:pPr>
            <a:r>
              <a:rPr lang="en-AU" b="1" dirty="0" smtClean="0"/>
              <a:t>Open: </a:t>
            </a:r>
            <a:r>
              <a:rPr lang="en-AU" dirty="0" smtClean="0"/>
              <a:t> At  this state the developer has started analysing and working on the defect fix.</a:t>
            </a:r>
          </a:p>
          <a:p>
            <a:pPr marL="514350" indent="-514350">
              <a:buFont typeface="+mj-lt"/>
              <a:buAutoNum type="arabicPeriod"/>
            </a:pPr>
            <a:r>
              <a:rPr lang="en-AU" b="1" dirty="0" smtClean="0"/>
              <a:t>Fixed: </a:t>
            </a:r>
            <a:r>
              <a:rPr lang="en-AU" dirty="0" smtClean="0"/>
              <a:t> When developer makes necessary code changes and verifies the changes then he/she can make bug status as ‘Fixed’ and the bug is passed to testing team.</a:t>
            </a:r>
          </a:p>
          <a:p>
            <a:pPr marL="514350" indent="-514350">
              <a:buFont typeface="+mj-lt"/>
              <a:buAutoNum type="arabicPeriod"/>
            </a:pPr>
            <a:r>
              <a:rPr lang="en-AU" b="1" dirty="0" smtClean="0"/>
              <a:t>Pending retest:</a:t>
            </a:r>
            <a:r>
              <a:rPr lang="en-AU" dirty="0" smtClean="0"/>
              <a:t>  After fixing the defect the developer has given that particular code for retesting to the tester. Here the testing is pending on the testers end. Hence its status is pending retest.</a:t>
            </a:r>
          </a:p>
          <a:p>
            <a:pPr marL="514350" indent="-514350">
              <a:buFont typeface="+mj-lt"/>
              <a:buAutoNum type="arabicPeriod"/>
            </a:pPr>
            <a:r>
              <a:rPr lang="en-AU" b="1" dirty="0" smtClean="0"/>
              <a:t>Retest:</a:t>
            </a:r>
            <a:r>
              <a:rPr lang="en-AU" dirty="0" smtClean="0"/>
              <a:t>  At this stage the tester do the retesting of the changed code which developer has given to him to check whether the defect got fixed or not.</a:t>
            </a:r>
          </a:p>
          <a:p>
            <a:pPr marL="514350" indent="-514350">
              <a:buFont typeface="+mj-lt"/>
              <a:buAutoNum type="arabicPeriod"/>
            </a:pPr>
            <a:r>
              <a:rPr lang="en-AU" b="1" dirty="0" smtClean="0"/>
              <a:t>Verified: </a:t>
            </a:r>
            <a:r>
              <a:rPr lang="en-AU" dirty="0" smtClean="0"/>
              <a:t> The tester tests the bug again after it got fixed by the developer. If the bug is not present in the software, he approves that the bug is fixed and changes the status to “verified”.</a:t>
            </a:r>
          </a:p>
          <a:p>
            <a:pPr marL="0" indent="0" algn="r">
              <a:buNone/>
            </a:pPr>
            <a:r>
              <a:rPr lang="en-US" dirty="0" smtClean="0"/>
              <a:t>Continued…</a:t>
            </a:r>
            <a:endParaRPr lang="en-AU" dirty="0"/>
          </a:p>
        </p:txBody>
      </p:sp>
      <p:sp>
        <p:nvSpPr>
          <p:cNvPr id="4" name="Slide Number Placeholder 3"/>
          <p:cNvSpPr>
            <a:spLocks noGrp="1"/>
          </p:cNvSpPr>
          <p:nvPr>
            <p:ph type="sldNum" sz="quarter" idx="12"/>
          </p:nvPr>
        </p:nvSpPr>
        <p:spPr/>
        <p:txBody>
          <a:bodyPr/>
          <a:lstStyle/>
          <a:p>
            <a:fld id="{653AE765-FB06-40A8-87B8-9F4872CA5E1E}" type="slidenum">
              <a:rPr lang="en-AU" smtClean="0"/>
              <a:pPr/>
              <a:t>9</a:t>
            </a:fld>
            <a:endParaRPr lang="en-AU"/>
          </a:p>
        </p:txBody>
      </p:sp>
    </p:spTree>
    <p:extLst>
      <p:ext uri="{BB962C8B-B14F-4D97-AF65-F5344CB8AC3E}">
        <p14:creationId xmlns="" xmlns:p14="http://schemas.microsoft.com/office/powerpoint/2010/main" val="2553502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785</TotalTime>
  <Words>3504</Words>
  <Application>Microsoft Office PowerPoint</Application>
  <PresentationFormat>On-screen Show (4:3)</PresentationFormat>
  <Paragraphs>249</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Software Development Life Cycle (SDLC)</vt:lpstr>
      <vt:lpstr>1-Requirement gathering and analysis: </vt:lpstr>
      <vt:lpstr>2-Design:</vt:lpstr>
      <vt:lpstr>3-Implementation / Coding: </vt:lpstr>
      <vt:lpstr>4-Testing </vt:lpstr>
      <vt:lpstr>5-Deployment:</vt:lpstr>
      <vt:lpstr>6-Maintenance:</vt:lpstr>
      <vt:lpstr>Bug Life Cycle</vt:lpstr>
      <vt:lpstr>Status of BUG</vt:lpstr>
      <vt:lpstr>Slide 10</vt:lpstr>
      <vt:lpstr>Severity </vt:lpstr>
      <vt:lpstr>Priority</vt:lpstr>
      <vt:lpstr>Severity Vs. Priority</vt:lpstr>
      <vt:lpstr>What is use case testing?</vt:lpstr>
      <vt:lpstr>Use Case-Continued</vt:lpstr>
      <vt:lpstr>Use Case-End</vt:lpstr>
      <vt:lpstr>Alpha Testing</vt:lpstr>
      <vt:lpstr>Beta Testing</vt:lpstr>
      <vt:lpstr> Advantages of beta testing: </vt:lpstr>
      <vt:lpstr>Black Box Testing</vt:lpstr>
      <vt:lpstr>Equivalence Partition</vt:lpstr>
      <vt:lpstr>Example-1 for(Equivalence Partition)Page:1-4</vt:lpstr>
      <vt:lpstr>Equivalence PartitionPage:2-4</vt:lpstr>
      <vt:lpstr>Equivalence PartitionPage:3-4</vt:lpstr>
      <vt:lpstr>Equivalence PartitionPage:4-4</vt:lpstr>
      <vt:lpstr>Example-2 for(Equivalence Partition)</vt:lpstr>
      <vt:lpstr>Boundary Value Analysis</vt:lpstr>
      <vt:lpstr>Example-2:Boundary Value Analysis</vt:lpstr>
      <vt:lpstr>What is Decision table in software testing?</vt:lpstr>
      <vt:lpstr>State Transition Testing</vt:lpstr>
      <vt:lpstr>Disclaimer</vt:lpstr>
    </vt:vector>
  </TitlesOfParts>
  <Company>Department of Justice Victoria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Severity </dc:title>
  <dc:creator>Jagan Etikala</dc:creator>
  <cp:lastModifiedBy>Administrator</cp:lastModifiedBy>
  <cp:revision>70</cp:revision>
  <dcterms:created xsi:type="dcterms:W3CDTF">2015-06-14T23:48:26Z</dcterms:created>
  <dcterms:modified xsi:type="dcterms:W3CDTF">2016-09-24T01:17:28Z</dcterms:modified>
</cp:coreProperties>
</file>