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8"/>
  </p:notesMasterIdLst>
  <p:handoutMasterIdLst>
    <p:handoutMasterId r:id="rId19"/>
  </p:handoutMasterIdLst>
  <p:sldIdLst>
    <p:sldId id="257" r:id="rId5"/>
    <p:sldId id="398" r:id="rId6"/>
    <p:sldId id="404" r:id="rId7"/>
    <p:sldId id="405" r:id="rId8"/>
    <p:sldId id="270" r:id="rId9"/>
    <p:sldId id="397" r:id="rId10"/>
    <p:sldId id="402" r:id="rId11"/>
    <p:sldId id="399" r:id="rId12"/>
    <p:sldId id="396" r:id="rId13"/>
    <p:sldId id="401" r:id="rId14"/>
    <p:sldId id="400" r:id="rId15"/>
    <p:sldId id="403" r:id="rId16"/>
    <p:sldId id="39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853A33-7246-4463-99E5-74094CC3F2DE}" v="5" dt="2023-03-14T14:00:14.9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77" autoAdjust="0"/>
    <p:restoredTop sz="93725" autoAdjust="0"/>
  </p:normalViewPr>
  <p:slideViewPr>
    <p:cSldViewPr snapToGrid="0">
      <p:cViewPr varScale="1">
        <p:scale>
          <a:sx n="110" d="100"/>
          <a:sy n="110" d="100"/>
        </p:scale>
        <p:origin x="456" y="10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7/15/2023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7/15/2023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25739757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a:p>
        </p:txBody>
      </p:sp>
    </p:spTree>
    <p:extLst>
      <p:ext uri="{BB962C8B-B14F-4D97-AF65-F5344CB8AC3E}">
        <p14:creationId xmlns:p14="http://schemas.microsoft.com/office/powerpoint/2010/main" val="8399862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12</a:t>
            </a:fld>
            <a:endParaRPr lang="en-US"/>
          </a:p>
        </p:txBody>
      </p:sp>
    </p:spTree>
    <p:extLst>
      <p:ext uri="{BB962C8B-B14F-4D97-AF65-F5344CB8AC3E}">
        <p14:creationId xmlns:p14="http://schemas.microsoft.com/office/powerpoint/2010/main" val="26511297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a:t>
            </a:fld>
            <a:endParaRPr lang="en-US"/>
          </a:p>
        </p:txBody>
      </p:sp>
    </p:spTree>
    <p:extLst>
      <p:ext uri="{BB962C8B-B14F-4D97-AF65-F5344CB8AC3E}">
        <p14:creationId xmlns:p14="http://schemas.microsoft.com/office/powerpoint/2010/main" val="42831896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314931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3930750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35417283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12567682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22362827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10243112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dirty="0"/>
              <a:t>Saturday July 15, 2023</a:t>
            </a:r>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dirty="0"/>
              <a:t>Columbus SQL Saturday</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dirty="0"/>
              <a:t>Saturday July 15, 2023</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dirty="0"/>
              <a:t>Columbus SQL Saturday</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dirty="0"/>
              <a:t>Saturday July 15, 2023</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dirty="0"/>
              <a:t>Columbus SQL Saturday</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dirty="0"/>
              <a:t>Saturday July 15, 2023</a:t>
            </a:r>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dirty="0"/>
              <a:t>Columbus SQL Saturday</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dirty="0"/>
              <a:t>Saturday July 15, 2023</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dirty="0"/>
              <a:t>Columbus SQL Saturday</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dirty="0"/>
              <a:t>Saturday July 15, 2023</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dirty="0"/>
              <a:t>Columbus SQL Saturday</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dirty="0"/>
              <a:t>Saturday July 15, 2023</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dirty="0"/>
              <a:t>Columbus SQL Saturday</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dirty="0"/>
              <a:t>Saturday July 15, 2023</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dirty="0"/>
              <a:t>Columbus SQL Saturday</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dirty="0"/>
              <a:t>Saturday July 15, 2023</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dirty="0"/>
              <a:t>Columbus SQL Saturday</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dirty="0"/>
              <a:t>Saturday July 15, 2023</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dirty="0"/>
              <a:t>Columbus SQL Saturday</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dirty="0"/>
              <a:t>Saturday July 15, 2023</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dirty="0"/>
              <a:t>Columbus SQL Saturday</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dirty="0"/>
              <a:t>Saturday July 15, 2023</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dirty="0"/>
              <a:t>Columbus SQL Saturday</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dirty="0"/>
              <a:t>Saturday July 15, 2023</a:t>
            </a:r>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dirty="0"/>
              <a:t>Columbus SQL Saturday</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dirty="0"/>
              <a:t>Saturday July 15, 2023</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dirty="0"/>
              <a:t>Columbus SQL Saturday</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dirty="0"/>
              <a:t>Saturday July 15, 2023</a:t>
            </a:r>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dirty="0"/>
              <a:t>Columbus SQL Saturday</a:t>
            </a:r>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710362"/>
            <a:ext cx="3565524" cy="2174426"/>
          </a:xfrm>
        </p:spPr>
        <p:txBody>
          <a:bodyPr anchor="b" anchorCtr="0">
            <a:normAutofit/>
          </a:bodyPr>
          <a:lstStyle/>
          <a:p>
            <a:r>
              <a:rPr lang="en-US" dirty="0"/>
              <a:t>SQL Server Security Primer</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4" y="3325091"/>
            <a:ext cx="3565524" cy="3037924"/>
          </a:xfrm>
        </p:spPr>
        <p:txBody>
          <a:bodyPr>
            <a:normAutofit/>
          </a:bodyPr>
          <a:lstStyle/>
          <a:p>
            <a:r>
              <a:rPr lang="en-US" dirty="0"/>
              <a:t>Joe Kunk</a:t>
            </a:r>
            <a:br>
              <a:rPr lang="en-US" dirty="0"/>
            </a:br>
            <a:r>
              <a:rPr lang="en-US" dirty="0"/>
              <a:t>Consultant</a:t>
            </a:r>
            <a:br>
              <a:rPr lang="en-US" dirty="0"/>
            </a:br>
            <a:r>
              <a:rPr lang="en-US" dirty="0"/>
              <a:t>Dewpoint Inc.   Lansing MI</a:t>
            </a:r>
          </a:p>
          <a:p>
            <a:r>
              <a:rPr lang="en-US" dirty="0"/>
              <a:t>Senior Software Architect</a:t>
            </a:r>
            <a:br>
              <a:rPr lang="en-US" dirty="0"/>
            </a:br>
            <a:r>
              <a:rPr lang="en-US" dirty="0"/>
              <a:t>Data Architect</a:t>
            </a:r>
          </a:p>
          <a:p>
            <a:r>
              <a:rPr lang="en-US" dirty="0"/>
              <a:t>jkunk@dewpoint.com</a:t>
            </a:r>
          </a:p>
          <a:p>
            <a:r>
              <a:rPr lang="en-US" dirty="0"/>
              <a:t>517-939-9970 mobile</a:t>
            </a:r>
          </a:p>
        </p:txBody>
      </p:sp>
      <p:sp>
        <p:nvSpPr>
          <p:cNvPr id="4" name="TextBox 3">
            <a:extLst>
              <a:ext uri="{FF2B5EF4-FFF2-40B4-BE49-F238E27FC236}">
                <a16:creationId xmlns:a16="http://schemas.microsoft.com/office/drawing/2014/main" id="{48600130-2EEE-21B3-F841-5A807409FD91}"/>
              </a:ext>
            </a:extLst>
          </p:cNvPr>
          <p:cNvSpPr txBox="1"/>
          <p:nvPr/>
        </p:nvSpPr>
        <p:spPr>
          <a:xfrm>
            <a:off x="69670" y="5839795"/>
            <a:ext cx="7382690" cy="523220"/>
          </a:xfrm>
          <a:prstGeom prst="rect">
            <a:avLst/>
          </a:prstGeom>
          <a:noFill/>
        </p:spPr>
        <p:txBody>
          <a:bodyPr wrap="square" rtlCol="0">
            <a:spAutoFit/>
          </a:bodyPr>
          <a:lstStyle/>
          <a:p>
            <a:pPr algn="ctr"/>
            <a:r>
              <a:rPr lang="en-US" sz="2800" dirty="0"/>
              <a:t>https://github.com/JoeKunk/SQL-Server-Security</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772675"/>
          </a:xfrm>
        </p:spPr>
        <p:txBody>
          <a:bodyPr>
            <a:normAutofit/>
          </a:bodyPr>
          <a:lstStyle/>
          <a:p>
            <a:r>
              <a:rPr lang="en-US" dirty="0"/>
              <a:t>Recap</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630016"/>
            <a:ext cx="11090274" cy="4312909"/>
          </a:xfrm>
        </p:spPr>
        <p:txBody>
          <a:bodyPr/>
          <a:lstStyle/>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Never give more permissions </a:t>
            </a:r>
            <a:r>
              <a:rPr lang="en-US" dirty="0">
                <a:latin typeface="Calibri" panose="020F0502020204030204" pitchFamily="34" charset="0"/>
              </a:rPr>
              <a:t>than needed </a:t>
            </a:r>
            <a:r>
              <a:rPr lang="en-US" dirty="0">
                <a:effectLst/>
                <a:latin typeface="Calibri" panose="020F0502020204030204" pitchFamily="34" charset="0"/>
              </a:rPr>
              <a:t>to accomplish the tasks</a:t>
            </a:r>
            <a:br>
              <a:rPr lang="en-US" dirty="0">
                <a:effectLst/>
                <a:latin typeface="Calibri" panose="020F0502020204030204" pitchFamily="34" charset="0"/>
              </a:rPr>
            </a:br>
            <a:endParaRPr lang="en-US"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Assign permissions to database roles and add/remove members in those roles</a:t>
            </a:r>
          </a:p>
          <a:p>
            <a:pPr rtl="0" fontAlgn="ctr">
              <a:spcBef>
                <a:spcPts val="0"/>
              </a:spcBef>
              <a:spcAft>
                <a:spcPts val="0"/>
              </a:spcAft>
              <a:buFont typeface="Arial" panose="020B0604020202020204" pitchFamily="34" charset="0"/>
              <a:buChar char="•"/>
            </a:pPr>
            <a:endParaRPr lang="en-US"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latin typeface="Calibri" panose="020F0502020204030204" pitchFamily="34" charset="0"/>
              </a:rPr>
              <a:t>Restrict user objects to </a:t>
            </a:r>
            <a:r>
              <a:rPr lang="en-US" dirty="0">
                <a:effectLst/>
                <a:latin typeface="Calibri" panose="020F0502020204030204" pitchFamily="34" charset="0"/>
              </a:rPr>
              <a:t>specific schemas </a:t>
            </a:r>
            <a:r>
              <a:rPr lang="en-US" dirty="0">
                <a:latin typeface="Calibri" panose="020F0502020204030204" pitchFamily="34" charset="0"/>
              </a:rPr>
              <a:t>with permissions provided </a:t>
            </a:r>
            <a:r>
              <a:rPr lang="en-US" dirty="0">
                <a:effectLst/>
                <a:latin typeface="Calibri" panose="020F0502020204030204" pitchFamily="34" charset="0"/>
              </a:rPr>
              <a:t>by database roles</a:t>
            </a:r>
            <a:br>
              <a:rPr lang="en-US" dirty="0">
                <a:effectLst/>
                <a:latin typeface="Calibri" panose="020F0502020204030204" pitchFamily="34" charset="0"/>
              </a:rPr>
            </a:br>
            <a:endParaRPr lang="en-US" dirty="0">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latin typeface="Calibri" panose="020F0502020204030204" pitchFamily="34" charset="0"/>
              </a:rPr>
              <a:t>Use No Login SQL users to execute stored procedures</a:t>
            </a:r>
            <a:r>
              <a:rPr lang="en-US" dirty="0">
                <a:effectLst/>
                <a:latin typeface="Calibri" panose="020F0502020204030204" pitchFamily="34" charset="0"/>
              </a:rPr>
              <a:t> </a:t>
            </a:r>
          </a:p>
          <a:p>
            <a:pPr rtl="0" fontAlgn="ctr">
              <a:spcBef>
                <a:spcPts val="0"/>
              </a:spcBef>
              <a:spcAft>
                <a:spcPts val="0"/>
              </a:spcAft>
              <a:buFont typeface="Arial" panose="020B0604020202020204" pitchFamily="34" charset="0"/>
              <a:buChar char="•"/>
            </a:pPr>
            <a:endParaRPr lang="en-US" dirty="0">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latin typeface="Calibri" panose="020F0502020204030204" pitchFamily="34" charset="0"/>
              </a:rPr>
              <a:t>When necessary, create SQL Users with complex passwords</a:t>
            </a:r>
            <a:br>
              <a:rPr lang="en-US" dirty="0">
                <a:effectLst/>
                <a:latin typeface="Calibri" panose="020F0502020204030204" pitchFamily="34" charset="0"/>
              </a:rPr>
            </a:br>
            <a:endParaRPr lang="en-US"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Audit user permissions on a regular basis using the script I showed or other tools</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sz="1400" dirty="0"/>
              <a:t>Saturday July 15, 2023</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sz="1400" dirty="0"/>
              <a:t>Columbus SQL Saturday</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10</a:t>
            </a:fld>
            <a:endParaRPr lang="en-US" sz="1400"/>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112465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389977" y="473395"/>
            <a:ext cx="4500562" cy="1562959"/>
          </a:xfrm>
        </p:spPr>
        <p:txBody>
          <a:bodyPr/>
          <a:lstStyle/>
          <a:p>
            <a:r>
              <a:rPr lang="en-US" dirty="0"/>
              <a:t>Resources</a:t>
            </a:r>
          </a:p>
        </p:txBody>
      </p:sp>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389976" y="2332138"/>
            <a:ext cx="11597891" cy="3842159"/>
          </a:xfrm>
        </p:spPr>
        <p:txBody>
          <a:bodyPr>
            <a:normAutofit/>
          </a:bodyPr>
          <a:lstStyle/>
          <a:p>
            <a:r>
              <a:rPr lang="en-US" sz="2800" dirty="0"/>
              <a:t>SQL Server Developer Edition - Free Enterprise Level Single User Version</a:t>
            </a:r>
          </a:p>
          <a:p>
            <a:r>
              <a:rPr lang="en-US" sz="2800" dirty="0"/>
              <a:t>    https://www.microsoft.com/en-us/sql-server/sql-server-downloads</a:t>
            </a:r>
          </a:p>
          <a:p>
            <a:endParaRPr lang="en-US" sz="2800" dirty="0"/>
          </a:p>
          <a:p>
            <a:r>
              <a:rPr lang="en-US" sz="2800" dirty="0"/>
              <a:t>AdventureWorks2012 Sample Database - used in demos</a:t>
            </a:r>
          </a:p>
          <a:p>
            <a:r>
              <a:rPr lang="en-US" sz="2800" dirty="0"/>
              <a:t> https://learn.microsoft.com/en-us/sql/samples/adventureworks-install-configure?view=sql-server-ver16&amp;tabs=ssms</a:t>
            </a:r>
            <a:endParaRPr lang="en-US" sz="1800"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sz="1400" dirty="0"/>
              <a:t>Saturday July 15, 2023</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sz="1400" dirty="0"/>
              <a:t>Columbus SQL Saturday</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11</a:t>
            </a:fld>
            <a:endParaRPr lang="en-US" sz="1400"/>
          </a:p>
        </p:txBody>
      </p:sp>
    </p:spTree>
    <p:extLst>
      <p:ext uri="{BB962C8B-B14F-4D97-AF65-F5344CB8AC3E}">
        <p14:creationId xmlns:p14="http://schemas.microsoft.com/office/powerpoint/2010/main" val="3441738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Resources</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3520036" y="4508500"/>
            <a:ext cx="8129194" cy="1563688"/>
          </a:xfrm>
        </p:spPr>
        <p:txBody>
          <a:bodyPr>
            <a:normAutofit/>
          </a:bodyPr>
          <a:lstStyle/>
          <a:p>
            <a:r>
              <a:rPr lang="en-US" sz="3200" dirty="0"/>
              <a:t>https://github.com/joekunk/sql-server-security</a:t>
            </a:r>
          </a:p>
          <a:p>
            <a:r>
              <a:rPr lang="en-US" dirty="0"/>
              <a:t>Public repo with the materials and scripts from this presentation</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sz="1400" dirty="0"/>
              <a:t>Saturday July 15, 2023</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sz="1400" dirty="0"/>
              <a:t>Columbus SQL Saturday</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12</a:t>
            </a:fld>
            <a:endParaRPr lang="en-US" sz="1400"/>
          </a:p>
        </p:txBody>
      </p:sp>
    </p:spTree>
    <p:extLst>
      <p:ext uri="{BB962C8B-B14F-4D97-AF65-F5344CB8AC3E}">
        <p14:creationId xmlns:p14="http://schemas.microsoft.com/office/powerpoint/2010/main" val="1612923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1400906"/>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2419821"/>
            <a:ext cx="5437187" cy="3179868"/>
          </a:xfrm>
        </p:spPr>
        <p:txBody>
          <a:bodyPr/>
          <a:lstStyle/>
          <a:p>
            <a:r>
              <a:rPr lang="en-US" dirty="0"/>
              <a:t>Joe Kunk</a:t>
            </a:r>
          </a:p>
          <a:p>
            <a:r>
              <a:rPr lang="en-US" dirty="0"/>
              <a:t>jkunk@dewpoint.com</a:t>
            </a:r>
          </a:p>
          <a:p>
            <a:r>
              <a:rPr lang="en-US" dirty="0"/>
              <a:t>517-939-9970 mobile</a:t>
            </a:r>
          </a:p>
          <a:p>
            <a:r>
              <a:rPr lang="en-US" dirty="0"/>
              <a:t>LinkedIn:  joe-kunk-b926091</a:t>
            </a:r>
          </a:p>
          <a:p>
            <a:r>
              <a:rPr lang="en-US" dirty="0"/>
              <a:t>Mastodon: </a:t>
            </a:r>
            <a:r>
              <a:rPr lang="en-US" dirty="0" err="1"/>
              <a:t>joekunk@techhub.social</a:t>
            </a:r>
            <a:endParaRPr lang="en-US" dirty="0"/>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sz="1400" dirty="0"/>
              <a:t>Saturday July 15, 2023</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sz="1400" dirty="0"/>
              <a:t>Columbus SQL Saturday</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13</a:t>
            </a:fld>
            <a:endParaRPr lang="en-US" sz="1400"/>
          </a:p>
        </p:txBody>
      </p:sp>
    </p:spTree>
    <p:extLst>
      <p:ext uri="{BB962C8B-B14F-4D97-AF65-F5344CB8AC3E}">
        <p14:creationId xmlns:p14="http://schemas.microsoft.com/office/powerpoint/2010/main" val="285719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Security steps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522436"/>
            <a:ext cx="11090274" cy="4312909"/>
          </a:xfrm>
        </p:spPr>
        <p:txBody>
          <a:bodyPr/>
          <a:lstStyle/>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Create a new CONTROL SERVER user instead of a sysadmin account. Honors DENY.</a:t>
            </a:r>
            <a:br>
              <a:rPr lang="en-US" dirty="0">
                <a:effectLst/>
                <a:latin typeface="Calibri" panose="020F0502020204030204" pitchFamily="34" charset="0"/>
              </a:rPr>
            </a:br>
            <a:r>
              <a:rPr lang="en-US" dirty="0">
                <a:effectLst/>
                <a:latin typeface="Calibri" panose="020F0502020204030204" pitchFamily="34" charset="0"/>
              </a:rPr>
              <a:t>Change password, rename, deactivate th</a:t>
            </a:r>
            <a:r>
              <a:rPr lang="en-US" dirty="0">
                <a:latin typeface="Calibri" panose="020F0502020204030204" pitchFamily="34" charset="0"/>
              </a:rPr>
              <a:t>e default </a:t>
            </a:r>
            <a:r>
              <a:rPr lang="en-US" dirty="0" err="1">
                <a:latin typeface="Calibri" panose="020F0502020204030204" pitchFamily="34" charset="0"/>
              </a:rPr>
              <a:t>sa</a:t>
            </a:r>
            <a:r>
              <a:rPr lang="en-US" dirty="0">
                <a:latin typeface="Calibri" panose="020F0502020204030204" pitchFamily="34" charset="0"/>
              </a:rPr>
              <a:t> user</a:t>
            </a:r>
          </a:p>
          <a:p>
            <a:pPr rtl="0" fontAlgn="ctr">
              <a:spcBef>
                <a:spcPts val="0"/>
              </a:spcBef>
              <a:spcAft>
                <a:spcPts val="0"/>
              </a:spcAft>
              <a:buFont typeface="Arial" panose="020B0604020202020204" pitchFamily="34" charset="0"/>
              <a:buChar char="•"/>
            </a:pPr>
            <a:endParaRPr lang="en-US"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latin typeface="Calibri" panose="020F0502020204030204" pitchFamily="34" charset="0"/>
              </a:rPr>
              <a:t>Use a different managed service account for each SQL Server windows service</a:t>
            </a:r>
          </a:p>
          <a:p>
            <a:pPr lvl="1" fontAlgn="ctr">
              <a:spcBef>
                <a:spcPts val="0"/>
              </a:spcBef>
              <a:spcAft>
                <a:spcPts val="0"/>
              </a:spcAft>
            </a:pPr>
            <a:r>
              <a:rPr lang="en-US" sz="1800" dirty="0">
                <a:latin typeface="Calibri" panose="020F0502020204030204" pitchFamily="34" charset="0"/>
              </a:rPr>
              <a:t>SQL Server (MSSQLSERVER), Agent, Browser, Integration Services, and </a:t>
            </a:r>
            <a:r>
              <a:rPr lang="en-US" sz="1800" dirty="0" err="1">
                <a:latin typeface="Calibri" panose="020F0502020204030204" pitchFamily="34" charset="0"/>
              </a:rPr>
              <a:t>PolyBase</a:t>
            </a:r>
            <a:endParaRPr lang="en-US" sz="1800" dirty="0">
              <a:latin typeface="Calibri" panose="020F0502020204030204" pitchFamily="34" charset="0"/>
            </a:endParaRPr>
          </a:p>
          <a:p>
            <a:pPr lvl="1" fontAlgn="ctr">
              <a:spcBef>
                <a:spcPts val="0"/>
              </a:spcBef>
              <a:spcAft>
                <a:spcPts val="0"/>
              </a:spcAft>
            </a:pPr>
            <a:r>
              <a:rPr lang="en-US" sz="1800" dirty="0">
                <a:latin typeface="Calibri" panose="020F0502020204030204" pitchFamily="34" charset="0"/>
              </a:rPr>
              <a:t>Use group managed service accounts (</a:t>
            </a:r>
            <a:r>
              <a:rPr lang="en-US" sz="1800" dirty="0" err="1">
                <a:latin typeface="Calibri" panose="020F0502020204030204" pitchFamily="34" charset="0"/>
              </a:rPr>
              <a:t>gMSA</a:t>
            </a:r>
            <a:r>
              <a:rPr lang="en-US" sz="1800" dirty="0">
                <a:latin typeface="Calibri" panose="020F0502020204030204" pitchFamily="34" charset="0"/>
              </a:rPr>
              <a:t>). Auto password rotation without restart.</a:t>
            </a:r>
            <a:br>
              <a:rPr lang="en-US" dirty="0">
                <a:latin typeface="Calibri" panose="020F0502020204030204" pitchFamily="34" charset="0"/>
              </a:rPr>
            </a:br>
            <a:endParaRPr lang="en-US" dirty="0">
              <a:latin typeface="Calibri" panose="020F0502020204030204" pitchFamily="34" charset="0"/>
            </a:endParaRPr>
          </a:p>
          <a:p>
            <a:pPr fontAlgn="ctr">
              <a:spcBef>
                <a:spcPts val="0"/>
              </a:spcBef>
              <a:spcAft>
                <a:spcPts val="0"/>
              </a:spcAft>
            </a:pPr>
            <a:r>
              <a:rPr lang="en-US" dirty="0">
                <a:latin typeface="Calibri" panose="020F0502020204030204" pitchFamily="34" charset="0"/>
              </a:rPr>
              <a:t>Favor Windows logins with TFA over SQL Logins.</a:t>
            </a:r>
            <a:br>
              <a:rPr lang="en-US" dirty="0">
                <a:latin typeface="Calibri" panose="020F0502020204030204" pitchFamily="34" charset="0"/>
              </a:rPr>
            </a:br>
            <a:endParaRPr lang="en-US" dirty="0">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Enable T</a:t>
            </a:r>
            <a:r>
              <a:rPr lang="en-US" dirty="0">
                <a:latin typeface="Calibri" panose="020F0502020204030204" pitchFamily="34" charset="0"/>
              </a:rPr>
              <a:t>ransparent Data Encryption (TDE)</a:t>
            </a:r>
            <a:br>
              <a:rPr lang="en-US" dirty="0">
                <a:latin typeface="Calibri" panose="020F0502020204030204" pitchFamily="34" charset="0"/>
              </a:rPr>
            </a:br>
            <a:endParaRPr lang="en-US" dirty="0">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Zero trust Virtual LAN – only </a:t>
            </a:r>
            <a:r>
              <a:rPr lang="en-US" dirty="0">
                <a:latin typeface="Calibri" panose="020F0502020204030204" pitchFamily="34" charset="0"/>
              </a:rPr>
              <a:t>pre-authorized connections allowed</a:t>
            </a:r>
            <a:br>
              <a:rPr lang="en-US" dirty="0">
                <a:latin typeface="Calibri" panose="020F0502020204030204" pitchFamily="34" charset="0"/>
              </a:rPr>
            </a:br>
            <a:endParaRPr lang="en-US" dirty="0">
              <a:latin typeface="Calibri" panose="020F0502020204030204" pitchFamily="34" charset="0"/>
            </a:endParaRPr>
          </a:p>
          <a:p>
            <a:pPr rtl="0" fontAlgn="ctr">
              <a:spcBef>
                <a:spcPts val="0"/>
              </a:spcBef>
              <a:spcAft>
                <a:spcPts val="0"/>
              </a:spcAft>
              <a:buFont typeface="Arial" panose="020B0604020202020204" pitchFamily="34" charset="0"/>
              <a:buChar char="•"/>
            </a:pPr>
            <a:endParaRPr lang="en-US" dirty="0">
              <a:effectLst/>
              <a:latin typeface="Calibri" panose="020F0502020204030204" pitchFamily="34" charset="0"/>
            </a:endParaRP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sz="1400" dirty="0"/>
              <a:t>Saturday July 15, 2023</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sz="1400" dirty="0"/>
              <a:t>Columbus SQL Saturday</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2</a:t>
            </a:fld>
            <a:endParaRPr lang="en-US" sz="1400"/>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071109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Security steps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522436"/>
            <a:ext cx="11090274" cy="4312909"/>
          </a:xfrm>
        </p:spPr>
        <p:txBody>
          <a:bodyPr/>
          <a:lstStyle/>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Firewalls and VPNs do not fully protect SQL Server. </a:t>
            </a:r>
            <a:r>
              <a:rPr lang="en-US" dirty="0">
                <a:latin typeface="Calibri" panose="020F0502020204030204" pitchFamily="34" charset="0"/>
              </a:rPr>
              <a:t>Even servers not connected to the Internet are at risk from internal staff or malware from external devices.</a:t>
            </a:r>
          </a:p>
          <a:p>
            <a:pPr rtl="0" fontAlgn="ctr">
              <a:spcBef>
                <a:spcPts val="0"/>
              </a:spcBef>
              <a:spcAft>
                <a:spcPts val="0"/>
              </a:spcAft>
              <a:buFont typeface="Arial" panose="020B0604020202020204" pitchFamily="34" charset="0"/>
              <a:buChar char="•"/>
            </a:pPr>
            <a:endParaRPr lang="en-US"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latin typeface="Calibri" panose="020F0502020204030204" pitchFamily="34" charset="0"/>
              </a:rPr>
              <a:t>Keep your SQL Server version supported  &amp; updated. 2014 support ends July 9, 2024.</a:t>
            </a:r>
          </a:p>
          <a:p>
            <a:pPr rtl="0" fontAlgn="ctr">
              <a:spcBef>
                <a:spcPts val="0"/>
              </a:spcBef>
              <a:spcAft>
                <a:spcPts val="0"/>
              </a:spcAft>
              <a:buFont typeface="Arial" panose="020B0604020202020204" pitchFamily="34" charset="0"/>
              <a:buChar char="•"/>
            </a:pPr>
            <a:endParaRPr lang="en-US"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latin typeface="Calibri" panose="020F0502020204030204" pitchFamily="34" charset="0"/>
              </a:rPr>
              <a:t>Consider use of SQL Audit, Extended Events, and C2 Audit. Check the audits routinely.</a:t>
            </a:r>
            <a:br>
              <a:rPr lang="en-US" dirty="0">
                <a:latin typeface="Calibri" panose="020F0502020204030204" pitchFamily="34" charset="0"/>
              </a:rPr>
            </a:br>
            <a:r>
              <a:rPr lang="en-US" dirty="0">
                <a:latin typeface="Calibri" panose="020F0502020204030204" pitchFamily="34" charset="0"/>
              </a:rPr>
              <a:t>Log successful logins as well as failed logins.</a:t>
            </a:r>
            <a:br>
              <a:rPr lang="en-US" dirty="0">
                <a:latin typeface="Calibri" panose="020F0502020204030204" pitchFamily="34" charset="0"/>
              </a:rPr>
            </a:br>
            <a:endParaRPr lang="en-US" dirty="0">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latin typeface="Calibri" panose="020F0502020204030204" pitchFamily="34" charset="0"/>
              </a:rPr>
              <a:t>Column-level encryption, Row-Level Security, Dynamic Data Masking</a:t>
            </a:r>
            <a:br>
              <a:rPr lang="en-US" dirty="0">
                <a:latin typeface="Calibri" panose="020F0502020204030204" pitchFamily="34" charset="0"/>
              </a:rPr>
            </a:br>
            <a:endParaRPr lang="en-US" dirty="0">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latin typeface="Calibri" panose="020F0502020204030204" pitchFamily="34" charset="0"/>
              </a:rPr>
              <a:t>Temporal tables to track change in data.</a:t>
            </a:r>
            <a:br>
              <a:rPr lang="en-US" dirty="0">
                <a:latin typeface="Calibri" panose="020F0502020204030204" pitchFamily="34" charset="0"/>
              </a:rPr>
            </a:br>
            <a:endParaRPr lang="en-US" dirty="0">
              <a:latin typeface="Calibri" panose="020F0502020204030204" pitchFamily="34" charset="0"/>
            </a:endParaRP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sz="1400" dirty="0"/>
              <a:t>Saturday July 15, 2023</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sz="1400" dirty="0"/>
              <a:t>Columbus SQL Saturday</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3</a:t>
            </a:fld>
            <a:endParaRPr lang="en-US" sz="1400"/>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573009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Developer Security steps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522436"/>
            <a:ext cx="11090274" cy="4312909"/>
          </a:xfrm>
        </p:spPr>
        <p:txBody>
          <a:bodyPr/>
          <a:lstStyle/>
          <a:p>
            <a:pPr rtl="0" fontAlgn="ctr">
              <a:spcBef>
                <a:spcPts val="0"/>
              </a:spcBef>
              <a:spcAft>
                <a:spcPts val="0"/>
              </a:spcAft>
              <a:buFont typeface="Arial" panose="020B0604020202020204" pitchFamily="34" charset="0"/>
              <a:buChar char="•"/>
            </a:pPr>
            <a:r>
              <a:rPr lang="en-US" dirty="0">
                <a:latin typeface="Calibri" panose="020F0502020204030204" pitchFamily="34" charset="0"/>
              </a:rPr>
              <a:t>ORMs can help prevent SQL Injection attacks, but have developers use parameters.</a:t>
            </a:r>
            <a:br>
              <a:rPr lang="en-US" dirty="0">
                <a:latin typeface="Calibri" panose="020F0502020204030204" pitchFamily="34" charset="0"/>
              </a:rPr>
            </a:br>
            <a:endParaRPr lang="en-US" dirty="0">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latin typeface="Calibri" panose="020F0502020204030204" pitchFamily="34" charset="0"/>
              </a:rPr>
              <a:t>Always encrypted. SQL Server 2016 (13.x). Only equality comparisons.</a:t>
            </a:r>
            <a:br>
              <a:rPr lang="en-US" dirty="0">
                <a:latin typeface="Calibri" panose="020F0502020204030204" pitchFamily="34" charset="0"/>
              </a:rPr>
            </a:br>
            <a:endParaRPr lang="en-US" dirty="0">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latin typeface="Calibri" panose="020F0502020204030204" pitchFamily="34" charset="0"/>
              </a:rPr>
              <a:t>Always encrypted with Secure Enclaves. SQL Server 2019. Attestation Service.</a:t>
            </a:r>
            <a:br>
              <a:rPr lang="en-US" dirty="0">
                <a:latin typeface="Calibri" panose="020F0502020204030204" pitchFamily="34" charset="0"/>
              </a:rPr>
            </a:br>
            <a:endParaRPr lang="en-US" dirty="0">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latin typeface="Calibri" panose="020F0502020204030204" pitchFamily="34" charset="0"/>
              </a:rPr>
              <a:t>Don’t allow use of </a:t>
            </a:r>
            <a:r>
              <a:rPr lang="en-US" dirty="0" err="1">
                <a:latin typeface="Calibri" panose="020F0502020204030204" pitchFamily="34" charset="0"/>
              </a:rPr>
              <a:t>xp_cmdshell</a:t>
            </a:r>
            <a:r>
              <a:rPr lang="en-US" dirty="0">
                <a:latin typeface="Calibri" panose="020F0502020204030204" pitchFamily="34" charset="0"/>
              </a:rPr>
              <a:t> to run external processes.</a:t>
            </a:r>
            <a:br>
              <a:rPr lang="en-US" dirty="0">
                <a:latin typeface="Calibri" panose="020F0502020204030204" pitchFamily="34" charset="0"/>
              </a:rPr>
            </a:br>
            <a:endParaRPr lang="en-US" dirty="0">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latin typeface="Calibri" panose="020F0502020204030204" pitchFamily="34" charset="0"/>
              </a:rPr>
              <a:t>Favor stored procedures over dynamic SQL.</a:t>
            </a:r>
            <a:br>
              <a:rPr lang="en-US" dirty="0">
                <a:latin typeface="Calibri" panose="020F0502020204030204" pitchFamily="34" charset="0"/>
              </a:rPr>
            </a:br>
            <a:endParaRPr lang="en-US" dirty="0">
              <a:latin typeface="Calibri" panose="020F0502020204030204" pitchFamily="34" charset="0"/>
            </a:endParaRP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sz="1400" dirty="0"/>
              <a:t>Saturday July 15, 2023</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sz="1400" dirty="0"/>
              <a:t>Columbus SQL Saturday</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4</a:t>
            </a:fld>
            <a:endParaRPr lang="en-US" sz="1400"/>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382274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What problems have I seen?</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630016"/>
            <a:ext cx="11090274" cy="4312909"/>
          </a:xfrm>
        </p:spPr>
        <p:txBody>
          <a:bodyPr/>
          <a:lstStyle/>
          <a:p>
            <a:pPr rtl="0" fontAlgn="ctr">
              <a:lnSpc>
                <a:spcPct val="100000"/>
              </a:lnSpc>
              <a:spcBef>
                <a:spcPts val="0"/>
              </a:spcBef>
              <a:spcAft>
                <a:spcPts val="1200"/>
              </a:spcAft>
              <a:buFont typeface="Arial" panose="020B0604020202020204" pitchFamily="34" charset="0"/>
              <a:buChar char="•"/>
            </a:pPr>
            <a:r>
              <a:rPr lang="en-US" dirty="0">
                <a:effectLst/>
                <a:latin typeface="Calibri" panose="020F0502020204030204" pitchFamily="34" charset="0"/>
              </a:rPr>
              <a:t>Internal staff granted </a:t>
            </a:r>
            <a:r>
              <a:rPr lang="en-US" dirty="0" err="1">
                <a:effectLst/>
                <a:latin typeface="Calibri" panose="020F0502020204030204" pitchFamily="34" charset="0"/>
              </a:rPr>
              <a:t>sa</a:t>
            </a:r>
            <a:r>
              <a:rPr lang="en-US" dirty="0">
                <a:effectLst/>
                <a:latin typeface="Calibri" panose="020F0502020204030204" pitchFamily="34" charset="0"/>
              </a:rPr>
              <a:t> because they need access to more than 1 database</a:t>
            </a:r>
          </a:p>
          <a:p>
            <a:pPr rtl="0" fontAlgn="ctr">
              <a:lnSpc>
                <a:spcPct val="100000"/>
              </a:lnSpc>
              <a:spcBef>
                <a:spcPts val="0"/>
              </a:spcBef>
              <a:spcAft>
                <a:spcPts val="1200"/>
              </a:spcAft>
              <a:buFont typeface="Arial" panose="020B0604020202020204" pitchFamily="34" charset="0"/>
              <a:buChar char="•"/>
            </a:pPr>
            <a:r>
              <a:rPr lang="en-US" dirty="0">
                <a:effectLst/>
                <a:latin typeface="Calibri" panose="020F0502020204030204" pitchFamily="34" charset="0"/>
              </a:rPr>
              <a:t>Vendor connections granted </a:t>
            </a:r>
            <a:r>
              <a:rPr lang="en-US" dirty="0" err="1">
                <a:effectLst/>
                <a:latin typeface="Calibri" panose="020F0502020204030204" pitchFamily="34" charset="0"/>
              </a:rPr>
              <a:t>dbo</a:t>
            </a:r>
            <a:r>
              <a:rPr lang="en-US" dirty="0">
                <a:effectLst/>
                <a:latin typeface="Calibri" panose="020F0502020204030204" pitchFamily="34" charset="0"/>
              </a:rPr>
              <a:t> because they need to create a view</a:t>
            </a:r>
          </a:p>
          <a:p>
            <a:pPr rtl="0" fontAlgn="ctr">
              <a:lnSpc>
                <a:spcPct val="100000"/>
              </a:lnSpc>
              <a:spcBef>
                <a:spcPts val="0"/>
              </a:spcBef>
              <a:spcAft>
                <a:spcPts val="1200"/>
              </a:spcAft>
              <a:buFont typeface="Arial" panose="020B0604020202020204" pitchFamily="34" charset="0"/>
              <a:buChar char="•"/>
            </a:pPr>
            <a:r>
              <a:rPr lang="en-US" dirty="0">
                <a:effectLst/>
                <a:latin typeface="Calibri" panose="020F0502020204030204" pitchFamily="34" charset="0"/>
              </a:rPr>
              <a:t>User added to the role </a:t>
            </a:r>
            <a:r>
              <a:rPr lang="en-US" dirty="0" err="1">
                <a:effectLst/>
                <a:latin typeface="Calibri" panose="020F0502020204030204" pitchFamily="34" charset="0"/>
              </a:rPr>
              <a:t>db_datareader</a:t>
            </a:r>
            <a:r>
              <a:rPr lang="en-US" dirty="0">
                <a:effectLst/>
                <a:latin typeface="Calibri" panose="020F0502020204030204" pitchFamily="34" charset="0"/>
              </a:rPr>
              <a:t> since they need to query &gt; 1 table</a:t>
            </a:r>
          </a:p>
          <a:p>
            <a:pPr rtl="0" fontAlgn="ctr">
              <a:lnSpc>
                <a:spcPct val="100000"/>
              </a:lnSpc>
              <a:spcBef>
                <a:spcPts val="0"/>
              </a:spcBef>
              <a:spcAft>
                <a:spcPts val="1200"/>
              </a:spcAft>
              <a:buFont typeface="Arial" panose="020B0604020202020204" pitchFamily="34" charset="0"/>
              <a:buChar char="•"/>
            </a:pPr>
            <a:r>
              <a:rPr lang="en-US" dirty="0">
                <a:effectLst/>
                <a:latin typeface="Calibri" panose="020F0502020204030204" pitchFamily="34" charset="0"/>
              </a:rPr>
              <a:t>Logins remain for users that have left the company, or for apps no longer used. </a:t>
            </a:r>
            <a:br>
              <a:rPr lang="en-US" dirty="0">
                <a:effectLst/>
                <a:latin typeface="Calibri" panose="020F0502020204030204" pitchFamily="34" charset="0"/>
              </a:rPr>
            </a:br>
            <a:r>
              <a:rPr lang="en-US" dirty="0">
                <a:effectLst/>
                <a:latin typeface="Calibri" panose="020F0502020204030204" pitchFamily="34" charset="0"/>
              </a:rPr>
              <a:t>Very difficult for another DBA to assist or assume duties due to lack of scripts.</a:t>
            </a:r>
          </a:p>
          <a:p>
            <a:pPr rtl="0" fontAlgn="ctr">
              <a:lnSpc>
                <a:spcPct val="100000"/>
              </a:lnSpc>
              <a:spcBef>
                <a:spcPts val="0"/>
              </a:spcBef>
              <a:spcAft>
                <a:spcPts val="1200"/>
              </a:spcAft>
              <a:buFont typeface="Arial" panose="020B0604020202020204" pitchFamily="34" charset="0"/>
              <a:buChar char="•"/>
            </a:pPr>
            <a:r>
              <a:rPr lang="en-US" dirty="0">
                <a:effectLst/>
                <a:latin typeface="Calibri" panose="020F0502020204030204" pitchFamily="34" charset="0"/>
              </a:rPr>
              <a:t>Permissions assigned directly to named users, difficult to change or add staff</a:t>
            </a:r>
          </a:p>
          <a:p>
            <a:pPr rtl="0" fontAlgn="ctr">
              <a:lnSpc>
                <a:spcPct val="100000"/>
              </a:lnSpc>
              <a:spcBef>
                <a:spcPts val="0"/>
              </a:spcBef>
              <a:spcAft>
                <a:spcPts val="1200"/>
              </a:spcAft>
              <a:buFont typeface="Arial" panose="020B0604020202020204" pitchFamily="34" charset="0"/>
              <a:buChar char="•"/>
            </a:pPr>
            <a:r>
              <a:rPr lang="en-US" dirty="0">
                <a:effectLst/>
                <a:latin typeface="Calibri" panose="020F0502020204030204" pitchFamily="34" charset="0"/>
              </a:rPr>
              <a:t>Granting permissions to </a:t>
            </a:r>
            <a:r>
              <a:rPr lang="en-US" dirty="0" err="1">
                <a:effectLst/>
                <a:latin typeface="Calibri" panose="020F0502020204030204" pitchFamily="34" charset="0"/>
              </a:rPr>
              <a:t>db</a:t>
            </a:r>
            <a:r>
              <a:rPr lang="en-US" dirty="0">
                <a:effectLst/>
                <a:latin typeface="Calibri" panose="020F0502020204030204" pitchFamily="34" charset="0"/>
              </a:rPr>
              <a:t> role ‘public’, giving that permission to anyone that can connect to the server with a login</a:t>
            </a:r>
          </a:p>
          <a:p>
            <a:pPr fontAlgn="ctr">
              <a:lnSpc>
                <a:spcPct val="100000"/>
              </a:lnSpc>
              <a:spcBef>
                <a:spcPts val="0"/>
              </a:spcBef>
              <a:spcAft>
                <a:spcPts val="1200"/>
              </a:spcAft>
            </a:pPr>
            <a:r>
              <a:rPr lang="en-US" dirty="0">
                <a:effectLst/>
                <a:latin typeface="Calibri" panose="020F0502020204030204" pitchFamily="34" charset="0"/>
              </a:rPr>
              <a:t>No regular review of permissions assigned</a:t>
            </a:r>
          </a:p>
          <a:p>
            <a:pPr rtl="0" fontAlgn="ctr">
              <a:lnSpc>
                <a:spcPct val="100000"/>
              </a:lnSpc>
              <a:spcBef>
                <a:spcPts val="0"/>
              </a:spcBef>
              <a:spcAft>
                <a:spcPts val="1200"/>
              </a:spcAft>
              <a:buFont typeface="Arial" panose="020B0604020202020204" pitchFamily="34" charset="0"/>
              <a:buChar char="•"/>
            </a:pPr>
            <a:endParaRPr lang="en-US" dirty="0">
              <a:effectLst/>
              <a:latin typeface="Calibri" panose="020F0502020204030204" pitchFamily="34" charset="0"/>
            </a:endParaRP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sz="1400" dirty="0"/>
              <a:t>Saturday July 15, 2023</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sz="1400" dirty="0"/>
              <a:t>Columbus SQL Saturday</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5</a:t>
            </a:fld>
            <a:endParaRPr lang="en-US" sz="1400" dirty="0"/>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91345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Why does this happen?</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630016"/>
            <a:ext cx="11090274" cy="4312909"/>
          </a:xfrm>
        </p:spPr>
        <p:txBody>
          <a:bodyPr/>
          <a:lstStyle/>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DBAs are often overworked, often just one for a large company; they only have time to react to the immediate request.</a:t>
            </a:r>
            <a:br>
              <a:rPr lang="en-US" dirty="0">
                <a:effectLst/>
                <a:latin typeface="Calibri" panose="020F0502020204030204" pitchFamily="34" charset="0"/>
              </a:rPr>
            </a:br>
            <a:endParaRPr lang="en-US"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Fine-tuning security usually takes longer, but only slightly if you know how. </a:t>
            </a:r>
            <a:br>
              <a:rPr lang="en-US" dirty="0">
                <a:effectLst/>
                <a:latin typeface="Calibri" panose="020F0502020204030204" pitchFamily="34" charset="0"/>
              </a:rPr>
            </a:br>
            <a:r>
              <a:rPr lang="en-US" dirty="0">
                <a:effectLst/>
                <a:latin typeface="Calibri" panose="020F0502020204030204" pitchFamily="34" charset="0"/>
              </a:rPr>
              <a:t>Easy to get it wrong.</a:t>
            </a:r>
            <a:br>
              <a:rPr lang="en-US" dirty="0">
                <a:effectLst/>
                <a:latin typeface="Calibri" panose="020F0502020204030204" pitchFamily="34" charset="0"/>
              </a:rPr>
            </a:br>
            <a:endParaRPr lang="en-US"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Requestors are unsure of what they will need and don't want to create delays from multiple tickets.</a:t>
            </a:r>
            <a:br>
              <a:rPr lang="en-US" dirty="0">
                <a:effectLst/>
                <a:latin typeface="Calibri" panose="020F0502020204030204" pitchFamily="34" charset="0"/>
              </a:rPr>
            </a:br>
            <a:endParaRPr lang="en-US"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A View can query across multiple databases, but permissions are assigned at the database level.</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sz="1400" dirty="0"/>
              <a:t>Saturday July 15, 2023</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sz="1400" dirty="0"/>
              <a:t>Columbus SQL Saturday</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6</a:t>
            </a:fld>
            <a:endParaRPr lang="en-US" sz="1400"/>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881419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What should happen?</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630016"/>
            <a:ext cx="11090274" cy="4312909"/>
          </a:xfrm>
        </p:spPr>
        <p:txBody>
          <a:bodyPr/>
          <a:lstStyle/>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Principle of Least Privilege. Permissions should be to the absolute minimum needed to accomplish the task</a:t>
            </a:r>
            <a:br>
              <a:rPr lang="en-US" dirty="0">
                <a:effectLst/>
                <a:latin typeface="Calibri" panose="020F0502020204030204" pitchFamily="34" charset="0"/>
              </a:rPr>
            </a:br>
            <a:endParaRPr lang="en-US"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latin typeface="Calibri" panose="020F0502020204030204" pitchFamily="34" charset="0"/>
              </a:rPr>
              <a:t>Windows users are preferred over SQL Users</a:t>
            </a:r>
            <a:br>
              <a:rPr lang="en-US" dirty="0">
                <a:effectLst/>
                <a:latin typeface="Calibri" panose="020F0502020204030204" pitchFamily="34" charset="0"/>
              </a:rPr>
            </a:br>
            <a:endParaRPr lang="en-US"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Security should be limited to specific schemas and provided by database roles</a:t>
            </a:r>
            <a:br>
              <a:rPr lang="en-US" dirty="0">
                <a:effectLst/>
                <a:latin typeface="Calibri" panose="020F0502020204030204" pitchFamily="34" charset="0"/>
              </a:rPr>
            </a:br>
            <a:r>
              <a:rPr lang="en-US" dirty="0">
                <a:effectLst/>
                <a:latin typeface="Calibri" panose="020F0502020204030204" pitchFamily="34" charset="0"/>
              </a:rPr>
              <a:t>That will be explained later in this presentation</a:t>
            </a:r>
            <a:br>
              <a:rPr lang="en-US" dirty="0">
                <a:effectLst/>
                <a:latin typeface="Calibri" panose="020F0502020204030204" pitchFamily="34" charset="0"/>
              </a:rPr>
            </a:br>
            <a:endParaRPr lang="en-US"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Don't get the wrong impression. SQL Server can be very secure and can meet the tightest federal security requirements to protect data from theft, destruction, and other types of malicious behavior. When operated properly.</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sz="1400" dirty="0"/>
              <a:t>Saturday July 15, 2023</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sz="1400" dirty="0"/>
              <a:t>Columbus SQL Saturday</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7</a:t>
            </a:fld>
            <a:endParaRPr lang="en-US" sz="1400"/>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643253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What about Sysadmin (</a:t>
            </a:r>
            <a:r>
              <a:rPr lang="en-US" dirty="0" err="1"/>
              <a:t>sa</a:t>
            </a:r>
            <a:r>
              <a:rPr lang="en-US" dirty="0"/>
              <a:t>)?</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630016"/>
            <a:ext cx="11090274" cy="4312909"/>
          </a:xfrm>
        </p:spPr>
        <p:txBody>
          <a:bodyPr/>
          <a:lstStyle/>
          <a:p>
            <a:pPr rtl="0" fontAlgn="ctr">
              <a:spcBef>
                <a:spcPts val="0"/>
              </a:spcBef>
              <a:spcAft>
                <a:spcPts val="0"/>
              </a:spcAft>
              <a:buFont typeface="Arial" panose="020B0604020202020204" pitchFamily="34" charset="0"/>
              <a:buChar char="•"/>
            </a:pPr>
            <a:r>
              <a:rPr lang="en-US" sz="2800" dirty="0">
                <a:effectLst/>
                <a:latin typeface="Calibri" panose="020F0502020204030204" pitchFamily="34" charset="0"/>
              </a:rPr>
              <a:t>Sysadmin has full rights, including deleting logs and even the database</a:t>
            </a:r>
            <a:br>
              <a:rPr lang="en-US" sz="2800" dirty="0">
                <a:effectLst/>
                <a:latin typeface="Calibri" panose="020F0502020204030204" pitchFamily="34" charset="0"/>
              </a:rPr>
            </a:br>
            <a:r>
              <a:rPr lang="en-US" sz="2800" dirty="0">
                <a:effectLst/>
                <a:latin typeface="Calibri" panose="020F0502020204030204" pitchFamily="34" charset="0"/>
              </a:rPr>
              <a:t>How to track their activities for Audit?</a:t>
            </a:r>
            <a:br>
              <a:rPr lang="en-US" sz="2800" dirty="0">
                <a:effectLst/>
                <a:latin typeface="Calibri" panose="020F0502020204030204" pitchFamily="34" charset="0"/>
              </a:rPr>
            </a:br>
            <a:endParaRPr lang="en-US" sz="2800"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sz="2800" dirty="0">
                <a:effectLst/>
                <a:latin typeface="Calibri" panose="020F0502020204030204" pitchFamily="34" charset="0"/>
              </a:rPr>
              <a:t>One client uses IDERA SQL Compliance Manager</a:t>
            </a:r>
          </a:p>
          <a:p>
            <a:pPr lvl="1" fontAlgn="ctr">
              <a:spcBef>
                <a:spcPts val="0"/>
              </a:spcBef>
              <a:spcAft>
                <a:spcPts val="0"/>
              </a:spcAft>
            </a:pPr>
            <a:r>
              <a:rPr lang="en-US" sz="2400" dirty="0">
                <a:latin typeface="Calibri" panose="020F0502020204030204" pitchFamily="34" charset="0"/>
              </a:rPr>
              <a:t>Immediately saves a copy of any action with proprietary checksum attached</a:t>
            </a:r>
          </a:p>
          <a:p>
            <a:pPr lvl="1" fontAlgn="ctr">
              <a:spcBef>
                <a:spcPts val="0"/>
              </a:spcBef>
              <a:spcAft>
                <a:spcPts val="0"/>
              </a:spcAft>
            </a:pPr>
            <a:r>
              <a:rPr lang="en-US" sz="2400" dirty="0">
                <a:latin typeface="Calibri" panose="020F0502020204030204" pitchFamily="34" charset="0"/>
              </a:rPr>
              <a:t>Data sent to the console server every 10 minutes (configurable)</a:t>
            </a:r>
          </a:p>
          <a:p>
            <a:pPr lvl="1" fontAlgn="ctr">
              <a:spcBef>
                <a:spcPts val="0"/>
              </a:spcBef>
              <a:spcAft>
                <a:spcPts val="0"/>
              </a:spcAft>
            </a:pPr>
            <a:r>
              <a:rPr lang="en-US" sz="2400" dirty="0">
                <a:effectLst/>
                <a:latin typeface="Calibri" panose="020F0502020204030204" pitchFamily="34" charset="0"/>
              </a:rPr>
              <a:t>Console will flag any change to the </a:t>
            </a:r>
            <a:r>
              <a:rPr lang="en-US" sz="2400" dirty="0">
                <a:latin typeface="Calibri" panose="020F0502020204030204" pitchFamily="34" charset="0"/>
              </a:rPr>
              <a:t>audit record because checksum will fail</a:t>
            </a:r>
          </a:p>
          <a:p>
            <a:pPr lvl="1" fontAlgn="ctr">
              <a:spcBef>
                <a:spcPts val="0"/>
              </a:spcBef>
              <a:spcAft>
                <a:spcPts val="0"/>
              </a:spcAft>
            </a:pPr>
            <a:r>
              <a:rPr lang="en-US" sz="2400" dirty="0">
                <a:effectLst/>
                <a:latin typeface="Calibri" panose="020F0502020204030204" pitchFamily="34" charset="0"/>
              </a:rPr>
              <a:t>Multiple management reports available at the console</a:t>
            </a:r>
          </a:p>
          <a:p>
            <a:pPr lvl="1" fontAlgn="ctr">
              <a:spcBef>
                <a:spcPts val="0"/>
              </a:spcBef>
              <a:spcAft>
                <a:spcPts val="0"/>
              </a:spcAft>
            </a:pPr>
            <a:r>
              <a:rPr lang="en-US" sz="2400" dirty="0">
                <a:latin typeface="Calibri" panose="020F0502020204030204" pitchFamily="34" charset="0"/>
              </a:rPr>
              <a:t>Reports can include</a:t>
            </a:r>
            <a:r>
              <a:rPr lang="en-US" sz="2400" dirty="0">
                <a:effectLst/>
                <a:latin typeface="Calibri" panose="020F0502020204030204" pitchFamily="34" charset="0"/>
              </a:rPr>
              <a:t> the actual SQL statements performed</a:t>
            </a:r>
          </a:p>
          <a:p>
            <a:pPr rtl="0" fontAlgn="ctr">
              <a:spcBef>
                <a:spcPts val="0"/>
              </a:spcBef>
              <a:spcAft>
                <a:spcPts val="0"/>
              </a:spcAft>
              <a:buFont typeface="Arial" panose="020B0604020202020204" pitchFamily="34" charset="0"/>
              <a:buChar char="•"/>
            </a:pPr>
            <a:endParaRPr lang="en-US" sz="2800" dirty="0">
              <a:effectLst/>
              <a:latin typeface="Calibri" panose="020F0502020204030204" pitchFamily="34" charset="0"/>
            </a:endParaRP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sz="1400" dirty="0"/>
              <a:t>Saturday July 15, 2023</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sz="1400" dirty="0"/>
              <a:t>Columbus SQL Saturday</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8</a:t>
            </a:fld>
            <a:endParaRPr lang="en-US" sz="1400"/>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59565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43586" y="846454"/>
            <a:ext cx="11097551" cy="772675"/>
          </a:xfrm>
        </p:spPr>
        <p:txBody>
          <a:bodyPr>
            <a:normAutofit fontScale="90000"/>
          </a:bodyPr>
          <a:lstStyle/>
          <a:p>
            <a:pPr algn="ctr"/>
            <a:r>
              <a:rPr lang="en-US" dirty="0"/>
              <a:t>DEMOS !!</a:t>
            </a:r>
            <a:br>
              <a:rPr lang="en-US" dirty="0"/>
            </a:br>
            <a:br>
              <a:rPr lang="en-US" dirty="0"/>
            </a:br>
            <a:r>
              <a:rPr lang="en-US" dirty="0"/>
              <a:t>Least Privilege Practices</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sz="1400" dirty="0"/>
              <a:t>Saturday July 15, 2023</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sz="1400" dirty="0"/>
              <a:t>Columbus SQL Saturday</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9</a:t>
            </a:fld>
            <a:endParaRPr lang="en-US" sz="1400"/>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9">
            <a:extLst>
              <a:ext uri="{FF2B5EF4-FFF2-40B4-BE49-F238E27FC236}">
                <a16:creationId xmlns:a16="http://schemas.microsoft.com/office/drawing/2014/main" id="{55BC838F-7D25-245D-A257-0556FD699AA8}"/>
              </a:ext>
            </a:extLst>
          </p:cNvPr>
          <p:cNvSpPr>
            <a:spLocks noGrp="1"/>
          </p:cNvSpPr>
          <p:nvPr>
            <p:ph sz="half" idx="2"/>
          </p:nvPr>
        </p:nvSpPr>
        <p:spPr>
          <a:xfrm>
            <a:off x="550863" y="3168407"/>
            <a:ext cx="11090274" cy="2810372"/>
          </a:xfrm>
        </p:spPr>
        <p:txBody>
          <a:bodyPr/>
          <a:lstStyle/>
          <a:p>
            <a:pPr marL="0" indent="0" rtl="0" fontAlgn="ctr">
              <a:spcBef>
                <a:spcPts val="0"/>
              </a:spcBef>
              <a:spcAft>
                <a:spcPts val="0"/>
              </a:spcAft>
              <a:buNone/>
            </a:pPr>
            <a:r>
              <a:rPr lang="en-US" sz="2800" dirty="0">
                <a:effectLst/>
                <a:latin typeface="Calibri" panose="020F0502020204030204" pitchFamily="34" charset="0"/>
              </a:rPr>
              <a:t>You can practice these demos yourself on any Windows laptop or PC</a:t>
            </a:r>
            <a:br>
              <a:rPr lang="en-US" sz="2800" dirty="0">
                <a:effectLst/>
                <a:latin typeface="Calibri" panose="020F0502020204030204" pitchFamily="34" charset="0"/>
              </a:rPr>
            </a:br>
            <a:r>
              <a:rPr lang="en-US" sz="2800" dirty="0">
                <a:effectLst/>
                <a:latin typeface="Calibri" panose="020F0502020204030204" pitchFamily="34" charset="0"/>
              </a:rPr>
              <a:t>using SQL Server Developer Edition. </a:t>
            </a:r>
            <a:r>
              <a:rPr lang="en-US" sz="2800" dirty="0">
                <a:latin typeface="Calibri" panose="020F0502020204030204" pitchFamily="34" charset="0"/>
              </a:rPr>
              <a:t>Available for each major release.</a:t>
            </a:r>
            <a:endParaRPr lang="en-US" sz="2800"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endParaRPr lang="en-US" sz="2800" dirty="0">
              <a:latin typeface="Calibri" panose="020F0502020204030204" pitchFamily="34" charset="0"/>
            </a:endParaRPr>
          </a:p>
          <a:p>
            <a:pPr marL="0" indent="0" rtl="0" fontAlgn="ctr">
              <a:spcBef>
                <a:spcPts val="0"/>
              </a:spcBef>
              <a:spcAft>
                <a:spcPts val="0"/>
              </a:spcAft>
              <a:buNone/>
            </a:pPr>
            <a:r>
              <a:rPr lang="en-US" sz="2800" dirty="0">
                <a:effectLst/>
                <a:latin typeface="Calibri" panose="020F0502020204030204" pitchFamily="34" charset="0"/>
              </a:rPr>
              <a:t>SQL Server Developer Edition is a free single user version of the full corporate Enterprise edition with all features enabled.</a:t>
            </a:r>
            <a:br>
              <a:rPr lang="en-US" sz="2800" dirty="0">
                <a:effectLst/>
                <a:latin typeface="Calibri" panose="020F0502020204030204" pitchFamily="34" charset="0"/>
              </a:rPr>
            </a:br>
            <a:endParaRPr lang="en-US" sz="2800" dirty="0">
              <a:effectLst/>
              <a:latin typeface="Calibri" panose="020F0502020204030204" pitchFamily="34" charset="0"/>
            </a:endParaRPr>
          </a:p>
        </p:txBody>
      </p:sp>
    </p:spTree>
    <p:extLst>
      <p:ext uri="{BB962C8B-B14F-4D97-AF65-F5344CB8AC3E}">
        <p14:creationId xmlns:p14="http://schemas.microsoft.com/office/powerpoint/2010/main" val="4122103672"/>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F1C14CB3932C94F89DB3564E341EFD4" ma:contentTypeVersion="17" ma:contentTypeDescription="Create a new document." ma:contentTypeScope="" ma:versionID="56b6d55f49d3ba74a222f1c2d163fa3a">
  <xsd:schema xmlns:xsd="http://www.w3.org/2001/XMLSchema" xmlns:xs="http://www.w3.org/2001/XMLSchema" xmlns:p="http://schemas.microsoft.com/office/2006/metadata/properties" xmlns:ns3="48eeaeee-a31f-468b-8d4d-5fc81e5d07d1" xmlns:ns4="601b033e-84b8-48ba-8dd0-f45aa126699f" targetNamespace="http://schemas.microsoft.com/office/2006/metadata/properties" ma:root="true" ma:fieldsID="c9d57f1a9eeeb771b9755ff7366a50e3" ns3:_="" ns4:_="">
    <xsd:import namespace="48eeaeee-a31f-468b-8d4d-5fc81e5d07d1"/>
    <xsd:import namespace="601b033e-84b8-48ba-8dd0-f45aa126699f"/>
    <xsd:element name="properties">
      <xsd:complexType>
        <xsd:sequence>
          <xsd:element name="documentManagement">
            <xsd:complexType>
              <xsd:all>
                <xsd:element ref="ns3:SharedWithUsers" minOccurs="0"/>
                <xsd:element ref="ns3:SharedWithDetails" minOccurs="0"/>
                <xsd:element ref="ns3:SharingHintHash" minOccurs="0"/>
                <xsd:element ref="ns3:LastSharedByUser" minOccurs="0"/>
                <xsd:element ref="ns3:LastSharedByTime" minOccurs="0"/>
                <xsd:element ref="ns4:MediaServiceMetadata" minOccurs="0"/>
                <xsd:element ref="ns4:MediaServiceFastMetadata" minOccurs="0"/>
                <xsd:element ref="ns4:MediaServiceDateTaken" minOccurs="0"/>
                <xsd:element ref="ns4:MediaServiceAutoKeyPoints" minOccurs="0"/>
                <xsd:element ref="ns4:MediaServiceKeyPoints" minOccurs="0"/>
                <xsd:element ref="ns4:MediaServiceAutoTags" minOccurs="0"/>
                <xsd:element ref="ns4:MediaServiceOCR" minOccurs="0"/>
                <xsd:element ref="ns4:MediaServiceGenerationTime" minOccurs="0"/>
                <xsd:element ref="ns4:MediaServiceEventHashCode" minOccurs="0"/>
                <xsd:element ref="ns4:MediaLengthInSeconds" minOccurs="0"/>
                <xsd:element ref="ns4:MediaServiceLocation" minOccurs="0"/>
                <xsd:element ref="ns4: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eeaeee-a31f-468b-8d4d-5fc81e5d07d1"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601b033e-84b8-48ba-8dd0-f45aa126699f"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AutoTags" ma:index="18" nillable="true" ma:displayName="Tags" ma:internalName="MediaServiceAutoTags"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LengthInSeconds" ma:index="22" nillable="true" ma:displayName="Length (seconds)" ma:internalName="MediaLengthInSeconds" ma:readOnly="true">
      <xsd:simpleType>
        <xsd:restriction base="dms:Unknown"/>
      </xsd:simpleType>
    </xsd:element>
    <xsd:element name="MediaServiceLocation" ma:index="23" nillable="true" ma:displayName="Location" ma:internalName="MediaServiceLocation" ma:readOnly="true">
      <xsd:simpleType>
        <xsd:restriction base="dms:Text"/>
      </xsd:simpleType>
    </xsd:element>
    <xsd:element name="_activity" ma:index="24"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601b033e-84b8-48ba-8dd0-f45aa126699f" xsi:nil="true"/>
    <_activity xmlns="601b033e-84b8-48ba-8dd0-f45aa126699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5B76447-F23E-4B3E-91B7-7160A4052E4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eeaeee-a31f-468b-8d4d-5fc81e5d07d1"/>
    <ds:schemaRef ds:uri="601b033e-84b8-48ba-8dd0-f45aa126699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0811A92-D464-4AC4-A396-BA73B10CEEAC}">
  <ds:schemaRefs>
    <ds:schemaRef ds:uri="http://purl.org/dc/elements/1.1/"/>
    <ds:schemaRef ds:uri="http://schemas.microsoft.com/office/infopath/2007/PartnerControls"/>
    <ds:schemaRef ds:uri="http://www.w3.org/XML/1998/namespace"/>
    <ds:schemaRef ds:uri="http://purl.org/dc/terms/"/>
    <ds:schemaRef ds:uri="48eeaeee-a31f-468b-8d4d-5fc81e5d07d1"/>
    <ds:schemaRef ds:uri="http://schemas.microsoft.com/office/2006/metadata/properties"/>
    <ds:schemaRef ds:uri="http://schemas.microsoft.com/office/2006/documentManagement/types"/>
    <ds:schemaRef ds:uri="http://schemas.openxmlformats.org/package/2006/metadata/core-properties"/>
    <ds:schemaRef ds:uri="601b033e-84b8-48ba-8dd0-f45aa126699f"/>
    <ds:schemaRef ds:uri="http://purl.org/dc/dcmitype/"/>
  </ds:schemaRefs>
</ds:datastoreItem>
</file>

<file path=customXml/itemProps3.xml><?xml version="1.0" encoding="utf-8"?>
<ds:datastoreItem xmlns:ds="http://schemas.openxmlformats.org/officeDocument/2006/customXml" ds:itemID="{904751AB-E840-446F-8D49-E697067EC88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3D float design</Template>
  <TotalTime>2138</TotalTime>
  <Words>1028</Words>
  <Application>Microsoft Office PowerPoint</Application>
  <PresentationFormat>Widescreen</PresentationFormat>
  <Paragraphs>131</Paragraphs>
  <Slides>13</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Gill Sans MT</vt:lpstr>
      <vt:lpstr>Walbaum Display</vt:lpstr>
      <vt:lpstr>3DFloatVTI</vt:lpstr>
      <vt:lpstr>SQL Server Security Primer</vt:lpstr>
      <vt:lpstr>Security steps</vt:lpstr>
      <vt:lpstr>Security steps</vt:lpstr>
      <vt:lpstr>Developer Security steps</vt:lpstr>
      <vt:lpstr>What problems have I seen?</vt:lpstr>
      <vt:lpstr>Why does this happen?</vt:lpstr>
      <vt:lpstr>What should happen?</vt:lpstr>
      <vt:lpstr>What about Sysadmin (sa)?</vt:lpstr>
      <vt:lpstr>DEMOS !!  Least Privilege Practices</vt:lpstr>
      <vt:lpstr>Recap</vt:lpstr>
      <vt:lpstr>Resources</vt:lpstr>
      <vt:lpstr>Resources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Joseph Kunk</dc:creator>
  <cp:lastModifiedBy>Joe Kunk</cp:lastModifiedBy>
  <cp:revision>35</cp:revision>
  <dcterms:created xsi:type="dcterms:W3CDTF">2023-03-11T19:26:45Z</dcterms:created>
  <dcterms:modified xsi:type="dcterms:W3CDTF">2023-07-15T10:37:46Z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0x0101009F1C14CB3932C94F89DB3564E341EFD4</vt:lpwstr>
  </property>
</Properties>
</file>