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410" r:id="rId6"/>
    <p:sldId id="412" r:id="rId7"/>
    <p:sldId id="408" r:id="rId8"/>
    <p:sldId id="409" r:id="rId9"/>
    <p:sldId id="270" r:id="rId10"/>
    <p:sldId id="406" r:id="rId11"/>
    <p:sldId id="397" r:id="rId12"/>
    <p:sldId id="402" r:id="rId13"/>
    <p:sldId id="411" r:id="rId14"/>
    <p:sldId id="396" r:id="rId15"/>
    <p:sldId id="405" r:id="rId16"/>
    <p:sldId id="398" r:id="rId17"/>
    <p:sldId id="404" r:id="rId18"/>
    <p:sldId id="399" r:id="rId19"/>
    <p:sldId id="401" r:id="rId20"/>
    <p:sldId id="400" r:id="rId21"/>
    <p:sldId id="403" r:id="rId22"/>
    <p:sldId id="3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725" autoAdjust="0"/>
  </p:normalViewPr>
  <p:slideViewPr>
    <p:cSldViewPr snapToGrid="0">
      <p:cViewPr varScale="1">
        <p:scale>
          <a:sx n="157" d="100"/>
          <a:sy n="157" d="100"/>
        </p:scale>
        <p:origin x="144" y="4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2/11/2024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839986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41834-F41A-E85E-51FC-F7F734FA5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359-CE5D-CBBB-2A84-5CCA25B64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468ED-5C3E-F7CE-7E39-3BC25AFCD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C9DF3-0BDB-3793-1DA6-DCBDE347F644}"/>
              </a:ext>
            </a:extLst>
          </p:cNvPr>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22188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F3A5-812A-5396-6976-BCE9D1BBB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25E0B-353C-E365-83E0-C0055D1B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2018D-9920-9387-ACEB-D7A2F36468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29ABA6-1ABA-B8F7-24BA-ECCA8033C021}"/>
              </a:ext>
            </a:extLst>
          </p:cNvPr>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4258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2432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5676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4" name="Date Placeholder 3">
            <a:extLst>
              <a:ext uri="{FF2B5EF4-FFF2-40B4-BE49-F238E27FC236}">
                <a16:creationId xmlns:a16="http://schemas.microsoft.com/office/drawing/2014/main" id="{F354DC2A-E571-7674-4546-92A070E14E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C8222BCE-CF80-ACFC-437D-AF863F7FFAC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251774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p:txBody>
      </p:sp>
    </p:spTree>
    <p:extLst>
      <p:ext uri="{BB962C8B-B14F-4D97-AF65-F5344CB8AC3E}">
        <p14:creationId xmlns:p14="http://schemas.microsoft.com/office/powerpoint/2010/main" val="412210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27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300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89977" y="473395"/>
            <a:ext cx="4500562" cy="1562959"/>
          </a:xfrm>
        </p:spPr>
        <p:txBody>
          <a:bodyPr/>
          <a:lstStyle/>
          <a:p>
            <a:r>
              <a:rPr lang="en-US" dirty="0"/>
              <a:t>Resources</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9976" y="2332138"/>
            <a:ext cx="11597891" cy="3842159"/>
          </a:xfrm>
        </p:spPr>
        <p:txBody>
          <a:bodyPr>
            <a:normAutofit/>
          </a:bodyPr>
          <a:lstStyle/>
          <a:p>
            <a:r>
              <a:rPr lang="en-US" sz="2800" dirty="0"/>
              <a:t>SQL Server Developer Edition - Free Enterprise Level Single User Version</a:t>
            </a:r>
          </a:p>
          <a:p>
            <a:r>
              <a:rPr lang="en-US" sz="2800" dirty="0"/>
              <a:t>    https://www.microsoft.com/en-us/sql-server/sql-server-downloads</a:t>
            </a:r>
          </a:p>
          <a:p>
            <a:endParaRPr lang="en-US" sz="2800" dirty="0"/>
          </a:p>
          <a:p>
            <a:r>
              <a:rPr lang="en-US" sz="2800" dirty="0"/>
              <a:t>AdventureWorks2012 Sample Database - used in demos</a:t>
            </a:r>
          </a:p>
          <a:p>
            <a:r>
              <a:rPr lang="en-US" sz="2800" dirty="0"/>
              <a:t> https://learn.microsoft.com/en-us/sql/samples/adventureworks-install-configure?view=sql-server-ver16&amp;tabs=ssms</a:t>
            </a:r>
            <a:endParaRPr lang="en-US"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Tree>
    <p:extLst>
      <p:ext uri="{BB962C8B-B14F-4D97-AF65-F5344CB8AC3E}">
        <p14:creationId xmlns:p14="http://schemas.microsoft.com/office/powerpoint/2010/main" val="344173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18</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19</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MI for 9 years</a:t>
            </a:r>
          </a:p>
          <a:p>
            <a:pPr fontAlgn="ctr">
              <a:lnSpc>
                <a:spcPct val="100000"/>
              </a:lnSpc>
              <a:spcBef>
                <a:spcPts val="0"/>
              </a:spcBef>
              <a:spcAft>
                <a:spcPts val="1200"/>
              </a:spcAft>
            </a:pPr>
            <a:r>
              <a:rPr lang="en-US" sz="2000" dirty="0">
                <a:solidFill>
                  <a:schemeClr val="tx1"/>
                </a:solidFill>
                <a:latin typeface="Graphik Meetup"/>
              </a:rPr>
              <a:t>Data Architect for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19 of its 20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book.</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a:t>
            </a:r>
            <a:r>
              <a:rPr lang="en-US" sz="1800" dirty="0" err="1">
                <a:latin typeface="Calibri" panose="020F0502020204030204" pitchFamily="34" charset="0"/>
              </a:rPr>
              <a:t>TempRowID</a:t>
            </a:r>
            <a:r>
              <a:rPr lang="en-US" sz="1800" dirty="0">
                <a:latin typeface="Calibri" panose="020F0502020204030204" pitchFamily="34" charset="0"/>
              </a:rPr>
              <a:t> so it is clear that it is not a permanent value.</a:t>
            </a:r>
          </a:p>
          <a:p>
            <a:pPr lvl="1" fontAlgn="ctr">
              <a:lnSpc>
                <a:spcPct val="100000"/>
              </a:lnSpc>
              <a:spcBef>
                <a:spcPts val="0"/>
              </a:spcBef>
              <a:spcAft>
                <a:spcPts val="1200"/>
              </a:spcAft>
            </a:pPr>
            <a:r>
              <a:rPr lang="en-US" sz="1800" dirty="0">
                <a:latin typeface="Calibri" panose="020F0502020204030204" pitchFamily="34" charset="0"/>
              </a:rPr>
              <a:t>Avoid </a:t>
            </a:r>
            <a:r>
              <a:rPr lang="en-US" sz="1800" dirty="0" err="1">
                <a:latin typeface="Calibri" panose="020F0502020204030204" pitchFamily="34" charset="0"/>
              </a:rPr>
              <a:t>UniqueIdentifier</a:t>
            </a:r>
            <a:r>
              <a:rPr lang="en-US" sz="1800" dirty="0">
                <a:latin typeface="Calibri" panose="020F0502020204030204" pitchFamily="34" charset="0"/>
              </a:rPr>
              <a:t>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a:t>
            </a:r>
          </a:p>
          <a:p>
            <a:pPr lvl="1" fontAlgn="ctr">
              <a:lnSpc>
                <a:spcPct val="100000"/>
              </a:lnSpc>
              <a:spcBef>
                <a:spcPts val="0"/>
              </a:spcBef>
              <a:spcAft>
                <a:spcPts val="1200"/>
              </a:spcAft>
            </a:pPr>
            <a:r>
              <a:rPr lang="en-US" sz="1800" dirty="0">
                <a:effectLst/>
                <a:latin typeface="Calibri" panose="020F0502020204030204" pitchFamily="34" charset="0"/>
              </a:rPr>
              <a:t>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endParaRPr lang="en-US" sz="1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4B39305-BA7D-9E03-5F6D-0694FE082C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8D3EA671-E374-FBD3-0B00-DA4108AAD5BE}"/>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65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625A-FF6C-7156-DF6C-5552B8C1F79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D68D25A-4A98-E982-8666-B934A049D3F1}"/>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15C394FF-5B1E-2B93-DD05-A1DDB9BE2F08}"/>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E1804C3-C85E-C3AF-16E4-87BC3A96752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CFF99F35-3B07-D131-8878-F85AC44043F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dirty="0"/>
          </a:p>
        </p:txBody>
      </p:sp>
      <p:sp>
        <p:nvSpPr>
          <p:cNvPr id="22" name="Freeform: Shape 21">
            <a:extLst>
              <a:ext uri="{FF2B5EF4-FFF2-40B4-BE49-F238E27FC236}">
                <a16:creationId xmlns:a16="http://schemas.microsoft.com/office/drawing/2014/main" id="{EF0B255D-55E9-78A9-8640-36AB021F90A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279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C4FBC-E0CF-4DD1-B340-D5B5221F9B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3B4902D-6280-4677-5ED3-DC80F8F2DE9F}"/>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2996FCFD-DCB1-42BF-2D81-BE4826658B40}"/>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33FABA26-8690-A71E-D813-3BBE6AB34C05}"/>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7F9022FC-51E9-83A9-B21C-07121219C08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954162DB-3560-363B-F580-37F1E913F3F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6">
            <a:extLst>
              <a:ext uri="{FF2B5EF4-FFF2-40B4-BE49-F238E27FC236}">
                <a16:creationId xmlns:a16="http://schemas.microsoft.com/office/drawing/2014/main" id="{76F7DBAB-3D87-8800-77E6-3C03BE6DEF5A}"/>
              </a:ext>
            </a:extLst>
          </p:cNvPr>
          <p:cNvSpPr txBox="1">
            <a:spLocks/>
          </p:cNvSpPr>
          <p:nvPr/>
        </p:nvSpPr>
        <p:spPr>
          <a:xfrm>
            <a:off x="550863" y="3272370"/>
            <a:ext cx="10482897" cy="6638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400" dirty="0">
                <a:solidFill>
                  <a:srgbClr val="00B050"/>
                </a:solidFill>
                <a:latin typeface="Arial" panose="020B0604020202020204" pitchFamily="34" charset="0"/>
                <a:cs typeface="Arial" panose="020B0604020202020204" pitchFamily="34" charset="0"/>
              </a:rPr>
              <a:t>YES</a:t>
            </a:r>
          </a:p>
        </p:txBody>
      </p:sp>
      <p:sp>
        <p:nvSpPr>
          <p:cNvPr id="3" name="Title 6">
            <a:extLst>
              <a:ext uri="{FF2B5EF4-FFF2-40B4-BE49-F238E27FC236}">
                <a16:creationId xmlns:a16="http://schemas.microsoft.com/office/drawing/2014/main" id="{2EE29DD8-F5F4-A62F-3A7A-1F4754735AF9}"/>
              </a:ext>
            </a:extLst>
          </p:cNvPr>
          <p:cNvSpPr txBox="1">
            <a:spLocks/>
          </p:cNvSpPr>
          <p:nvPr/>
        </p:nvSpPr>
        <p:spPr>
          <a:xfrm>
            <a:off x="543585" y="4032870"/>
            <a:ext cx="11097551" cy="1124346"/>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create the first version of the database</a:t>
            </a:r>
            <a:br>
              <a:rPr lang="en-US" sz="4400" dirty="0">
                <a:solidFill>
                  <a:srgbClr val="00B050"/>
                </a:solidFill>
                <a:latin typeface="Arial" panose="020B0604020202020204" pitchFamily="34" charset="0"/>
                <a:cs typeface="Arial" panose="020B0604020202020204" pitchFamily="34" charset="0"/>
              </a:rPr>
            </a:br>
            <a:endParaRPr lang="en-US" sz="4400" dirty="0">
              <a:solidFill>
                <a:srgbClr val="00B05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need security changes in an existing database</a:t>
            </a:r>
          </a:p>
        </p:txBody>
      </p:sp>
    </p:spTree>
    <p:extLst>
      <p:ext uri="{BB962C8B-B14F-4D97-AF65-F5344CB8AC3E}">
        <p14:creationId xmlns:p14="http://schemas.microsoft.com/office/powerpoint/2010/main" val="7562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Principle of Least Privilege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1200329"/>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endParaRPr lang="en-US" sz="2400" dirty="0"/>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118ED102-2BDE-5CFB-B1C1-5F6C7C7D3D2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6AB7631B-1167-DA14-0157-763CECDB93EC}"/>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104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2176</TotalTime>
  <Words>1486</Words>
  <Application>Microsoft Office PowerPoint</Application>
  <PresentationFormat>Widescreen</PresentationFormat>
  <Paragraphs>186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DM Sans</vt:lpstr>
      <vt:lpstr>Gill Sans MT</vt:lpstr>
      <vt:lpstr>Graphik Meetup</vt:lpstr>
      <vt:lpstr>Walbaum Display</vt:lpstr>
      <vt:lpstr>3DFloatVTI</vt:lpstr>
      <vt:lpstr>SQL Server Security Primer</vt:lpstr>
      <vt:lpstr>Joe Kunk</vt:lpstr>
      <vt:lpstr>A Data Architect’s Ask to Developers</vt:lpstr>
      <vt:lpstr>Should developers care about DB security?</vt:lpstr>
      <vt:lpstr>Should developers care about DB security?</vt:lpstr>
      <vt:lpstr>Principle of Least Privilege</vt:lpstr>
      <vt:lpstr>What problems have I seen?</vt:lpstr>
      <vt:lpstr>Why does this happen?</vt:lpstr>
      <vt:lpstr>What should happen?</vt:lpstr>
      <vt:lpstr>DEMOS  Least Privilege Practices</vt:lpstr>
      <vt:lpstr>DEMOS  </vt:lpstr>
      <vt:lpstr>Developer Security steps</vt:lpstr>
      <vt:lpstr>Security steps</vt:lpstr>
      <vt:lpstr>Security steps</vt:lpstr>
      <vt:lpstr>What about Sysadmin (sa)?</vt:lpstr>
      <vt:lpstr>Recap</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47</cp:revision>
  <dcterms:created xsi:type="dcterms:W3CDTF">2023-03-11T19:26:45Z</dcterms:created>
  <dcterms:modified xsi:type="dcterms:W3CDTF">2024-02-11T22:59:55Z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