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57" r:id="rId5"/>
    <p:sldId id="398" r:id="rId6"/>
    <p:sldId id="270" r:id="rId7"/>
    <p:sldId id="397" r:id="rId8"/>
    <p:sldId id="402" r:id="rId9"/>
    <p:sldId id="399" r:id="rId10"/>
    <p:sldId id="396" r:id="rId11"/>
    <p:sldId id="401" r:id="rId12"/>
    <p:sldId id="400" r:id="rId13"/>
    <p:sldId id="403" r:id="rId14"/>
    <p:sldId id="3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53A33-7246-4463-99E5-74094CC3F2DE}" v="5" dt="2023-03-14T14:00:14.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77" autoAdjust="0"/>
    <p:restoredTop sz="93725" autoAdjust="0"/>
  </p:normalViewPr>
  <p:slideViewPr>
    <p:cSldViewPr snapToGrid="0">
      <p:cViewPr varScale="1">
        <p:scale>
          <a:sx n="114" d="100"/>
          <a:sy n="114" d="100"/>
        </p:scale>
        <p:origin x="29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3/23/2023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6511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428318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54172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256768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236282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1024311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573975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839986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Saturday March 25, 2023</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Orlando Code Camp</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March 25,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Orlando Code Camp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Saturday March 25, 2023</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dirty="0"/>
              <a:t>Orlando Code Camp</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Saturday March 25, 2023</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Orlando Code Camp</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Saturday March 25, 2023</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dirty="0"/>
              <a:t>Orlando Code Camp</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March 25,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Orlando Code Camp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Saturday March 25, 2023</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dirty="0"/>
              <a:t>Orlando Code Camp</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March 25,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Orlando Code Camp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March 25,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Orlando Code Camp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Saturday March 25, 2023</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Orlando Code Camp</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Saturday March 25, 2023</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dirty="0"/>
              <a:t>Orlando Code Camp</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Saturday March 25,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Orlando Code Camp</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Saturday March 25, 2023</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dirty="0"/>
              <a:t>Orlando Code Camp</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Saturday March 25, 2023</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dirty="0"/>
              <a:t>Orlando Code Camp</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Saturday March 25, 2023</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Orlando Code Camp</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10362"/>
            <a:ext cx="3565524" cy="2174426"/>
          </a:xfrm>
        </p:spPr>
        <p:txBody>
          <a:bodyPr anchor="b" anchorCtr="0">
            <a:normAutofit/>
          </a:bodyPr>
          <a:lstStyle/>
          <a:p>
            <a:r>
              <a:rPr lang="en-US" dirty="0"/>
              <a:t>SQL Server Security Primer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325091"/>
            <a:ext cx="3565524" cy="3037924"/>
          </a:xfrm>
        </p:spPr>
        <p:txBody>
          <a:bodyPr>
            <a:normAutofit/>
          </a:bodyPr>
          <a:lstStyle/>
          <a:p>
            <a:r>
              <a:rPr lang="en-US" dirty="0"/>
              <a:t>Joe Kunk</a:t>
            </a:r>
            <a:br>
              <a:rPr lang="en-US" dirty="0"/>
            </a:br>
            <a:r>
              <a:rPr lang="en-US" dirty="0"/>
              <a:t>Dewpoint Inc.   Lansing MI </a:t>
            </a:r>
          </a:p>
          <a:p>
            <a:r>
              <a:rPr lang="en-US" dirty="0"/>
              <a:t>Senior Software Architect</a:t>
            </a:r>
            <a:br>
              <a:rPr lang="en-US" dirty="0"/>
            </a:br>
            <a:r>
              <a:rPr lang="en-US" dirty="0"/>
              <a:t>Data Architect</a:t>
            </a:r>
          </a:p>
          <a:p>
            <a:r>
              <a:rPr lang="en-US" dirty="0"/>
              <a:t>jkunk@dewpoint.com</a:t>
            </a:r>
          </a:p>
          <a:p>
            <a:r>
              <a:rPr lang="en-US"/>
              <a:t>517-939-9970 mobile</a:t>
            </a:r>
            <a:endParaRPr lang="en-U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Resources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20036" y="4508500"/>
            <a:ext cx="8129194" cy="1563688"/>
          </a:xfrm>
        </p:spPr>
        <p:txBody>
          <a:bodyPr>
            <a:normAutofit/>
          </a:bodyPr>
          <a:lstStyle/>
          <a:p>
            <a:r>
              <a:rPr lang="en-US" sz="3200" dirty="0"/>
              <a:t>https://github.com/joekunk/sql-server-security</a:t>
            </a:r>
          </a:p>
          <a:p>
            <a:r>
              <a:rPr lang="en-US" dirty="0"/>
              <a:t>Public repo with the materials and scripts from this presentation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10</a:t>
            </a:fld>
            <a:endParaRPr lang="en-US" sz="1400"/>
          </a:p>
        </p:txBody>
      </p:sp>
    </p:spTree>
    <p:extLst>
      <p:ext uri="{BB962C8B-B14F-4D97-AF65-F5344CB8AC3E}">
        <p14:creationId xmlns:p14="http://schemas.microsoft.com/office/powerpoint/2010/main" val="161292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400906"/>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419821"/>
            <a:ext cx="5437187" cy="3179868"/>
          </a:xfrm>
        </p:spPr>
        <p:txBody>
          <a:bodyPr/>
          <a:lstStyle/>
          <a:p>
            <a:r>
              <a:rPr lang="en-US" dirty="0"/>
              <a:t>Joe Kunk</a:t>
            </a:r>
          </a:p>
          <a:p>
            <a:r>
              <a:rPr lang="en-US" dirty="0"/>
              <a:t>jkunk@dewpoint.com</a:t>
            </a:r>
          </a:p>
          <a:p>
            <a:r>
              <a:rPr lang="en-US" dirty="0"/>
              <a:t>517-939-9970 mobile</a:t>
            </a:r>
          </a:p>
          <a:p>
            <a:r>
              <a:rPr lang="en-US" dirty="0"/>
              <a:t>LinkedIn:  joe-kunk-b926091</a:t>
            </a:r>
          </a:p>
          <a:p>
            <a:r>
              <a:rPr lang="en-US" dirty="0"/>
              <a:t>Mastodon: @joekunk@techhub.social</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11</a:t>
            </a:fld>
            <a:endParaRPr lang="en-US" sz="1400"/>
          </a:p>
        </p:txBody>
      </p:sp>
    </p:spTree>
    <p:extLst>
      <p:ext uri="{BB962C8B-B14F-4D97-AF65-F5344CB8AC3E}">
        <p14:creationId xmlns:p14="http://schemas.microsoft.com/office/powerpoint/2010/main" val="2857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The typical basic 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Create a new sysadmin user, deactivate th</a:t>
            </a:r>
            <a:r>
              <a:rPr lang="en-US" dirty="0">
                <a:latin typeface="Calibri" panose="020F0502020204030204" pitchFamily="34" charset="0"/>
              </a:rPr>
              <a:t>e default </a:t>
            </a:r>
            <a:r>
              <a:rPr lang="en-US" dirty="0" err="1">
                <a:latin typeface="Calibri" panose="020F0502020204030204" pitchFamily="34" charset="0"/>
              </a:rPr>
              <a:t>sa</a:t>
            </a:r>
            <a:r>
              <a:rPr lang="en-US" dirty="0">
                <a:latin typeface="Calibri" panose="020F0502020204030204" pitchFamily="34" charset="0"/>
              </a:rPr>
              <a:t> user</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Change the default port 1433 to a different port number</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a different managed service account for each SQL Server windows service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Turn on logging of successful logins as well as failed logins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Enable T</a:t>
            </a:r>
            <a:r>
              <a:rPr lang="en-US" dirty="0">
                <a:latin typeface="Calibri" panose="020F0502020204030204" pitchFamily="34" charset="0"/>
              </a:rPr>
              <a:t>ransparent Data Encryption (TDE)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Zero trust Virtual LAN – only </a:t>
            </a:r>
            <a:r>
              <a:rPr lang="en-US" dirty="0">
                <a:latin typeface="Calibri" panose="020F0502020204030204" pitchFamily="34" charset="0"/>
              </a:rPr>
              <a:t>pre-authorized connections allowed</a:t>
            </a: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2</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7110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problems have I seen?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Internal staff granted </a:t>
            </a:r>
            <a:r>
              <a:rPr lang="en-US" dirty="0" err="1">
                <a:effectLst/>
                <a:latin typeface="Calibri" panose="020F0502020204030204" pitchFamily="34" charset="0"/>
              </a:rPr>
              <a:t>sa</a:t>
            </a:r>
            <a:r>
              <a:rPr lang="en-US" dirty="0">
                <a:effectLst/>
                <a:latin typeface="Calibri" panose="020F0502020204030204" pitchFamily="34" charset="0"/>
              </a:rPr>
              <a:t> because they need access to more than 1 database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Vendor connections granted </a:t>
            </a:r>
            <a:r>
              <a:rPr lang="en-US" dirty="0" err="1">
                <a:effectLst/>
                <a:latin typeface="Calibri" panose="020F0502020204030204" pitchFamily="34" charset="0"/>
              </a:rPr>
              <a:t>dbo</a:t>
            </a:r>
            <a:r>
              <a:rPr lang="en-US" dirty="0">
                <a:effectLst/>
                <a:latin typeface="Calibri" panose="020F0502020204030204" pitchFamily="34" charset="0"/>
              </a:rPr>
              <a:t> because they need to create a view</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User added to the role </a:t>
            </a:r>
            <a:r>
              <a:rPr lang="en-US" dirty="0" err="1">
                <a:effectLst/>
                <a:latin typeface="Calibri" panose="020F0502020204030204" pitchFamily="34" charset="0"/>
              </a:rPr>
              <a:t>db_datareader</a:t>
            </a:r>
            <a:r>
              <a:rPr lang="en-US" dirty="0">
                <a:effectLst/>
                <a:latin typeface="Calibri" panose="020F0502020204030204" pitchFamily="34" charset="0"/>
              </a:rPr>
              <a:t> since they need to query &gt; 1 table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Logins remain for users that have left the company, or for apps no longer used. </a:t>
            </a:r>
            <a:br>
              <a:rPr lang="en-US" dirty="0">
                <a:effectLst/>
                <a:latin typeface="Calibri" panose="020F0502020204030204" pitchFamily="34" charset="0"/>
              </a:rPr>
            </a:br>
            <a:r>
              <a:rPr lang="en-US" dirty="0">
                <a:effectLst/>
                <a:latin typeface="Calibri" panose="020F0502020204030204" pitchFamily="34" charset="0"/>
              </a:rPr>
              <a:t>Very difficult for another DBA to assist or assume duties due to lack of scripts.</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Permissions assigned directly to named users, difficult to change or add staff</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Granting permissions to </a:t>
            </a:r>
            <a:r>
              <a:rPr lang="en-US" dirty="0" err="1">
                <a:effectLst/>
                <a:latin typeface="Calibri" panose="020F0502020204030204" pitchFamily="34" charset="0"/>
              </a:rPr>
              <a:t>db</a:t>
            </a:r>
            <a:r>
              <a:rPr lang="en-US" dirty="0">
                <a:effectLst/>
                <a:latin typeface="Calibri" panose="020F0502020204030204" pitchFamily="34" charset="0"/>
              </a:rPr>
              <a:t> role ‘public’, giving that permission to anyone that can connect to the server with a login</a:t>
            </a:r>
          </a:p>
          <a:p>
            <a:pPr fontAlgn="ctr">
              <a:lnSpc>
                <a:spcPct val="100000"/>
              </a:lnSpc>
              <a:spcBef>
                <a:spcPts val="0"/>
              </a:spcBef>
              <a:spcAft>
                <a:spcPts val="1200"/>
              </a:spcAft>
            </a:pPr>
            <a:r>
              <a:rPr lang="en-US" dirty="0">
                <a:effectLst/>
                <a:latin typeface="Calibri" panose="020F0502020204030204" pitchFamily="34" charset="0"/>
              </a:rPr>
              <a:t>No regular review of permissions assigned</a:t>
            </a:r>
          </a:p>
          <a:p>
            <a:pPr rtl="0" fontAlgn="ctr">
              <a:lnSpc>
                <a:spcPct val="100000"/>
              </a:lnSpc>
              <a:spcBef>
                <a:spcPts val="0"/>
              </a:spcBef>
              <a:spcAft>
                <a:spcPts val="120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3</a:t>
            </a:fld>
            <a:endParaRPr lang="en-US"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Why does this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DBAs are often overworked, often just one for a large company; they only have time to react to the immediate request.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Fine-tuning security usually takes longer, but only slightly if you know how. </a:t>
            </a:r>
            <a:br>
              <a:rPr lang="en-US" dirty="0">
                <a:effectLst/>
                <a:latin typeface="Calibri" panose="020F0502020204030204" pitchFamily="34" charset="0"/>
              </a:rPr>
            </a:br>
            <a:r>
              <a:rPr lang="en-US" dirty="0">
                <a:effectLst/>
                <a:latin typeface="Calibri" panose="020F0502020204030204" pitchFamily="34" charset="0"/>
              </a:rPr>
              <a:t>Easy to get it wrong.</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Requestors are unsure of what they will need and don't want to create delays from multiple tickets.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 View can query across multiple databases, but permissions are assigned at the database level.</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4</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8141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should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Principle of Least Privilege. Permissions should be to the absolute minimum needed to accomplish the task</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Windows users are preferred over SQL Users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Security should be limited to specific schemas and provided by database roles</a:t>
            </a:r>
            <a:br>
              <a:rPr lang="en-US" dirty="0">
                <a:effectLst/>
                <a:latin typeface="Calibri" panose="020F0502020204030204" pitchFamily="34" charset="0"/>
              </a:rPr>
            </a:br>
            <a:r>
              <a:rPr lang="en-US" dirty="0">
                <a:effectLst/>
                <a:latin typeface="Calibri" panose="020F0502020204030204" pitchFamily="34" charset="0"/>
              </a:rPr>
              <a:t>That will be explained later in this presentation</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Don't get the wrong impression. SQL Server can be very secure and can meet the tightest federal security requirements to protect data from theft, destruction, and other types of malicious behavior. When operated properly.</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5</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325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about Sysadmin (</a:t>
            </a:r>
            <a:r>
              <a:rPr lang="en-US" dirty="0" err="1"/>
              <a:t>sa</a:t>
            </a:r>
            <a:r>
              <a:rPr lang="en-US" dirty="0"/>
              <a: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Sysadmin has full rights, including deleting logs and even the database</a:t>
            </a:r>
            <a:br>
              <a:rPr lang="en-US" sz="2800" dirty="0">
                <a:effectLst/>
                <a:latin typeface="Calibri" panose="020F0502020204030204" pitchFamily="34" charset="0"/>
              </a:rPr>
            </a:br>
            <a:r>
              <a:rPr lang="en-US" sz="2800" dirty="0">
                <a:effectLst/>
                <a:latin typeface="Calibri" panose="020F0502020204030204" pitchFamily="34" charset="0"/>
              </a:rPr>
              <a:t>How to track their activities for Audit?</a:t>
            </a:r>
            <a:br>
              <a:rPr lang="en-US" sz="2800" dirty="0">
                <a:effectLst/>
                <a:latin typeface="Calibri" panose="020F0502020204030204" pitchFamily="34" charset="0"/>
              </a:rPr>
            </a:b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One client uses IDERA SQL Compliance Manager</a:t>
            </a:r>
          </a:p>
          <a:p>
            <a:pPr lvl="1" fontAlgn="ctr">
              <a:spcBef>
                <a:spcPts val="0"/>
              </a:spcBef>
              <a:spcAft>
                <a:spcPts val="0"/>
              </a:spcAft>
            </a:pPr>
            <a:r>
              <a:rPr lang="en-US" sz="2400" dirty="0">
                <a:latin typeface="Calibri" panose="020F0502020204030204" pitchFamily="34" charset="0"/>
              </a:rPr>
              <a:t>Immediately saves a copy of any action with proprietary checksum attached</a:t>
            </a:r>
          </a:p>
          <a:p>
            <a:pPr lvl="1" fontAlgn="ctr">
              <a:spcBef>
                <a:spcPts val="0"/>
              </a:spcBef>
              <a:spcAft>
                <a:spcPts val="0"/>
              </a:spcAft>
            </a:pPr>
            <a:r>
              <a:rPr lang="en-US" sz="2400" dirty="0">
                <a:latin typeface="Calibri" panose="020F0502020204030204" pitchFamily="34" charset="0"/>
              </a:rPr>
              <a:t>Data sent to the console server every 10 minutes (configurable)</a:t>
            </a:r>
          </a:p>
          <a:p>
            <a:pPr lvl="1" fontAlgn="ctr">
              <a:spcBef>
                <a:spcPts val="0"/>
              </a:spcBef>
              <a:spcAft>
                <a:spcPts val="0"/>
              </a:spcAft>
            </a:pPr>
            <a:r>
              <a:rPr lang="en-US" sz="2400" dirty="0">
                <a:effectLst/>
                <a:latin typeface="Calibri" panose="020F0502020204030204" pitchFamily="34" charset="0"/>
              </a:rPr>
              <a:t>Console will flag any change to the </a:t>
            </a:r>
            <a:r>
              <a:rPr lang="en-US" sz="2400" dirty="0">
                <a:latin typeface="Calibri" panose="020F0502020204030204" pitchFamily="34" charset="0"/>
              </a:rPr>
              <a:t>audit record because checksum will fail</a:t>
            </a:r>
          </a:p>
          <a:p>
            <a:pPr lvl="1" fontAlgn="ctr">
              <a:spcBef>
                <a:spcPts val="0"/>
              </a:spcBef>
              <a:spcAft>
                <a:spcPts val="0"/>
              </a:spcAft>
            </a:pPr>
            <a:r>
              <a:rPr lang="en-US" sz="2400" dirty="0">
                <a:effectLst/>
                <a:latin typeface="Calibri" panose="020F0502020204030204" pitchFamily="34" charset="0"/>
              </a:rPr>
              <a:t>Multiple management reports available at the console</a:t>
            </a:r>
          </a:p>
          <a:p>
            <a:pPr lvl="1" fontAlgn="ctr">
              <a:spcBef>
                <a:spcPts val="0"/>
              </a:spcBef>
              <a:spcAft>
                <a:spcPts val="0"/>
              </a:spcAft>
            </a:pPr>
            <a:r>
              <a:rPr lang="en-US" sz="2400" dirty="0">
                <a:latin typeface="Calibri" panose="020F0502020204030204" pitchFamily="34" charset="0"/>
              </a:rPr>
              <a:t>Reports can include</a:t>
            </a:r>
            <a:r>
              <a:rPr lang="en-US" sz="2400" dirty="0">
                <a:effectLst/>
                <a:latin typeface="Calibri" panose="020F0502020204030204" pitchFamily="34" charset="0"/>
              </a:rPr>
              <a:t> the actual SQL statements performed</a:t>
            </a:r>
          </a:p>
          <a:p>
            <a:pPr rtl="0" fontAlgn="ctr">
              <a:spcBef>
                <a:spcPts val="0"/>
              </a:spcBef>
              <a:spcAft>
                <a:spcPts val="0"/>
              </a:spcAft>
              <a:buFont typeface="Arial" panose="020B0604020202020204" pitchFamily="34" charset="0"/>
              <a:buChar char="•"/>
            </a:pPr>
            <a:endParaRPr lang="en-US" sz="2800"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6</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56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1357443"/>
            <a:ext cx="11097551" cy="772675"/>
          </a:xfrm>
        </p:spPr>
        <p:txBody>
          <a:bodyPr>
            <a:normAutofit/>
          </a:bodyPr>
          <a:lstStyle/>
          <a:p>
            <a:pPr algn="ctr"/>
            <a:r>
              <a:rPr lang="en-US" dirty="0"/>
              <a:t>DEMOS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7</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55BC838F-7D25-245D-A257-0556FD699AA8}"/>
              </a:ext>
            </a:extLst>
          </p:cNvPr>
          <p:cNvSpPr>
            <a:spLocks noGrp="1"/>
          </p:cNvSpPr>
          <p:nvPr>
            <p:ph sz="half" idx="2"/>
          </p:nvPr>
        </p:nvSpPr>
        <p:spPr>
          <a:xfrm>
            <a:off x="550863" y="3132553"/>
            <a:ext cx="11090274" cy="2810372"/>
          </a:xfrm>
        </p:spPr>
        <p:txBody>
          <a:bodyPr/>
          <a:lstStyle/>
          <a:p>
            <a:pPr marL="0" indent="0" rtl="0" fontAlgn="ctr">
              <a:spcBef>
                <a:spcPts val="0"/>
              </a:spcBef>
              <a:spcAft>
                <a:spcPts val="0"/>
              </a:spcAft>
              <a:buNone/>
            </a:pPr>
            <a:r>
              <a:rPr lang="en-US" sz="2800" dirty="0">
                <a:effectLst/>
                <a:latin typeface="Calibri" panose="020F0502020204030204" pitchFamily="34" charset="0"/>
              </a:rPr>
              <a:t>You can practice these demos yourself on any Windows laptop or PC</a:t>
            </a:r>
            <a:br>
              <a:rPr lang="en-US" sz="2800" dirty="0">
                <a:effectLst/>
                <a:latin typeface="Calibri" panose="020F0502020204030204" pitchFamily="34" charset="0"/>
              </a:rPr>
            </a:br>
            <a:r>
              <a:rPr lang="en-US" sz="2800" dirty="0">
                <a:effectLst/>
                <a:latin typeface="Calibri" panose="020F0502020204030204" pitchFamily="34" charset="0"/>
              </a:rPr>
              <a:t>using SQL Server Developer Edition. </a:t>
            </a:r>
            <a:r>
              <a:rPr lang="en-US" sz="2800" dirty="0">
                <a:latin typeface="Calibri" panose="020F0502020204030204" pitchFamily="34" charset="0"/>
              </a:rPr>
              <a:t>Available for each major release.</a:t>
            </a: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sz="2800" dirty="0">
              <a:latin typeface="Calibri" panose="020F0502020204030204" pitchFamily="34" charset="0"/>
            </a:endParaRPr>
          </a:p>
          <a:p>
            <a:pPr marL="0" indent="0" rtl="0" fontAlgn="ctr">
              <a:spcBef>
                <a:spcPts val="0"/>
              </a:spcBef>
              <a:spcAft>
                <a:spcPts val="0"/>
              </a:spcAft>
              <a:buNone/>
            </a:pPr>
            <a:r>
              <a:rPr lang="en-US" sz="2800" dirty="0">
                <a:effectLst/>
                <a:latin typeface="Calibri" panose="020F0502020204030204" pitchFamily="34" charset="0"/>
              </a:rPr>
              <a:t>SQL Server Developer Edition is a free single user version of the full corporate Enterprise edition with all features enabled.</a:t>
            </a:r>
            <a:br>
              <a:rPr lang="en-US" sz="2800" dirty="0">
                <a:effectLst/>
                <a:latin typeface="Calibri" panose="020F0502020204030204" pitchFamily="34" charset="0"/>
              </a:rPr>
            </a:br>
            <a:endParaRPr lang="en-US" sz="2800" dirty="0">
              <a:effectLst/>
              <a:latin typeface="Calibri" panose="020F0502020204030204" pitchFamily="34" charset="0"/>
            </a:endParaRPr>
          </a:p>
        </p:txBody>
      </p:sp>
    </p:spTree>
    <p:extLst>
      <p:ext uri="{BB962C8B-B14F-4D97-AF65-F5344CB8AC3E}">
        <p14:creationId xmlns:p14="http://schemas.microsoft.com/office/powerpoint/2010/main" val="412210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Recap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Never give more permissions </a:t>
            </a:r>
            <a:r>
              <a:rPr lang="en-US" dirty="0">
                <a:latin typeface="Calibri" panose="020F0502020204030204" pitchFamily="34" charset="0"/>
              </a:rPr>
              <a:t>than needed </a:t>
            </a:r>
            <a:r>
              <a:rPr lang="en-US" dirty="0">
                <a:effectLst/>
                <a:latin typeface="Calibri" panose="020F0502020204030204" pitchFamily="34" charset="0"/>
              </a:rPr>
              <a:t>to accomplish the tasks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Assign permissions to database roles and add/remove members in those roles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Restrict user objects to </a:t>
            </a:r>
            <a:r>
              <a:rPr lang="en-US" dirty="0">
                <a:effectLst/>
                <a:latin typeface="Calibri" panose="020F0502020204030204" pitchFamily="34" charset="0"/>
              </a:rPr>
              <a:t>specific schemas </a:t>
            </a:r>
            <a:r>
              <a:rPr lang="en-US" dirty="0">
                <a:latin typeface="Calibri" panose="020F0502020204030204" pitchFamily="34" charset="0"/>
              </a:rPr>
              <a:t>with permissions provided </a:t>
            </a:r>
            <a:r>
              <a:rPr lang="en-US" dirty="0">
                <a:effectLst/>
                <a:latin typeface="Calibri" panose="020F0502020204030204" pitchFamily="34" charset="0"/>
              </a:rPr>
              <a:t>by database roles</a:t>
            </a:r>
            <a:br>
              <a:rPr lang="en-US" dirty="0">
                <a:effectLst/>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No Login SQL users to execute stored procedures</a:t>
            </a:r>
            <a:r>
              <a:rPr lang="en-US" dirty="0">
                <a:effectLst/>
                <a:latin typeface="Calibri" panose="020F0502020204030204" pitchFamily="34" charset="0"/>
              </a:rPr>
              <a:t> </a:t>
            </a:r>
          </a:p>
          <a:p>
            <a:pPr rtl="0" fontAlgn="ctr">
              <a:spcBef>
                <a:spcPts val="0"/>
              </a:spcBef>
              <a:spcAft>
                <a:spcPts val="0"/>
              </a:spcAft>
              <a:buFont typeface="Arial" panose="020B0604020202020204" pitchFamily="34" charset="0"/>
              <a:buChar char="•"/>
            </a:pP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When necessary, create SQL Users with complex passwords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Audit user permissions on a regular basis using the script I showed or other tools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8</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246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389977" y="473395"/>
            <a:ext cx="4500562" cy="1562959"/>
          </a:xfrm>
        </p:spPr>
        <p:txBody>
          <a:bodyPr/>
          <a:lstStyle/>
          <a:p>
            <a:r>
              <a:rPr lang="en-US" dirty="0"/>
              <a:t>Resources</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89976" y="2332138"/>
            <a:ext cx="11597891" cy="3842159"/>
          </a:xfrm>
        </p:spPr>
        <p:txBody>
          <a:bodyPr>
            <a:normAutofit/>
          </a:bodyPr>
          <a:lstStyle/>
          <a:p>
            <a:r>
              <a:rPr lang="en-US" sz="2800" dirty="0"/>
              <a:t>SQL Server Developer Edition - Free Enterprise Level Single User Version</a:t>
            </a:r>
          </a:p>
          <a:p>
            <a:r>
              <a:rPr lang="en-US" sz="2800" dirty="0"/>
              <a:t>    https://www.microsoft.com/en-us/sql-server/sql-server-downloads</a:t>
            </a:r>
          </a:p>
          <a:p>
            <a:endParaRPr lang="en-US" sz="2800" dirty="0"/>
          </a:p>
          <a:p>
            <a:r>
              <a:rPr lang="en-US" sz="2800" dirty="0"/>
              <a:t>AdventureWorks2012 Sample Database - used in demos</a:t>
            </a:r>
          </a:p>
          <a:p>
            <a:r>
              <a:rPr lang="en-US" sz="2800" dirty="0"/>
              <a:t> https://learn.microsoft.com/en-us/sql/samples/adventureworks-install-configure?view=sql-server-ver16&amp;tabs=ssms</a:t>
            </a:r>
            <a:endParaRPr lang="en-US" sz="18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Saturday March 25, 2023</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sz="1400" dirty="0"/>
              <a:t>Orlando Code Camp</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9</a:t>
            </a:fld>
            <a:endParaRPr lang="en-US" sz="1400"/>
          </a:p>
        </p:txBody>
      </p:sp>
    </p:spTree>
    <p:extLst>
      <p:ext uri="{BB962C8B-B14F-4D97-AF65-F5344CB8AC3E}">
        <p14:creationId xmlns:p14="http://schemas.microsoft.com/office/powerpoint/2010/main" val="344173882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1C14CB3932C94F89DB3564E341EFD4" ma:contentTypeVersion="17" ma:contentTypeDescription="Create a new document." ma:contentTypeScope="" ma:versionID="56b6d55f49d3ba74a222f1c2d163fa3a">
  <xsd:schema xmlns:xsd="http://www.w3.org/2001/XMLSchema" xmlns:xs="http://www.w3.org/2001/XMLSchema" xmlns:p="http://schemas.microsoft.com/office/2006/metadata/properties" xmlns:ns3="48eeaeee-a31f-468b-8d4d-5fc81e5d07d1" xmlns:ns4="601b033e-84b8-48ba-8dd0-f45aa126699f" targetNamespace="http://schemas.microsoft.com/office/2006/metadata/properties" ma:root="true" ma:fieldsID="c9d57f1a9eeeb771b9755ff7366a50e3" ns3:_="" ns4:_="">
    <xsd:import namespace="48eeaeee-a31f-468b-8d4d-5fc81e5d07d1"/>
    <xsd:import namespace="601b033e-84b8-48ba-8dd0-f45aa126699f"/>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eeaeee-a31f-468b-8d4d-5fc81e5d07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01b033e-84b8-48ba-8dd0-f45aa126699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MediaServiceLocation" ma:index="23" nillable="true" ma:displayName="Location" ma:internalName="MediaServiceLocation"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01b033e-84b8-48ba-8dd0-f45aa126699f" xsi:nil="true"/>
    <_activity xmlns="601b033e-84b8-48ba-8dd0-f45aa126699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B76447-F23E-4B3E-91B7-7160A4052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eeaeee-a31f-468b-8d4d-5fc81e5d07d1"/>
    <ds:schemaRef ds:uri="601b033e-84b8-48ba-8dd0-f45aa12669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purl.org/dc/elements/1.1/"/>
    <ds:schemaRef ds:uri="http://schemas.microsoft.com/office/infopath/2007/PartnerControls"/>
    <ds:schemaRef ds:uri="http://www.w3.org/XML/1998/namespace"/>
    <ds:schemaRef ds:uri="http://purl.org/dc/terms/"/>
    <ds:schemaRef ds:uri="48eeaeee-a31f-468b-8d4d-5fc81e5d07d1"/>
    <ds:schemaRef ds:uri="http://schemas.microsoft.com/office/2006/metadata/properties"/>
    <ds:schemaRef ds:uri="http://schemas.microsoft.com/office/2006/documentManagement/types"/>
    <ds:schemaRef ds:uri="http://schemas.openxmlformats.org/package/2006/metadata/core-properties"/>
    <ds:schemaRef ds:uri="601b033e-84b8-48ba-8dd0-f45aa126699f"/>
    <ds:schemaRef ds:uri="http://purl.org/dc/dcmityp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1933</TotalTime>
  <Words>799</Words>
  <Application>Microsoft Office PowerPoint</Application>
  <PresentationFormat>Widescreen</PresentationFormat>
  <Paragraphs>108</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Walbaum Display</vt:lpstr>
      <vt:lpstr>3DFloatVTI</vt:lpstr>
      <vt:lpstr>SQL Server Security Primer</vt:lpstr>
      <vt:lpstr>The typical basic security steps</vt:lpstr>
      <vt:lpstr>What problems have I seen?</vt:lpstr>
      <vt:lpstr>Why does this happen?</vt:lpstr>
      <vt:lpstr>What should happen?</vt:lpstr>
      <vt:lpstr>What about Sysadmin (sa)?</vt:lpstr>
      <vt:lpstr>DEMOS !!</vt:lpstr>
      <vt:lpstr>Recap</vt:lpstr>
      <vt:lpstr>Resources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Joseph Kunk</dc:creator>
  <cp:lastModifiedBy>Joe Kunk</cp:lastModifiedBy>
  <cp:revision>26</cp:revision>
  <dcterms:created xsi:type="dcterms:W3CDTF">2023-03-11T19:26:45Z</dcterms:created>
  <dcterms:modified xsi:type="dcterms:W3CDTF">2023-03-25T03:39:41Z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0x0101009F1C14CB3932C94F89DB3564E341EFD4</vt:lpwstr>
  </property>
</Properties>
</file>