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 id="2147483735" r:id="rId5"/>
  </p:sldMasterIdLst>
  <p:notesMasterIdLst>
    <p:notesMasterId r:id="rId23"/>
  </p:notesMasterIdLst>
  <p:handoutMasterIdLst>
    <p:handoutMasterId r:id="rId24"/>
  </p:handoutMasterIdLst>
  <p:sldIdLst>
    <p:sldId id="539" r:id="rId6"/>
    <p:sldId id="257" r:id="rId7"/>
    <p:sldId id="410" r:id="rId8"/>
    <p:sldId id="270" r:id="rId9"/>
    <p:sldId id="411" r:id="rId10"/>
    <p:sldId id="396" r:id="rId11"/>
    <p:sldId id="412" r:id="rId12"/>
    <p:sldId id="406" r:id="rId13"/>
    <p:sldId id="397" r:id="rId14"/>
    <p:sldId id="402" r:id="rId15"/>
    <p:sldId id="405" r:id="rId16"/>
    <p:sldId id="398" r:id="rId17"/>
    <p:sldId id="404" r:id="rId18"/>
    <p:sldId id="399" r:id="rId19"/>
    <p:sldId id="401" r:id="rId20"/>
    <p:sldId id="403" r:id="rId21"/>
    <p:sldId id="39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853A33-7246-4463-99E5-74094CC3F2DE}" v="5" dt="2023-03-14T14:00:14.9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77" autoAdjust="0"/>
    <p:restoredTop sz="93725" autoAdjust="0"/>
  </p:normalViewPr>
  <p:slideViewPr>
    <p:cSldViewPr snapToGrid="0">
      <p:cViewPr varScale="1">
        <p:scale>
          <a:sx n="69" d="100"/>
          <a:sy n="69" d="100"/>
        </p:scale>
        <p:origin x="654" y="60"/>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7/26/2024</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7/26/2024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39307505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42831896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23149319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14</a:t>
            </a:fld>
            <a:endParaRPr lang="en-US"/>
          </a:p>
        </p:txBody>
      </p:sp>
    </p:spTree>
    <p:extLst>
      <p:ext uri="{BB962C8B-B14F-4D97-AF65-F5344CB8AC3E}">
        <p14:creationId xmlns:p14="http://schemas.microsoft.com/office/powerpoint/2010/main" val="22362827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15</a:t>
            </a:fld>
            <a:endParaRPr lang="en-US"/>
          </a:p>
        </p:txBody>
      </p:sp>
    </p:spTree>
    <p:extLst>
      <p:ext uri="{BB962C8B-B14F-4D97-AF65-F5344CB8AC3E}">
        <p14:creationId xmlns:p14="http://schemas.microsoft.com/office/powerpoint/2010/main" val="25739757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16</a:t>
            </a:fld>
            <a:endParaRPr lang="en-US"/>
          </a:p>
        </p:txBody>
      </p:sp>
    </p:spTree>
    <p:extLst>
      <p:ext uri="{BB962C8B-B14F-4D97-AF65-F5344CB8AC3E}">
        <p14:creationId xmlns:p14="http://schemas.microsoft.com/office/powerpoint/2010/main" val="2651129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AC4809-DACE-B806-1EC3-A451B39F41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CB6A9AD-C3D8-53BF-5042-043BE51380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E0D512-1471-D48D-BE42-41AA544E492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795BAFC-FC9C-A7E8-046E-715470F85A7E}"/>
              </a:ext>
            </a:extLst>
          </p:cNvPr>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720132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F281EC-2C37-8511-0C83-F64F19CC33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D4F217-B4A6-EF4E-90F7-46B9A5B3EE9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45A70C-3B55-0845-9DBA-74AB4808E6A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959C532-0DE4-B210-7CBA-046042B78883}"/>
              </a:ext>
            </a:extLst>
          </p:cNvPr>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1160269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3788818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CD117E-7E36-B896-5350-FDF894D007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61C09F-3F0D-4836-848D-2AD3780918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13A77DA-7A13-2F0E-0BE4-ECBC9C60AA9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A69F887-5D2B-178B-ABF0-ED3ACA601A45}"/>
              </a:ext>
            </a:extLst>
          </p:cNvPr>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3424646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67709C-EF8D-3DE4-A13A-F11DA411AB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CC336F-908F-C8B6-31A9-5718AA1EE2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CBB229B-E75A-FC0B-993A-6CC7327B87E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A5BDC82-6813-7592-AD5A-42465431900A}"/>
              </a:ext>
            </a:extLst>
          </p:cNvPr>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23243240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35417283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1256768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dirty="0"/>
              <a:t>Tuesday February 13, 2024</a:t>
            </a:r>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nl-NL" dirty="0"/>
              <a:t>Tech Valley .NET User Group</a:t>
            </a:r>
            <a:endParaRPr lang="en-US" dirty="0"/>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dirty="0"/>
              <a:t>Tuesday February 13, 2024</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nl-NL" dirty="0"/>
              <a:t>Tech Valley .NET User Group</a:t>
            </a:r>
            <a:endParaRPr lang="en-US" dirty="0"/>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dirty="0"/>
              <a:t>Tuesday February 13, 2024</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nl-NL" dirty="0"/>
              <a:t>Tech Valley .NET User Group</a:t>
            </a:r>
            <a:endParaRPr lang="en-US" dirty="0"/>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dirty="0"/>
              <a:t>Tuesday February 13, 2024</a:t>
            </a:r>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nl-NL" dirty="0"/>
              <a:t>Tech Valley .NET User Group</a:t>
            </a:r>
            <a:endParaRPr lang="en-US" dirty="0"/>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dirty="0"/>
              <a:t>Tuesday February 13, 2024</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nl-NL" dirty="0"/>
              <a:t>Tech Valley .NET User Group</a:t>
            </a:r>
            <a:endParaRPr lang="en-US" dirty="0"/>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dirty="0"/>
              <a:t>Tuesday February 13, 2024</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nl-NL" dirty="0"/>
              <a:t>Tech Valley .NET User Group</a:t>
            </a:r>
            <a:endParaRPr lang="en-US" dirty="0"/>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dirty="0"/>
              <a:t>Tuesday February 13, 2024</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nl-NL" dirty="0"/>
              <a:t>Tech Valley .NET User Group</a:t>
            </a:r>
            <a:endParaRPr lang="en-US" dirty="0"/>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9E4F2-46F4-0996-3149-972B57716B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CA223FE-7EF9-9BA0-3997-1D71CD7BF2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B46358F-0B10-16AC-65D6-FF68A95091B4}"/>
              </a:ext>
            </a:extLst>
          </p:cNvPr>
          <p:cNvSpPr>
            <a:spLocks noGrp="1"/>
          </p:cNvSpPr>
          <p:nvPr>
            <p:ph type="dt" sz="half" idx="10"/>
          </p:nvPr>
        </p:nvSpPr>
        <p:spPr/>
        <p:txBody>
          <a:bodyPr/>
          <a:lstStyle/>
          <a:p>
            <a:fld id="{4569DD6C-078E-48A9-9345-7B9650E466D7}" type="datetimeFigureOut">
              <a:rPr lang="en-US" smtClean="0"/>
              <a:t>7/26/2024</a:t>
            </a:fld>
            <a:endParaRPr lang="en-US"/>
          </a:p>
        </p:txBody>
      </p:sp>
      <p:sp>
        <p:nvSpPr>
          <p:cNvPr id="5" name="Footer Placeholder 4">
            <a:extLst>
              <a:ext uri="{FF2B5EF4-FFF2-40B4-BE49-F238E27FC236}">
                <a16:creationId xmlns:a16="http://schemas.microsoft.com/office/drawing/2014/main" id="{67A46D91-D533-F6A1-C143-8ABF432A68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D9293B-0C58-4F8B-0612-C7C50F170919}"/>
              </a:ext>
            </a:extLst>
          </p:cNvPr>
          <p:cNvSpPr>
            <a:spLocks noGrp="1"/>
          </p:cNvSpPr>
          <p:nvPr>
            <p:ph type="sldNum" sz="quarter" idx="12"/>
          </p:nvPr>
        </p:nvSpPr>
        <p:spPr/>
        <p:txBody>
          <a:bodyPr/>
          <a:lstStyle/>
          <a:p>
            <a:fld id="{58C5BA83-93CE-4C55-B0FC-67194A5BFF0E}" type="slidenum">
              <a:rPr lang="en-US" smtClean="0"/>
              <a:t>‹#›</a:t>
            </a:fld>
            <a:endParaRPr lang="en-US"/>
          </a:p>
        </p:txBody>
      </p:sp>
    </p:spTree>
    <p:extLst>
      <p:ext uri="{BB962C8B-B14F-4D97-AF65-F5344CB8AC3E}">
        <p14:creationId xmlns:p14="http://schemas.microsoft.com/office/powerpoint/2010/main" val="31791782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08D27-C099-8141-F2D0-92DE580AB5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751B64-AA69-8B20-2F2D-4EC069BE7E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657368-39CA-5ABF-20CA-52CCDBC2C533}"/>
              </a:ext>
            </a:extLst>
          </p:cNvPr>
          <p:cNvSpPr>
            <a:spLocks noGrp="1"/>
          </p:cNvSpPr>
          <p:nvPr>
            <p:ph type="dt" sz="half" idx="10"/>
          </p:nvPr>
        </p:nvSpPr>
        <p:spPr/>
        <p:txBody>
          <a:bodyPr/>
          <a:lstStyle/>
          <a:p>
            <a:fld id="{4569DD6C-078E-48A9-9345-7B9650E466D7}" type="datetimeFigureOut">
              <a:rPr lang="en-US" smtClean="0"/>
              <a:t>7/26/2024</a:t>
            </a:fld>
            <a:endParaRPr lang="en-US"/>
          </a:p>
        </p:txBody>
      </p:sp>
      <p:sp>
        <p:nvSpPr>
          <p:cNvPr id="5" name="Footer Placeholder 4">
            <a:extLst>
              <a:ext uri="{FF2B5EF4-FFF2-40B4-BE49-F238E27FC236}">
                <a16:creationId xmlns:a16="http://schemas.microsoft.com/office/drawing/2014/main" id="{A1B47692-E01F-63E6-C4CB-B1C0446A01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E06686-DBC8-13D4-F99A-9AD3EEF671CB}"/>
              </a:ext>
            </a:extLst>
          </p:cNvPr>
          <p:cNvSpPr>
            <a:spLocks noGrp="1"/>
          </p:cNvSpPr>
          <p:nvPr>
            <p:ph type="sldNum" sz="quarter" idx="12"/>
          </p:nvPr>
        </p:nvSpPr>
        <p:spPr/>
        <p:txBody>
          <a:bodyPr/>
          <a:lstStyle/>
          <a:p>
            <a:fld id="{58C5BA83-93CE-4C55-B0FC-67194A5BFF0E}" type="slidenum">
              <a:rPr lang="en-US" smtClean="0"/>
              <a:t>‹#›</a:t>
            </a:fld>
            <a:endParaRPr lang="en-US"/>
          </a:p>
        </p:txBody>
      </p:sp>
    </p:spTree>
    <p:extLst>
      <p:ext uri="{BB962C8B-B14F-4D97-AF65-F5344CB8AC3E}">
        <p14:creationId xmlns:p14="http://schemas.microsoft.com/office/powerpoint/2010/main" val="38687224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8CFEE-DDA5-EF2D-731D-024BBED260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B45147-1785-6090-ACC6-0848E399169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604983-79F7-10F8-C9F1-3E36617A7344}"/>
              </a:ext>
            </a:extLst>
          </p:cNvPr>
          <p:cNvSpPr>
            <a:spLocks noGrp="1"/>
          </p:cNvSpPr>
          <p:nvPr>
            <p:ph type="dt" sz="half" idx="10"/>
          </p:nvPr>
        </p:nvSpPr>
        <p:spPr/>
        <p:txBody>
          <a:bodyPr/>
          <a:lstStyle/>
          <a:p>
            <a:fld id="{4569DD6C-078E-48A9-9345-7B9650E466D7}" type="datetimeFigureOut">
              <a:rPr lang="en-US" smtClean="0"/>
              <a:t>7/26/2024</a:t>
            </a:fld>
            <a:endParaRPr lang="en-US"/>
          </a:p>
        </p:txBody>
      </p:sp>
      <p:sp>
        <p:nvSpPr>
          <p:cNvPr id="5" name="Footer Placeholder 4">
            <a:extLst>
              <a:ext uri="{FF2B5EF4-FFF2-40B4-BE49-F238E27FC236}">
                <a16:creationId xmlns:a16="http://schemas.microsoft.com/office/drawing/2014/main" id="{A446CE06-70F4-2136-7014-E1DF10D114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7288D9-0695-8195-E21B-D5EC9D235A75}"/>
              </a:ext>
            </a:extLst>
          </p:cNvPr>
          <p:cNvSpPr>
            <a:spLocks noGrp="1"/>
          </p:cNvSpPr>
          <p:nvPr>
            <p:ph type="sldNum" sz="quarter" idx="12"/>
          </p:nvPr>
        </p:nvSpPr>
        <p:spPr/>
        <p:txBody>
          <a:bodyPr/>
          <a:lstStyle/>
          <a:p>
            <a:fld id="{58C5BA83-93CE-4C55-B0FC-67194A5BFF0E}" type="slidenum">
              <a:rPr lang="en-US" smtClean="0"/>
              <a:t>‹#›</a:t>
            </a:fld>
            <a:endParaRPr lang="en-US"/>
          </a:p>
        </p:txBody>
      </p:sp>
    </p:spTree>
    <p:extLst>
      <p:ext uri="{BB962C8B-B14F-4D97-AF65-F5344CB8AC3E}">
        <p14:creationId xmlns:p14="http://schemas.microsoft.com/office/powerpoint/2010/main" val="856269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dirty="0"/>
              <a:t>Tuesday February 13, 2024</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nl-NL" dirty="0"/>
              <a:t>Tech Valley .NET User Group</a:t>
            </a:r>
            <a:endParaRPr lang="en-US" dirty="0"/>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B6CFB-4367-A0AD-2977-9411DBE4DE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DCBF63-110C-5DEF-5F59-C81C7FD998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785C60-0D4B-BAFD-FAA5-EE9572A705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838275-FC5A-2376-1F9C-D65775C2D27F}"/>
              </a:ext>
            </a:extLst>
          </p:cNvPr>
          <p:cNvSpPr>
            <a:spLocks noGrp="1"/>
          </p:cNvSpPr>
          <p:nvPr>
            <p:ph type="dt" sz="half" idx="10"/>
          </p:nvPr>
        </p:nvSpPr>
        <p:spPr/>
        <p:txBody>
          <a:bodyPr/>
          <a:lstStyle/>
          <a:p>
            <a:fld id="{4569DD6C-078E-48A9-9345-7B9650E466D7}" type="datetimeFigureOut">
              <a:rPr lang="en-US" smtClean="0"/>
              <a:t>7/26/2024</a:t>
            </a:fld>
            <a:endParaRPr lang="en-US"/>
          </a:p>
        </p:txBody>
      </p:sp>
      <p:sp>
        <p:nvSpPr>
          <p:cNvPr id="6" name="Footer Placeholder 5">
            <a:extLst>
              <a:ext uri="{FF2B5EF4-FFF2-40B4-BE49-F238E27FC236}">
                <a16:creationId xmlns:a16="http://schemas.microsoft.com/office/drawing/2014/main" id="{0447B541-DA74-0EC9-5A6A-8A453821E4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BD61CB-DA75-8D8B-18A3-FD8284866831}"/>
              </a:ext>
            </a:extLst>
          </p:cNvPr>
          <p:cNvSpPr>
            <a:spLocks noGrp="1"/>
          </p:cNvSpPr>
          <p:nvPr>
            <p:ph type="sldNum" sz="quarter" idx="12"/>
          </p:nvPr>
        </p:nvSpPr>
        <p:spPr/>
        <p:txBody>
          <a:bodyPr/>
          <a:lstStyle/>
          <a:p>
            <a:fld id="{58C5BA83-93CE-4C55-B0FC-67194A5BFF0E}" type="slidenum">
              <a:rPr lang="en-US" smtClean="0"/>
              <a:t>‹#›</a:t>
            </a:fld>
            <a:endParaRPr lang="en-US"/>
          </a:p>
        </p:txBody>
      </p:sp>
    </p:spTree>
    <p:extLst>
      <p:ext uri="{BB962C8B-B14F-4D97-AF65-F5344CB8AC3E}">
        <p14:creationId xmlns:p14="http://schemas.microsoft.com/office/powerpoint/2010/main" val="40533032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3A7CA-087C-56E0-119B-9F029DA0FDE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DEE7B8-72A1-E43B-634E-A4C7C5E55A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07618F-8C6C-523E-141D-EF0A577AD7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DF6D04-1794-D42B-E2D3-95BC0AB81F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A50F57-761D-793E-52DF-26ECA41651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02A04B-3E75-8973-2D3F-9B575EAA43A6}"/>
              </a:ext>
            </a:extLst>
          </p:cNvPr>
          <p:cNvSpPr>
            <a:spLocks noGrp="1"/>
          </p:cNvSpPr>
          <p:nvPr>
            <p:ph type="dt" sz="half" idx="10"/>
          </p:nvPr>
        </p:nvSpPr>
        <p:spPr/>
        <p:txBody>
          <a:bodyPr/>
          <a:lstStyle/>
          <a:p>
            <a:fld id="{4569DD6C-078E-48A9-9345-7B9650E466D7}" type="datetimeFigureOut">
              <a:rPr lang="en-US" smtClean="0"/>
              <a:t>7/26/2024</a:t>
            </a:fld>
            <a:endParaRPr lang="en-US"/>
          </a:p>
        </p:txBody>
      </p:sp>
      <p:sp>
        <p:nvSpPr>
          <p:cNvPr id="8" name="Footer Placeholder 7">
            <a:extLst>
              <a:ext uri="{FF2B5EF4-FFF2-40B4-BE49-F238E27FC236}">
                <a16:creationId xmlns:a16="http://schemas.microsoft.com/office/drawing/2014/main" id="{7B333F27-1BCE-668C-B619-8A5DA78267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0F52EA-EE2A-BCD3-04AF-6729058A5407}"/>
              </a:ext>
            </a:extLst>
          </p:cNvPr>
          <p:cNvSpPr>
            <a:spLocks noGrp="1"/>
          </p:cNvSpPr>
          <p:nvPr>
            <p:ph type="sldNum" sz="quarter" idx="12"/>
          </p:nvPr>
        </p:nvSpPr>
        <p:spPr/>
        <p:txBody>
          <a:bodyPr/>
          <a:lstStyle/>
          <a:p>
            <a:fld id="{58C5BA83-93CE-4C55-B0FC-67194A5BFF0E}" type="slidenum">
              <a:rPr lang="en-US" smtClean="0"/>
              <a:t>‹#›</a:t>
            </a:fld>
            <a:endParaRPr lang="en-US"/>
          </a:p>
        </p:txBody>
      </p:sp>
    </p:spTree>
    <p:extLst>
      <p:ext uri="{BB962C8B-B14F-4D97-AF65-F5344CB8AC3E}">
        <p14:creationId xmlns:p14="http://schemas.microsoft.com/office/powerpoint/2010/main" val="12764610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A2190-58E8-3CBC-C9D9-D733D45DAB4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765313-64B6-D876-F133-676AF3D16C8A}"/>
              </a:ext>
            </a:extLst>
          </p:cNvPr>
          <p:cNvSpPr>
            <a:spLocks noGrp="1"/>
          </p:cNvSpPr>
          <p:nvPr>
            <p:ph type="dt" sz="half" idx="10"/>
          </p:nvPr>
        </p:nvSpPr>
        <p:spPr/>
        <p:txBody>
          <a:bodyPr/>
          <a:lstStyle/>
          <a:p>
            <a:fld id="{4569DD6C-078E-48A9-9345-7B9650E466D7}" type="datetimeFigureOut">
              <a:rPr lang="en-US" smtClean="0"/>
              <a:t>7/26/2024</a:t>
            </a:fld>
            <a:endParaRPr lang="en-US"/>
          </a:p>
        </p:txBody>
      </p:sp>
      <p:sp>
        <p:nvSpPr>
          <p:cNvPr id="4" name="Footer Placeholder 3">
            <a:extLst>
              <a:ext uri="{FF2B5EF4-FFF2-40B4-BE49-F238E27FC236}">
                <a16:creationId xmlns:a16="http://schemas.microsoft.com/office/drawing/2014/main" id="{6BAB5C5A-0F68-F919-10CE-09330924D99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85B1F4-56FE-0ADE-2624-74076E13244D}"/>
              </a:ext>
            </a:extLst>
          </p:cNvPr>
          <p:cNvSpPr>
            <a:spLocks noGrp="1"/>
          </p:cNvSpPr>
          <p:nvPr>
            <p:ph type="sldNum" sz="quarter" idx="12"/>
          </p:nvPr>
        </p:nvSpPr>
        <p:spPr/>
        <p:txBody>
          <a:bodyPr/>
          <a:lstStyle/>
          <a:p>
            <a:fld id="{58C5BA83-93CE-4C55-B0FC-67194A5BFF0E}" type="slidenum">
              <a:rPr lang="en-US" smtClean="0"/>
              <a:t>‹#›</a:t>
            </a:fld>
            <a:endParaRPr lang="en-US"/>
          </a:p>
        </p:txBody>
      </p:sp>
    </p:spTree>
    <p:extLst>
      <p:ext uri="{BB962C8B-B14F-4D97-AF65-F5344CB8AC3E}">
        <p14:creationId xmlns:p14="http://schemas.microsoft.com/office/powerpoint/2010/main" val="17377084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963D93-D1AD-B291-0FDF-E0D3C49B2195}"/>
              </a:ext>
            </a:extLst>
          </p:cNvPr>
          <p:cNvSpPr>
            <a:spLocks noGrp="1"/>
          </p:cNvSpPr>
          <p:nvPr>
            <p:ph type="dt" sz="half" idx="10"/>
          </p:nvPr>
        </p:nvSpPr>
        <p:spPr/>
        <p:txBody>
          <a:bodyPr/>
          <a:lstStyle/>
          <a:p>
            <a:fld id="{4569DD6C-078E-48A9-9345-7B9650E466D7}" type="datetimeFigureOut">
              <a:rPr lang="en-US" smtClean="0"/>
              <a:t>7/26/2024</a:t>
            </a:fld>
            <a:endParaRPr lang="en-US"/>
          </a:p>
        </p:txBody>
      </p:sp>
      <p:sp>
        <p:nvSpPr>
          <p:cNvPr id="3" name="Footer Placeholder 2">
            <a:extLst>
              <a:ext uri="{FF2B5EF4-FFF2-40B4-BE49-F238E27FC236}">
                <a16:creationId xmlns:a16="http://schemas.microsoft.com/office/drawing/2014/main" id="{7128B2E8-82B9-E6CB-869D-FACED71532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D4F4A0B-DE9E-29A4-95D9-840C6660504D}"/>
              </a:ext>
            </a:extLst>
          </p:cNvPr>
          <p:cNvSpPr>
            <a:spLocks noGrp="1"/>
          </p:cNvSpPr>
          <p:nvPr>
            <p:ph type="sldNum" sz="quarter" idx="12"/>
          </p:nvPr>
        </p:nvSpPr>
        <p:spPr/>
        <p:txBody>
          <a:bodyPr/>
          <a:lstStyle/>
          <a:p>
            <a:fld id="{58C5BA83-93CE-4C55-B0FC-67194A5BFF0E}" type="slidenum">
              <a:rPr lang="en-US" smtClean="0"/>
              <a:t>‹#›</a:t>
            </a:fld>
            <a:endParaRPr lang="en-US"/>
          </a:p>
        </p:txBody>
      </p:sp>
    </p:spTree>
    <p:extLst>
      <p:ext uri="{BB962C8B-B14F-4D97-AF65-F5344CB8AC3E}">
        <p14:creationId xmlns:p14="http://schemas.microsoft.com/office/powerpoint/2010/main" val="39622187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196AC-5814-08B4-0113-D787BF2B1C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80E3B7-4465-7A97-0469-B47DE7F014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F653643-56D3-BEE8-EFA2-D04F2A7831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9D1FD7-7A93-CB49-AF85-5CBFF1C2CA12}"/>
              </a:ext>
            </a:extLst>
          </p:cNvPr>
          <p:cNvSpPr>
            <a:spLocks noGrp="1"/>
          </p:cNvSpPr>
          <p:nvPr>
            <p:ph type="dt" sz="half" idx="10"/>
          </p:nvPr>
        </p:nvSpPr>
        <p:spPr/>
        <p:txBody>
          <a:bodyPr/>
          <a:lstStyle/>
          <a:p>
            <a:fld id="{4569DD6C-078E-48A9-9345-7B9650E466D7}" type="datetimeFigureOut">
              <a:rPr lang="en-US" smtClean="0"/>
              <a:t>7/26/2024</a:t>
            </a:fld>
            <a:endParaRPr lang="en-US"/>
          </a:p>
        </p:txBody>
      </p:sp>
      <p:sp>
        <p:nvSpPr>
          <p:cNvPr id="6" name="Footer Placeholder 5">
            <a:extLst>
              <a:ext uri="{FF2B5EF4-FFF2-40B4-BE49-F238E27FC236}">
                <a16:creationId xmlns:a16="http://schemas.microsoft.com/office/drawing/2014/main" id="{9A1EDECE-5D6C-051A-1108-7917007CF7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A04706-4547-2DD3-0D85-219BC0116FA6}"/>
              </a:ext>
            </a:extLst>
          </p:cNvPr>
          <p:cNvSpPr>
            <a:spLocks noGrp="1"/>
          </p:cNvSpPr>
          <p:nvPr>
            <p:ph type="sldNum" sz="quarter" idx="12"/>
          </p:nvPr>
        </p:nvSpPr>
        <p:spPr/>
        <p:txBody>
          <a:bodyPr/>
          <a:lstStyle/>
          <a:p>
            <a:fld id="{58C5BA83-93CE-4C55-B0FC-67194A5BFF0E}" type="slidenum">
              <a:rPr lang="en-US" smtClean="0"/>
              <a:t>‹#›</a:t>
            </a:fld>
            <a:endParaRPr lang="en-US"/>
          </a:p>
        </p:txBody>
      </p:sp>
    </p:spTree>
    <p:extLst>
      <p:ext uri="{BB962C8B-B14F-4D97-AF65-F5344CB8AC3E}">
        <p14:creationId xmlns:p14="http://schemas.microsoft.com/office/powerpoint/2010/main" val="39397551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94215-D9A8-0BFF-F010-6AFB9580BD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277C5E-CF16-068E-32AA-FCD6BE4F09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16F9CD-C2BE-7286-D865-15E157F2D8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098725-91F5-8835-FEAE-7DEEBB3E6F6A}"/>
              </a:ext>
            </a:extLst>
          </p:cNvPr>
          <p:cNvSpPr>
            <a:spLocks noGrp="1"/>
          </p:cNvSpPr>
          <p:nvPr>
            <p:ph type="dt" sz="half" idx="10"/>
          </p:nvPr>
        </p:nvSpPr>
        <p:spPr/>
        <p:txBody>
          <a:bodyPr/>
          <a:lstStyle/>
          <a:p>
            <a:fld id="{4569DD6C-078E-48A9-9345-7B9650E466D7}" type="datetimeFigureOut">
              <a:rPr lang="en-US" smtClean="0"/>
              <a:t>7/26/2024</a:t>
            </a:fld>
            <a:endParaRPr lang="en-US"/>
          </a:p>
        </p:txBody>
      </p:sp>
      <p:sp>
        <p:nvSpPr>
          <p:cNvPr id="6" name="Footer Placeholder 5">
            <a:extLst>
              <a:ext uri="{FF2B5EF4-FFF2-40B4-BE49-F238E27FC236}">
                <a16:creationId xmlns:a16="http://schemas.microsoft.com/office/drawing/2014/main" id="{CEE7D909-F9D1-74CD-DAB1-F18DF536AE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E10F31-7755-4BB1-2FC2-9DF49FDDE2FE}"/>
              </a:ext>
            </a:extLst>
          </p:cNvPr>
          <p:cNvSpPr>
            <a:spLocks noGrp="1"/>
          </p:cNvSpPr>
          <p:nvPr>
            <p:ph type="sldNum" sz="quarter" idx="12"/>
          </p:nvPr>
        </p:nvSpPr>
        <p:spPr/>
        <p:txBody>
          <a:bodyPr/>
          <a:lstStyle/>
          <a:p>
            <a:fld id="{58C5BA83-93CE-4C55-B0FC-67194A5BFF0E}" type="slidenum">
              <a:rPr lang="en-US" smtClean="0"/>
              <a:t>‹#›</a:t>
            </a:fld>
            <a:endParaRPr lang="en-US"/>
          </a:p>
        </p:txBody>
      </p:sp>
    </p:spTree>
    <p:extLst>
      <p:ext uri="{BB962C8B-B14F-4D97-AF65-F5344CB8AC3E}">
        <p14:creationId xmlns:p14="http://schemas.microsoft.com/office/powerpoint/2010/main" val="12588177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56ED3-8531-3535-118A-F2590E7227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5ADC9C-3CF4-1CBF-5069-E097F9E6F8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FA2330-1B03-E581-0CA9-B63F9B411E78}"/>
              </a:ext>
            </a:extLst>
          </p:cNvPr>
          <p:cNvSpPr>
            <a:spLocks noGrp="1"/>
          </p:cNvSpPr>
          <p:nvPr>
            <p:ph type="dt" sz="half" idx="10"/>
          </p:nvPr>
        </p:nvSpPr>
        <p:spPr/>
        <p:txBody>
          <a:bodyPr/>
          <a:lstStyle/>
          <a:p>
            <a:fld id="{4569DD6C-078E-48A9-9345-7B9650E466D7}" type="datetimeFigureOut">
              <a:rPr lang="en-US" smtClean="0"/>
              <a:t>7/26/2024</a:t>
            </a:fld>
            <a:endParaRPr lang="en-US"/>
          </a:p>
        </p:txBody>
      </p:sp>
      <p:sp>
        <p:nvSpPr>
          <p:cNvPr id="5" name="Footer Placeholder 4">
            <a:extLst>
              <a:ext uri="{FF2B5EF4-FFF2-40B4-BE49-F238E27FC236}">
                <a16:creationId xmlns:a16="http://schemas.microsoft.com/office/drawing/2014/main" id="{3329D585-1349-E0AE-A945-67ACC571EA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E9C47B-DF2C-7DBD-54C0-FCFFE6377CD2}"/>
              </a:ext>
            </a:extLst>
          </p:cNvPr>
          <p:cNvSpPr>
            <a:spLocks noGrp="1"/>
          </p:cNvSpPr>
          <p:nvPr>
            <p:ph type="sldNum" sz="quarter" idx="12"/>
          </p:nvPr>
        </p:nvSpPr>
        <p:spPr/>
        <p:txBody>
          <a:bodyPr/>
          <a:lstStyle/>
          <a:p>
            <a:fld id="{58C5BA83-93CE-4C55-B0FC-67194A5BFF0E}" type="slidenum">
              <a:rPr lang="en-US" smtClean="0"/>
              <a:t>‹#›</a:t>
            </a:fld>
            <a:endParaRPr lang="en-US"/>
          </a:p>
        </p:txBody>
      </p:sp>
    </p:spTree>
    <p:extLst>
      <p:ext uri="{BB962C8B-B14F-4D97-AF65-F5344CB8AC3E}">
        <p14:creationId xmlns:p14="http://schemas.microsoft.com/office/powerpoint/2010/main" val="1889373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846899-0D13-6F28-6371-89A22E8D39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D1B7BA5-7524-4F80-897A-165F28EE46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4C4EAA-3BBB-C71F-31C8-A79C7CD817BD}"/>
              </a:ext>
            </a:extLst>
          </p:cNvPr>
          <p:cNvSpPr>
            <a:spLocks noGrp="1"/>
          </p:cNvSpPr>
          <p:nvPr>
            <p:ph type="dt" sz="half" idx="10"/>
          </p:nvPr>
        </p:nvSpPr>
        <p:spPr/>
        <p:txBody>
          <a:bodyPr/>
          <a:lstStyle/>
          <a:p>
            <a:fld id="{4569DD6C-078E-48A9-9345-7B9650E466D7}" type="datetimeFigureOut">
              <a:rPr lang="en-US" smtClean="0"/>
              <a:t>7/26/2024</a:t>
            </a:fld>
            <a:endParaRPr lang="en-US"/>
          </a:p>
        </p:txBody>
      </p:sp>
      <p:sp>
        <p:nvSpPr>
          <p:cNvPr id="5" name="Footer Placeholder 4">
            <a:extLst>
              <a:ext uri="{FF2B5EF4-FFF2-40B4-BE49-F238E27FC236}">
                <a16:creationId xmlns:a16="http://schemas.microsoft.com/office/drawing/2014/main" id="{0ACB8703-5CBC-D13D-C9E9-22778AF406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92D162-BA15-DC57-4519-6CE29DCB2268}"/>
              </a:ext>
            </a:extLst>
          </p:cNvPr>
          <p:cNvSpPr>
            <a:spLocks noGrp="1"/>
          </p:cNvSpPr>
          <p:nvPr>
            <p:ph type="sldNum" sz="quarter" idx="12"/>
          </p:nvPr>
        </p:nvSpPr>
        <p:spPr/>
        <p:txBody>
          <a:bodyPr/>
          <a:lstStyle/>
          <a:p>
            <a:fld id="{58C5BA83-93CE-4C55-B0FC-67194A5BFF0E}" type="slidenum">
              <a:rPr lang="en-US" smtClean="0"/>
              <a:t>‹#›</a:t>
            </a:fld>
            <a:endParaRPr lang="en-US"/>
          </a:p>
        </p:txBody>
      </p:sp>
    </p:spTree>
    <p:extLst>
      <p:ext uri="{BB962C8B-B14F-4D97-AF65-F5344CB8AC3E}">
        <p14:creationId xmlns:p14="http://schemas.microsoft.com/office/powerpoint/2010/main" val="37977712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5793" y="365125"/>
            <a:ext cx="9415407" cy="759895"/>
          </a:xfrm>
        </p:spPr>
        <p:txBody>
          <a:bodyPr/>
          <a:lstStyle/>
          <a:p>
            <a:r>
              <a:rPr lang="en-US" dirty="0"/>
              <a:t>Click to edit Master title style</a:t>
            </a:r>
          </a:p>
        </p:txBody>
      </p:sp>
      <p:pic>
        <p:nvPicPr>
          <p:cNvPr id="8" name="Content Placeholder 7">
            <a:extLst>
              <a:ext uri="{FF2B5EF4-FFF2-40B4-BE49-F238E27FC236}">
                <a16:creationId xmlns:a16="http://schemas.microsoft.com/office/drawing/2014/main" id="{607AE848-6D38-4588-95C0-827400698574}"/>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7755" b="17803"/>
          <a:stretch/>
        </p:blipFill>
        <p:spPr>
          <a:xfrm>
            <a:off x="10579209" y="36786"/>
            <a:ext cx="1426998" cy="1487214"/>
          </a:xfrm>
          <a:prstGeom prst="rect">
            <a:avLst/>
          </a:prstGeom>
        </p:spPr>
      </p:pic>
    </p:spTree>
    <p:extLst>
      <p:ext uri="{BB962C8B-B14F-4D97-AF65-F5344CB8AC3E}">
        <p14:creationId xmlns:p14="http://schemas.microsoft.com/office/powerpoint/2010/main" val="1690280151"/>
      </p:ext>
    </p:extLst>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dirty="0"/>
              <a:t>Tuesday February 13, 2024</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nl-NL" dirty="0"/>
              <a:t>Tech Valley .NET User Group</a:t>
            </a:r>
            <a:endParaRPr lang="en-US" dirty="0"/>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dirty="0"/>
              <a:t>Tuesday February 13, 2024</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nl-NL" dirty="0"/>
              <a:t>Tech Valley .NET User Group</a:t>
            </a:r>
            <a:endParaRPr lang="en-US" dirty="0"/>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dirty="0"/>
              <a:t>Tuesday February 13, 2024</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nl-NL" dirty="0"/>
              <a:t>Tech Valley .NET User Group</a:t>
            </a:r>
            <a:endParaRPr lang="en-US" dirty="0"/>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dirty="0"/>
              <a:t>Tuesday February 13, 2024</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nl-NL" dirty="0"/>
              <a:t>Tech Valley .NET User Group</a:t>
            </a:r>
            <a:endParaRPr lang="en-US" dirty="0"/>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dirty="0"/>
              <a:t>Tuesday February 13, 2024</a:t>
            </a:r>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nl-NL" dirty="0"/>
              <a:t>Tech Valley .NET User Group</a:t>
            </a:r>
            <a:endParaRPr lang="en-US" dirty="0"/>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dirty="0"/>
              <a:t>Tuesday February 13, 2024</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nl-NL" dirty="0"/>
              <a:t>Tech Valley .NET User Group</a:t>
            </a:r>
            <a:endParaRPr lang="en-US" dirty="0"/>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heme" Target="../theme/theme2.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dirty="0"/>
              <a:t>Tuesday February 13, 2024</a:t>
            </a:r>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nl-NL" dirty="0"/>
              <a:t>Tech Valley .NET User Group</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EE0E22-50B3-CDAC-666C-EBE09A9D4C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B7F235-A107-8A44-9068-4626258D2C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F605DF-417E-A250-7CD1-645BB7FCC2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569DD6C-078E-48A9-9345-7B9650E466D7}" type="datetimeFigureOut">
              <a:rPr lang="en-US" smtClean="0"/>
              <a:t>7/26/2024</a:t>
            </a:fld>
            <a:endParaRPr lang="en-US"/>
          </a:p>
        </p:txBody>
      </p:sp>
      <p:sp>
        <p:nvSpPr>
          <p:cNvPr id="5" name="Footer Placeholder 4">
            <a:extLst>
              <a:ext uri="{FF2B5EF4-FFF2-40B4-BE49-F238E27FC236}">
                <a16:creationId xmlns:a16="http://schemas.microsoft.com/office/drawing/2014/main" id="{75F85351-C5EE-07B4-E47C-32DE296382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CC9B72F-1971-3B8F-8E8C-834DFA0A58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8C5BA83-93CE-4C55-B0FC-67194A5BFF0E}" type="slidenum">
              <a:rPr lang="en-US" smtClean="0"/>
              <a:t>‹#›</a:t>
            </a:fld>
            <a:endParaRPr lang="en-US"/>
          </a:p>
        </p:txBody>
      </p:sp>
    </p:spTree>
    <p:extLst>
      <p:ext uri="{BB962C8B-B14F-4D97-AF65-F5344CB8AC3E}">
        <p14:creationId xmlns:p14="http://schemas.microsoft.com/office/powerpoint/2010/main" val="3095418157"/>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8.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05E21-BA95-4584-A9CF-E5D79C06C31E}"/>
              </a:ext>
            </a:extLst>
          </p:cNvPr>
          <p:cNvSpPr>
            <a:spLocks noGrp="1"/>
          </p:cNvSpPr>
          <p:nvPr>
            <p:ph type="title"/>
          </p:nvPr>
        </p:nvSpPr>
        <p:spPr/>
        <p:txBody>
          <a:bodyPr/>
          <a:lstStyle/>
          <a:p>
            <a:r>
              <a:rPr lang="en-US" dirty="0"/>
              <a:t>Cincy </a:t>
            </a:r>
            <a:r>
              <a:rPr lang="en-US"/>
              <a:t>Deliver 2024 </a:t>
            </a:r>
            <a:r>
              <a:rPr lang="en-US" dirty="0"/>
              <a:t>Sponsors</a:t>
            </a:r>
          </a:p>
        </p:txBody>
      </p:sp>
      <p:sp>
        <p:nvSpPr>
          <p:cNvPr id="5" name="TextBox 4">
            <a:extLst>
              <a:ext uri="{FF2B5EF4-FFF2-40B4-BE49-F238E27FC236}">
                <a16:creationId xmlns:a16="http://schemas.microsoft.com/office/drawing/2014/main" id="{E1E4BAF8-AA63-48BB-85EE-9DC662C24FAE}"/>
              </a:ext>
            </a:extLst>
          </p:cNvPr>
          <p:cNvSpPr txBox="1"/>
          <p:nvPr/>
        </p:nvSpPr>
        <p:spPr>
          <a:xfrm>
            <a:off x="185793" y="1037223"/>
            <a:ext cx="1625766"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Aptos" panose="02110004020202020204"/>
                <a:ea typeface="+mn-ea"/>
                <a:cs typeface="+mn-cs"/>
              </a:rPr>
              <a:t>Diamond</a:t>
            </a:r>
          </a:p>
        </p:txBody>
      </p:sp>
      <p:sp>
        <p:nvSpPr>
          <p:cNvPr id="6" name="TextBox 5">
            <a:extLst>
              <a:ext uri="{FF2B5EF4-FFF2-40B4-BE49-F238E27FC236}">
                <a16:creationId xmlns:a16="http://schemas.microsoft.com/office/drawing/2014/main" id="{574665F5-9420-4FA4-A3A4-38FFA2B3287D}"/>
              </a:ext>
            </a:extLst>
          </p:cNvPr>
          <p:cNvSpPr txBox="1"/>
          <p:nvPr/>
        </p:nvSpPr>
        <p:spPr>
          <a:xfrm>
            <a:off x="203111" y="2945237"/>
            <a:ext cx="944489"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Aptos" panose="02110004020202020204"/>
                <a:ea typeface="+mn-ea"/>
                <a:cs typeface="+mn-cs"/>
              </a:rPr>
              <a:t>Gold</a:t>
            </a:r>
          </a:p>
        </p:txBody>
      </p:sp>
      <p:pic>
        <p:nvPicPr>
          <p:cNvPr id="8" name="Picture 7" descr="Logo&#10;&#10;Description automatically generated">
            <a:extLst>
              <a:ext uri="{FF2B5EF4-FFF2-40B4-BE49-F238E27FC236}">
                <a16:creationId xmlns:a16="http://schemas.microsoft.com/office/drawing/2014/main" id="{19ACE765-1C79-411E-949B-7C911B457A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807" y="1632841"/>
            <a:ext cx="3200400" cy="916115"/>
          </a:xfrm>
          <a:prstGeom prst="rect">
            <a:avLst/>
          </a:prstGeom>
        </p:spPr>
      </p:pic>
      <p:sp>
        <p:nvSpPr>
          <p:cNvPr id="3" name="Rectangle 5">
            <a:extLst>
              <a:ext uri="{FF2B5EF4-FFF2-40B4-BE49-F238E27FC236}">
                <a16:creationId xmlns:a16="http://schemas.microsoft.com/office/drawing/2014/main" id="{A6D6F450-189B-2BAF-DB38-E41881C50130}"/>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04704" rIns="0" bIns="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9" name="Rectangle 7">
            <a:extLst>
              <a:ext uri="{FF2B5EF4-FFF2-40B4-BE49-F238E27FC236}">
                <a16:creationId xmlns:a16="http://schemas.microsoft.com/office/drawing/2014/main" id="{22DE8A38-D4CD-29BB-484B-2F1DF89D5331}"/>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04704" rIns="0" bIns="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11" name="Rectangle 8">
            <a:extLst>
              <a:ext uri="{FF2B5EF4-FFF2-40B4-BE49-F238E27FC236}">
                <a16:creationId xmlns:a16="http://schemas.microsoft.com/office/drawing/2014/main" id="{350946A4-303E-C326-CF4F-6AC41DBD0610}"/>
              </a:ext>
            </a:extLst>
          </p:cNvPr>
          <p:cNvSpPr>
            <a:spLocks noChangeArrowheads="1"/>
          </p:cNvSpPr>
          <p:nvPr/>
        </p:nvSpPr>
        <p:spPr bwMode="auto">
          <a:xfrm>
            <a:off x="0" y="9525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000" b="1" i="0" u="none" strike="noStrike" kern="1200" cap="none" spc="0" normalizeH="0" baseline="0" noProof="0">
              <a:ln>
                <a:noFill/>
              </a:ln>
              <a:solidFill>
                <a:srgbClr val="002060"/>
              </a:solidFill>
              <a:effectLst/>
              <a:uLnTx/>
              <a:uFillTx/>
              <a:latin typeface="Cambria" panose="02040503050406030204" pitchFamily="18" charset="0"/>
              <a:ea typeface="MS Gothic" panose="020B0609070205080204" pitchFamily="49" charset="-128"/>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pic>
        <p:nvPicPr>
          <p:cNvPr id="17" name="Picture 16" descr="A picture containing text&#10;&#10;Description automatically generated">
            <a:extLst>
              <a:ext uri="{FF2B5EF4-FFF2-40B4-BE49-F238E27FC236}">
                <a16:creationId xmlns:a16="http://schemas.microsoft.com/office/drawing/2014/main" id="{9C8F27D3-E3EC-DC0B-775F-77EEF83F093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2634" y="5487402"/>
            <a:ext cx="2527300" cy="666750"/>
          </a:xfrm>
          <a:prstGeom prst="rect">
            <a:avLst/>
          </a:prstGeom>
          <a:noFill/>
          <a:ln>
            <a:noFill/>
          </a:ln>
        </p:spPr>
      </p:pic>
      <p:sp>
        <p:nvSpPr>
          <p:cNvPr id="10" name="TextBox 9">
            <a:extLst>
              <a:ext uri="{FF2B5EF4-FFF2-40B4-BE49-F238E27FC236}">
                <a16:creationId xmlns:a16="http://schemas.microsoft.com/office/drawing/2014/main" id="{6D24FC72-4AE2-876E-C29B-0F22AC595E4A}"/>
              </a:ext>
            </a:extLst>
          </p:cNvPr>
          <p:cNvSpPr txBox="1"/>
          <p:nvPr/>
        </p:nvSpPr>
        <p:spPr>
          <a:xfrm>
            <a:off x="133379" y="4762677"/>
            <a:ext cx="108395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Aptos" panose="02110004020202020204"/>
                <a:ea typeface="+mn-ea"/>
                <a:cs typeface="+mn-cs"/>
              </a:rPr>
              <a:t>Silver</a:t>
            </a:r>
          </a:p>
        </p:txBody>
      </p:sp>
      <p:pic>
        <p:nvPicPr>
          <p:cNvPr id="7" name="Picture 6">
            <a:extLst>
              <a:ext uri="{FF2B5EF4-FFF2-40B4-BE49-F238E27FC236}">
                <a16:creationId xmlns:a16="http://schemas.microsoft.com/office/drawing/2014/main" id="{B52CA5CC-DB29-7F06-3EA4-3D2CD0BF7C2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1696563"/>
            <a:ext cx="3371850" cy="895985"/>
          </a:xfrm>
          <a:prstGeom prst="rect">
            <a:avLst/>
          </a:prstGeom>
          <a:noFill/>
          <a:ln>
            <a:noFill/>
          </a:ln>
        </p:spPr>
      </p:pic>
      <p:pic>
        <p:nvPicPr>
          <p:cNvPr id="12" name="Picture 11">
            <a:extLst>
              <a:ext uri="{FF2B5EF4-FFF2-40B4-BE49-F238E27FC236}">
                <a16:creationId xmlns:a16="http://schemas.microsoft.com/office/drawing/2014/main" id="{1A67CC75-34C5-4799-99EA-CAB517B56504}"/>
              </a:ext>
            </a:extLst>
          </p:cNvPr>
          <p:cNvPicPr>
            <a:picLocks noChangeAspect="1"/>
          </p:cNvPicPr>
          <p:nvPr/>
        </p:nvPicPr>
        <p:blipFill rotWithShape="1">
          <a:blip r:embed="rId5">
            <a:extLst>
              <a:ext uri="{28A0092B-C50C-407E-A947-70E740481C1C}">
                <a14:useLocalDpi xmlns:a14="http://schemas.microsoft.com/office/drawing/2010/main" val="0"/>
              </a:ext>
            </a:extLst>
          </a:blip>
          <a:srcRect l="7042" t="15920" r="6260" b="17888"/>
          <a:stretch/>
        </p:blipFill>
        <p:spPr bwMode="auto">
          <a:xfrm>
            <a:off x="7315200" y="1538904"/>
            <a:ext cx="3517900" cy="1003300"/>
          </a:xfrm>
          <a:prstGeom prst="rect">
            <a:avLst/>
          </a:prstGeom>
          <a:noFill/>
          <a:ln>
            <a:noFill/>
          </a:ln>
          <a:extLst>
            <a:ext uri="{53640926-AAD7-44D8-BBD7-CCE9431645EC}">
              <a14:shadowObscured xmlns:a14="http://schemas.microsoft.com/office/drawing/2010/main"/>
            </a:ext>
          </a:extLst>
        </p:spPr>
      </p:pic>
      <p:pic>
        <p:nvPicPr>
          <p:cNvPr id="13" name="Picture 12">
            <a:extLst>
              <a:ext uri="{FF2B5EF4-FFF2-40B4-BE49-F238E27FC236}">
                <a16:creationId xmlns:a16="http://schemas.microsoft.com/office/drawing/2014/main" id="{59229B70-7487-3939-856A-991BBDDF7888}"/>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264477" y="3510070"/>
            <a:ext cx="2819400" cy="739775"/>
          </a:xfrm>
          <a:prstGeom prst="rect">
            <a:avLst/>
          </a:prstGeom>
          <a:noFill/>
        </p:spPr>
      </p:pic>
      <p:pic>
        <p:nvPicPr>
          <p:cNvPr id="15" name="Picture 14">
            <a:extLst>
              <a:ext uri="{FF2B5EF4-FFF2-40B4-BE49-F238E27FC236}">
                <a16:creationId xmlns:a16="http://schemas.microsoft.com/office/drawing/2014/main" id="{25645710-2B6E-EBC7-B34F-BA21B99277D0}"/>
              </a:ext>
            </a:extLst>
          </p:cNvPr>
          <p:cNvPicPr>
            <a:picLocks noChangeAspect="1"/>
          </p:cNvPicPr>
          <p:nvPr/>
        </p:nvPicPr>
        <p:blipFill rotWithShape="1">
          <a:blip r:embed="rId7">
            <a:extLst>
              <a:ext uri="{28A0092B-C50C-407E-A947-70E740481C1C}">
                <a14:useLocalDpi xmlns:a14="http://schemas.microsoft.com/office/drawing/2010/main" val="0"/>
              </a:ext>
            </a:extLst>
          </a:blip>
          <a:srcRect l="2770" r="13261"/>
          <a:stretch/>
        </p:blipFill>
        <p:spPr bwMode="auto">
          <a:xfrm>
            <a:off x="332634" y="3528489"/>
            <a:ext cx="2381250" cy="777875"/>
          </a:xfrm>
          <a:prstGeom prst="rect">
            <a:avLst/>
          </a:prstGeom>
          <a:noFill/>
          <a:ln>
            <a:noFill/>
          </a:ln>
          <a:extLst>
            <a:ext uri="{53640926-AAD7-44D8-BBD7-CCE9431645EC}">
              <a14:shadowObscured xmlns:a14="http://schemas.microsoft.com/office/drawing/2010/main"/>
            </a:ext>
          </a:extLst>
        </p:spPr>
      </p:pic>
      <p:pic>
        <p:nvPicPr>
          <p:cNvPr id="18" name="Picture 17">
            <a:extLst>
              <a:ext uri="{FF2B5EF4-FFF2-40B4-BE49-F238E27FC236}">
                <a16:creationId xmlns:a16="http://schemas.microsoft.com/office/drawing/2014/main" id="{EFF7790A-25D7-795C-DAEA-2A157990DF0F}"/>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553200" y="3376085"/>
            <a:ext cx="2914650" cy="873760"/>
          </a:xfrm>
          <a:prstGeom prst="rect">
            <a:avLst/>
          </a:prstGeom>
          <a:noFill/>
        </p:spPr>
      </p:pic>
      <p:pic>
        <p:nvPicPr>
          <p:cNvPr id="20" name="Picture 19" descr="A blue triangle with a black background&#10;&#10;Description automatically generated">
            <a:extLst>
              <a:ext uri="{FF2B5EF4-FFF2-40B4-BE49-F238E27FC236}">
                <a16:creationId xmlns:a16="http://schemas.microsoft.com/office/drawing/2014/main" id="{D0331CA0-6209-AE2C-EC75-8F6EDA4E7805}"/>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733800" y="5211609"/>
            <a:ext cx="3048000" cy="1022350"/>
          </a:xfrm>
          <a:prstGeom prst="rect">
            <a:avLst/>
          </a:prstGeom>
          <a:noFill/>
          <a:ln>
            <a:noFill/>
          </a:ln>
        </p:spPr>
      </p:pic>
      <p:sp>
        <p:nvSpPr>
          <p:cNvPr id="4" name="TextBox 3">
            <a:extLst>
              <a:ext uri="{FF2B5EF4-FFF2-40B4-BE49-F238E27FC236}">
                <a16:creationId xmlns:a16="http://schemas.microsoft.com/office/drawing/2014/main" id="{633D4A1A-1A0A-E142-E14E-F59273A65BEA}"/>
              </a:ext>
            </a:extLst>
          </p:cNvPr>
          <p:cNvSpPr txBox="1"/>
          <p:nvPr/>
        </p:nvSpPr>
        <p:spPr>
          <a:xfrm>
            <a:off x="7670037" y="5086171"/>
            <a:ext cx="4265196" cy="1200329"/>
          </a:xfrm>
          <a:prstGeom prst="rect">
            <a:avLst/>
          </a:prstGeom>
          <a:solidFill>
            <a:schemeClr val="accent1">
              <a:lumMod val="20000"/>
              <a:lumOff val="80000"/>
            </a:schemeClr>
          </a:solidFill>
        </p:spPr>
        <p:txBody>
          <a:bodyPr wrap="square" rtlCol="0">
            <a:spAutoFit/>
          </a:bodyPr>
          <a:lstStyle/>
          <a:p>
            <a:r>
              <a:rPr lang="en-US" b="1" dirty="0"/>
              <a:t>	          Welcome to</a:t>
            </a:r>
          </a:p>
          <a:p>
            <a:endParaRPr lang="en-US" b="1" dirty="0"/>
          </a:p>
          <a:p>
            <a:r>
              <a:rPr lang="en-US" b="1" dirty="0"/>
              <a:t>Essential SQL Server Security Practices</a:t>
            </a:r>
            <a:br>
              <a:rPr lang="en-US" b="1" dirty="0"/>
            </a:br>
            <a:r>
              <a:rPr lang="en-US" b="1" dirty="0"/>
              <a:t> by Joe Kunk</a:t>
            </a:r>
          </a:p>
        </p:txBody>
      </p:sp>
    </p:spTree>
    <p:extLst>
      <p:ext uri="{BB962C8B-B14F-4D97-AF65-F5344CB8AC3E}">
        <p14:creationId xmlns:p14="http://schemas.microsoft.com/office/powerpoint/2010/main" val="3849617857"/>
      </p:ext>
    </p:extLst>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What should happen?</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630016"/>
            <a:ext cx="11090274" cy="4312909"/>
          </a:xfrm>
        </p:spPr>
        <p:txBody>
          <a:bodyPr/>
          <a:lstStyle/>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Principle of Least Privilege. Permissions should be to the absolute minimum needed to accomplish the task. Take the time to get it right.</a:t>
            </a:r>
            <a:br>
              <a:rPr lang="en-US" dirty="0">
                <a:effectLst/>
                <a:latin typeface="Calibri" panose="020F0502020204030204" pitchFamily="34" charset="0"/>
              </a:rPr>
            </a:b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Windows users are preferred over SQL Users.</a:t>
            </a:r>
            <a:br>
              <a:rPr lang="en-US" dirty="0">
                <a:effectLst/>
                <a:latin typeface="Calibri" panose="020F0502020204030204" pitchFamily="34" charset="0"/>
              </a:rPr>
            </a:b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Security should be limited to specific schemas and provided by database roles.</a:t>
            </a:r>
            <a:br>
              <a:rPr lang="en-US" dirty="0">
                <a:effectLst/>
                <a:latin typeface="Calibri" panose="020F0502020204030204" pitchFamily="34" charset="0"/>
              </a:rPr>
            </a:br>
            <a:r>
              <a:rPr lang="en-US" dirty="0">
                <a:effectLst/>
                <a:latin typeface="Calibri" panose="020F0502020204030204" pitchFamily="34" charset="0"/>
              </a:rPr>
              <a:t>That will be explained later in this presentation</a:t>
            </a:r>
            <a:br>
              <a:rPr lang="en-US" dirty="0">
                <a:effectLst/>
                <a:latin typeface="Calibri" panose="020F0502020204030204" pitchFamily="34" charset="0"/>
              </a:rPr>
            </a:b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Don't get the wrong impression. SQL Server can be very secure and can meet the tightest federal security requirements to protect data from theft, destruction, and other types of malicious behavior. When operated properly.</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10</a:t>
            </a:fld>
            <a:endParaRPr lang="en-US" sz="140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Date Placeholder 3">
            <a:extLst>
              <a:ext uri="{FF2B5EF4-FFF2-40B4-BE49-F238E27FC236}">
                <a16:creationId xmlns:a16="http://schemas.microsoft.com/office/drawing/2014/main" id="{E7FF432B-9A1E-7E93-CEE2-B95E825B0F10}"/>
              </a:ext>
            </a:extLst>
          </p:cNvPr>
          <p:cNvSpPr>
            <a:spLocks noGrp="1"/>
          </p:cNvSpPr>
          <p:nvPr>
            <p:ph type="dt" sz="half" idx="10"/>
          </p:nvPr>
        </p:nvSpPr>
        <p:spPr>
          <a:xfrm>
            <a:off x="550863" y="6507212"/>
            <a:ext cx="2628900" cy="153888"/>
          </a:xfrm>
        </p:spPr>
        <p:txBody>
          <a:bodyPr/>
          <a:lstStyle/>
          <a:p>
            <a:r>
              <a:rPr lang="en-US" sz="1400" dirty="0"/>
              <a:t>Friday July 26, 2024</a:t>
            </a:r>
          </a:p>
        </p:txBody>
      </p:sp>
      <p:sp>
        <p:nvSpPr>
          <p:cNvPr id="4" name="Footer Placeholder 4">
            <a:extLst>
              <a:ext uri="{FF2B5EF4-FFF2-40B4-BE49-F238E27FC236}">
                <a16:creationId xmlns:a16="http://schemas.microsoft.com/office/drawing/2014/main" id="{A3263EFA-B486-0D9E-5A2A-12A9636567DF}"/>
              </a:ext>
            </a:extLst>
          </p:cNvPr>
          <p:cNvSpPr>
            <a:spLocks noGrp="1"/>
          </p:cNvSpPr>
          <p:nvPr>
            <p:ph type="ftr" sz="quarter" idx="11"/>
          </p:nvPr>
        </p:nvSpPr>
        <p:spPr>
          <a:xfrm>
            <a:off x="3359150" y="6507212"/>
            <a:ext cx="6379210" cy="153888"/>
          </a:xfrm>
        </p:spPr>
        <p:txBody>
          <a:bodyPr/>
          <a:lstStyle/>
          <a:p>
            <a:r>
              <a:rPr lang="nl-NL" sz="1400" dirty="0"/>
              <a:t>CincyDeliver				DEWPOINT</a:t>
            </a:r>
            <a:endParaRPr lang="en-US" sz="1400" dirty="0"/>
          </a:p>
        </p:txBody>
      </p:sp>
    </p:spTree>
    <p:extLst>
      <p:ext uri="{BB962C8B-B14F-4D97-AF65-F5344CB8AC3E}">
        <p14:creationId xmlns:p14="http://schemas.microsoft.com/office/powerpoint/2010/main" val="2643253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Developer Security steps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522436"/>
            <a:ext cx="11090274" cy="4312909"/>
          </a:xfrm>
        </p:spPr>
        <p:txBody>
          <a:bodyPr/>
          <a:lstStyle/>
          <a:p>
            <a:pPr rtl="0" fontAlgn="ctr">
              <a:spcBef>
                <a:spcPts val="0"/>
              </a:spcBef>
              <a:spcAft>
                <a:spcPts val="0"/>
              </a:spcAft>
              <a:buFont typeface="Arial" panose="020B0604020202020204" pitchFamily="34" charset="0"/>
              <a:buChar char="•"/>
            </a:pPr>
            <a:r>
              <a:rPr lang="en-US" dirty="0">
                <a:latin typeface="Calibri" panose="020F0502020204030204" pitchFamily="34" charset="0"/>
              </a:rPr>
              <a:t>ORMs can help prevent SQL Injection attacks, ensure developers use parameters.</a:t>
            </a:r>
            <a:br>
              <a:rPr lang="en-US" dirty="0">
                <a:latin typeface="Calibri" panose="020F0502020204030204" pitchFamily="34" charset="0"/>
              </a:rPr>
            </a:br>
            <a:endParaRPr lang="en-US" dirty="0">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Encrypted columns – note only equality comparisons.</a:t>
            </a:r>
            <a:br>
              <a:rPr lang="en-US" dirty="0">
                <a:latin typeface="Calibri" panose="020F0502020204030204" pitchFamily="34" charset="0"/>
              </a:rPr>
            </a:br>
            <a:endParaRPr lang="en-US" dirty="0">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Always encrypted (SQL 2016), with Secure Enclaves (SQL 2019).</a:t>
            </a:r>
            <a:br>
              <a:rPr lang="en-US" dirty="0">
                <a:latin typeface="Calibri" panose="020F0502020204030204" pitchFamily="34" charset="0"/>
              </a:rPr>
            </a:br>
            <a:r>
              <a:rPr lang="en-US" dirty="0">
                <a:latin typeface="Calibri" panose="020F0502020204030204" pitchFamily="34" charset="0"/>
              </a:rPr>
              <a:t>Trusted execution environment not visible to any other part of the database engine.</a:t>
            </a:r>
            <a:br>
              <a:rPr lang="en-US" dirty="0">
                <a:latin typeface="Calibri" panose="020F0502020204030204" pitchFamily="34" charset="0"/>
              </a:rPr>
            </a:br>
            <a:endParaRPr lang="en-US" dirty="0">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Don’t allow use of </a:t>
            </a:r>
            <a:r>
              <a:rPr lang="en-US" dirty="0" err="1">
                <a:latin typeface="Calibri" panose="020F0502020204030204" pitchFamily="34" charset="0"/>
              </a:rPr>
              <a:t>xp_cmdshell</a:t>
            </a:r>
            <a:r>
              <a:rPr lang="en-US" dirty="0">
                <a:latin typeface="Calibri" panose="020F0502020204030204" pitchFamily="34" charset="0"/>
              </a:rPr>
              <a:t> to run external processes.</a:t>
            </a:r>
            <a:br>
              <a:rPr lang="en-US" dirty="0">
                <a:latin typeface="Calibri" panose="020F0502020204030204" pitchFamily="34" charset="0"/>
              </a:rPr>
            </a:br>
            <a:endParaRPr lang="en-US" dirty="0">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Favor stored procedures over dynamic SQL.</a:t>
            </a:r>
            <a:br>
              <a:rPr lang="en-US" dirty="0">
                <a:latin typeface="Calibri" panose="020F0502020204030204" pitchFamily="34" charset="0"/>
              </a:rPr>
            </a:br>
            <a:endParaRPr lang="en-US" dirty="0">
              <a:latin typeface="Calibri" panose="020F0502020204030204" pitchFamily="34" charset="0"/>
            </a:endParaRP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11</a:t>
            </a:fld>
            <a:endParaRPr lang="en-US" sz="140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Date Placeholder 3">
            <a:extLst>
              <a:ext uri="{FF2B5EF4-FFF2-40B4-BE49-F238E27FC236}">
                <a16:creationId xmlns:a16="http://schemas.microsoft.com/office/drawing/2014/main" id="{8E983F9A-2437-C936-9C46-A03737BEA6AD}"/>
              </a:ext>
            </a:extLst>
          </p:cNvPr>
          <p:cNvSpPr>
            <a:spLocks noGrp="1"/>
          </p:cNvSpPr>
          <p:nvPr>
            <p:ph type="dt" sz="half" idx="10"/>
          </p:nvPr>
        </p:nvSpPr>
        <p:spPr>
          <a:xfrm>
            <a:off x="550863" y="6507212"/>
            <a:ext cx="2628900" cy="153888"/>
          </a:xfrm>
        </p:spPr>
        <p:txBody>
          <a:bodyPr/>
          <a:lstStyle/>
          <a:p>
            <a:r>
              <a:rPr lang="en-US" sz="1400" dirty="0"/>
              <a:t>Friday July 26, 2024</a:t>
            </a:r>
          </a:p>
        </p:txBody>
      </p:sp>
      <p:sp>
        <p:nvSpPr>
          <p:cNvPr id="4" name="Footer Placeholder 4">
            <a:extLst>
              <a:ext uri="{FF2B5EF4-FFF2-40B4-BE49-F238E27FC236}">
                <a16:creationId xmlns:a16="http://schemas.microsoft.com/office/drawing/2014/main" id="{20C02E78-DA89-C35E-000C-724D4722970E}"/>
              </a:ext>
            </a:extLst>
          </p:cNvPr>
          <p:cNvSpPr>
            <a:spLocks noGrp="1"/>
          </p:cNvSpPr>
          <p:nvPr>
            <p:ph type="ftr" sz="quarter" idx="11"/>
          </p:nvPr>
        </p:nvSpPr>
        <p:spPr>
          <a:xfrm>
            <a:off x="3359150" y="6507212"/>
            <a:ext cx="6379210" cy="153888"/>
          </a:xfrm>
        </p:spPr>
        <p:txBody>
          <a:bodyPr/>
          <a:lstStyle/>
          <a:p>
            <a:r>
              <a:rPr lang="nl-NL" sz="1400" dirty="0"/>
              <a:t>CincyDeliver				DEWPOINT</a:t>
            </a:r>
            <a:endParaRPr lang="en-US" sz="1400" dirty="0"/>
          </a:p>
        </p:txBody>
      </p:sp>
    </p:spTree>
    <p:extLst>
      <p:ext uri="{BB962C8B-B14F-4D97-AF65-F5344CB8AC3E}">
        <p14:creationId xmlns:p14="http://schemas.microsoft.com/office/powerpoint/2010/main" val="2382274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Security steps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522436"/>
            <a:ext cx="11090274" cy="4312909"/>
          </a:xfrm>
        </p:spPr>
        <p:txBody>
          <a:bodyPr/>
          <a:lstStyle/>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Create a new CONTROL SERVER user instead of a sysadmin account. Honors DENY.</a:t>
            </a:r>
            <a:br>
              <a:rPr lang="en-US" dirty="0">
                <a:effectLst/>
                <a:latin typeface="Calibri" panose="020F0502020204030204" pitchFamily="34" charset="0"/>
              </a:rPr>
            </a:br>
            <a:r>
              <a:rPr lang="en-US" dirty="0">
                <a:effectLst/>
                <a:latin typeface="Calibri" panose="020F0502020204030204" pitchFamily="34" charset="0"/>
              </a:rPr>
              <a:t>Change password, rename, deactivate th</a:t>
            </a:r>
            <a:r>
              <a:rPr lang="en-US" dirty="0">
                <a:latin typeface="Calibri" panose="020F0502020204030204" pitchFamily="34" charset="0"/>
              </a:rPr>
              <a:t>e default sysadmin (</a:t>
            </a:r>
            <a:r>
              <a:rPr lang="en-US" dirty="0" err="1">
                <a:latin typeface="Calibri" panose="020F0502020204030204" pitchFamily="34" charset="0"/>
              </a:rPr>
              <a:t>sa</a:t>
            </a:r>
            <a:r>
              <a:rPr lang="en-US" dirty="0">
                <a:latin typeface="Calibri" panose="020F0502020204030204" pitchFamily="34" charset="0"/>
              </a:rPr>
              <a:t>) user.</a:t>
            </a:r>
          </a:p>
          <a:p>
            <a:pPr rtl="0" fontAlgn="ctr">
              <a:spcBef>
                <a:spcPts val="0"/>
              </a:spcBef>
              <a:spcAft>
                <a:spcPts val="0"/>
              </a:spcAft>
              <a:buFont typeface="Arial" panose="020B0604020202020204" pitchFamily="34" charset="0"/>
              <a:buChar char="•"/>
            </a:pP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Use a different managed service account for each SQL Server windows service</a:t>
            </a:r>
          </a:p>
          <a:p>
            <a:pPr lvl="1" fontAlgn="ctr">
              <a:spcBef>
                <a:spcPts val="0"/>
              </a:spcBef>
              <a:spcAft>
                <a:spcPts val="0"/>
              </a:spcAft>
            </a:pPr>
            <a:r>
              <a:rPr lang="en-US" sz="1800" dirty="0">
                <a:latin typeface="Calibri" panose="020F0502020204030204" pitchFamily="34" charset="0"/>
              </a:rPr>
              <a:t>SQL Server (MSSQLSERVER), Agent, Browser, Integration Services, and </a:t>
            </a:r>
            <a:r>
              <a:rPr lang="en-US" sz="1800" dirty="0" err="1">
                <a:latin typeface="Calibri" panose="020F0502020204030204" pitchFamily="34" charset="0"/>
              </a:rPr>
              <a:t>PolyBase</a:t>
            </a:r>
            <a:r>
              <a:rPr lang="en-US" sz="1800" dirty="0">
                <a:latin typeface="Calibri" panose="020F0502020204030204" pitchFamily="34" charset="0"/>
              </a:rPr>
              <a:t>.</a:t>
            </a:r>
          </a:p>
          <a:p>
            <a:pPr lvl="1" fontAlgn="ctr">
              <a:spcBef>
                <a:spcPts val="0"/>
              </a:spcBef>
              <a:spcAft>
                <a:spcPts val="0"/>
              </a:spcAft>
            </a:pPr>
            <a:r>
              <a:rPr lang="en-US" sz="1800" dirty="0">
                <a:latin typeface="Calibri" panose="020F0502020204030204" pitchFamily="34" charset="0"/>
              </a:rPr>
              <a:t>Use group managed service accounts (</a:t>
            </a:r>
            <a:r>
              <a:rPr lang="en-US" sz="1800" dirty="0" err="1">
                <a:latin typeface="Calibri" panose="020F0502020204030204" pitchFamily="34" charset="0"/>
              </a:rPr>
              <a:t>gMSA</a:t>
            </a:r>
            <a:r>
              <a:rPr lang="en-US" sz="1800" dirty="0">
                <a:latin typeface="Calibri" panose="020F0502020204030204" pitchFamily="34" charset="0"/>
              </a:rPr>
              <a:t>). Auto password rotation without restart.</a:t>
            </a:r>
            <a:br>
              <a:rPr lang="en-US" dirty="0">
                <a:latin typeface="Calibri" panose="020F0502020204030204" pitchFamily="34" charset="0"/>
              </a:rPr>
            </a:br>
            <a:endParaRPr lang="en-US" dirty="0">
              <a:latin typeface="Calibri" panose="020F0502020204030204" pitchFamily="34" charset="0"/>
            </a:endParaRPr>
          </a:p>
          <a:p>
            <a:pPr fontAlgn="ctr">
              <a:spcBef>
                <a:spcPts val="0"/>
              </a:spcBef>
              <a:spcAft>
                <a:spcPts val="0"/>
              </a:spcAft>
            </a:pPr>
            <a:r>
              <a:rPr lang="en-US" dirty="0">
                <a:latin typeface="Calibri" panose="020F0502020204030204" pitchFamily="34" charset="0"/>
              </a:rPr>
              <a:t>Favor Windows logins with TFA over SQL Logins.</a:t>
            </a:r>
            <a:br>
              <a:rPr lang="en-US" dirty="0">
                <a:latin typeface="Calibri" panose="020F0502020204030204" pitchFamily="34" charset="0"/>
              </a:rPr>
            </a:br>
            <a:endParaRPr lang="en-US" dirty="0">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Enable T</a:t>
            </a:r>
            <a:r>
              <a:rPr lang="en-US" dirty="0">
                <a:latin typeface="Calibri" panose="020F0502020204030204" pitchFamily="34" charset="0"/>
              </a:rPr>
              <a:t>ransparent Data Encryption (TDE).</a:t>
            </a:r>
            <a:br>
              <a:rPr lang="en-US" dirty="0">
                <a:latin typeface="Calibri" panose="020F0502020204030204" pitchFamily="34" charset="0"/>
              </a:rPr>
            </a:br>
            <a:endParaRPr lang="en-US" dirty="0">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Zero trust Virtual LAN – only </a:t>
            </a:r>
            <a:r>
              <a:rPr lang="en-US" dirty="0">
                <a:latin typeface="Calibri" panose="020F0502020204030204" pitchFamily="34" charset="0"/>
              </a:rPr>
              <a:t>pre-authorized connections allowed.</a:t>
            </a:r>
            <a:br>
              <a:rPr lang="en-US" dirty="0">
                <a:latin typeface="Calibri" panose="020F0502020204030204" pitchFamily="34" charset="0"/>
              </a:rPr>
            </a:br>
            <a:endParaRPr lang="en-US" dirty="0">
              <a:latin typeface="Calibri" panose="020F0502020204030204" pitchFamily="34" charset="0"/>
            </a:endParaRPr>
          </a:p>
          <a:p>
            <a:pPr rtl="0" fontAlgn="ctr">
              <a:spcBef>
                <a:spcPts val="0"/>
              </a:spcBef>
              <a:spcAft>
                <a:spcPts val="0"/>
              </a:spcAft>
              <a:buFont typeface="Arial" panose="020B0604020202020204" pitchFamily="34" charset="0"/>
              <a:buChar char="•"/>
            </a:pPr>
            <a:endParaRPr lang="en-US" dirty="0">
              <a:effectLst/>
              <a:latin typeface="Calibri" panose="020F0502020204030204" pitchFamily="34" charset="0"/>
            </a:endParaRP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12</a:t>
            </a:fld>
            <a:endParaRPr lang="en-US" sz="140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Date Placeholder 3">
            <a:extLst>
              <a:ext uri="{FF2B5EF4-FFF2-40B4-BE49-F238E27FC236}">
                <a16:creationId xmlns:a16="http://schemas.microsoft.com/office/drawing/2014/main" id="{C69E2CBD-6031-7A4A-B95F-DCBC517A1FE3}"/>
              </a:ext>
            </a:extLst>
          </p:cNvPr>
          <p:cNvSpPr>
            <a:spLocks noGrp="1"/>
          </p:cNvSpPr>
          <p:nvPr>
            <p:ph type="dt" sz="half" idx="10"/>
          </p:nvPr>
        </p:nvSpPr>
        <p:spPr>
          <a:xfrm>
            <a:off x="550863" y="6507212"/>
            <a:ext cx="2628900" cy="153888"/>
          </a:xfrm>
        </p:spPr>
        <p:txBody>
          <a:bodyPr/>
          <a:lstStyle/>
          <a:p>
            <a:r>
              <a:rPr lang="en-US" sz="1400" dirty="0"/>
              <a:t>Friday July 26, 2024</a:t>
            </a:r>
          </a:p>
        </p:txBody>
      </p:sp>
      <p:sp>
        <p:nvSpPr>
          <p:cNvPr id="4" name="Footer Placeholder 4">
            <a:extLst>
              <a:ext uri="{FF2B5EF4-FFF2-40B4-BE49-F238E27FC236}">
                <a16:creationId xmlns:a16="http://schemas.microsoft.com/office/drawing/2014/main" id="{64798593-D221-DFDF-3DBD-FAD2ADE20EAE}"/>
              </a:ext>
            </a:extLst>
          </p:cNvPr>
          <p:cNvSpPr>
            <a:spLocks noGrp="1"/>
          </p:cNvSpPr>
          <p:nvPr>
            <p:ph type="ftr" sz="quarter" idx="11"/>
          </p:nvPr>
        </p:nvSpPr>
        <p:spPr>
          <a:xfrm>
            <a:off x="3359150" y="6507212"/>
            <a:ext cx="6379210" cy="153888"/>
          </a:xfrm>
        </p:spPr>
        <p:txBody>
          <a:bodyPr/>
          <a:lstStyle/>
          <a:p>
            <a:r>
              <a:rPr lang="nl-NL" sz="1400" dirty="0"/>
              <a:t>CincyDeliver				DEWPOINT</a:t>
            </a:r>
            <a:endParaRPr lang="en-US" sz="1400" dirty="0"/>
          </a:p>
        </p:txBody>
      </p:sp>
    </p:spTree>
    <p:extLst>
      <p:ext uri="{BB962C8B-B14F-4D97-AF65-F5344CB8AC3E}">
        <p14:creationId xmlns:p14="http://schemas.microsoft.com/office/powerpoint/2010/main" val="4071109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Security steps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522436"/>
            <a:ext cx="11090274" cy="4312909"/>
          </a:xfrm>
        </p:spPr>
        <p:txBody>
          <a:bodyPr/>
          <a:lstStyle/>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Firewalls and VPNs do not fully protect SQL Server. </a:t>
            </a:r>
            <a:r>
              <a:rPr lang="en-US" dirty="0">
                <a:latin typeface="Calibri" panose="020F0502020204030204" pitchFamily="34" charset="0"/>
              </a:rPr>
              <a:t>Even servers not connected to the Internet are at risk from internal staff or malware from external devices.</a:t>
            </a:r>
          </a:p>
          <a:p>
            <a:pPr rtl="0" fontAlgn="ctr">
              <a:spcBef>
                <a:spcPts val="0"/>
              </a:spcBef>
              <a:spcAft>
                <a:spcPts val="0"/>
              </a:spcAft>
              <a:buFont typeface="Arial" panose="020B0604020202020204" pitchFamily="34" charset="0"/>
              <a:buChar char="•"/>
            </a:pP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Keep your SQL Server version supported  &amp; updated. 2014 support ends July 9, 2024.</a:t>
            </a:r>
          </a:p>
          <a:p>
            <a:pPr rtl="0" fontAlgn="ctr">
              <a:spcBef>
                <a:spcPts val="0"/>
              </a:spcBef>
              <a:spcAft>
                <a:spcPts val="0"/>
              </a:spcAft>
              <a:buFont typeface="Arial" panose="020B0604020202020204" pitchFamily="34" charset="0"/>
              <a:buChar char="•"/>
            </a:pP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Consider use of SQL Audit, Extended Events, and C2 Audit. Check the audits routinely.</a:t>
            </a:r>
            <a:br>
              <a:rPr lang="en-US" dirty="0">
                <a:latin typeface="Calibri" panose="020F0502020204030204" pitchFamily="34" charset="0"/>
              </a:rPr>
            </a:br>
            <a:r>
              <a:rPr lang="en-US" dirty="0">
                <a:latin typeface="Calibri" panose="020F0502020204030204" pitchFamily="34" charset="0"/>
              </a:rPr>
              <a:t>Log successful logins as well as failed logins.</a:t>
            </a:r>
            <a:br>
              <a:rPr lang="en-US" dirty="0">
                <a:latin typeface="Calibri" panose="020F0502020204030204" pitchFamily="34" charset="0"/>
              </a:rPr>
            </a:br>
            <a:endParaRPr lang="en-US" dirty="0">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Column-level encryption, Row-Level Security, Dynamic Data Masking.</a:t>
            </a:r>
            <a:br>
              <a:rPr lang="en-US" dirty="0">
                <a:latin typeface="Calibri" panose="020F0502020204030204" pitchFamily="34" charset="0"/>
              </a:rPr>
            </a:br>
            <a:endParaRPr lang="en-US" dirty="0">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Temporal tables to track change in data.</a:t>
            </a:r>
            <a:br>
              <a:rPr lang="en-US" dirty="0">
                <a:latin typeface="Calibri" panose="020F0502020204030204" pitchFamily="34" charset="0"/>
              </a:rPr>
            </a:br>
            <a:endParaRPr lang="en-US" dirty="0">
              <a:latin typeface="Calibri" panose="020F0502020204030204" pitchFamily="34" charset="0"/>
            </a:endParaRP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13</a:t>
            </a:fld>
            <a:endParaRPr lang="en-US" sz="140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Date Placeholder 3">
            <a:extLst>
              <a:ext uri="{FF2B5EF4-FFF2-40B4-BE49-F238E27FC236}">
                <a16:creationId xmlns:a16="http://schemas.microsoft.com/office/drawing/2014/main" id="{EC27FF49-EAB4-F6F7-F523-76B40711D534}"/>
              </a:ext>
            </a:extLst>
          </p:cNvPr>
          <p:cNvSpPr>
            <a:spLocks noGrp="1"/>
          </p:cNvSpPr>
          <p:nvPr>
            <p:ph type="dt" sz="half" idx="10"/>
          </p:nvPr>
        </p:nvSpPr>
        <p:spPr>
          <a:xfrm>
            <a:off x="550863" y="6507212"/>
            <a:ext cx="2628900" cy="153888"/>
          </a:xfrm>
        </p:spPr>
        <p:txBody>
          <a:bodyPr/>
          <a:lstStyle/>
          <a:p>
            <a:r>
              <a:rPr lang="en-US" sz="1400" dirty="0"/>
              <a:t>Friday July 26, 2024</a:t>
            </a:r>
          </a:p>
        </p:txBody>
      </p:sp>
      <p:sp>
        <p:nvSpPr>
          <p:cNvPr id="4" name="Footer Placeholder 4">
            <a:extLst>
              <a:ext uri="{FF2B5EF4-FFF2-40B4-BE49-F238E27FC236}">
                <a16:creationId xmlns:a16="http://schemas.microsoft.com/office/drawing/2014/main" id="{B7A38141-3855-B2C6-89E6-FD233065EF63}"/>
              </a:ext>
            </a:extLst>
          </p:cNvPr>
          <p:cNvSpPr>
            <a:spLocks noGrp="1"/>
          </p:cNvSpPr>
          <p:nvPr>
            <p:ph type="ftr" sz="quarter" idx="11"/>
          </p:nvPr>
        </p:nvSpPr>
        <p:spPr>
          <a:xfrm>
            <a:off x="3359150" y="6507212"/>
            <a:ext cx="6379210" cy="153888"/>
          </a:xfrm>
        </p:spPr>
        <p:txBody>
          <a:bodyPr/>
          <a:lstStyle/>
          <a:p>
            <a:r>
              <a:rPr lang="nl-NL" sz="1400" dirty="0"/>
              <a:t>CincyDeliver				DEWPOINT</a:t>
            </a:r>
            <a:endParaRPr lang="en-US" sz="1400" dirty="0"/>
          </a:p>
        </p:txBody>
      </p:sp>
    </p:spTree>
    <p:extLst>
      <p:ext uri="{BB962C8B-B14F-4D97-AF65-F5344CB8AC3E}">
        <p14:creationId xmlns:p14="http://schemas.microsoft.com/office/powerpoint/2010/main" val="3573009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What about Sysadmin (</a:t>
            </a:r>
            <a:r>
              <a:rPr lang="en-US" dirty="0" err="1"/>
              <a:t>sa</a:t>
            </a:r>
            <a:r>
              <a:rPr lang="en-US" dirty="0"/>
              <a:t>)?</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630016"/>
            <a:ext cx="11090274" cy="4312909"/>
          </a:xfrm>
        </p:spPr>
        <p:txBody>
          <a:bodyPr/>
          <a:lstStyle/>
          <a:p>
            <a:pPr rtl="0" fontAlgn="ctr">
              <a:spcBef>
                <a:spcPts val="0"/>
              </a:spcBef>
              <a:spcAft>
                <a:spcPts val="0"/>
              </a:spcAft>
              <a:buFont typeface="Arial" panose="020B0604020202020204" pitchFamily="34" charset="0"/>
              <a:buChar char="•"/>
            </a:pPr>
            <a:r>
              <a:rPr lang="en-US" sz="2800" dirty="0">
                <a:effectLst/>
                <a:latin typeface="Calibri" panose="020F0502020204030204" pitchFamily="34" charset="0"/>
              </a:rPr>
              <a:t>Sysadmin has full rights, including deleting logs and even the database</a:t>
            </a:r>
            <a:br>
              <a:rPr lang="en-US" sz="2800" dirty="0">
                <a:effectLst/>
                <a:latin typeface="Calibri" panose="020F0502020204030204" pitchFamily="34" charset="0"/>
              </a:rPr>
            </a:br>
            <a:r>
              <a:rPr lang="en-US" sz="2800" dirty="0">
                <a:effectLst/>
                <a:latin typeface="Calibri" panose="020F0502020204030204" pitchFamily="34" charset="0"/>
              </a:rPr>
              <a:t>How to track their activities for Audit?</a:t>
            </a:r>
            <a:br>
              <a:rPr lang="en-US" sz="2800" dirty="0">
                <a:effectLst/>
                <a:latin typeface="Calibri" panose="020F0502020204030204" pitchFamily="34" charset="0"/>
              </a:rPr>
            </a:br>
            <a:endParaRPr lang="en-US" sz="2800"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sz="2800" dirty="0">
                <a:effectLst/>
                <a:latin typeface="Calibri" panose="020F0502020204030204" pitchFamily="34" charset="0"/>
              </a:rPr>
              <a:t>One client uses IDERA SQL Compliance Manager</a:t>
            </a:r>
          </a:p>
          <a:p>
            <a:pPr lvl="1" fontAlgn="ctr">
              <a:spcBef>
                <a:spcPts val="0"/>
              </a:spcBef>
              <a:spcAft>
                <a:spcPts val="0"/>
              </a:spcAft>
            </a:pPr>
            <a:r>
              <a:rPr lang="en-US" sz="2400" dirty="0">
                <a:latin typeface="Calibri" panose="020F0502020204030204" pitchFamily="34" charset="0"/>
              </a:rPr>
              <a:t>Immediately saves a copy of any action with proprietary checksum attached.</a:t>
            </a:r>
          </a:p>
          <a:p>
            <a:pPr lvl="1" fontAlgn="ctr">
              <a:spcBef>
                <a:spcPts val="0"/>
              </a:spcBef>
              <a:spcAft>
                <a:spcPts val="0"/>
              </a:spcAft>
            </a:pPr>
            <a:r>
              <a:rPr lang="en-US" sz="2400" dirty="0">
                <a:latin typeface="Calibri" panose="020F0502020204030204" pitchFamily="34" charset="0"/>
              </a:rPr>
              <a:t>Data sent to the console server every 10 minutes (configurable).</a:t>
            </a:r>
          </a:p>
          <a:p>
            <a:pPr lvl="1" fontAlgn="ctr">
              <a:spcBef>
                <a:spcPts val="0"/>
              </a:spcBef>
              <a:spcAft>
                <a:spcPts val="0"/>
              </a:spcAft>
            </a:pPr>
            <a:r>
              <a:rPr lang="en-US" sz="2400" dirty="0">
                <a:effectLst/>
                <a:latin typeface="Calibri" panose="020F0502020204030204" pitchFamily="34" charset="0"/>
              </a:rPr>
              <a:t>Console will flag any change to the </a:t>
            </a:r>
            <a:r>
              <a:rPr lang="en-US" sz="2400" dirty="0">
                <a:latin typeface="Calibri" panose="020F0502020204030204" pitchFamily="34" charset="0"/>
              </a:rPr>
              <a:t>audit record because checksum will fail.</a:t>
            </a:r>
          </a:p>
          <a:p>
            <a:pPr lvl="1" fontAlgn="ctr">
              <a:spcBef>
                <a:spcPts val="0"/>
              </a:spcBef>
              <a:spcAft>
                <a:spcPts val="0"/>
              </a:spcAft>
            </a:pPr>
            <a:r>
              <a:rPr lang="en-US" sz="2400" dirty="0">
                <a:effectLst/>
                <a:latin typeface="Calibri" panose="020F0502020204030204" pitchFamily="34" charset="0"/>
              </a:rPr>
              <a:t>Multiple management reports available at the console.</a:t>
            </a:r>
          </a:p>
          <a:p>
            <a:pPr lvl="1" fontAlgn="ctr">
              <a:spcBef>
                <a:spcPts val="0"/>
              </a:spcBef>
              <a:spcAft>
                <a:spcPts val="0"/>
              </a:spcAft>
            </a:pPr>
            <a:r>
              <a:rPr lang="en-US" sz="2400" dirty="0">
                <a:latin typeface="Calibri" panose="020F0502020204030204" pitchFamily="34" charset="0"/>
              </a:rPr>
              <a:t>Reports can include</a:t>
            </a:r>
            <a:r>
              <a:rPr lang="en-US" sz="2400" dirty="0">
                <a:effectLst/>
                <a:latin typeface="Calibri" panose="020F0502020204030204" pitchFamily="34" charset="0"/>
              </a:rPr>
              <a:t> the actual SQL statements performed.</a:t>
            </a:r>
          </a:p>
          <a:p>
            <a:pPr rtl="0" fontAlgn="ctr">
              <a:spcBef>
                <a:spcPts val="0"/>
              </a:spcBef>
              <a:spcAft>
                <a:spcPts val="0"/>
              </a:spcAft>
              <a:buFont typeface="Arial" panose="020B0604020202020204" pitchFamily="34" charset="0"/>
              <a:buChar char="•"/>
            </a:pPr>
            <a:endParaRPr lang="en-US" sz="2800" dirty="0">
              <a:effectLst/>
              <a:latin typeface="Calibri" panose="020F0502020204030204" pitchFamily="34" charset="0"/>
            </a:endParaRP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14</a:t>
            </a:fld>
            <a:endParaRPr lang="en-US" sz="140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Date Placeholder 3">
            <a:extLst>
              <a:ext uri="{FF2B5EF4-FFF2-40B4-BE49-F238E27FC236}">
                <a16:creationId xmlns:a16="http://schemas.microsoft.com/office/drawing/2014/main" id="{5780B801-1C2A-1A05-6B7C-A82F408330C3}"/>
              </a:ext>
            </a:extLst>
          </p:cNvPr>
          <p:cNvSpPr>
            <a:spLocks noGrp="1"/>
          </p:cNvSpPr>
          <p:nvPr>
            <p:ph type="dt" sz="half" idx="10"/>
          </p:nvPr>
        </p:nvSpPr>
        <p:spPr>
          <a:xfrm>
            <a:off x="550863" y="6507212"/>
            <a:ext cx="2628900" cy="153888"/>
          </a:xfrm>
        </p:spPr>
        <p:txBody>
          <a:bodyPr/>
          <a:lstStyle/>
          <a:p>
            <a:r>
              <a:rPr lang="en-US" sz="1400" dirty="0"/>
              <a:t>Friday July 26, 2024</a:t>
            </a:r>
          </a:p>
        </p:txBody>
      </p:sp>
      <p:sp>
        <p:nvSpPr>
          <p:cNvPr id="4" name="Footer Placeholder 4">
            <a:extLst>
              <a:ext uri="{FF2B5EF4-FFF2-40B4-BE49-F238E27FC236}">
                <a16:creationId xmlns:a16="http://schemas.microsoft.com/office/drawing/2014/main" id="{BF5F85B0-D87C-EA4E-6E9F-4F43980DF53D}"/>
              </a:ext>
            </a:extLst>
          </p:cNvPr>
          <p:cNvSpPr>
            <a:spLocks noGrp="1"/>
          </p:cNvSpPr>
          <p:nvPr>
            <p:ph type="ftr" sz="quarter" idx="11"/>
          </p:nvPr>
        </p:nvSpPr>
        <p:spPr>
          <a:xfrm>
            <a:off x="3359150" y="6507212"/>
            <a:ext cx="6379210" cy="153888"/>
          </a:xfrm>
        </p:spPr>
        <p:txBody>
          <a:bodyPr/>
          <a:lstStyle/>
          <a:p>
            <a:r>
              <a:rPr lang="nl-NL" sz="1400" dirty="0"/>
              <a:t>CincyDeliver				DEWPOINT</a:t>
            </a:r>
            <a:endParaRPr lang="en-US" sz="1400" dirty="0"/>
          </a:p>
        </p:txBody>
      </p:sp>
    </p:spTree>
    <p:extLst>
      <p:ext uri="{BB962C8B-B14F-4D97-AF65-F5344CB8AC3E}">
        <p14:creationId xmlns:p14="http://schemas.microsoft.com/office/powerpoint/2010/main" val="359565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r>
              <a:rPr lang="en-US" dirty="0"/>
              <a:t>Recap</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630016"/>
            <a:ext cx="11090274" cy="4312909"/>
          </a:xfrm>
        </p:spPr>
        <p:txBody>
          <a:bodyPr/>
          <a:lstStyle/>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Never give more permissions </a:t>
            </a:r>
            <a:r>
              <a:rPr lang="en-US" dirty="0">
                <a:latin typeface="Calibri" panose="020F0502020204030204" pitchFamily="34" charset="0"/>
              </a:rPr>
              <a:t>than needed </a:t>
            </a:r>
            <a:r>
              <a:rPr lang="en-US" dirty="0">
                <a:effectLst/>
                <a:latin typeface="Calibri" panose="020F0502020204030204" pitchFamily="34" charset="0"/>
              </a:rPr>
              <a:t>to accomplish the tasks.</a:t>
            </a:r>
            <a:br>
              <a:rPr lang="en-US" dirty="0">
                <a:effectLst/>
                <a:latin typeface="Calibri" panose="020F0502020204030204" pitchFamily="34" charset="0"/>
              </a:rPr>
            </a:b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Assign permissions to database roles and add/remove members in those roles.</a:t>
            </a:r>
          </a:p>
          <a:p>
            <a:pPr rtl="0" fontAlgn="ctr">
              <a:spcBef>
                <a:spcPts val="0"/>
              </a:spcBef>
              <a:spcAft>
                <a:spcPts val="0"/>
              </a:spcAft>
              <a:buFont typeface="Arial" panose="020B0604020202020204" pitchFamily="34" charset="0"/>
              <a:buChar char="•"/>
            </a:pP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Restrict user objects to </a:t>
            </a:r>
            <a:r>
              <a:rPr lang="en-US" dirty="0">
                <a:effectLst/>
                <a:latin typeface="Calibri" panose="020F0502020204030204" pitchFamily="34" charset="0"/>
              </a:rPr>
              <a:t>specific schemas </a:t>
            </a:r>
            <a:r>
              <a:rPr lang="en-US" dirty="0">
                <a:latin typeface="Calibri" panose="020F0502020204030204" pitchFamily="34" charset="0"/>
              </a:rPr>
              <a:t>with permissions provided </a:t>
            </a:r>
            <a:r>
              <a:rPr lang="en-US" dirty="0">
                <a:effectLst/>
                <a:latin typeface="Calibri" panose="020F0502020204030204" pitchFamily="34" charset="0"/>
              </a:rPr>
              <a:t>by database roles.</a:t>
            </a:r>
            <a:br>
              <a:rPr lang="en-US" dirty="0">
                <a:effectLst/>
                <a:latin typeface="Calibri" panose="020F0502020204030204" pitchFamily="34" charset="0"/>
              </a:rPr>
            </a:br>
            <a:endParaRPr lang="en-US" dirty="0">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Use No Login SQL users to execute stored procedures</a:t>
            </a:r>
            <a:r>
              <a:rPr lang="en-US" dirty="0">
                <a:effectLst/>
                <a:latin typeface="Calibri" panose="020F0502020204030204" pitchFamily="34" charset="0"/>
              </a:rPr>
              <a:t>.</a:t>
            </a:r>
          </a:p>
          <a:p>
            <a:pPr rtl="0" fontAlgn="ctr">
              <a:spcBef>
                <a:spcPts val="0"/>
              </a:spcBef>
              <a:spcAft>
                <a:spcPts val="0"/>
              </a:spcAft>
              <a:buFont typeface="Arial" panose="020B0604020202020204" pitchFamily="34" charset="0"/>
              <a:buChar char="•"/>
            </a:pPr>
            <a:endParaRPr lang="en-US" dirty="0">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When necessary, create SQL Users with complex passwords.</a:t>
            </a:r>
            <a:br>
              <a:rPr lang="en-US" dirty="0">
                <a:effectLst/>
                <a:latin typeface="Calibri" panose="020F0502020204030204" pitchFamily="34" charset="0"/>
              </a:rPr>
            </a:b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Audit user permissions on a regular basis using the script I showed or other tools.</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15</a:t>
            </a:fld>
            <a:endParaRPr lang="en-US" sz="140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Date Placeholder 3">
            <a:extLst>
              <a:ext uri="{FF2B5EF4-FFF2-40B4-BE49-F238E27FC236}">
                <a16:creationId xmlns:a16="http://schemas.microsoft.com/office/drawing/2014/main" id="{CAF4FA4E-495B-3470-4B6A-7B2B4F8B4905}"/>
              </a:ext>
            </a:extLst>
          </p:cNvPr>
          <p:cNvSpPr>
            <a:spLocks noGrp="1"/>
          </p:cNvSpPr>
          <p:nvPr>
            <p:ph type="dt" sz="half" idx="10"/>
          </p:nvPr>
        </p:nvSpPr>
        <p:spPr>
          <a:xfrm>
            <a:off x="550863" y="6507212"/>
            <a:ext cx="2628900" cy="153888"/>
          </a:xfrm>
        </p:spPr>
        <p:txBody>
          <a:bodyPr/>
          <a:lstStyle/>
          <a:p>
            <a:r>
              <a:rPr lang="en-US" sz="1400" dirty="0"/>
              <a:t>Friday July 26, 2024</a:t>
            </a:r>
          </a:p>
        </p:txBody>
      </p:sp>
      <p:sp>
        <p:nvSpPr>
          <p:cNvPr id="4" name="Footer Placeholder 4">
            <a:extLst>
              <a:ext uri="{FF2B5EF4-FFF2-40B4-BE49-F238E27FC236}">
                <a16:creationId xmlns:a16="http://schemas.microsoft.com/office/drawing/2014/main" id="{824A816B-32BA-89A9-5290-19BFE35E3984}"/>
              </a:ext>
            </a:extLst>
          </p:cNvPr>
          <p:cNvSpPr>
            <a:spLocks noGrp="1"/>
          </p:cNvSpPr>
          <p:nvPr>
            <p:ph type="ftr" sz="quarter" idx="11"/>
          </p:nvPr>
        </p:nvSpPr>
        <p:spPr>
          <a:xfrm>
            <a:off x="3359150" y="6507212"/>
            <a:ext cx="6379210" cy="153888"/>
          </a:xfrm>
        </p:spPr>
        <p:txBody>
          <a:bodyPr/>
          <a:lstStyle/>
          <a:p>
            <a:r>
              <a:rPr lang="nl-NL" sz="1400" dirty="0"/>
              <a:t>CincyDeliver				DEWPOINT</a:t>
            </a:r>
            <a:endParaRPr lang="en-US" sz="1400" dirty="0"/>
          </a:p>
        </p:txBody>
      </p:sp>
    </p:spTree>
    <p:extLst>
      <p:ext uri="{BB962C8B-B14F-4D97-AF65-F5344CB8AC3E}">
        <p14:creationId xmlns:p14="http://schemas.microsoft.com/office/powerpoint/2010/main" val="2112465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Resources</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3520036" y="4508500"/>
            <a:ext cx="8129194" cy="1563688"/>
          </a:xfrm>
        </p:spPr>
        <p:txBody>
          <a:bodyPr>
            <a:normAutofit/>
          </a:bodyPr>
          <a:lstStyle/>
          <a:p>
            <a:r>
              <a:rPr lang="en-US" sz="3200" dirty="0"/>
              <a:t>https://github.com/joekunk/sql-server-security</a:t>
            </a:r>
          </a:p>
          <a:p>
            <a:r>
              <a:rPr lang="en-US" dirty="0"/>
              <a:t>Public repo with the materials and scripts from this presentation</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16</a:t>
            </a:fld>
            <a:endParaRPr lang="en-US" sz="1400"/>
          </a:p>
        </p:txBody>
      </p:sp>
      <p:sp>
        <p:nvSpPr>
          <p:cNvPr id="2" name="Date Placeholder 3">
            <a:extLst>
              <a:ext uri="{FF2B5EF4-FFF2-40B4-BE49-F238E27FC236}">
                <a16:creationId xmlns:a16="http://schemas.microsoft.com/office/drawing/2014/main" id="{E246E472-49B6-4800-C118-C774645874AF}"/>
              </a:ext>
            </a:extLst>
          </p:cNvPr>
          <p:cNvSpPr>
            <a:spLocks noGrp="1"/>
          </p:cNvSpPr>
          <p:nvPr>
            <p:ph type="dt" sz="half" idx="10"/>
          </p:nvPr>
        </p:nvSpPr>
        <p:spPr>
          <a:xfrm>
            <a:off x="550863" y="6507212"/>
            <a:ext cx="2628900" cy="153888"/>
          </a:xfrm>
        </p:spPr>
        <p:txBody>
          <a:bodyPr/>
          <a:lstStyle/>
          <a:p>
            <a:r>
              <a:rPr lang="en-US" sz="1400" dirty="0"/>
              <a:t>Friday July 26, 2024</a:t>
            </a:r>
          </a:p>
        </p:txBody>
      </p:sp>
      <p:sp>
        <p:nvSpPr>
          <p:cNvPr id="4" name="Footer Placeholder 4">
            <a:extLst>
              <a:ext uri="{FF2B5EF4-FFF2-40B4-BE49-F238E27FC236}">
                <a16:creationId xmlns:a16="http://schemas.microsoft.com/office/drawing/2014/main" id="{27481A3C-CFC2-25CB-97ED-F3A2C70A2A35}"/>
              </a:ext>
            </a:extLst>
          </p:cNvPr>
          <p:cNvSpPr>
            <a:spLocks noGrp="1"/>
          </p:cNvSpPr>
          <p:nvPr>
            <p:ph type="ftr" sz="quarter" idx="11"/>
          </p:nvPr>
        </p:nvSpPr>
        <p:spPr>
          <a:xfrm>
            <a:off x="3359150" y="6507212"/>
            <a:ext cx="6379210" cy="153888"/>
          </a:xfrm>
        </p:spPr>
        <p:txBody>
          <a:bodyPr/>
          <a:lstStyle/>
          <a:p>
            <a:r>
              <a:rPr lang="nl-NL" sz="1400" dirty="0"/>
              <a:t>CincyDeliver				DEWPOINT</a:t>
            </a:r>
            <a:endParaRPr lang="en-US" sz="1400" dirty="0"/>
          </a:p>
        </p:txBody>
      </p:sp>
    </p:spTree>
    <p:extLst>
      <p:ext uri="{BB962C8B-B14F-4D97-AF65-F5344CB8AC3E}">
        <p14:creationId xmlns:p14="http://schemas.microsoft.com/office/powerpoint/2010/main" val="16129230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1400906"/>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2419821"/>
            <a:ext cx="5437187" cy="3179868"/>
          </a:xfrm>
        </p:spPr>
        <p:txBody>
          <a:bodyPr/>
          <a:lstStyle/>
          <a:p>
            <a:r>
              <a:rPr lang="en-US" dirty="0"/>
              <a:t>Joe Kunk</a:t>
            </a:r>
          </a:p>
          <a:p>
            <a:r>
              <a:rPr lang="en-US" dirty="0"/>
              <a:t>jkunk@dewpoint.com</a:t>
            </a:r>
          </a:p>
          <a:p>
            <a:r>
              <a:rPr lang="en-US" dirty="0"/>
              <a:t>517-939-9970 mobile</a:t>
            </a:r>
          </a:p>
          <a:p>
            <a:r>
              <a:rPr lang="en-US" dirty="0"/>
              <a:t>LinkedIn:  joe-kunk-b926091</a:t>
            </a:r>
          </a:p>
          <a:p>
            <a:r>
              <a:rPr lang="en-US" dirty="0"/>
              <a:t>Mastodon: </a:t>
            </a:r>
            <a:r>
              <a:rPr lang="en-US" dirty="0" err="1"/>
              <a:t>joekunk@techhub.social</a:t>
            </a:r>
            <a:endParaRPr lang="en-US" dirty="0"/>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17</a:t>
            </a:fld>
            <a:endParaRPr lang="en-US" sz="1400"/>
          </a:p>
        </p:txBody>
      </p:sp>
      <p:sp>
        <p:nvSpPr>
          <p:cNvPr id="2" name="Date Placeholder 3">
            <a:extLst>
              <a:ext uri="{FF2B5EF4-FFF2-40B4-BE49-F238E27FC236}">
                <a16:creationId xmlns:a16="http://schemas.microsoft.com/office/drawing/2014/main" id="{4E00C12E-DC6B-F807-9ED6-41D8B8D3B402}"/>
              </a:ext>
            </a:extLst>
          </p:cNvPr>
          <p:cNvSpPr>
            <a:spLocks noGrp="1"/>
          </p:cNvSpPr>
          <p:nvPr>
            <p:ph type="dt" sz="half" idx="10"/>
          </p:nvPr>
        </p:nvSpPr>
        <p:spPr>
          <a:xfrm>
            <a:off x="550863" y="6507212"/>
            <a:ext cx="2628900" cy="153888"/>
          </a:xfrm>
        </p:spPr>
        <p:txBody>
          <a:bodyPr/>
          <a:lstStyle/>
          <a:p>
            <a:r>
              <a:rPr lang="en-US" sz="1400" dirty="0"/>
              <a:t>Friday July 26, 2024</a:t>
            </a:r>
          </a:p>
        </p:txBody>
      </p:sp>
      <p:sp>
        <p:nvSpPr>
          <p:cNvPr id="4" name="Footer Placeholder 4">
            <a:extLst>
              <a:ext uri="{FF2B5EF4-FFF2-40B4-BE49-F238E27FC236}">
                <a16:creationId xmlns:a16="http://schemas.microsoft.com/office/drawing/2014/main" id="{55909E00-241C-8681-6787-8763043C1C2F}"/>
              </a:ext>
            </a:extLst>
          </p:cNvPr>
          <p:cNvSpPr>
            <a:spLocks noGrp="1"/>
          </p:cNvSpPr>
          <p:nvPr>
            <p:ph type="ftr" sz="quarter" idx="11"/>
          </p:nvPr>
        </p:nvSpPr>
        <p:spPr>
          <a:xfrm>
            <a:off x="3359150" y="6507212"/>
            <a:ext cx="6379210" cy="153888"/>
          </a:xfrm>
        </p:spPr>
        <p:txBody>
          <a:bodyPr/>
          <a:lstStyle/>
          <a:p>
            <a:r>
              <a:rPr lang="nl-NL" sz="1400" dirty="0"/>
              <a:t>CincyDeliver				DEWPOINT</a:t>
            </a:r>
            <a:endParaRPr lang="en-US" sz="1400" dirty="0"/>
          </a:p>
        </p:txBody>
      </p:sp>
    </p:spTree>
    <p:extLst>
      <p:ext uri="{BB962C8B-B14F-4D97-AF65-F5344CB8AC3E}">
        <p14:creationId xmlns:p14="http://schemas.microsoft.com/office/powerpoint/2010/main" val="285719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710362"/>
            <a:ext cx="3565524" cy="2174426"/>
          </a:xfrm>
        </p:spPr>
        <p:txBody>
          <a:bodyPr anchor="b" anchorCtr="0">
            <a:normAutofit fontScale="90000"/>
          </a:bodyPr>
          <a:lstStyle/>
          <a:p>
            <a:r>
              <a:rPr lang="en-US" dirty="0"/>
              <a:t>Essential</a:t>
            </a:r>
            <a:br>
              <a:rPr lang="en-US" dirty="0"/>
            </a:br>
            <a:r>
              <a:rPr lang="en-US" dirty="0"/>
              <a:t>SQL Server Security Practices</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4" y="3325091"/>
            <a:ext cx="3565524" cy="3037924"/>
          </a:xfrm>
        </p:spPr>
        <p:txBody>
          <a:bodyPr>
            <a:normAutofit/>
          </a:bodyPr>
          <a:lstStyle/>
          <a:p>
            <a:r>
              <a:rPr lang="en-US" dirty="0"/>
              <a:t>Joe Kunk</a:t>
            </a:r>
            <a:br>
              <a:rPr lang="en-US" dirty="0"/>
            </a:br>
            <a:r>
              <a:rPr lang="en-US" dirty="0"/>
              <a:t>Dewpoint Inc.   Lansing MI </a:t>
            </a:r>
          </a:p>
          <a:p>
            <a:r>
              <a:rPr lang="en-US" dirty="0"/>
              <a:t>Senior Software Architect</a:t>
            </a:r>
            <a:br>
              <a:rPr lang="en-US" dirty="0"/>
            </a:br>
            <a:r>
              <a:rPr lang="en-US" dirty="0"/>
              <a:t>Data Architect</a:t>
            </a:r>
          </a:p>
          <a:p>
            <a:r>
              <a:rPr lang="en-US" dirty="0"/>
              <a:t>jkunk@dewpoint.com</a:t>
            </a:r>
          </a:p>
          <a:p>
            <a:r>
              <a:rPr lang="en-US" dirty="0"/>
              <a:t>517-939-9970 mobile</a:t>
            </a:r>
          </a:p>
        </p:txBody>
      </p:sp>
    </p:spTree>
    <p:extLst>
      <p:ext uri="{BB962C8B-B14F-4D97-AF65-F5344CB8AC3E}">
        <p14:creationId xmlns:p14="http://schemas.microsoft.com/office/powerpoint/2010/main" val="752814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FD1080-7919-E62B-9F5B-A1E19F702F1C}"/>
            </a:ext>
          </a:extLst>
        </p:cNvPr>
        <p:cNvGrpSpPr/>
        <p:nvPr/>
      </p:nvGrpSpPr>
      <p:grpSpPr>
        <a:xfrm>
          <a:off x="0" y="0"/>
          <a:ext cx="0" cy="0"/>
          <a:chOff x="0" y="0"/>
          <a:chExt cx="0" cy="0"/>
        </a:xfrm>
      </p:grpSpPr>
      <p:grpSp>
        <p:nvGrpSpPr>
          <p:cNvPr id="25" name="Group 24">
            <a:extLst>
              <a:ext uri="{FF2B5EF4-FFF2-40B4-BE49-F238E27FC236}">
                <a16:creationId xmlns:a16="http://schemas.microsoft.com/office/drawing/2014/main" id="{9EA9A96E-C174-4060-D4E6-556A1812A34A}"/>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3234B591-0997-2592-9ADF-30110702E3F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407DE9D0-20F6-F095-E77C-A8703E4748FD}"/>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EE1BD9E5-FE00-6FDD-B8D1-AE59F0861D24}"/>
              </a:ext>
            </a:extLst>
          </p:cNvPr>
          <p:cNvSpPr>
            <a:spLocks noGrp="1"/>
          </p:cNvSpPr>
          <p:nvPr>
            <p:ph type="title"/>
          </p:nvPr>
        </p:nvSpPr>
        <p:spPr>
          <a:xfrm>
            <a:off x="550862" y="549275"/>
            <a:ext cx="11097551" cy="1332000"/>
          </a:xfrm>
        </p:spPr>
        <p:txBody>
          <a:bodyPr>
            <a:normAutofit/>
          </a:bodyPr>
          <a:lstStyle/>
          <a:p>
            <a:r>
              <a:rPr lang="en-US" dirty="0"/>
              <a:t>Joe Kunk</a:t>
            </a:r>
          </a:p>
        </p:txBody>
      </p:sp>
      <p:sp>
        <p:nvSpPr>
          <p:cNvPr id="10" name="Content Placeholder 9">
            <a:extLst>
              <a:ext uri="{FF2B5EF4-FFF2-40B4-BE49-F238E27FC236}">
                <a16:creationId xmlns:a16="http://schemas.microsoft.com/office/drawing/2014/main" id="{FD261A66-E0A8-3C9E-426A-F380FA05AEC1}"/>
              </a:ext>
            </a:extLst>
          </p:cNvPr>
          <p:cNvSpPr>
            <a:spLocks noGrp="1"/>
          </p:cNvSpPr>
          <p:nvPr>
            <p:ph sz="half" idx="2"/>
          </p:nvPr>
        </p:nvSpPr>
        <p:spPr>
          <a:xfrm>
            <a:off x="550863" y="1335024"/>
            <a:ext cx="11090274" cy="4607901"/>
          </a:xfrm>
        </p:spPr>
        <p:txBody>
          <a:bodyPr/>
          <a:lstStyle/>
          <a:p>
            <a:pPr rtl="0" fontAlgn="ctr">
              <a:lnSpc>
                <a:spcPct val="100000"/>
              </a:lnSpc>
              <a:spcBef>
                <a:spcPts val="0"/>
              </a:spcBef>
              <a:spcAft>
                <a:spcPts val="1200"/>
              </a:spcAft>
              <a:buFont typeface="Arial" panose="020B0604020202020204" pitchFamily="34" charset="0"/>
              <a:buChar char="•"/>
            </a:pPr>
            <a:r>
              <a:rPr lang="en-US" sz="2000" b="0" i="0" dirty="0">
                <a:solidFill>
                  <a:schemeClr val="tx1"/>
                </a:solidFill>
                <a:effectLst/>
                <a:latin typeface="Graphik Meetup"/>
              </a:rPr>
              <a:t>Consultant with Dewpoint in Lansing since August 2015</a:t>
            </a:r>
          </a:p>
          <a:p>
            <a:pPr fontAlgn="ctr">
              <a:lnSpc>
                <a:spcPct val="100000"/>
              </a:lnSpc>
              <a:spcBef>
                <a:spcPts val="0"/>
              </a:spcBef>
              <a:spcAft>
                <a:spcPts val="1200"/>
              </a:spcAft>
            </a:pPr>
            <a:r>
              <a:rPr lang="en-US" sz="2000" dirty="0">
                <a:solidFill>
                  <a:schemeClr val="tx1"/>
                </a:solidFill>
                <a:latin typeface="Graphik Meetup"/>
              </a:rPr>
              <a:t>Data Architect for enterprise data warehouse implementations</a:t>
            </a:r>
          </a:p>
          <a:p>
            <a:pPr fontAlgn="ctr">
              <a:lnSpc>
                <a:spcPct val="100000"/>
              </a:lnSpc>
              <a:spcBef>
                <a:spcPts val="0"/>
              </a:spcBef>
              <a:spcAft>
                <a:spcPts val="1200"/>
              </a:spcAft>
            </a:pPr>
            <a:r>
              <a:rPr lang="en-US" sz="2000" b="0" i="0" dirty="0">
                <a:solidFill>
                  <a:schemeClr val="tx1"/>
                </a:solidFill>
                <a:effectLst/>
                <a:latin typeface="Graphik Meetup"/>
              </a:rPr>
              <a:t>Microsoft C# developer</a:t>
            </a:r>
          </a:p>
          <a:p>
            <a:pPr fontAlgn="ctr">
              <a:lnSpc>
                <a:spcPct val="100000"/>
              </a:lnSpc>
              <a:spcBef>
                <a:spcPts val="0"/>
              </a:spcBef>
              <a:spcAft>
                <a:spcPts val="1200"/>
              </a:spcAft>
            </a:pPr>
            <a:r>
              <a:rPr lang="en-US" sz="2000" b="0" i="0" dirty="0">
                <a:solidFill>
                  <a:schemeClr val="tx1"/>
                </a:solidFill>
                <a:effectLst/>
                <a:latin typeface="Graphik Meetup"/>
              </a:rPr>
              <a:t>SQL Server developer/administrator/analyst/fixer</a:t>
            </a:r>
          </a:p>
          <a:p>
            <a:pPr rtl="0" fontAlgn="ctr">
              <a:lnSpc>
                <a:spcPct val="100000"/>
              </a:lnSpc>
              <a:spcBef>
                <a:spcPts val="0"/>
              </a:spcBef>
              <a:spcAft>
                <a:spcPts val="1200"/>
              </a:spcAft>
              <a:buFont typeface="Arial" panose="020B0604020202020204" pitchFamily="34" charset="0"/>
              <a:buChar char="•"/>
            </a:pPr>
            <a:r>
              <a:rPr lang="en-US" sz="2000" b="0" i="0" dirty="0">
                <a:solidFill>
                  <a:schemeClr val="tx1"/>
                </a:solidFill>
                <a:effectLst/>
                <a:latin typeface="Graphik Meetup"/>
              </a:rPr>
              <a:t>Application Security Analyst</a:t>
            </a:r>
          </a:p>
          <a:p>
            <a:pPr fontAlgn="ctr">
              <a:lnSpc>
                <a:spcPct val="100000"/>
              </a:lnSpc>
              <a:spcBef>
                <a:spcPts val="0"/>
              </a:spcBef>
              <a:spcAft>
                <a:spcPts val="1200"/>
              </a:spcAft>
            </a:pPr>
            <a:r>
              <a:rPr lang="en-US" sz="2000" b="0" i="0" dirty="0">
                <a:solidFill>
                  <a:schemeClr val="tx1"/>
                </a:solidFill>
                <a:effectLst/>
                <a:latin typeface="Graphik Meetup"/>
              </a:rPr>
              <a:t> Visual Basic MVP for </a:t>
            </a:r>
            <a:r>
              <a:rPr lang="en-US" sz="2000" dirty="0">
                <a:solidFill>
                  <a:schemeClr val="tx1"/>
                </a:solidFill>
                <a:latin typeface="Graphik Meetup"/>
              </a:rPr>
              <a:t>5 years, 2009-2013</a:t>
            </a:r>
            <a:endParaRPr lang="en-US" sz="2000" b="0" i="0" dirty="0">
              <a:solidFill>
                <a:schemeClr val="tx1"/>
              </a:solidFill>
              <a:effectLst/>
              <a:latin typeface="Graphik Meetup"/>
            </a:endParaRPr>
          </a:p>
          <a:p>
            <a:pPr rtl="0" fontAlgn="ctr">
              <a:lnSpc>
                <a:spcPct val="100000"/>
              </a:lnSpc>
              <a:spcBef>
                <a:spcPts val="0"/>
              </a:spcBef>
              <a:spcAft>
                <a:spcPts val="1200"/>
              </a:spcAft>
              <a:buFont typeface="Arial" panose="020B0604020202020204" pitchFamily="34" charset="0"/>
              <a:buChar char="•"/>
            </a:pPr>
            <a:r>
              <a:rPr lang="en-US" sz="2000" b="0" i="0" dirty="0">
                <a:solidFill>
                  <a:schemeClr val="tx1"/>
                </a:solidFill>
                <a:effectLst/>
                <a:latin typeface="Graphik Meetup"/>
              </a:rPr>
              <a:t>Board member of the GLUGnet .NET User Group for 2</a:t>
            </a:r>
            <a:r>
              <a:rPr lang="en-US" sz="2000" dirty="0">
                <a:solidFill>
                  <a:schemeClr val="tx1"/>
                </a:solidFill>
                <a:latin typeface="Graphik Meetup"/>
              </a:rPr>
              <a:t>0</a:t>
            </a:r>
            <a:r>
              <a:rPr lang="en-US" sz="2000" b="0" i="0" dirty="0">
                <a:solidFill>
                  <a:schemeClr val="tx1"/>
                </a:solidFill>
                <a:effectLst/>
                <a:latin typeface="Graphik Meetup"/>
              </a:rPr>
              <a:t> years</a:t>
            </a:r>
          </a:p>
          <a:p>
            <a:pPr rtl="0" fontAlgn="ctr">
              <a:lnSpc>
                <a:spcPct val="100000"/>
              </a:lnSpc>
              <a:spcBef>
                <a:spcPts val="0"/>
              </a:spcBef>
              <a:spcAft>
                <a:spcPts val="1200"/>
              </a:spcAft>
              <a:buFont typeface="Arial" panose="020B0604020202020204" pitchFamily="34" charset="0"/>
              <a:buChar char="•"/>
            </a:pPr>
            <a:r>
              <a:rPr lang="en-US" sz="2000" b="0" i="0" dirty="0">
                <a:solidFill>
                  <a:schemeClr val="tx1"/>
                </a:solidFill>
                <a:effectLst/>
                <a:latin typeface="Graphik Meetup"/>
              </a:rPr>
              <a:t>Published over 30 technical articles in Visual Studio Magazine</a:t>
            </a:r>
          </a:p>
          <a:p>
            <a:pPr rtl="0" fontAlgn="ctr">
              <a:lnSpc>
                <a:spcPct val="100000"/>
              </a:lnSpc>
              <a:spcBef>
                <a:spcPts val="0"/>
              </a:spcBef>
              <a:spcAft>
                <a:spcPts val="1200"/>
              </a:spcAft>
              <a:buFont typeface="Arial" panose="020B0604020202020204" pitchFamily="34" charset="0"/>
              <a:buChar char="•"/>
            </a:pPr>
            <a:r>
              <a:rPr lang="en-US" sz="2000" dirty="0">
                <a:solidFill>
                  <a:schemeClr val="tx1"/>
                </a:solidFill>
                <a:latin typeface="Graphik Meetup"/>
              </a:rPr>
              <a:t>C</a:t>
            </a:r>
            <a:r>
              <a:rPr lang="en-US" sz="2000" b="0" i="0" dirty="0">
                <a:solidFill>
                  <a:schemeClr val="tx1"/>
                </a:solidFill>
                <a:effectLst/>
                <a:latin typeface="Graphik Meetup"/>
              </a:rPr>
              <a:t>o-authored Professional DevExpress ASP.NET Controls (Reporting chapter)</a:t>
            </a:r>
          </a:p>
          <a:p>
            <a:pPr rtl="0" fontAlgn="ctr">
              <a:lnSpc>
                <a:spcPct val="100000"/>
              </a:lnSpc>
              <a:spcBef>
                <a:spcPts val="0"/>
              </a:spcBef>
              <a:spcAft>
                <a:spcPts val="1200"/>
              </a:spcAft>
              <a:buFont typeface="Arial" panose="020B0604020202020204" pitchFamily="34" charset="0"/>
              <a:buChar char="•"/>
            </a:pPr>
            <a:r>
              <a:rPr lang="en-US" sz="2000" dirty="0">
                <a:solidFill>
                  <a:schemeClr val="tx1"/>
                </a:solidFill>
                <a:latin typeface="Graphik Meetup"/>
              </a:rPr>
              <a:t>F</a:t>
            </a:r>
            <a:r>
              <a:rPr lang="en-US" sz="2000" b="0" i="0" dirty="0">
                <a:solidFill>
                  <a:schemeClr val="tx1"/>
                </a:solidFill>
                <a:effectLst/>
                <a:latin typeface="Graphik Meetup"/>
              </a:rPr>
              <a:t>ormer Pluralsight author</a:t>
            </a:r>
            <a:endParaRPr lang="en-US" sz="1800" dirty="0">
              <a:solidFill>
                <a:schemeClr val="tx1"/>
              </a:solidFill>
              <a:effectLst/>
              <a:latin typeface="Calibri" panose="020F0502020204030204" pitchFamily="34" charset="0"/>
            </a:endParaRPr>
          </a:p>
        </p:txBody>
      </p:sp>
      <p:sp>
        <p:nvSpPr>
          <p:cNvPr id="4" name="Date Placeholder 3">
            <a:extLst>
              <a:ext uri="{FF2B5EF4-FFF2-40B4-BE49-F238E27FC236}">
                <a16:creationId xmlns:a16="http://schemas.microsoft.com/office/drawing/2014/main" id="{4B78EAE4-1928-FFBC-B68C-C6368C92B50A}"/>
              </a:ext>
            </a:extLst>
          </p:cNvPr>
          <p:cNvSpPr>
            <a:spLocks noGrp="1"/>
          </p:cNvSpPr>
          <p:nvPr>
            <p:ph type="dt" sz="half" idx="10"/>
          </p:nvPr>
        </p:nvSpPr>
        <p:spPr>
          <a:xfrm>
            <a:off x="550863" y="6507212"/>
            <a:ext cx="2628900" cy="153888"/>
          </a:xfrm>
        </p:spPr>
        <p:txBody>
          <a:bodyPr/>
          <a:lstStyle/>
          <a:p>
            <a:r>
              <a:rPr lang="en-US" sz="1400" dirty="0"/>
              <a:t>Friday July 26, 2024</a:t>
            </a:r>
          </a:p>
        </p:txBody>
      </p:sp>
      <p:sp>
        <p:nvSpPr>
          <p:cNvPr id="5" name="Footer Placeholder 4">
            <a:extLst>
              <a:ext uri="{FF2B5EF4-FFF2-40B4-BE49-F238E27FC236}">
                <a16:creationId xmlns:a16="http://schemas.microsoft.com/office/drawing/2014/main" id="{43CC1922-8671-8A8C-0E01-B6E6508C2FA2}"/>
              </a:ext>
            </a:extLst>
          </p:cNvPr>
          <p:cNvSpPr>
            <a:spLocks noGrp="1"/>
          </p:cNvSpPr>
          <p:nvPr>
            <p:ph type="ftr" sz="quarter" idx="11"/>
          </p:nvPr>
        </p:nvSpPr>
        <p:spPr>
          <a:xfrm>
            <a:off x="3359150" y="6507212"/>
            <a:ext cx="6379210" cy="153888"/>
          </a:xfrm>
        </p:spPr>
        <p:txBody>
          <a:bodyPr/>
          <a:lstStyle/>
          <a:p>
            <a:r>
              <a:rPr lang="nl-NL" sz="1400" dirty="0"/>
              <a:t>CincyDeliver				DEWPOINT</a:t>
            </a:r>
            <a:endParaRPr lang="en-US" sz="1400" dirty="0"/>
          </a:p>
        </p:txBody>
      </p:sp>
      <p:sp>
        <p:nvSpPr>
          <p:cNvPr id="6" name="Slide Number Placeholder 5">
            <a:extLst>
              <a:ext uri="{FF2B5EF4-FFF2-40B4-BE49-F238E27FC236}">
                <a16:creationId xmlns:a16="http://schemas.microsoft.com/office/drawing/2014/main" id="{96256542-AA06-6494-E488-FD3CEE58D66E}"/>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3</a:t>
            </a:fld>
            <a:endParaRPr lang="en-US" sz="1400" dirty="0"/>
          </a:p>
        </p:txBody>
      </p:sp>
      <p:sp>
        <p:nvSpPr>
          <p:cNvPr id="22" name="Freeform: Shape 21">
            <a:extLst>
              <a:ext uri="{FF2B5EF4-FFF2-40B4-BE49-F238E27FC236}">
                <a16:creationId xmlns:a16="http://schemas.microsoft.com/office/drawing/2014/main" id="{9BD22948-861F-774B-7FFA-04AF76498BB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026" name="Picture 2" descr="Professional DevExpress ASP.NET Controls">
            <a:extLst>
              <a:ext uri="{FF2B5EF4-FFF2-40B4-BE49-F238E27FC236}">
                <a16:creationId xmlns:a16="http://schemas.microsoft.com/office/drawing/2014/main" id="{5A0A1671-9E96-8780-9A40-1AAB44925F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98980" y="3576225"/>
            <a:ext cx="1815465" cy="2280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8149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Guiding Principle of Least Privilege</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4</a:t>
            </a:fld>
            <a:endParaRPr lang="en-US" sz="1400" dirty="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A4DFAB94-03D3-118F-DED7-ECF1750408B0}"/>
              </a:ext>
            </a:extLst>
          </p:cNvPr>
          <p:cNvSpPr txBox="1"/>
          <p:nvPr/>
        </p:nvSpPr>
        <p:spPr>
          <a:xfrm>
            <a:off x="813181" y="2393750"/>
            <a:ext cx="9135682" cy="3416320"/>
          </a:xfrm>
          <a:prstGeom prst="rect">
            <a:avLst/>
          </a:prstGeom>
          <a:noFill/>
        </p:spPr>
        <p:txBody>
          <a:bodyPr wrap="square">
            <a:spAutoFit/>
          </a:bodyPr>
          <a:lstStyle/>
          <a:p>
            <a:r>
              <a:rPr lang="en-US" sz="2400" b="0" i="0" dirty="0">
                <a:effectLst/>
                <a:latin typeface="DM Sans" pitchFamily="2" charset="0"/>
              </a:rPr>
              <a:t>The principle of least privilege refers to an information security concept in which a user is given the minimum levels of access and/or permissions needed to perform his/her job functions.</a:t>
            </a:r>
          </a:p>
          <a:p>
            <a:endParaRPr lang="en-US" sz="2400" dirty="0">
              <a:latin typeface="DM Sans" pitchFamily="2" charset="0"/>
            </a:endParaRPr>
          </a:p>
          <a:p>
            <a:r>
              <a:rPr lang="en-US" sz="2400" dirty="0">
                <a:latin typeface="DM Sans" pitchFamily="2" charset="0"/>
              </a:rPr>
              <a:t>Benefits:</a:t>
            </a:r>
          </a:p>
          <a:p>
            <a:pPr marL="800100" lvl="1" indent="-342900">
              <a:buFont typeface="Arial" panose="020B0604020202020204" pitchFamily="34" charset="0"/>
              <a:buChar char="•"/>
            </a:pPr>
            <a:r>
              <a:rPr lang="en-US" sz="2400" dirty="0">
                <a:latin typeface="DM Sans" pitchFamily="2" charset="0"/>
              </a:rPr>
              <a:t>Prevent unwanted actions</a:t>
            </a:r>
          </a:p>
          <a:p>
            <a:pPr marL="800100" lvl="1" indent="-342900">
              <a:buFont typeface="Arial" panose="020B0604020202020204" pitchFamily="34" charset="0"/>
              <a:buChar char="•"/>
            </a:pPr>
            <a:r>
              <a:rPr lang="en-US" sz="2400" dirty="0">
                <a:latin typeface="DM Sans" pitchFamily="2" charset="0"/>
              </a:rPr>
              <a:t>Minimizes the attack surface</a:t>
            </a:r>
          </a:p>
          <a:p>
            <a:pPr marL="800100" lvl="1" indent="-342900">
              <a:buFont typeface="Arial" panose="020B0604020202020204" pitchFamily="34" charset="0"/>
              <a:buChar char="•"/>
            </a:pPr>
            <a:r>
              <a:rPr lang="en-US" sz="2400" dirty="0">
                <a:latin typeface="DM Sans" pitchFamily="2" charset="0"/>
              </a:rPr>
              <a:t>Cleaner process support and documentation</a:t>
            </a:r>
          </a:p>
          <a:p>
            <a:pPr marL="800100" lvl="1" indent="-342900">
              <a:buFont typeface="Arial" panose="020B0604020202020204" pitchFamily="34" charset="0"/>
              <a:buChar char="•"/>
            </a:pPr>
            <a:endParaRPr lang="en-US" sz="2400" dirty="0"/>
          </a:p>
        </p:txBody>
      </p:sp>
      <p:sp>
        <p:nvSpPr>
          <p:cNvPr id="2" name="Date Placeholder 3">
            <a:extLst>
              <a:ext uri="{FF2B5EF4-FFF2-40B4-BE49-F238E27FC236}">
                <a16:creationId xmlns:a16="http://schemas.microsoft.com/office/drawing/2014/main" id="{AA646611-38BE-4CF3-9C83-FA4DDAC5E70B}"/>
              </a:ext>
            </a:extLst>
          </p:cNvPr>
          <p:cNvSpPr>
            <a:spLocks noGrp="1"/>
          </p:cNvSpPr>
          <p:nvPr>
            <p:ph type="dt" sz="half" idx="10"/>
          </p:nvPr>
        </p:nvSpPr>
        <p:spPr>
          <a:xfrm>
            <a:off x="550863" y="6507212"/>
            <a:ext cx="2628900" cy="153888"/>
          </a:xfrm>
        </p:spPr>
        <p:txBody>
          <a:bodyPr/>
          <a:lstStyle/>
          <a:p>
            <a:r>
              <a:rPr lang="en-US" sz="1400" dirty="0"/>
              <a:t>Friday July 26, 2024</a:t>
            </a:r>
          </a:p>
        </p:txBody>
      </p:sp>
      <p:sp>
        <p:nvSpPr>
          <p:cNvPr id="4" name="Footer Placeholder 4">
            <a:extLst>
              <a:ext uri="{FF2B5EF4-FFF2-40B4-BE49-F238E27FC236}">
                <a16:creationId xmlns:a16="http://schemas.microsoft.com/office/drawing/2014/main" id="{698E347E-148B-9999-7A3D-72451223227D}"/>
              </a:ext>
            </a:extLst>
          </p:cNvPr>
          <p:cNvSpPr>
            <a:spLocks noGrp="1"/>
          </p:cNvSpPr>
          <p:nvPr>
            <p:ph type="ftr" sz="quarter" idx="11"/>
          </p:nvPr>
        </p:nvSpPr>
        <p:spPr>
          <a:xfrm>
            <a:off x="3359150" y="6507212"/>
            <a:ext cx="6379210" cy="153888"/>
          </a:xfrm>
        </p:spPr>
        <p:txBody>
          <a:bodyPr/>
          <a:lstStyle/>
          <a:p>
            <a:r>
              <a:rPr lang="nl-NL" sz="1400" dirty="0"/>
              <a:t>CincyDeliver				DEWPOINT</a:t>
            </a:r>
            <a:endParaRPr lang="en-US" sz="1400" dirty="0"/>
          </a:p>
        </p:txBody>
      </p:sp>
    </p:spTree>
    <p:extLst>
      <p:ext uri="{BB962C8B-B14F-4D97-AF65-F5344CB8AC3E}">
        <p14:creationId xmlns:p14="http://schemas.microsoft.com/office/powerpoint/2010/main" val="3891345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3F82CD-8FFD-FF22-BAFB-9A9E366AEF16}"/>
            </a:ext>
          </a:extLst>
        </p:cNvPr>
        <p:cNvGrpSpPr/>
        <p:nvPr/>
      </p:nvGrpSpPr>
      <p:grpSpPr>
        <a:xfrm>
          <a:off x="0" y="0"/>
          <a:ext cx="0" cy="0"/>
          <a:chOff x="0" y="0"/>
          <a:chExt cx="0" cy="0"/>
        </a:xfrm>
      </p:grpSpPr>
      <p:grpSp>
        <p:nvGrpSpPr>
          <p:cNvPr id="25" name="Group 24">
            <a:extLst>
              <a:ext uri="{FF2B5EF4-FFF2-40B4-BE49-F238E27FC236}">
                <a16:creationId xmlns:a16="http://schemas.microsoft.com/office/drawing/2014/main" id="{B61729E0-C19A-0BD5-A1BD-90788A39CB5C}"/>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845CDE1C-76EA-E69A-16A1-9679652E01F0}"/>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B198115E-D55E-7749-6795-DFF731CFFA48}"/>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304E1FE4-ECB9-04A1-9912-F3F3C7D83863}"/>
              </a:ext>
            </a:extLst>
          </p:cNvPr>
          <p:cNvSpPr>
            <a:spLocks noGrp="1"/>
          </p:cNvSpPr>
          <p:nvPr>
            <p:ph type="title"/>
          </p:nvPr>
        </p:nvSpPr>
        <p:spPr>
          <a:xfrm>
            <a:off x="543586" y="846454"/>
            <a:ext cx="11097551" cy="772675"/>
          </a:xfrm>
        </p:spPr>
        <p:txBody>
          <a:bodyPr>
            <a:normAutofit fontScale="90000"/>
          </a:bodyPr>
          <a:lstStyle/>
          <a:p>
            <a:pPr algn="ctr"/>
            <a:r>
              <a:rPr lang="en-US" dirty="0"/>
              <a:t>DEMOS</a:t>
            </a:r>
            <a:br>
              <a:rPr lang="en-US" dirty="0"/>
            </a:br>
            <a:br>
              <a:rPr lang="en-US" dirty="0"/>
            </a:br>
            <a:r>
              <a:rPr lang="en-US" dirty="0"/>
              <a:t>Least Privilege Practices</a:t>
            </a:r>
          </a:p>
        </p:txBody>
      </p:sp>
      <p:sp>
        <p:nvSpPr>
          <p:cNvPr id="6" name="Slide Number Placeholder 5">
            <a:extLst>
              <a:ext uri="{FF2B5EF4-FFF2-40B4-BE49-F238E27FC236}">
                <a16:creationId xmlns:a16="http://schemas.microsoft.com/office/drawing/2014/main" id="{DEDB88D8-BBEA-97BE-B95F-C044BF25A45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5</a:t>
            </a:fld>
            <a:endParaRPr lang="en-US" sz="1400"/>
          </a:p>
        </p:txBody>
      </p:sp>
      <p:sp>
        <p:nvSpPr>
          <p:cNvPr id="22" name="Freeform: Shape 21">
            <a:extLst>
              <a:ext uri="{FF2B5EF4-FFF2-40B4-BE49-F238E27FC236}">
                <a16:creationId xmlns:a16="http://schemas.microsoft.com/office/drawing/2014/main" id="{EE8D3CDF-F55C-4C97-72A5-9001A06DCC1A}"/>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9">
            <a:extLst>
              <a:ext uri="{FF2B5EF4-FFF2-40B4-BE49-F238E27FC236}">
                <a16:creationId xmlns:a16="http://schemas.microsoft.com/office/drawing/2014/main" id="{1B25312A-8984-FF04-8C33-10771D707805}"/>
              </a:ext>
            </a:extLst>
          </p:cNvPr>
          <p:cNvSpPr>
            <a:spLocks noGrp="1"/>
          </p:cNvSpPr>
          <p:nvPr>
            <p:ph sz="half" idx="2"/>
          </p:nvPr>
        </p:nvSpPr>
        <p:spPr>
          <a:xfrm>
            <a:off x="550863" y="3043712"/>
            <a:ext cx="11090274" cy="2810372"/>
          </a:xfrm>
        </p:spPr>
        <p:txBody>
          <a:bodyPr/>
          <a:lstStyle/>
          <a:p>
            <a:pPr marL="0" indent="0" rtl="0" fontAlgn="ctr">
              <a:spcBef>
                <a:spcPts val="0"/>
              </a:spcBef>
              <a:spcAft>
                <a:spcPts val="0"/>
              </a:spcAft>
              <a:buNone/>
            </a:pPr>
            <a:r>
              <a:rPr lang="en-US" sz="2800" dirty="0">
                <a:effectLst/>
                <a:latin typeface="Calibri" panose="020F0502020204030204" pitchFamily="34" charset="0"/>
              </a:rPr>
              <a:t>You can practice these demos yourself on any Windows laptop or PC</a:t>
            </a:r>
            <a:br>
              <a:rPr lang="en-US" sz="2800" dirty="0">
                <a:effectLst/>
                <a:latin typeface="Calibri" panose="020F0502020204030204" pitchFamily="34" charset="0"/>
              </a:rPr>
            </a:br>
            <a:r>
              <a:rPr lang="en-US" sz="2800" dirty="0">
                <a:effectLst/>
                <a:latin typeface="Calibri" panose="020F0502020204030204" pitchFamily="34" charset="0"/>
              </a:rPr>
              <a:t>using SQL Server Developer Edition. </a:t>
            </a:r>
            <a:r>
              <a:rPr lang="en-US" sz="2800" dirty="0">
                <a:latin typeface="Calibri" panose="020F0502020204030204" pitchFamily="34" charset="0"/>
              </a:rPr>
              <a:t>Available for each major release.</a:t>
            </a:r>
            <a:endParaRPr lang="en-US" sz="2800"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endParaRPr lang="en-US" sz="2800" dirty="0">
              <a:latin typeface="Calibri" panose="020F0502020204030204" pitchFamily="34" charset="0"/>
            </a:endParaRPr>
          </a:p>
          <a:p>
            <a:pPr marL="0" indent="0" rtl="0" fontAlgn="ctr">
              <a:spcBef>
                <a:spcPts val="0"/>
              </a:spcBef>
              <a:spcAft>
                <a:spcPts val="0"/>
              </a:spcAft>
              <a:buNone/>
            </a:pPr>
            <a:r>
              <a:rPr lang="en-US" sz="2800" dirty="0">
                <a:effectLst/>
                <a:latin typeface="Calibri" panose="020F0502020204030204" pitchFamily="34" charset="0"/>
              </a:rPr>
              <a:t>SQL Server Developer Edition is a free single user version of the full corporate Enterprise edition with all features enabled. </a:t>
            </a:r>
            <a:br>
              <a:rPr lang="en-US" sz="2800" dirty="0">
                <a:effectLst/>
                <a:latin typeface="Calibri" panose="020F0502020204030204" pitchFamily="34" charset="0"/>
              </a:rPr>
            </a:br>
            <a:r>
              <a:rPr lang="en-US" sz="2800" dirty="0">
                <a:effectLst/>
                <a:latin typeface="Calibri" panose="020F0502020204030204" pitchFamily="34" charset="0"/>
              </a:rPr>
              <a:t>AdventureWorks</a:t>
            </a:r>
            <a:r>
              <a:rPr lang="en-US" sz="2800" dirty="0">
                <a:latin typeface="Calibri" panose="020F0502020204030204" pitchFamily="34" charset="0"/>
              </a:rPr>
              <a:t>2012 database.</a:t>
            </a:r>
            <a:br>
              <a:rPr lang="en-US" sz="2800" dirty="0">
                <a:effectLst/>
                <a:latin typeface="Calibri" panose="020F0502020204030204" pitchFamily="34" charset="0"/>
              </a:rPr>
            </a:br>
            <a:endParaRPr lang="en-US" sz="2800" dirty="0">
              <a:effectLst/>
              <a:latin typeface="Calibri" panose="020F0502020204030204" pitchFamily="34" charset="0"/>
            </a:endParaRPr>
          </a:p>
        </p:txBody>
      </p:sp>
      <p:sp>
        <p:nvSpPr>
          <p:cNvPr id="2" name="Date Placeholder 3">
            <a:extLst>
              <a:ext uri="{FF2B5EF4-FFF2-40B4-BE49-F238E27FC236}">
                <a16:creationId xmlns:a16="http://schemas.microsoft.com/office/drawing/2014/main" id="{CDA0039D-1A60-5C61-88DA-4F83C7C1E1BA}"/>
              </a:ext>
            </a:extLst>
          </p:cNvPr>
          <p:cNvSpPr>
            <a:spLocks noGrp="1"/>
          </p:cNvSpPr>
          <p:nvPr>
            <p:ph type="dt" sz="half" idx="10"/>
          </p:nvPr>
        </p:nvSpPr>
        <p:spPr>
          <a:xfrm>
            <a:off x="550863" y="6507212"/>
            <a:ext cx="2628900" cy="153888"/>
          </a:xfrm>
        </p:spPr>
        <p:txBody>
          <a:bodyPr/>
          <a:lstStyle/>
          <a:p>
            <a:r>
              <a:rPr lang="en-US" sz="1400" dirty="0"/>
              <a:t>Friday July 26, 2024</a:t>
            </a:r>
          </a:p>
        </p:txBody>
      </p:sp>
      <p:sp>
        <p:nvSpPr>
          <p:cNvPr id="8" name="Footer Placeholder 4">
            <a:extLst>
              <a:ext uri="{FF2B5EF4-FFF2-40B4-BE49-F238E27FC236}">
                <a16:creationId xmlns:a16="http://schemas.microsoft.com/office/drawing/2014/main" id="{B2D2203D-AE0F-FE66-C432-C0F38B01310E}"/>
              </a:ext>
            </a:extLst>
          </p:cNvPr>
          <p:cNvSpPr>
            <a:spLocks noGrp="1"/>
          </p:cNvSpPr>
          <p:nvPr>
            <p:ph type="ftr" sz="quarter" idx="11"/>
          </p:nvPr>
        </p:nvSpPr>
        <p:spPr>
          <a:xfrm>
            <a:off x="3359150" y="6507212"/>
            <a:ext cx="6379210" cy="153888"/>
          </a:xfrm>
        </p:spPr>
        <p:txBody>
          <a:bodyPr/>
          <a:lstStyle/>
          <a:p>
            <a:r>
              <a:rPr lang="nl-NL" sz="1400" dirty="0"/>
              <a:t>CincyDeliver				DEWPOINT</a:t>
            </a:r>
            <a:endParaRPr lang="en-US" sz="1400" dirty="0"/>
          </a:p>
        </p:txBody>
      </p:sp>
    </p:spTree>
    <p:extLst>
      <p:ext uri="{BB962C8B-B14F-4D97-AF65-F5344CB8AC3E}">
        <p14:creationId xmlns:p14="http://schemas.microsoft.com/office/powerpoint/2010/main" val="2517742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43586" y="846454"/>
            <a:ext cx="11097551" cy="772675"/>
          </a:xfrm>
        </p:spPr>
        <p:txBody>
          <a:bodyPr>
            <a:normAutofit fontScale="90000"/>
          </a:bodyPr>
          <a:lstStyle/>
          <a:p>
            <a:pPr algn="ctr"/>
            <a:r>
              <a:rPr lang="en-US" dirty="0"/>
              <a:t>DEMOS</a:t>
            </a:r>
            <a:br>
              <a:rPr lang="en-US" dirty="0"/>
            </a:br>
            <a:br>
              <a:rPr lang="en-US" dirty="0"/>
            </a:b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6</a:t>
            </a:fld>
            <a:endParaRPr lang="en-US" sz="140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9">
            <a:extLst>
              <a:ext uri="{FF2B5EF4-FFF2-40B4-BE49-F238E27FC236}">
                <a16:creationId xmlns:a16="http://schemas.microsoft.com/office/drawing/2014/main" id="{55BC838F-7D25-245D-A257-0556FD699AA8}"/>
              </a:ext>
            </a:extLst>
          </p:cNvPr>
          <p:cNvSpPr>
            <a:spLocks noGrp="1"/>
          </p:cNvSpPr>
          <p:nvPr>
            <p:ph sz="half" idx="2"/>
          </p:nvPr>
        </p:nvSpPr>
        <p:spPr>
          <a:xfrm>
            <a:off x="543586" y="2084680"/>
            <a:ext cx="11090274" cy="2810372"/>
          </a:xfrm>
        </p:spPr>
        <p:txBody>
          <a:bodyPr/>
          <a:lstStyle/>
          <a:p>
            <a:pPr marL="514350" indent="-514350" rtl="0" fontAlgn="ctr">
              <a:spcBef>
                <a:spcPts val="0"/>
              </a:spcBef>
              <a:spcAft>
                <a:spcPts val="0"/>
              </a:spcAft>
              <a:buAutoNum type="arabicPeriod"/>
            </a:pPr>
            <a:r>
              <a:rPr lang="en-US" sz="2800" dirty="0">
                <a:latin typeface="Calibri" panose="020F0502020204030204" pitchFamily="34" charset="0"/>
              </a:rPr>
              <a:t>Seeing permissions already assigned.</a:t>
            </a:r>
            <a:br>
              <a:rPr lang="en-US" sz="2800" dirty="0">
                <a:latin typeface="Calibri" panose="020F0502020204030204" pitchFamily="34" charset="0"/>
              </a:rPr>
            </a:br>
            <a:endParaRPr lang="en-US" sz="2800" dirty="0">
              <a:latin typeface="Calibri" panose="020F0502020204030204" pitchFamily="34" charset="0"/>
            </a:endParaRPr>
          </a:p>
          <a:p>
            <a:pPr marL="514350" indent="-514350" rtl="0" fontAlgn="ctr">
              <a:spcBef>
                <a:spcPts val="0"/>
              </a:spcBef>
              <a:spcAft>
                <a:spcPts val="0"/>
              </a:spcAft>
              <a:buAutoNum type="arabicPeriod"/>
            </a:pPr>
            <a:r>
              <a:rPr lang="en-US" sz="2800" dirty="0">
                <a:effectLst/>
                <a:latin typeface="Calibri" panose="020F0502020204030204" pitchFamily="34" charset="0"/>
              </a:rPr>
              <a:t>Assign permissions by DB Role to identify need/purpose for them.</a:t>
            </a:r>
            <a:br>
              <a:rPr lang="en-US" sz="2800" dirty="0">
                <a:effectLst/>
                <a:latin typeface="Calibri" panose="020F0502020204030204" pitchFamily="34" charset="0"/>
              </a:rPr>
            </a:br>
            <a:endParaRPr lang="en-US" sz="2800" dirty="0">
              <a:effectLst/>
              <a:latin typeface="Calibri" panose="020F0502020204030204" pitchFamily="34" charset="0"/>
            </a:endParaRPr>
          </a:p>
          <a:p>
            <a:pPr marL="514350" indent="-514350" rtl="0" fontAlgn="ctr">
              <a:spcBef>
                <a:spcPts val="0"/>
              </a:spcBef>
              <a:spcAft>
                <a:spcPts val="0"/>
              </a:spcAft>
              <a:buAutoNum type="arabicPeriod"/>
            </a:pPr>
            <a:r>
              <a:rPr lang="en-US" sz="2800" dirty="0">
                <a:latin typeface="Calibri" panose="020F0502020204030204" pitchFamily="34" charset="0"/>
              </a:rPr>
              <a:t>Create a schema for a secure read/write area in a production database.</a:t>
            </a:r>
            <a:br>
              <a:rPr lang="en-US" sz="2800" dirty="0">
                <a:latin typeface="Calibri" panose="020F0502020204030204" pitchFamily="34" charset="0"/>
              </a:rPr>
            </a:br>
            <a:endParaRPr lang="en-US" sz="2800" dirty="0">
              <a:latin typeface="Calibri" panose="020F0502020204030204" pitchFamily="34" charset="0"/>
            </a:endParaRPr>
          </a:p>
          <a:p>
            <a:pPr marL="514350" indent="-514350" rtl="0" fontAlgn="ctr">
              <a:spcBef>
                <a:spcPts val="0"/>
              </a:spcBef>
              <a:spcAft>
                <a:spcPts val="0"/>
              </a:spcAft>
              <a:buAutoNum type="arabicPeriod"/>
            </a:pPr>
            <a:r>
              <a:rPr lang="en-US" sz="2800" dirty="0">
                <a:effectLst/>
                <a:latin typeface="Calibri" panose="020F0502020204030204" pitchFamily="34" charset="0"/>
              </a:rPr>
              <a:t>No login stored procedure to enforce least privilege.</a:t>
            </a:r>
          </a:p>
          <a:p>
            <a:pPr marL="971550" lvl="1" indent="-514350" fontAlgn="ctr">
              <a:spcBef>
                <a:spcPts val="0"/>
              </a:spcBef>
              <a:spcAft>
                <a:spcPts val="0"/>
              </a:spcAft>
              <a:buAutoNum type="arabicPeriod"/>
            </a:pPr>
            <a:r>
              <a:rPr lang="en-US" sz="2000" dirty="0">
                <a:effectLst/>
                <a:latin typeface="Calibri" panose="020F0502020204030204" pitchFamily="34" charset="0"/>
              </a:rPr>
              <a:t>Database Level</a:t>
            </a:r>
          </a:p>
          <a:p>
            <a:pPr marL="971550" lvl="1" indent="-514350" fontAlgn="ctr">
              <a:spcBef>
                <a:spcPts val="0"/>
              </a:spcBef>
              <a:spcAft>
                <a:spcPts val="0"/>
              </a:spcAft>
              <a:buAutoNum type="arabicPeriod"/>
            </a:pPr>
            <a:r>
              <a:rPr lang="en-US" sz="2000" dirty="0">
                <a:effectLst/>
                <a:latin typeface="Calibri" panose="020F0502020204030204" pitchFamily="34" charset="0"/>
              </a:rPr>
              <a:t>Server Level</a:t>
            </a:r>
          </a:p>
        </p:txBody>
      </p:sp>
      <p:sp>
        <p:nvSpPr>
          <p:cNvPr id="2" name="Date Placeholder 3">
            <a:extLst>
              <a:ext uri="{FF2B5EF4-FFF2-40B4-BE49-F238E27FC236}">
                <a16:creationId xmlns:a16="http://schemas.microsoft.com/office/drawing/2014/main" id="{E7E6D017-0D12-2C71-1893-49B57FC9E10E}"/>
              </a:ext>
            </a:extLst>
          </p:cNvPr>
          <p:cNvSpPr>
            <a:spLocks noGrp="1"/>
          </p:cNvSpPr>
          <p:nvPr>
            <p:ph type="dt" sz="half" idx="10"/>
          </p:nvPr>
        </p:nvSpPr>
        <p:spPr>
          <a:xfrm>
            <a:off x="550863" y="6507212"/>
            <a:ext cx="2628900" cy="153888"/>
          </a:xfrm>
        </p:spPr>
        <p:txBody>
          <a:bodyPr/>
          <a:lstStyle/>
          <a:p>
            <a:r>
              <a:rPr lang="en-US" sz="1400" dirty="0"/>
              <a:t>Friday July 26, 2024</a:t>
            </a:r>
          </a:p>
        </p:txBody>
      </p:sp>
      <p:sp>
        <p:nvSpPr>
          <p:cNvPr id="4" name="Footer Placeholder 4">
            <a:extLst>
              <a:ext uri="{FF2B5EF4-FFF2-40B4-BE49-F238E27FC236}">
                <a16:creationId xmlns:a16="http://schemas.microsoft.com/office/drawing/2014/main" id="{D0521906-4FAA-1282-079C-18ED06DEB2C3}"/>
              </a:ext>
            </a:extLst>
          </p:cNvPr>
          <p:cNvSpPr>
            <a:spLocks noGrp="1"/>
          </p:cNvSpPr>
          <p:nvPr>
            <p:ph type="ftr" sz="quarter" idx="11"/>
          </p:nvPr>
        </p:nvSpPr>
        <p:spPr>
          <a:xfrm>
            <a:off x="3359150" y="6507212"/>
            <a:ext cx="6379210" cy="153888"/>
          </a:xfrm>
        </p:spPr>
        <p:txBody>
          <a:bodyPr/>
          <a:lstStyle/>
          <a:p>
            <a:r>
              <a:rPr lang="nl-NL" sz="1400" dirty="0"/>
              <a:t>CincyDeliver				DEWPOINT</a:t>
            </a:r>
            <a:endParaRPr lang="en-US" sz="1400" dirty="0"/>
          </a:p>
        </p:txBody>
      </p:sp>
    </p:spTree>
    <p:extLst>
      <p:ext uri="{BB962C8B-B14F-4D97-AF65-F5344CB8AC3E}">
        <p14:creationId xmlns:p14="http://schemas.microsoft.com/office/powerpoint/2010/main" val="128786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F9F9D3-38A6-3444-61EC-028504A7BAC3}"/>
            </a:ext>
          </a:extLst>
        </p:cNvPr>
        <p:cNvGrpSpPr/>
        <p:nvPr/>
      </p:nvGrpSpPr>
      <p:grpSpPr>
        <a:xfrm>
          <a:off x="0" y="0"/>
          <a:ext cx="0" cy="0"/>
          <a:chOff x="0" y="0"/>
          <a:chExt cx="0" cy="0"/>
        </a:xfrm>
      </p:grpSpPr>
      <p:grpSp>
        <p:nvGrpSpPr>
          <p:cNvPr id="25" name="Group 24">
            <a:extLst>
              <a:ext uri="{FF2B5EF4-FFF2-40B4-BE49-F238E27FC236}">
                <a16:creationId xmlns:a16="http://schemas.microsoft.com/office/drawing/2014/main" id="{C66ABA19-51F1-F9AC-8B4C-F0CDED5BAD2B}"/>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3B834014-A2E5-B12C-336E-C119ADE15EEA}"/>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D918688F-1BE6-0AD1-13C4-82C7A3FA767B}"/>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FCE5ED96-1E3A-1F4B-42F3-F5895E77E0D2}"/>
              </a:ext>
            </a:extLst>
          </p:cNvPr>
          <p:cNvSpPr>
            <a:spLocks noGrp="1"/>
          </p:cNvSpPr>
          <p:nvPr>
            <p:ph type="title"/>
          </p:nvPr>
        </p:nvSpPr>
        <p:spPr>
          <a:xfrm>
            <a:off x="550862" y="549275"/>
            <a:ext cx="11097551" cy="1332000"/>
          </a:xfrm>
        </p:spPr>
        <p:txBody>
          <a:bodyPr>
            <a:normAutofit/>
          </a:bodyPr>
          <a:lstStyle/>
          <a:p>
            <a:r>
              <a:rPr lang="en-US" dirty="0"/>
              <a:t>A Data Architect’s Ask to Developers</a:t>
            </a:r>
          </a:p>
        </p:txBody>
      </p:sp>
      <p:sp>
        <p:nvSpPr>
          <p:cNvPr id="10" name="Content Placeholder 9">
            <a:extLst>
              <a:ext uri="{FF2B5EF4-FFF2-40B4-BE49-F238E27FC236}">
                <a16:creationId xmlns:a16="http://schemas.microsoft.com/office/drawing/2014/main" id="{2CCAB8FD-EAC6-7920-2EFF-21AA6B8CDFC7}"/>
              </a:ext>
            </a:extLst>
          </p:cNvPr>
          <p:cNvSpPr>
            <a:spLocks noGrp="1"/>
          </p:cNvSpPr>
          <p:nvPr>
            <p:ph sz="half" idx="2"/>
          </p:nvPr>
        </p:nvSpPr>
        <p:spPr>
          <a:xfrm>
            <a:off x="550863" y="1969008"/>
            <a:ext cx="11090274" cy="3973917"/>
          </a:xfrm>
        </p:spPr>
        <p:txBody>
          <a:bodyPr/>
          <a:lstStyle/>
          <a:p>
            <a:pPr rtl="0" fontAlgn="ctr">
              <a:lnSpc>
                <a:spcPct val="100000"/>
              </a:lnSpc>
              <a:spcBef>
                <a:spcPts val="0"/>
              </a:spcBef>
              <a:spcAft>
                <a:spcPts val="1200"/>
              </a:spcAft>
              <a:buFont typeface="Arial" panose="020B0604020202020204" pitchFamily="34" charset="0"/>
              <a:buChar char="•"/>
            </a:pPr>
            <a:r>
              <a:rPr lang="en-US" sz="2800" dirty="0">
                <a:effectLst/>
                <a:latin typeface="Calibri" panose="020F0502020204030204" pitchFamily="34" charset="0"/>
              </a:rPr>
              <a:t>Include an identity-seed int column, preferably as primary key.</a:t>
            </a:r>
          </a:p>
          <a:p>
            <a:pPr lvl="1" fontAlgn="ctr">
              <a:lnSpc>
                <a:spcPct val="100000"/>
              </a:lnSpc>
              <a:spcBef>
                <a:spcPts val="0"/>
              </a:spcBef>
              <a:spcAft>
                <a:spcPts val="1200"/>
              </a:spcAft>
            </a:pPr>
            <a:r>
              <a:rPr lang="en-US" sz="1800" dirty="0">
                <a:latin typeface="Calibri" panose="020F0502020204030204" pitchFamily="34" charset="0"/>
              </a:rPr>
              <a:t>Provides a unique ID for each row that does not change over time, even if not the primary key.</a:t>
            </a:r>
          </a:p>
          <a:p>
            <a:pPr lvl="1" fontAlgn="ctr">
              <a:lnSpc>
                <a:spcPct val="100000"/>
              </a:lnSpc>
              <a:spcBef>
                <a:spcPts val="0"/>
              </a:spcBef>
              <a:spcAft>
                <a:spcPts val="1200"/>
              </a:spcAft>
            </a:pPr>
            <a:r>
              <a:rPr lang="en-US" sz="1800" dirty="0">
                <a:effectLst/>
                <a:latin typeface="Calibri" panose="020F0502020204030204" pitchFamily="34" charset="0"/>
              </a:rPr>
              <a:t>If the table is re-created daily, </a:t>
            </a:r>
            <a:r>
              <a:rPr lang="en-US" sz="1800" dirty="0">
                <a:latin typeface="Calibri" panose="020F0502020204030204" pitchFamily="34" charset="0"/>
              </a:rPr>
              <a:t>name the column </a:t>
            </a:r>
            <a:r>
              <a:rPr lang="en-US" sz="1800" dirty="0" err="1">
                <a:latin typeface="Calibri" panose="020F0502020204030204" pitchFamily="34" charset="0"/>
              </a:rPr>
              <a:t>RowID</a:t>
            </a:r>
            <a:r>
              <a:rPr lang="en-US" sz="1800" dirty="0">
                <a:latin typeface="Calibri" panose="020F0502020204030204" pitchFamily="34" charset="0"/>
              </a:rPr>
              <a:t> to indicate it is not a permanent value.</a:t>
            </a:r>
          </a:p>
          <a:p>
            <a:pPr lvl="1" fontAlgn="ctr">
              <a:lnSpc>
                <a:spcPct val="100000"/>
              </a:lnSpc>
              <a:spcBef>
                <a:spcPts val="0"/>
              </a:spcBef>
              <a:spcAft>
                <a:spcPts val="1200"/>
              </a:spcAft>
            </a:pPr>
            <a:r>
              <a:rPr lang="en-US" sz="1800" dirty="0">
                <a:latin typeface="Calibri" panose="020F0502020204030204" pitchFamily="34" charset="0"/>
              </a:rPr>
              <a:t>Avoid UniqueIdentifier (GUID) as primary key unless the table must have unique keys across multiple databases.</a:t>
            </a:r>
            <a:br>
              <a:rPr lang="en-US" sz="1800" dirty="0">
                <a:latin typeface="Calibri" panose="020F0502020204030204" pitchFamily="34" charset="0"/>
              </a:rPr>
            </a:br>
            <a:endParaRPr lang="en-US" sz="1800" dirty="0">
              <a:latin typeface="Calibri" panose="020F0502020204030204" pitchFamily="34" charset="0"/>
            </a:endParaRPr>
          </a:p>
          <a:p>
            <a:pPr fontAlgn="ctr">
              <a:lnSpc>
                <a:spcPct val="100000"/>
              </a:lnSpc>
              <a:spcBef>
                <a:spcPts val="0"/>
              </a:spcBef>
              <a:spcAft>
                <a:spcPts val="1200"/>
              </a:spcAft>
            </a:pPr>
            <a:r>
              <a:rPr lang="en-US" sz="2800" dirty="0">
                <a:effectLst/>
                <a:latin typeface="Calibri" panose="020F0502020204030204" pitchFamily="34" charset="0"/>
              </a:rPr>
              <a:t>Include a </a:t>
            </a:r>
            <a:r>
              <a:rPr lang="en-US" sz="2800" dirty="0">
                <a:latin typeface="Calibri" panose="020F0502020204030204" pitchFamily="34" charset="0"/>
              </a:rPr>
              <a:t>ROWVERSION column in each table (TIMESTAMP)</a:t>
            </a:r>
          </a:p>
          <a:p>
            <a:pPr lvl="1" fontAlgn="ctr">
              <a:lnSpc>
                <a:spcPct val="100000"/>
              </a:lnSpc>
              <a:spcBef>
                <a:spcPts val="0"/>
              </a:spcBef>
              <a:spcAft>
                <a:spcPts val="1200"/>
              </a:spcAft>
            </a:pPr>
            <a:r>
              <a:rPr lang="en-US" sz="1800" dirty="0">
                <a:effectLst/>
                <a:latin typeface="Calibri" panose="020F0502020204030204" pitchFamily="34" charset="0"/>
              </a:rPr>
              <a:t>Usually placed at the end of the table row, only requires 8 bytes per row.</a:t>
            </a:r>
          </a:p>
          <a:p>
            <a:pPr lvl="1" fontAlgn="ctr">
              <a:lnSpc>
                <a:spcPct val="100000"/>
              </a:lnSpc>
              <a:spcBef>
                <a:spcPts val="0"/>
              </a:spcBef>
              <a:spcAft>
                <a:spcPts val="1200"/>
              </a:spcAft>
            </a:pPr>
            <a:r>
              <a:rPr lang="en-US" sz="1800" dirty="0">
                <a:latin typeface="Calibri" panose="020F0502020204030204" pitchFamily="34" charset="0"/>
              </a:rPr>
              <a:t>Makes data synchronization to a data warehouse SO MUCH easier.</a:t>
            </a:r>
          </a:p>
          <a:p>
            <a:pPr lvl="1" fontAlgn="ctr">
              <a:lnSpc>
                <a:spcPct val="100000"/>
              </a:lnSpc>
              <a:spcBef>
                <a:spcPts val="0"/>
              </a:spcBef>
              <a:spcAft>
                <a:spcPts val="1200"/>
              </a:spcAft>
            </a:pPr>
            <a:r>
              <a:rPr lang="en-US" sz="1800" dirty="0" err="1">
                <a:effectLst/>
                <a:latin typeface="Calibri" panose="020F0502020204030204" pitchFamily="34" charset="0"/>
              </a:rPr>
              <a:t>RowVersion</a:t>
            </a:r>
            <a:r>
              <a:rPr lang="en-US" sz="1800" dirty="0">
                <a:effectLst/>
                <a:latin typeface="Calibri" panose="020F0502020204030204" pitchFamily="34" charset="0"/>
              </a:rPr>
              <a:t> column source compare destination  :: BOTH = ignore, SOURCE only = insert, DEST only = delete</a:t>
            </a:r>
          </a:p>
        </p:txBody>
      </p:sp>
      <p:sp>
        <p:nvSpPr>
          <p:cNvPr id="6" name="Slide Number Placeholder 5">
            <a:extLst>
              <a:ext uri="{FF2B5EF4-FFF2-40B4-BE49-F238E27FC236}">
                <a16:creationId xmlns:a16="http://schemas.microsoft.com/office/drawing/2014/main" id="{299E6601-18EF-D85D-FE01-1D977437202E}"/>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7</a:t>
            </a:fld>
            <a:endParaRPr lang="en-US" sz="1400" dirty="0"/>
          </a:p>
        </p:txBody>
      </p:sp>
      <p:sp>
        <p:nvSpPr>
          <p:cNvPr id="22" name="Freeform: Shape 21">
            <a:extLst>
              <a:ext uri="{FF2B5EF4-FFF2-40B4-BE49-F238E27FC236}">
                <a16:creationId xmlns:a16="http://schemas.microsoft.com/office/drawing/2014/main" id="{38430384-D5F0-75A9-F2F3-EF7CCFA4E009}"/>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Date Placeholder 3">
            <a:extLst>
              <a:ext uri="{FF2B5EF4-FFF2-40B4-BE49-F238E27FC236}">
                <a16:creationId xmlns:a16="http://schemas.microsoft.com/office/drawing/2014/main" id="{3E0AEAE3-951A-A1DF-075A-91E3832E739A}"/>
              </a:ext>
            </a:extLst>
          </p:cNvPr>
          <p:cNvSpPr>
            <a:spLocks noGrp="1"/>
          </p:cNvSpPr>
          <p:nvPr>
            <p:ph type="dt" sz="half" idx="10"/>
          </p:nvPr>
        </p:nvSpPr>
        <p:spPr>
          <a:xfrm>
            <a:off x="550863" y="6507212"/>
            <a:ext cx="2628900" cy="153888"/>
          </a:xfrm>
        </p:spPr>
        <p:txBody>
          <a:bodyPr/>
          <a:lstStyle/>
          <a:p>
            <a:r>
              <a:rPr lang="en-US" sz="1400" dirty="0"/>
              <a:t>Friday July 26, 2024</a:t>
            </a:r>
          </a:p>
        </p:txBody>
      </p:sp>
      <p:sp>
        <p:nvSpPr>
          <p:cNvPr id="2" name="Footer Placeholder 4">
            <a:extLst>
              <a:ext uri="{FF2B5EF4-FFF2-40B4-BE49-F238E27FC236}">
                <a16:creationId xmlns:a16="http://schemas.microsoft.com/office/drawing/2014/main" id="{82482C7E-C169-73D1-2A34-7876355DD783}"/>
              </a:ext>
            </a:extLst>
          </p:cNvPr>
          <p:cNvSpPr>
            <a:spLocks noGrp="1"/>
          </p:cNvSpPr>
          <p:nvPr>
            <p:ph type="ftr" sz="quarter" idx="11"/>
          </p:nvPr>
        </p:nvSpPr>
        <p:spPr>
          <a:xfrm>
            <a:off x="3359150" y="6507212"/>
            <a:ext cx="6379210" cy="153888"/>
          </a:xfrm>
        </p:spPr>
        <p:txBody>
          <a:bodyPr/>
          <a:lstStyle/>
          <a:p>
            <a:r>
              <a:rPr lang="nl-NL" sz="1400" dirty="0"/>
              <a:t>CincyDeliver				DEWPOINT</a:t>
            </a:r>
            <a:endParaRPr lang="en-US" sz="1400" dirty="0"/>
          </a:p>
        </p:txBody>
      </p:sp>
    </p:spTree>
    <p:extLst>
      <p:ext uri="{BB962C8B-B14F-4D97-AF65-F5344CB8AC3E}">
        <p14:creationId xmlns:p14="http://schemas.microsoft.com/office/powerpoint/2010/main" val="4166599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3875CD-F99A-34EE-187F-43EA41DEADCE}"/>
            </a:ext>
          </a:extLst>
        </p:cNvPr>
        <p:cNvGrpSpPr/>
        <p:nvPr/>
      </p:nvGrpSpPr>
      <p:grpSpPr>
        <a:xfrm>
          <a:off x="0" y="0"/>
          <a:ext cx="0" cy="0"/>
          <a:chOff x="0" y="0"/>
          <a:chExt cx="0" cy="0"/>
        </a:xfrm>
      </p:grpSpPr>
      <p:grpSp>
        <p:nvGrpSpPr>
          <p:cNvPr id="25" name="Group 24">
            <a:extLst>
              <a:ext uri="{FF2B5EF4-FFF2-40B4-BE49-F238E27FC236}">
                <a16:creationId xmlns:a16="http://schemas.microsoft.com/office/drawing/2014/main" id="{C1B036BE-AF78-200A-A26D-7BCFA308EF1A}"/>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AD5F6C20-7D1D-58BF-C997-A0336ED7DD4D}"/>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62FA5A76-FCFD-16A9-E202-A9EB619BF52A}"/>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740EB2CD-D267-FDB0-2472-BD548935CBB5}"/>
              </a:ext>
            </a:extLst>
          </p:cNvPr>
          <p:cNvSpPr>
            <a:spLocks noGrp="1"/>
          </p:cNvSpPr>
          <p:nvPr>
            <p:ph type="title"/>
          </p:nvPr>
        </p:nvSpPr>
        <p:spPr>
          <a:xfrm>
            <a:off x="550862" y="549275"/>
            <a:ext cx="11097551" cy="1332000"/>
          </a:xfrm>
        </p:spPr>
        <p:txBody>
          <a:bodyPr>
            <a:normAutofit/>
          </a:bodyPr>
          <a:lstStyle/>
          <a:p>
            <a:r>
              <a:rPr lang="en-US" dirty="0"/>
              <a:t>What problems have I seen in 10+ years?</a:t>
            </a:r>
          </a:p>
        </p:txBody>
      </p:sp>
      <p:sp>
        <p:nvSpPr>
          <p:cNvPr id="10" name="Content Placeholder 9">
            <a:extLst>
              <a:ext uri="{FF2B5EF4-FFF2-40B4-BE49-F238E27FC236}">
                <a16:creationId xmlns:a16="http://schemas.microsoft.com/office/drawing/2014/main" id="{BC07673E-0C01-9919-29D2-F9A71CBFE33B}"/>
              </a:ext>
            </a:extLst>
          </p:cNvPr>
          <p:cNvSpPr>
            <a:spLocks noGrp="1"/>
          </p:cNvSpPr>
          <p:nvPr>
            <p:ph sz="half" idx="2"/>
          </p:nvPr>
        </p:nvSpPr>
        <p:spPr>
          <a:xfrm>
            <a:off x="550863" y="1630016"/>
            <a:ext cx="11090274" cy="4312909"/>
          </a:xfrm>
        </p:spPr>
        <p:txBody>
          <a:bodyPr/>
          <a:lstStyle/>
          <a:p>
            <a:pPr rtl="0" fontAlgn="ctr">
              <a:lnSpc>
                <a:spcPct val="100000"/>
              </a:lnSpc>
              <a:spcBef>
                <a:spcPts val="0"/>
              </a:spcBef>
              <a:spcAft>
                <a:spcPts val="1200"/>
              </a:spcAft>
              <a:buFont typeface="Arial" panose="020B0604020202020204" pitchFamily="34" charset="0"/>
              <a:buChar char="•"/>
            </a:pPr>
            <a:r>
              <a:rPr lang="en-US" dirty="0">
                <a:effectLst/>
                <a:latin typeface="Calibri" panose="020F0502020204030204" pitchFamily="34" charset="0"/>
              </a:rPr>
              <a:t>Internal staff granted </a:t>
            </a:r>
            <a:r>
              <a:rPr lang="en-US" dirty="0" err="1">
                <a:effectLst/>
                <a:latin typeface="Calibri" panose="020F0502020204030204" pitchFamily="34" charset="0"/>
              </a:rPr>
              <a:t>sa</a:t>
            </a:r>
            <a:r>
              <a:rPr lang="en-US" dirty="0">
                <a:effectLst/>
                <a:latin typeface="Calibri" panose="020F0502020204030204" pitchFamily="34" charset="0"/>
              </a:rPr>
              <a:t> because they need access to more than 1 database.</a:t>
            </a:r>
          </a:p>
          <a:p>
            <a:pPr rtl="0" fontAlgn="ctr">
              <a:lnSpc>
                <a:spcPct val="100000"/>
              </a:lnSpc>
              <a:spcBef>
                <a:spcPts val="0"/>
              </a:spcBef>
              <a:spcAft>
                <a:spcPts val="1200"/>
              </a:spcAft>
              <a:buFont typeface="Arial" panose="020B0604020202020204" pitchFamily="34" charset="0"/>
              <a:buChar char="•"/>
            </a:pPr>
            <a:r>
              <a:rPr lang="en-US" dirty="0">
                <a:effectLst/>
                <a:latin typeface="Calibri" panose="020F0502020204030204" pitchFamily="34" charset="0"/>
              </a:rPr>
              <a:t>Vendor connections granted </a:t>
            </a:r>
            <a:r>
              <a:rPr lang="en-US" dirty="0" err="1">
                <a:effectLst/>
                <a:latin typeface="Calibri" panose="020F0502020204030204" pitchFamily="34" charset="0"/>
              </a:rPr>
              <a:t>dbo</a:t>
            </a:r>
            <a:r>
              <a:rPr lang="en-US" dirty="0">
                <a:effectLst/>
                <a:latin typeface="Calibri" panose="020F0502020204030204" pitchFamily="34" charset="0"/>
              </a:rPr>
              <a:t> because they need to create a view.</a:t>
            </a:r>
          </a:p>
          <a:p>
            <a:pPr rtl="0" fontAlgn="ctr">
              <a:lnSpc>
                <a:spcPct val="100000"/>
              </a:lnSpc>
              <a:spcBef>
                <a:spcPts val="0"/>
              </a:spcBef>
              <a:spcAft>
                <a:spcPts val="1200"/>
              </a:spcAft>
              <a:buFont typeface="Arial" panose="020B0604020202020204" pitchFamily="34" charset="0"/>
              <a:buChar char="•"/>
            </a:pPr>
            <a:r>
              <a:rPr lang="en-US" dirty="0">
                <a:effectLst/>
                <a:latin typeface="Calibri" panose="020F0502020204030204" pitchFamily="34" charset="0"/>
              </a:rPr>
              <a:t>User added to the role db_datareader since they need to query &gt; 1 table.</a:t>
            </a:r>
          </a:p>
          <a:p>
            <a:pPr rtl="0" fontAlgn="ctr">
              <a:lnSpc>
                <a:spcPct val="100000"/>
              </a:lnSpc>
              <a:spcBef>
                <a:spcPts val="0"/>
              </a:spcBef>
              <a:spcAft>
                <a:spcPts val="1200"/>
              </a:spcAft>
              <a:buFont typeface="Arial" panose="020B0604020202020204" pitchFamily="34" charset="0"/>
              <a:buChar char="•"/>
            </a:pPr>
            <a:r>
              <a:rPr lang="en-US" dirty="0">
                <a:effectLst/>
                <a:latin typeface="Calibri" panose="020F0502020204030204" pitchFamily="34" charset="0"/>
              </a:rPr>
              <a:t>Logins remain for users that have left the company, or for apps no longer used. </a:t>
            </a:r>
            <a:br>
              <a:rPr lang="en-US" dirty="0">
                <a:effectLst/>
                <a:latin typeface="Calibri" panose="020F0502020204030204" pitchFamily="34" charset="0"/>
              </a:rPr>
            </a:br>
            <a:r>
              <a:rPr lang="en-US" dirty="0">
                <a:effectLst/>
                <a:latin typeface="Calibri" panose="020F0502020204030204" pitchFamily="34" charset="0"/>
              </a:rPr>
              <a:t>Very difficult for another DBA to assist or assume duties due to lack of scripts.</a:t>
            </a:r>
          </a:p>
          <a:p>
            <a:pPr rtl="0" fontAlgn="ctr">
              <a:lnSpc>
                <a:spcPct val="100000"/>
              </a:lnSpc>
              <a:spcBef>
                <a:spcPts val="0"/>
              </a:spcBef>
              <a:spcAft>
                <a:spcPts val="1200"/>
              </a:spcAft>
              <a:buFont typeface="Arial" panose="020B0604020202020204" pitchFamily="34" charset="0"/>
              <a:buChar char="•"/>
            </a:pPr>
            <a:r>
              <a:rPr lang="en-US" dirty="0">
                <a:effectLst/>
                <a:latin typeface="Calibri" panose="020F0502020204030204" pitchFamily="34" charset="0"/>
              </a:rPr>
              <a:t>Permissions assigned directly to named users, difficult to change or add staff.</a:t>
            </a:r>
          </a:p>
          <a:p>
            <a:pPr rtl="0" fontAlgn="ctr">
              <a:lnSpc>
                <a:spcPct val="100000"/>
              </a:lnSpc>
              <a:spcBef>
                <a:spcPts val="0"/>
              </a:spcBef>
              <a:spcAft>
                <a:spcPts val="1200"/>
              </a:spcAft>
              <a:buFont typeface="Arial" panose="020B0604020202020204" pitchFamily="34" charset="0"/>
              <a:buChar char="•"/>
            </a:pPr>
            <a:r>
              <a:rPr lang="en-US" dirty="0">
                <a:effectLst/>
                <a:latin typeface="Calibri" panose="020F0502020204030204" pitchFamily="34" charset="0"/>
              </a:rPr>
              <a:t>Granting permissions to </a:t>
            </a:r>
            <a:r>
              <a:rPr lang="en-US" dirty="0" err="1">
                <a:effectLst/>
                <a:latin typeface="Calibri" panose="020F0502020204030204" pitchFamily="34" charset="0"/>
              </a:rPr>
              <a:t>db</a:t>
            </a:r>
            <a:r>
              <a:rPr lang="en-US" dirty="0">
                <a:effectLst/>
                <a:latin typeface="Calibri" panose="020F0502020204030204" pitchFamily="34" charset="0"/>
              </a:rPr>
              <a:t> role ‘public’, giving that permission to anyone that can connect to the server with a login.</a:t>
            </a:r>
          </a:p>
          <a:p>
            <a:pPr fontAlgn="ctr">
              <a:lnSpc>
                <a:spcPct val="100000"/>
              </a:lnSpc>
              <a:spcBef>
                <a:spcPts val="0"/>
              </a:spcBef>
              <a:spcAft>
                <a:spcPts val="1200"/>
              </a:spcAft>
            </a:pPr>
            <a:r>
              <a:rPr lang="en-US" dirty="0">
                <a:effectLst/>
                <a:latin typeface="Calibri" panose="020F0502020204030204" pitchFamily="34" charset="0"/>
              </a:rPr>
              <a:t>No regular review of permissions assigned.</a:t>
            </a:r>
          </a:p>
          <a:p>
            <a:pPr rtl="0" fontAlgn="ctr">
              <a:lnSpc>
                <a:spcPct val="100000"/>
              </a:lnSpc>
              <a:spcBef>
                <a:spcPts val="0"/>
              </a:spcBef>
              <a:spcAft>
                <a:spcPts val="1200"/>
              </a:spcAft>
              <a:buFont typeface="Arial" panose="020B0604020202020204" pitchFamily="34" charset="0"/>
              <a:buChar char="•"/>
            </a:pPr>
            <a:endParaRPr lang="en-US" dirty="0">
              <a:effectLst/>
              <a:latin typeface="Calibri" panose="020F0502020204030204" pitchFamily="34" charset="0"/>
            </a:endParaRPr>
          </a:p>
        </p:txBody>
      </p:sp>
      <p:sp>
        <p:nvSpPr>
          <p:cNvPr id="6" name="Slide Number Placeholder 5">
            <a:extLst>
              <a:ext uri="{FF2B5EF4-FFF2-40B4-BE49-F238E27FC236}">
                <a16:creationId xmlns:a16="http://schemas.microsoft.com/office/drawing/2014/main" id="{A6723BA3-3918-48CA-9C7B-68F35F6400A0}"/>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8</a:t>
            </a:fld>
            <a:endParaRPr lang="en-US" sz="1400" dirty="0"/>
          </a:p>
        </p:txBody>
      </p:sp>
      <p:sp>
        <p:nvSpPr>
          <p:cNvPr id="22" name="Freeform: Shape 21">
            <a:extLst>
              <a:ext uri="{FF2B5EF4-FFF2-40B4-BE49-F238E27FC236}">
                <a16:creationId xmlns:a16="http://schemas.microsoft.com/office/drawing/2014/main" id="{8F376D00-4371-7CBF-ED7F-A07857E5ED8D}"/>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Date Placeholder 3">
            <a:extLst>
              <a:ext uri="{FF2B5EF4-FFF2-40B4-BE49-F238E27FC236}">
                <a16:creationId xmlns:a16="http://schemas.microsoft.com/office/drawing/2014/main" id="{D6B0ACDB-9ABE-877F-AD48-120A4A932F7A}"/>
              </a:ext>
            </a:extLst>
          </p:cNvPr>
          <p:cNvSpPr>
            <a:spLocks noGrp="1"/>
          </p:cNvSpPr>
          <p:nvPr>
            <p:ph type="dt" sz="half" idx="10"/>
          </p:nvPr>
        </p:nvSpPr>
        <p:spPr>
          <a:xfrm>
            <a:off x="550863" y="6507212"/>
            <a:ext cx="2628900" cy="153888"/>
          </a:xfrm>
        </p:spPr>
        <p:txBody>
          <a:bodyPr/>
          <a:lstStyle/>
          <a:p>
            <a:r>
              <a:rPr lang="en-US" sz="1400" dirty="0"/>
              <a:t>Friday July 26, 2024</a:t>
            </a:r>
          </a:p>
        </p:txBody>
      </p:sp>
      <p:sp>
        <p:nvSpPr>
          <p:cNvPr id="4" name="Footer Placeholder 4">
            <a:extLst>
              <a:ext uri="{FF2B5EF4-FFF2-40B4-BE49-F238E27FC236}">
                <a16:creationId xmlns:a16="http://schemas.microsoft.com/office/drawing/2014/main" id="{61FFD00E-E3C9-0AC6-EF8E-EFF7F27DFD22}"/>
              </a:ext>
            </a:extLst>
          </p:cNvPr>
          <p:cNvSpPr>
            <a:spLocks noGrp="1"/>
          </p:cNvSpPr>
          <p:nvPr>
            <p:ph type="ftr" sz="quarter" idx="11"/>
          </p:nvPr>
        </p:nvSpPr>
        <p:spPr>
          <a:xfrm>
            <a:off x="3359150" y="6507212"/>
            <a:ext cx="6379210" cy="153888"/>
          </a:xfrm>
        </p:spPr>
        <p:txBody>
          <a:bodyPr/>
          <a:lstStyle/>
          <a:p>
            <a:r>
              <a:rPr lang="nl-NL" sz="1400" dirty="0"/>
              <a:t>CincyDeliver				DEWPOINT</a:t>
            </a:r>
            <a:endParaRPr lang="en-US" sz="1400" dirty="0"/>
          </a:p>
        </p:txBody>
      </p:sp>
    </p:spTree>
    <p:extLst>
      <p:ext uri="{BB962C8B-B14F-4D97-AF65-F5344CB8AC3E}">
        <p14:creationId xmlns:p14="http://schemas.microsoft.com/office/powerpoint/2010/main" val="1210407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Why does this happen?</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630016"/>
            <a:ext cx="11090274" cy="4312909"/>
          </a:xfrm>
        </p:spPr>
        <p:txBody>
          <a:bodyPr/>
          <a:lstStyle/>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DBAs are often overworked, often just one for a large company; they only have time to react to the immediate request.</a:t>
            </a:r>
            <a:br>
              <a:rPr lang="en-US" dirty="0">
                <a:effectLst/>
                <a:latin typeface="Calibri" panose="020F0502020204030204" pitchFamily="34" charset="0"/>
              </a:rPr>
            </a:b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Fine-tuning security usually takes longer, but only slightly if you know how. </a:t>
            </a:r>
            <a:br>
              <a:rPr lang="en-US" dirty="0">
                <a:effectLst/>
                <a:latin typeface="Calibri" panose="020F0502020204030204" pitchFamily="34" charset="0"/>
              </a:rPr>
            </a:br>
            <a:r>
              <a:rPr lang="en-US" dirty="0">
                <a:effectLst/>
                <a:latin typeface="Calibri" panose="020F0502020204030204" pitchFamily="34" charset="0"/>
              </a:rPr>
              <a:t>Easy to get it wrong.</a:t>
            </a:r>
            <a:br>
              <a:rPr lang="en-US" dirty="0">
                <a:effectLst/>
                <a:latin typeface="Calibri" panose="020F0502020204030204" pitchFamily="34" charset="0"/>
              </a:rPr>
            </a:b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Requestors are unsure of what they will need and don't want to create delays from multiple tickets, so they ask for more than they need.</a:t>
            </a:r>
            <a:br>
              <a:rPr lang="en-US" dirty="0">
                <a:effectLst/>
                <a:latin typeface="Calibri" panose="020F0502020204030204" pitchFamily="34" charset="0"/>
              </a:rPr>
            </a:b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A View can query across multiple databases, but permissions are assigned at the database level.</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9</a:t>
            </a:fld>
            <a:endParaRPr lang="en-US" sz="140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Date Placeholder 3">
            <a:extLst>
              <a:ext uri="{FF2B5EF4-FFF2-40B4-BE49-F238E27FC236}">
                <a16:creationId xmlns:a16="http://schemas.microsoft.com/office/drawing/2014/main" id="{6AE387F8-6712-4BA4-98C1-73B94D2EAA30}"/>
              </a:ext>
            </a:extLst>
          </p:cNvPr>
          <p:cNvSpPr>
            <a:spLocks noGrp="1"/>
          </p:cNvSpPr>
          <p:nvPr>
            <p:ph type="dt" sz="half" idx="10"/>
          </p:nvPr>
        </p:nvSpPr>
        <p:spPr>
          <a:xfrm>
            <a:off x="550863" y="6507212"/>
            <a:ext cx="2628900" cy="153888"/>
          </a:xfrm>
        </p:spPr>
        <p:txBody>
          <a:bodyPr/>
          <a:lstStyle/>
          <a:p>
            <a:r>
              <a:rPr lang="en-US" sz="1400" dirty="0"/>
              <a:t>Friday July 26, 2024</a:t>
            </a:r>
          </a:p>
        </p:txBody>
      </p:sp>
      <p:sp>
        <p:nvSpPr>
          <p:cNvPr id="4" name="Footer Placeholder 4">
            <a:extLst>
              <a:ext uri="{FF2B5EF4-FFF2-40B4-BE49-F238E27FC236}">
                <a16:creationId xmlns:a16="http://schemas.microsoft.com/office/drawing/2014/main" id="{1ED6D40B-5402-095F-1909-31695F785590}"/>
              </a:ext>
            </a:extLst>
          </p:cNvPr>
          <p:cNvSpPr>
            <a:spLocks noGrp="1"/>
          </p:cNvSpPr>
          <p:nvPr>
            <p:ph type="ftr" sz="quarter" idx="11"/>
          </p:nvPr>
        </p:nvSpPr>
        <p:spPr>
          <a:xfrm>
            <a:off x="3359150" y="6507212"/>
            <a:ext cx="6379210" cy="153888"/>
          </a:xfrm>
        </p:spPr>
        <p:txBody>
          <a:bodyPr/>
          <a:lstStyle/>
          <a:p>
            <a:r>
              <a:rPr lang="nl-NL" sz="1400" dirty="0"/>
              <a:t>CincyDeliver				DEWPOINT</a:t>
            </a:r>
            <a:endParaRPr lang="en-US" sz="1400" dirty="0"/>
          </a:p>
        </p:txBody>
      </p:sp>
    </p:spTree>
    <p:extLst>
      <p:ext uri="{BB962C8B-B14F-4D97-AF65-F5344CB8AC3E}">
        <p14:creationId xmlns:p14="http://schemas.microsoft.com/office/powerpoint/2010/main" val="881419837"/>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F1C14CB3932C94F89DB3564E341EFD4" ma:contentTypeVersion="17" ma:contentTypeDescription="Create a new document." ma:contentTypeScope="" ma:versionID="56b6d55f49d3ba74a222f1c2d163fa3a">
  <xsd:schema xmlns:xsd="http://www.w3.org/2001/XMLSchema" xmlns:xs="http://www.w3.org/2001/XMLSchema" xmlns:p="http://schemas.microsoft.com/office/2006/metadata/properties" xmlns:ns3="48eeaeee-a31f-468b-8d4d-5fc81e5d07d1" xmlns:ns4="601b033e-84b8-48ba-8dd0-f45aa126699f" targetNamespace="http://schemas.microsoft.com/office/2006/metadata/properties" ma:root="true" ma:fieldsID="c9d57f1a9eeeb771b9755ff7366a50e3" ns3:_="" ns4:_="">
    <xsd:import namespace="48eeaeee-a31f-468b-8d4d-5fc81e5d07d1"/>
    <xsd:import namespace="601b033e-84b8-48ba-8dd0-f45aa126699f"/>
    <xsd:element name="properties">
      <xsd:complexType>
        <xsd:sequence>
          <xsd:element name="documentManagement">
            <xsd:complexType>
              <xsd:all>
                <xsd:element ref="ns3:SharedWithUsers" minOccurs="0"/>
                <xsd:element ref="ns3:SharedWithDetails" minOccurs="0"/>
                <xsd:element ref="ns3:SharingHintHash" minOccurs="0"/>
                <xsd:element ref="ns3:LastSharedByUser" minOccurs="0"/>
                <xsd:element ref="ns3:LastSharedByTime" minOccurs="0"/>
                <xsd:element ref="ns4:MediaServiceMetadata" minOccurs="0"/>
                <xsd:element ref="ns4:MediaServiceFastMetadata" minOccurs="0"/>
                <xsd:element ref="ns4:MediaServiceDateTaken" minOccurs="0"/>
                <xsd:element ref="ns4:MediaServiceAutoKeyPoints" minOccurs="0"/>
                <xsd:element ref="ns4:MediaServiceKeyPoints" minOccurs="0"/>
                <xsd:element ref="ns4:MediaServiceAutoTags" minOccurs="0"/>
                <xsd:element ref="ns4:MediaServiceOCR" minOccurs="0"/>
                <xsd:element ref="ns4:MediaServiceGenerationTime" minOccurs="0"/>
                <xsd:element ref="ns4:MediaServiceEventHashCode" minOccurs="0"/>
                <xsd:element ref="ns4:MediaLengthInSeconds" minOccurs="0"/>
                <xsd:element ref="ns4:MediaServiceLocation" minOccurs="0"/>
                <xsd:element ref="ns4: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eeaeee-a31f-468b-8d4d-5fc81e5d07d1"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601b033e-84b8-48ba-8dd0-f45aa126699f"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AutoTags" ma:index="18" nillable="true" ma:displayName="Tags" ma:internalName="MediaServiceAutoTags"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LengthInSeconds" ma:index="22" nillable="true" ma:displayName="Length (seconds)" ma:internalName="MediaLengthInSeconds" ma:readOnly="true">
      <xsd:simpleType>
        <xsd:restriction base="dms:Unknown"/>
      </xsd:simpleType>
    </xsd:element>
    <xsd:element name="MediaServiceLocation" ma:index="23" nillable="true" ma:displayName="Location" ma:internalName="MediaServiceLocation" ma:readOnly="true">
      <xsd:simpleType>
        <xsd:restriction base="dms:Text"/>
      </xsd:simpleType>
    </xsd:element>
    <xsd:element name="_activity" ma:index="24"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601b033e-84b8-48ba-8dd0-f45aa126699f" xsi:nil="true"/>
    <_activity xmlns="601b033e-84b8-48ba-8dd0-f45aa126699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5B76447-F23E-4B3E-91B7-7160A4052E4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eeaeee-a31f-468b-8d4d-5fc81e5d07d1"/>
    <ds:schemaRef ds:uri="601b033e-84b8-48ba-8dd0-f45aa126699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0811A92-D464-4AC4-A396-BA73B10CEEAC}">
  <ds:schemaRefs>
    <ds:schemaRef ds:uri="http://purl.org/dc/elements/1.1/"/>
    <ds:schemaRef ds:uri="http://schemas.microsoft.com/office/infopath/2007/PartnerControls"/>
    <ds:schemaRef ds:uri="http://www.w3.org/XML/1998/namespace"/>
    <ds:schemaRef ds:uri="http://purl.org/dc/terms/"/>
    <ds:schemaRef ds:uri="48eeaeee-a31f-468b-8d4d-5fc81e5d07d1"/>
    <ds:schemaRef ds:uri="http://schemas.microsoft.com/office/2006/metadata/properties"/>
    <ds:schemaRef ds:uri="http://schemas.microsoft.com/office/2006/documentManagement/types"/>
    <ds:schemaRef ds:uri="http://schemas.openxmlformats.org/package/2006/metadata/core-properties"/>
    <ds:schemaRef ds:uri="601b033e-84b8-48ba-8dd0-f45aa126699f"/>
    <ds:schemaRef ds:uri="http://purl.org/dc/dcmitype/"/>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3D float design</Template>
  <TotalTime>3655</TotalTime>
  <Words>1433</Words>
  <Application>Microsoft Office PowerPoint</Application>
  <PresentationFormat>Widescreen</PresentationFormat>
  <Paragraphs>177</Paragraphs>
  <Slides>17</Slides>
  <Notes>15</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17</vt:i4>
      </vt:variant>
    </vt:vector>
  </HeadingPairs>
  <TitlesOfParts>
    <vt:vector size="28" baseType="lpstr">
      <vt:lpstr>Aptos</vt:lpstr>
      <vt:lpstr>Aptos Display</vt:lpstr>
      <vt:lpstr>Arial</vt:lpstr>
      <vt:lpstr>Calibri</vt:lpstr>
      <vt:lpstr>Cambria</vt:lpstr>
      <vt:lpstr>DM Sans</vt:lpstr>
      <vt:lpstr>Gill Sans MT</vt:lpstr>
      <vt:lpstr>Graphik Meetup</vt:lpstr>
      <vt:lpstr>Walbaum Display</vt:lpstr>
      <vt:lpstr>3DFloatVTI</vt:lpstr>
      <vt:lpstr>Office Theme</vt:lpstr>
      <vt:lpstr>Cincy Deliver 2024 Sponsors</vt:lpstr>
      <vt:lpstr>Essential SQL Server Security Practices</vt:lpstr>
      <vt:lpstr>Joe Kunk</vt:lpstr>
      <vt:lpstr>Guiding Principle of Least Privilege</vt:lpstr>
      <vt:lpstr>DEMOS  Least Privilege Practices</vt:lpstr>
      <vt:lpstr>DEMOS  </vt:lpstr>
      <vt:lpstr>A Data Architect’s Ask to Developers</vt:lpstr>
      <vt:lpstr>What problems have I seen in 10+ years?</vt:lpstr>
      <vt:lpstr>Why does this happen?</vt:lpstr>
      <vt:lpstr>What should happen?</vt:lpstr>
      <vt:lpstr>Developer Security steps</vt:lpstr>
      <vt:lpstr>Security steps</vt:lpstr>
      <vt:lpstr>Security steps</vt:lpstr>
      <vt:lpstr>What about Sysadmin (sa)?</vt:lpstr>
      <vt:lpstr>Recap</vt:lpstr>
      <vt:lpstr>Resources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Joseph Kunk</dc:creator>
  <cp:lastModifiedBy>Joe Kunk</cp:lastModifiedBy>
  <cp:revision>64</cp:revision>
  <dcterms:created xsi:type="dcterms:W3CDTF">2023-03-11T19:26:45Z</dcterms:created>
  <dcterms:modified xsi:type="dcterms:W3CDTF">2024-07-26T15:55:24Z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0x0101009F1C14CB3932C94F89DB3564E341EFD4</vt:lpwstr>
  </property>
</Properties>
</file>