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3"/>
  </p:notesMasterIdLst>
  <p:handoutMasterIdLst>
    <p:handoutMasterId r:id="rId24"/>
  </p:handoutMasterIdLst>
  <p:sldIdLst>
    <p:sldId id="257" r:id="rId5"/>
    <p:sldId id="410" r:id="rId6"/>
    <p:sldId id="412" r:id="rId7"/>
    <p:sldId id="408" r:id="rId8"/>
    <p:sldId id="409" r:id="rId9"/>
    <p:sldId id="270" r:id="rId10"/>
    <p:sldId id="406" r:id="rId11"/>
    <p:sldId id="397" r:id="rId12"/>
    <p:sldId id="402" r:id="rId13"/>
    <p:sldId id="411" r:id="rId14"/>
    <p:sldId id="396" r:id="rId15"/>
    <p:sldId id="405" r:id="rId16"/>
    <p:sldId id="398" r:id="rId17"/>
    <p:sldId id="404" r:id="rId18"/>
    <p:sldId id="399" r:id="rId19"/>
    <p:sldId id="401" r:id="rId20"/>
    <p:sldId id="403" r:id="rId21"/>
    <p:sldId id="3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53A33-7246-4463-99E5-74094CC3F2DE}" v="5" dt="2023-03-14T14:00:14.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77" autoAdjust="0"/>
    <p:restoredTop sz="93725" autoAdjust="0"/>
  </p:normalViewPr>
  <p:slideViewPr>
    <p:cSldViewPr snapToGrid="0">
      <p:cViewPr varScale="1">
        <p:scale>
          <a:sx n="116" d="100"/>
          <a:sy n="116" d="100"/>
        </p:scale>
        <p:origin x="132" y="19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2/12/2024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281EC-2C37-8511-0C83-F64F19CC33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D4F217-B4A6-EF4E-90F7-46B9A5B3EE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45A70C-3B55-0845-9DBA-74AB4808E6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59C532-0DE4-B210-7CBA-046042B78883}"/>
              </a:ext>
            </a:extLst>
          </p:cNvPr>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160269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024311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93075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283189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314931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2236282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573975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65112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C4809-DACE-B806-1EC3-A451B39F41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B6A9AD-C3D8-53BF-5042-043BE5138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E0D512-1471-D48D-BE42-41AA544E49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95BAFC-FC9C-A7E8-046E-715470F85A7E}"/>
              </a:ext>
            </a:extLst>
          </p:cNvPr>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720132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D117E-7E36-B896-5350-FDF894D007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61C09F-3F0D-4836-848D-2AD3780918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3A77DA-7A13-2F0E-0BE4-ECBC9C60AA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69F887-5D2B-178B-ABF0-ED3ACA601A45}"/>
              </a:ext>
            </a:extLst>
          </p:cNvPr>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342464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41834-F41A-E85E-51FC-F7F734FA5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233359-CE5D-CBBB-2A84-5CCA25B641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0468ED-5C3E-F7CE-7E39-3BC25AFCD9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1C9DF3-0BDB-3793-1DA6-DCBDE347F644}"/>
              </a:ext>
            </a:extLst>
          </p:cNvPr>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221888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2F3A5-812A-5396-6976-BCE9D1BBB3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25E0B-353C-E365-83E0-C0055D1B1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42018D-9920-9387-ACEB-D7A2F36468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29ABA6-1ABA-B8F7-24BA-ECCA8033C021}"/>
              </a:ext>
            </a:extLst>
          </p:cNvPr>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44258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7709C-EF8D-3DE4-A13A-F11DA411AB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CC336F-908F-C8B6-31A9-5718AA1EE2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BB229B-E75A-FC0B-993A-6CC7327B87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5BDC82-6813-7592-AD5A-42465431900A}"/>
              </a:ext>
            </a:extLst>
          </p:cNvPr>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324324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541728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56768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Tuesday February 13, 2024</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Tuesday February 13, 2024</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nl-NL" dirty="0"/>
              <a:t>Tech Valley .NET User Group</a:t>
            </a:r>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Tuesday February 13, 2024</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10362"/>
            <a:ext cx="3565524" cy="2174426"/>
          </a:xfrm>
        </p:spPr>
        <p:txBody>
          <a:bodyPr anchor="b" anchorCtr="0">
            <a:normAutofit/>
          </a:bodyPr>
          <a:lstStyle/>
          <a:p>
            <a:r>
              <a:rPr lang="en-US" dirty="0"/>
              <a:t>SQL Server Security Primer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325091"/>
            <a:ext cx="3565524" cy="3037924"/>
          </a:xfrm>
        </p:spPr>
        <p:txBody>
          <a:bodyPr>
            <a:normAutofit/>
          </a:bodyPr>
          <a:lstStyle/>
          <a:p>
            <a:r>
              <a:rPr lang="en-US" dirty="0"/>
              <a:t>Joe Kunk</a:t>
            </a:r>
            <a:br>
              <a:rPr lang="en-US" dirty="0"/>
            </a:br>
            <a:r>
              <a:rPr lang="en-US" dirty="0"/>
              <a:t>Dewpoint Inc.   Lansing MI </a:t>
            </a:r>
          </a:p>
          <a:p>
            <a:r>
              <a:rPr lang="en-US" dirty="0"/>
              <a:t>Senior Software Architect</a:t>
            </a:r>
            <a:br>
              <a:rPr lang="en-US" dirty="0"/>
            </a:br>
            <a:r>
              <a:rPr lang="en-US" dirty="0"/>
              <a:t>Data Architect</a:t>
            </a:r>
          </a:p>
          <a:p>
            <a:r>
              <a:rPr lang="en-US" dirty="0"/>
              <a:t>jkunk@dewpoint.com</a:t>
            </a:r>
          </a:p>
          <a:p>
            <a:r>
              <a:rPr lang="en-US" dirty="0"/>
              <a:t>517-939-9970 mobile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F82CD-8FFD-FF22-BAFB-9A9E366AEF16}"/>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B61729E0-C19A-0BD5-A1BD-90788A39CB5C}"/>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845CDE1C-76EA-E69A-16A1-9679652E01F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B198115E-D55E-7749-6795-DFF731CFFA4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304E1FE4-ECB9-04A1-9912-F3F3C7D83863}"/>
              </a:ext>
            </a:extLst>
          </p:cNvPr>
          <p:cNvSpPr>
            <a:spLocks noGrp="1"/>
          </p:cNvSpPr>
          <p:nvPr>
            <p:ph type="title"/>
          </p:nvPr>
        </p:nvSpPr>
        <p:spPr>
          <a:xfrm>
            <a:off x="543586" y="846454"/>
            <a:ext cx="11097551" cy="772675"/>
          </a:xfrm>
        </p:spPr>
        <p:txBody>
          <a:bodyPr>
            <a:normAutofit fontScale="90000"/>
          </a:bodyPr>
          <a:lstStyle/>
          <a:p>
            <a:pPr algn="ctr"/>
            <a:r>
              <a:rPr lang="en-US" dirty="0"/>
              <a:t>DEMOS</a:t>
            </a:r>
            <a:br>
              <a:rPr lang="en-US" dirty="0"/>
            </a:br>
            <a:br>
              <a:rPr lang="en-US" dirty="0"/>
            </a:br>
            <a:r>
              <a:rPr lang="en-US" dirty="0"/>
              <a:t>Least Privilege Practices</a:t>
            </a:r>
          </a:p>
        </p:txBody>
      </p:sp>
      <p:sp>
        <p:nvSpPr>
          <p:cNvPr id="4" name="Date Placeholder 3">
            <a:extLst>
              <a:ext uri="{FF2B5EF4-FFF2-40B4-BE49-F238E27FC236}">
                <a16:creationId xmlns:a16="http://schemas.microsoft.com/office/drawing/2014/main" id="{F354DC2A-E571-7674-4546-92A070E14EEC}"/>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C8222BCE-CF80-ACFC-437D-AF863F7FFAC1}"/>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DEDB88D8-BBEA-97BE-B95F-C044BF25A45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10</a:t>
            </a:fld>
            <a:endParaRPr lang="en-US" sz="1400"/>
          </a:p>
        </p:txBody>
      </p:sp>
      <p:sp>
        <p:nvSpPr>
          <p:cNvPr id="22" name="Freeform: Shape 21">
            <a:extLst>
              <a:ext uri="{FF2B5EF4-FFF2-40B4-BE49-F238E27FC236}">
                <a16:creationId xmlns:a16="http://schemas.microsoft.com/office/drawing/2014/main" id="{EE8D3CDF-F55C-4C97-72A5-9001A06DCC1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1B25312A-8984-FF04-8C33-10771D707805}"/>
              </a:ext>
            </a:extLst>
          </p:cNvPr>
          <p:cNvSpPr>
            <a:spLocks noGrp="1"/>
          </p:cNvSpPr>
          <p:nvPr>
            <p:ph sz="half" idx="2"/>
          </p:nvPr>
        </p:nvSpPr>
        <p:spPr>
          <a:xfrm>
            <a:off x="550863" y="3168407"/>
            <a:ext cx="11090274" cy="2810372"/>
          </a:xfrm>
        </p:spPr>
        <p:txBody>
          <a:bodyPr/>
          <a:lstStyle/>
          <a:p>
            <a:pPr marL="0" indent="0" rtl="0" fontAlgn="ctr">
              <a:spcBef>
                <a:spcPts val="0"/>
              </a:spcBef>
              <a:spcAft>
                <a:spcPts val="0"/>
              </a:spcAft>
              <a:buNone/>
            </a:pPr>
            <a:r>
              <a:rPr lang="en-US" sz="2800" dirty="0">
                <a:effectLst/>
                <a:latin typeface="Calibri" panose="020F0502020204030204" pitchFamily="34" charset="0"/>
              </a:rPr>
              <a:t>You can practice these demos yourself on any Windows laptop or PC</a:t>
            </a:r>
            <a:br>
              <a:rPr lang="en-US" sz="2800" dirty="0">
                <a:effectLst/>
                <a:latin typeface="Calibri" panose="020F0502020204030204" pitchFamily="34" charset="0"/>
              </a:rPr>
            </a:br>
            <a:r>
              <a:rPr lang="en-US" sz="2800" dirty="0">
                <a:effectLst/>
                <a:latin typeface="Calibri" panose="020F0502020204030204" pitchFamily="34" charset="0"/>
              </a:rPr>
              <a:t>using SQL Server Developer Edition. </a:t>
            </a:r>
            <a:r>
              <a:rPr lang="en-US" sz="2800" dirty="0">
                <a:latin typeface="Calibri" panose="020F0502020204030204" pitchFamily="34" charset="0"/>
              </a:rPr>
              <a:t>Available for each major release.</a:t>
            </a: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sz="2800" dirty="0">
              <a:latin typeface="Calibri" panose="020F0502020204030204" pitchFamily="34" charset="0"/>
            </a:endParaRPr>
          </a:p>
          <a:p>
            <a:pPr marL="0" indent="0" rtl="0" fontAlgn="ctr">
              <a:spcBef>
                <a:spcPts val="0"/>
              </a:spcBef>
              <a:spcAft>
                <a:spcPts val="0"/>
              </a:spcAft>
              <a:buNone/>
            </a:pPr>
            <a:r>
              <a:rPr lang="en-US" sz="2800" dirty="0">
                <a:effectLst/>
                <a:latin typeface="Calibri" panose="020F0502020204030204" pitchFamily="34" charset="0"/>
              </a:rPr>
              <a:t>SQL Server Developer Edition is a free single user version of the full corporate Enterprise edition with all features enabled.</a:t>
            </a:r>
            <a:br>
              <a:rPr lang="en-US" sz="2800" dirty="0">
                <a:effectLst/>
                <a:latin typeface="Calibri" panose="020F0502020204030204" pitchFamily="34" charset="0"/>
              </a:rPr>
            </a:br>
            <a:endParaRPr lang="en-US" sz="2800" dirty="0">
              <a:effectLst/>
              <a:latin typeface="Calibri" panose="020F0502020204030204" pitchFamily="34" charset="0"/>
            </a:endParaRPr>
          </a:p>
        </p:txBody>
      </p:sp>
    </p:spTree>
    <p:extLst>
      <p:ext uri="{BB962C8B-B14F-4D97-AF65-F5344CB8AC3E}">
        <p14:creationId xmlns:p14="http://schemas.microsoft.com/office/powerpoint/2010/main" val="251774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846454"/>
            <a:ext cx="11097551" cy="772675"/>
          </a:xfrm>
        </p:spPr>
        <p:txBody>
          <a:bodyPr>
            <a:normAutofit fontScale="90000"/>
          </a:bodyPr>
          <a:lstStyle/>
          <a:p>
            <a:pPr algn="ctr"/>
            <a:r>
              <a:rPr lang="en-US" dirty="0"/>
              <a:t>DEMOS</a:t>
            </a:r>
            <a:br>
              <a:rPr lang="en-US" dirty="0"/>
            </a:br>
            <a:br>
              <a:rPr lang="en-US" dirty="0"/>
            </a:b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11</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55BC838F-7D25-245D-A257-0556FD699AA8}"/>
              </a:ext>
            </a:extLst>
          </p:cNvPr>
          <p:cNvSpPr>
            <a:spLocks noGrp="1"/>
          </p:cNvSpPr>
          <p:nvPr>
            <p:ph sz="half" idx="2"/>
          </p:nvPr>
        </p:nvSpPr>
        <p:spPr>
          <a:xfrm>
            <a:off x="543586" y="2084680"/>
            <a:ext cx="11090274" cy="2810372"/>
          </a:xfrm>
        </p:spPr>
        <p:txBody>
          <a:bodyPr/>
          <a:lstStyle/>
          <a:p>
            <a:pPr marL="514350" indent="-514350" rtl="0" fontAlgn="ctr">
              <a:spcBef>
                <a:spcPts val="0"/>
              </a:spcBef>
              <a:spcAft>
                <a:spcPts val="0"/>
              </a:spcAft>
              <a:buAutoNum type="arabicPeriod"/>
            </a:pPr>
            <a:r>
              <a:rPr lang="en-US" sz="2800" dirty="0">
                <a:latin typeface="Calibri" panose="020F0502020204030204" pitchFamily="34" charset="0"/>
              </a:rPr>
              <a:t>Seeing permissions already assigned.</a:t>
            </a:r>
            <a:br>
              <a:rPr lang="en-US" sz="2800" dirty="0">
                <a:latin typeface="Calibri" panose="020F0502020204030204" pitchFamily="34" charset="0"/>
              </a:rPr>
            </a:br>
            <a:endParaRPr lang="en-US" sz="2800" dirty="0">
              <a:latin typeface="Calibri" panose="020F0502020204030204" pitchFamily="34" charset="0"/>
            </a:endParaRPr>
          </a:p>
          <a:p>
            <a:pPr marL="514350" indent="-514350" rtl="0" fontAlgn="ctr">
              <a:spcBef>
                <a:spcPts val="0"/>
              </a:spcBef>
              <a:spcAft>
                <a:spcPts val="0"/>
              </a:spcAft>
              <a:buAutoNum type="arabicPeriod"/>
            </a:pPr>
            <a:r>
              <a:rPr lang="en-US" sz="2800" dirty="0">
                <a:effectLst/>
                <a:latin typeface="Calibri" panose="020F0502020204030204" pitchFamily="34" charset="0"/>
              </a:rPr>
              <a:t>Assign permissions by DB Role to identify need/purpose for them.</a:t>
            </a:r>
            <a:br>
              <a:rPr lang="en-US" sz="2800" dirty="0">
                <a:effectLst/>
                <a:latin typeface="Calibri" panose="020F0502020204030204" pitchFamily="34" charset="0"/>
              </a:rPr>
            </a:br>
            <a:endParaRPr lang="en-US" sz="2800" dirty="0">
              <a:effectLst/>
              <a:latin typeface="Calibri" panose="020F0502020204030204" pitchFamily="34" charset="0"/>
            </a:endParaRPr>
          </a:p>
          <a:p>
            <a:pPr marL="514350" indent="-514350" rtl="0" fontAlgn="ctr">
              <a:spcBef>
                <a:spcPts val="0"/>
              </a:spcBef>
              <a:spcAft>
                <a:spcPts val="0"/>
              </a:spcAft>
              <a:buAutoNum type="arabicPeriod"/>
            </a:pPr>
            <a:r>
              <a:rPr lang="en-US" sz="2800" dirty="0">
                <a:latin typeface="Calibri" panose="020F0502020204030204" pitchFamily="34" charset="0"/>
              </a:rPr>
              <a:t>Create a schema for a secure read/write area in a production database.</a:t>
            </a:r>
            <a:br>
              <a:rPr lang="en-US" sz="2800" dirty="0">
                <a:latin typeface="Calibri" panose="020F0502020204030204" pitchFamily="34" charset="0"/>
              </a:rPr>
            </a:br>
            <a:endParaRPr lang="en-US" sz="2800" dirty="0">
              <a:latin typeface="Calibri" panose="020F0502020204030204" pitchFamily="34" charset="0"/>
            </a:endParaRPr>
          </a:p>
          <a:p>
            <a:pPr marL="514350" indent="-514350" rtl="0" fontAlgn="ctr">
              <a:spcBef>
                <a:spcPts val="0"/>
              </a:spcBef>
              <a:spcAft>
                <a:spcPts val="0"/>
              </a:spcAft>
              <a:buAutoNum type="arabicPeriod"/>
            </a:pPr>
            <a:r>
              <a:rPr lang="en-US" sz="2800" dirty="0">
                <a:effectLst/>
                <a:latin typeface="Calibri" panose="020F0502020204030204" pitchFamily="34" charset="0"/>
              </a:rPr>
              <a:t>No login stored procedure to enforce least privilege.</a:t>
            </a:r>
          </a:p>
        </p:txBody>
      </p:sp>
    </p:spTree>
    <p:extLst>
      <p:ext uri="{BB962C8B-B14F-4D97-AF65-F5344CB8AC3E}">
        <p14:creationId xmlns:p14="http://schemas.microsoft.com/office/powerpoint/2010/main" val="412210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Developer 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latin typeface="Calibri" panose="020F0502020204030204" pitchFamily="34" charset="0"/>
              </a:rPr>
              <a:t>ORMs can help prevent SQL Injection attacks, but have developers use parameters.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SQL Server 2016 (13.x). Only equality comparisons.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with Secure Enclaves. SQL Server 2019.</a:t>
            </a:r>
            <a:br>
              <a:rPr lang="en-US" dirty="0">
                <a:latin typeface="Calibri" panose="020F0502020204030204" pitchFamily="34" charset="0"/>
              </a:rPr>
            </a:br>
            <a:r>
              <a:rPr lang="en-US" dirty="0">
                <a:latin typeface="Calibri" panose="020F0502020204030204" pitchFamily="34" charset="0"/>
              </a:rPr>
              <a:t>Trusted execution environment not visible to any other part of the database engine.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Don’t allow use of </a:t>
            </a:r>
            <a:r>
              <a:rPr lang="en-US" dirty="0" err="1">
                <a:latin typeface="Calibri" panose="020F0502020204030204" pitchFamily="34" charset="0"/>
              </a:rPr>
              <a:t>xp_cmdshell</a:t>
            </a:r>
            <a:r>
              <a:rPr lang="en-US" dirty="0">
                <a:latin typeface="Calibri" panose="020F0502020204030204" pitchFamily="34" charset="0"/>
              </a:rPr>
              <a:t> to run external processes.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Favor stored procedures over dynamic SQL.</a:t>
            </a:r>
            <a:br>
              <a:rPr lang="en-US" dirty="0">
                <a:latin typeface="Calibri" panose="020F0502020204030204" pitchFamily="34" charset="0"/>
              </a:rPr>
            </a:br>
            <a:endParaRPr lang="en-US" dirty="0">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12</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82274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Create a new CONTROL SERVER user instead of a sysadmin account. Honors DENY.</a:t>
            </a:r>
            <a:br>
              <a:rPr lang="en-US" dirty="0">
                <a:effectLst/>
                <a:latin typeface="Calibri" panose="020F0502020204030204" pitchFamily="34" charset="0"/>
              </a:rPr>
            </a:br>
            <a:r>
              <a:rPr lang="en-US" dirty="0">
                <a:effectLst/>
                <a:latin typeface="Calibri" panose="020F0502020204030204" pitchFamily="34" charset="0"/>
              </a:rPr>
              <a:t>Change password, rename, deactivate th</a:t>
            </a:r>
            <a:r>
              <a:rPr lang="en-US" dirty="0">
                <a:latin typeface="Calibri" panose="020F0502020204030204" pitchFamily="34" charset="0"/>
              </a:rPr>
              <a:t>e default </a:t>
            </a:r>
            <a:r>
              <a:rPr lang="en-US" dirty="0" err="1">
                <a:latin typeface="Calibri" panose="020F0502020204030204" pitchFamily="34" charset="0"/>
              </a:rPr>
              <a:t>sa</a:t>
            </a:r>
            <a:r>
              <a:rPr lang="en-US" dirty="0">
                <a:latin typeface="Calibri" panose="020F0502020204030204" pitchFamily="34" charset="0"/>
              </a:rPr>
              <a:t> user.</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a different managed service account for each SQL Server windows service</a:t>
            </a:r>
          </a:p>
          <a:p>
            <a:pPr lvl="1" fontAlgn="ctr">
              <a:spcBef>
                <a:spcPts val="0"/>
              </a:spcBef>
              <a:spcAft>
                <a:spcPts val="0"/>
              </a:spcAft>
            </a:pPr>
            <a:r>
              <a:rPr lang="en-US" sz="1800" dirty="0">
                <a:latin typeface="Calibri" panose="020F0502020204030204" pitchFamily="34" charset="0"/>
              </a:rPr>
              <a:t>SQL Server (MSSQLSERVER), Agent, Browser, Integration Services, and </a:t>
            </a:r>
            <a:r>
              <a:rPr lang="en-US" sz="1800" dirty="0" err="1">
                <a:latin typeface="Calibri" panose="020F0502020204030204" pitchFamily="34" charset="0"/>
              </a:rPr>
              <a:t>PolyBase</a:t>
            </a:r>
            <a:r>
              <a:rPr lang="en-US" sz="1800" dirty="0">
                <a:latin typeface="Calibri" panose="020F0502020204030204" pitchFamily="34" charset="0"/>
              </a:rPr>
              <a:t>.</a:t>
            </a:r>
          </a:p>
          <a:p>
            <a:pPr lvl="1" fontAlgn="ctr">
              <a:spcBef>
                <a:spcPts val="0"/>
              </a:spcBef>
              <a:spcAft>
                <a:spcPts val="0"/>
              </a:spcAft>
            </a:pPr>
            <a:r>
              <a:rPr lang="en-US" sz="1800" dirty="0">
                <a:latin typeface="Calibri" panose="020F0502020204030204" pitchFamily="34" charset="0"/>
              </a:rPr>
              <a:t>Use group managed service accounts (</a:t>
            </a:r>
            <a:r>
              <a:rPr lang="en-US" sz="1800" dirty="0" err="1">
                <a:latin typeface="Calibri" panose="020F0502020204030204" pitchFamily="34" charset="0"/>
              </a:rPr>
              <a:t>gMSA</a:t>
            </a:r>
            <a:r>
              <a:rPr lang="en-US" sz="1800" dirty="0">
                <a:latin typeface="Calibri" panose="020F0502020204030204" pitchFamily="34" charset="0"/>
              </a:rPr>
              <a:t>). Auto password rotation without restart.</a:t>
            </a:r>
            <a:br>
              <a:rPr lang="en-US" dirty="0">
                <a:latin typeface="Calibri" panose="020F0502020204030204" pitchFamily="34" charset="0"/>
              </a:rPr>
            </a:br>
            <a:endParaRPr lang="en-US" dirty="0">
              <a:latin typeface="Calibri" panose="020F0502020204030204" pitchFamily="34" charset="0"/>
            </a:endParaRPr>
          </a:p>
          <a:p>
            <a:pPr fontAlgn="ctr">
              <a:spcBef>
                <a:spcPts val="0"/>
              </a:spcBef>
              <a:spcAft>
                <a:spcPts val="0"/>
              </a:spcAft>
            </a:pPr>
            <a:r>
              <a:rPr lang="en-US" dirty="0">
                <a:latin typeface="Calibri" panose="020F0502020204030204" pitchFamily="34" charset="0"/>
              </a:rPr>
              <a:t>Favor Windows logins with TFA over SQL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Enable T</a:t>
            </a:r>
            <a:r>
              <a:rPr lang="en-US" dirty="0">
                <a:latin typeface="Calibri" panose="020F0502020204030204" pitchFamily="34" charset="0"/>
              </a:rPr>
              <a:t>ransparent Data Encryption (TDE).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Zero trust Virtual LAN – only </a:t>
            </a:r>
            <a:r>
              <a:rPr lang="en-US" dirty="0">
                <a:latin typeface="Calibri" panose="020F0502020204030204" pitchFamily="34" charset="0"/>
              </a:rPr>
              <a:t>pre-authorized connections allowed.</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13</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71109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Firewalls and VPNs do not fully protect SQL Server. </a:t>
            </a:r>
            <a:r>
              <a:rPr lang="en-US" dirty="0">
                <a:latin typeface="Calibri" panose="020F0502020204030204" pitchFamily="34" charset="0"/>
              </a:rPr>
              <a:t>Even servers not connected to the Internet are at risk from internal staff or malware from external devices.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Keep your SQL Server version supported  &amp; updated. 2014 support ends July 9, 2024.</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Consider use of SQL Audit, Extended Events, and C2 Audit. Check the audits routinely.</a:t>
            </a:r>
            <a:br>
              <a:rPr lang="en-US" dirty="0">
                <a:latin typeface="Calibri" panose="020F0502020204030204" pitchFamily="34" charset="0"/>
              </a:rPr>
            </a:br>
            <a:r>
              <a:rPr lang="en-US" dirty="0">
                <a:latin typeface="Calibri" panose="020F0502020204030204" pitchFamily="34" charset="0"/>
              </a:rPr>
              <a:t>Log successful logins as well as failed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Column-level encryption, Row-Level Security, Dynamic Data Masking.</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Temporal tables to track change in data.</a:t>
            </a:r>
            <a:br>
              <a:rPr lang="en-US" dirty="0">
                <a:latin typeface="Calibri" panose="020F0502020204030204" pitchFamily="34" charset="0"/>
              </a:rPr>
            </a:br>
            <a:endParaRPr lang="en-US" dirty="0">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14</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7300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about Sysadmin (</a:t>
            </a:r>
            <a:r>
              <a:rPr lang="en-US" dirty="0" err="1"/>
              <a:t>sa</a:t>
            </a:r>
            <a:r>
              <a:rPr lang="en-US" dirty="0"/>
              <a: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Sysadmin has full rights, including deleting logs and even the database</a:t>
            </a:r>
            <a:br>
              <a:rPr lang="en-US" sz="2800" dirty="0">
                <a:effectLst/>
                <a:latin typeface="Calibri" panose="020F0502020204030204" pitchFamily="34" charset="0"/>
              </a:rPr>
            </a:br>
            <a:r>
              <a:rPr lang="en-US" sz="2800" dirty="0">
                <a:effectLst/>
                <a:latin typeface="Calibri" panose="020F0502020204030204" pitchFamily="34" charset="0"/>
              </a:rPr>
              <a:t>How to track their activities for Audit?</a:t>
            </a:r>
            <a:br>
              <a:rPr lang="en-US" sz="2800" dirty="0">
                <a:effectLst/>
                <a:latin typeface="Calibri" panose="020F0502020204030204" pitchFamily="34" charset="0"/>
              </a:rPr>
            </a:b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One client uses IDERA SQL Compliance Manager</a:t>
            </a:r>
          </a:p>
          <a:p>
            <a:pPr lvl="1" fontAlgn="ctr">
              <a:spcBef>
                <a:spcPts val="0"/>
              </a:spcBef>
              <a:spcAft>
                <a:spcPts val="0"/>
              </a:spcAft>
            </a:pPr>
            <a:r>
              <a:rPr lang="en-US" sz="2400" dirty="0">
                <a:latin typeface="Calibri" panose="020F0502020204030204" pitchFamily="34" charset="0"/>
              </a:rPr>
              <a:t>Immediately saves a copy of any action with proprietary checksum attached.</a:t>
            </a:r>
          </a:p>
          <a:p>
            <a:pPr lvl="1" fontAlgn="ctr">
              <a:spcBef>
                <a:spcPts val="0"/>
              </a:spcBef>
              <a:spcAft>
                <a:spcPts val="0"/>
              </a:spcAft>
            </a:pPr>
            <a:r>
              <a:rPr lang="en-US" sz="2400" dirty="0">
                <a:latin typeface="Calibri" panose="020F0502020204030204" pitchFamily="34" charset="0"/>
              </a:rPr>
              <a:t>Data sent to the console server every 10 minutes (configurable).</a:t>
            </a:r>
          </a:p>
          <a:p>
            <a:pPr lvl="1" fontAlgn="ctr">
              <a:spcBef>
                <a:spcPts val="0"/>
              </a:spcBef>
              <a:spcAft>
                <a:spcPts val="0"/>
              </a:spcAft>
            </a:pPr>
            <a:r>
              <a:rPr lang="en-US" sz="2400" dirty="0">
                <a:effectLst/>
                <a:latin typeface="Calibri" panose="020F0502020204030204" pitchFamily="34" charset="0"/>
              </a:rPr>
              <a:t>Console will flag any change to the </a:t>
            </a:r>
            <a:r>
              <a:rPr lang="en-US" sz="2400" dirty="0">
                <a:latin typeface="Calibri" panose="020F0502020204030204" pitchFamily="34" charset="0"/>
              </a:rPr>
              <a:t>audit record because checksum will fail.</a:t>
            </a:r>
          </a:p>
          <a:p>
            <a:pPr lvl="1" fontAlgn="ctr">
              <a:spcBef>
                <a:spcPts val="0"/>
              </a:spcBef>
              <a:spcAft>
                <a:spcPts val="0"/>
              </a:spcAft>
            </a:pPr>
            <a:r>
              <a:rPr lang="en-US" sz="2400" dirty="0">
                <a:effectLst/>
                <a:latin typeface="Calibri" panose="020F0502020204030204" pitchFamily="34" charset="0"/>
              </a:rPr>
              <a:t>Multiple management reports available at the console.</a:t>
            </a:r>
          </a:p>
          <a:p>
            <a:pPr lvl="1" fontAlgn="ctr">
              <a:spcBef>
                <a:spcPts val="0"/>
              </a:spcBef>
              <a:spcAft>
                <a:spcPts val="0"/>
              </a:spcAft>
            </a:pPr>
            <a:r>
              <a:rPr lang="en-US" sz="2400" dirty="0">
                <a:latin typeface="Calibri" panose="020F0502020204030204" pitchFamily="34" charset="0"/>
              </a:rPr>
              <a:t>Reports can include</a:t>
            </a:r>
            <a:r>
              <a:rPr lang="en-US" sz="2400" dirty="0">
                <a:effectLst/>
                <a:latin typeface="Calibri" panose="020F0502020204030204" pitchFamily="34" charset="0"/>
              </a:rPr>
              <a:t> the actual SQL statements performed.</a:t>
            </a:r>
          </a:p>
          <a:p>
            <a:pPr rtl="0" fontAlgn="ctr">
              <a:spcBef>
                <a:spcPts val="0"/>
              </a:spcBef>
              <a:spcAft>
                <a:spcPts val="0"/>
              </a:spcAft>
              <a:buFont typeface="Arial" panose="020B0604020202020204" pitchFamily="34" charset="0"/>
              <a:buChar char="•"/>
            </a:pPr>
            <a:endParaRPr lang="en-US" sz="2800"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15</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956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Recap</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Never give more permissions </a:t>
            </a:r>
            <a:r>
              <a:rPr lang="en-US" dirty="0">
                <a:latin typeface="Calibri" panose="020F0502020204030204" pitchFamily="34" charset="0"/>
              </a:rPr>
              <a:t>than needed </a:t>
            </a:r>
            <a:r>
              <a:rPr lang="en-US" dirty="0">
                <a:effectLst/>
                <a:latin typeface="Calibri" panose="020F0502020204030204" pitchFamily="34" charset="0"/>
              </a:rPr>
              <a:t>to accomplish the tasks.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Assign permissions to database roles and add/remove members in those roles.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Restrict user objects to </a:t>
            </a:r>
            <a:r>
              <a:rPr lang="en-US" dirty="0">
                <a:effectLst/>
                <a:latin typeface="Calibri" panose="020F0502020204030204" pitchFamily="34" charset="0"/>
              </a:rPr>
              <a:t>specific schemas </a:t>
            </a:r>
            <a:r>
              <a:rPr lang="en-US" dirty="0">
                <a:latin typeface="Calibri" panose="020F0502020204030204" pitchFamily="34" charset="0"/>
              </a:rPr>
              <a:t>with permissions provided </a:t>
            </a:r>
            <a:r>
              <a:rPr lang="en-US" dirty="0">
                <a:effectLst/>
                <a:latin typeface="Calibri" panose="020F0502020204030204" pitchFamily="34" charset="0"/>
              </a:rPr>
              <a:t>by database roles.</a:t>
            </a:r>
            <a:br>
              <a:rPr lang="en-US" dirty="0">
                <a:effectLst/>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No Login SQL users to execute stored procedures</a:t>
            </a:r>
            <a:r>
              <a:rPr lang="en-US" dirty="0">
                <a:effectLst/>
                <a:latin typeface="Calibri" panose="020F0502020204030204" pitchFamily="34" charset="0"/>
              </a:rPr>
              <a:t>.</a:t>
            </a:r>
          </a:p>
          <a:p>
            <a:pPr rtl="0" fontAlgn="ctr">
              <a:spcBef>
                <a:spcPts val="0"/>
              </a:spcBef>
              <a:spcAft>
                <a:spcPts val="0"/>
              </a:spcAft>
              <a:buFont typeface="Arial" panose="020B0604020202020204" pitchFamily="34" charset="0"/>
              <a:buChar char="•"/>
            </a:pP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When necessary, create SQL Users with complex passwords.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Audit user permissions on a regular basis using the script I showed or other tools.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16</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2465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Resources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520036" y="4508500"/>
            <a:ext cx="8129194" cy="1563688"/>
          </a:xfrm>
        </p:spPr>
        <p:txBody>
          <a:bodyPr>
            <a:normAutofit/>
          </a:bodyPr>
          <a:lstStyle/>
          <a:p>
            <a:r>
              <a:rPr lang="en-US" sz="3200" dirty="0"/>
              <a:t>https://github.com/joekunk/sql-server-security</a:t>
            </a:r>
          </a:p>
          <a:p>
            <a:r>
              <a:rPr lang="en-US" dirty="0"/>
              <a:t>Public repo with the materials and scripts from this presentation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17</a:t>
            </a:fld>
            <a:endParaRPr lang="en-US" sz="1400"/>
          </a:p>
        </p:txBody>
      </p:sp>
    </p:spTree>
    <p:extLst>
      <p:ext uri="{BB962C8B-B14F-4D97-AF65-F5344CB8AC3E}">
        <p14:creationId xmlns:p14="http://schemas.microsoft.com/office/powerpoint/2010/main" val="1612923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1400906"/>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2419821"/>
            <a:ext cx="5437187" cy="3179868"/>
          </a:xfrm>
        </p:spPr>
        <p:txBody>
          <a:bodyPr/>
          <a:lstStyle/>
          <a:p>
            <a:r>
              <a:rPr lang="en-US" dirty="0"/>
              <a:t>Joe Kunk</a:t>
            </a:r>
          </a:p>
          <a:p>
            <a:r>
              <a:rPr lang="en-US" dirty="0"/>
              <a:t>jkunk@dewpoint.com</a:t>
            </a:r>
          </a:p>
          <a:p>
            <a:r>
              <a:rPr lang="en-US" dirty="0"/>
              <a:t>517-939-9970 mobile</a:t>
            </a:r>
          </a:p>
          <a:p>
            <a:r>
              <a:rPr lang="en-US" dirty="0"/>
              <a:t>LinkedIn:  joe-kunk-b926091</a:t>
            </a:r>
          </a:p>
          <a:p>
            <a:r>
              <a:rPr lang="en-US" dirty="0"/>
              <a:t>Mastodon: </a:t>
            </a:r>
            <a:r>
              <a:rPr lang="en-US" dirty="0" err="1"/>
              <a:t>joekunk@techhub.social</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18</a:t>
            </a:fld>
            <a:endParaRPr lang="en-US" sz="1400"/>
          </a:p>
        </p:txBody>
      </p:sp>
    </p:spTree>
    <p:extLst>
      <p:ext uri="{BB962C8B-B14F-4D97-AF65-F5344CB8AC3E}">
        <p14:creationId xmlns:p14="http://schemas.microsoft.com/office/powerpoint/2010/main" val="28571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D1080-7919-E62B-9F5B-A1E19F702F1C}"/>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9EA9A96E-C174-4060-D4E6-556A1812A34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3234B591-0997-2592-9ADF-30110702E3F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407DE9D0-20F6-F095-E77C-A8703E4748FD}"/>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EE1BD9E5-FE00-6FDD-B8D1-AE59F0861D24}"/>
              </a:ext>
            </a:extLst>
          </p:cNvPr>
          <p:cNvSpPr>
            <a:spLocks noGrp="1"/>
          </p:cNvSpPr>
          <p:nvPr>
            <p:ph type="title"/>
          </p:nvPr>
        </p:nvSpPr>
        <p:spPr>
          <a:xfrm>
            <a:off x="550862" y="549275"/>
            <a:ext cx="11097551" cy="1332000"/>
          </a:xfrm>
        </p:spPr>
        <p:txBody>
          <a:bodyPr>
            <a:normAutofit/>
          </a:bodyPr>
          <a:lstStyle/>
          <a:p>
            <a:r>
              <a:rPr lang="en-US" dirty="0"/>
              <a:t>Joe Kunk</a:t>
            </a:r>
          </a:p>
        </p:txBody>
      </p:sp>
      <p:sp>
        <p:nvSpPr>
          <p:cNvPr id="10" name="Content Placeholder 9">
            <a:extLst>
              <a:ext uri="{FF2B5EF4-FFF2-40B4-BE49-F238E27FC236}">
                <a16:creationId xmlns:a16="http://schemas.microsoft.com/office/drawing/2014/main" id="{FD261A66-E0A8-3C9E-426A-F380FA05AEC1}"/>
              </a:ext>
            </a:extLst>
          </p:cNvPr>
          <p:cNvSpPr>
            <a:spLocks noGrp="1"/>
          </p:cNvSpPr>
          <p:nvPr>
            <p:ph sz="half" idx="2"/>
          </p:nvPr>
        </p:nvSpPr>
        <p:spPr>
          <a:xfrm>
            <a:off x="550863" y="1335024"/>
            <a:ext cx="11090274" cy="4607901"/>
          </a:xfrm>
        </p:spPr>
        <p:txBody>
          <a:bodyPr/>
          <a:lstStyle/>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Consultant with Dewpoint in Lansing MI for 9 years</a:t>
            </a:r>
          </a:p>
          <a:p>
            <a:pPr fontAlgn="ctr">
              <a:lnSpc>
                <a:spcPct val="100000"/>
              </a:lnSpc>
              <a:spcBef>
                <a:spcPts val="0"/>
              </a:spcBef>
              <a:spcAft>
                <a:spcPts val="1200"/>
              </a:spcAft>
            </a:pPr>
            <a:r>
              <a:rPr lang="en-US" sz="2000" dirty="0">
                <a:solidFill>
                  <a:schemeClr val="tx1"/>
                </a:solidFill>
                <a:latin typeface="Graphik Meetup"/>
              </a:rPr>
              <a:t>Data Architect for data warehouse implementations</a:t>
            </a:r>
          </a:p>
          <a:p>
            <a:pPr fontAlgn="ctr">
              <a:lnSpc>
                <a:spcPct val="100000"/>
              </a:lnSpc>
              <a:spcBef>
                <a:spcPts val="0"/>
              </a:spcBef>
              <a:spcAft>
                <a:spcPts val="1200"/>
              </a:spcAft>
            </a:pPr>
            <a:r>
              <a:rPr lang="en-US" sz="2000" b="0" i="0" dirty="0">
                <a:solidFill>
                  <a:schemeClr val="tx1"/>
                </a:solidFill>
                <a:effectLst/>
                <a:latin typeface="Graphik Meetup"/>
              </a:rPr>
              <a:t>Microsoft C# developer</a:t>
            </a:r>
          </a:p>
          <a:p>
            <a:pPr fontAlgn="ctr">
              <a:lnSpc>
                <a:spcPct val="100000"/>
              </a:lnSpc>
              <a:spcBef>
                <a:spcPts val="0"/>
              </a:spcBef>
              <a:spcAft>
                <a:spcPts val="1200"/>
              </a:spcAft>
            </a:pPr>
            <a:r>
              <a:rPr lang="en-US" sz="2000" b="0" i="0" dirty="0">
                <a:solidFill>
                  <a:schemeClr val="tx1"/>
                </a:solidFill>
                <a:effectLst/>
                <a:latin typeface="Graphik Meetup"/>
              </a:rPr>
              <a:t>SQL Server developer/administrator/analyst</a:t>
            </a: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Application Security Analyst</a:t>
            </a:r>
          </a:p>
          <a:p>
            <a:pPr fontAlgn="ctr">
              <a:lnSpc>
                <a:spcPct val="100000"/>
              </a:lnSpc>
              <a:spcBef>
                <a:spcPts val="0"/>
              </a:spcBef>
              <a:spcAft>
                <a:spcPts val="1200"/>
              </a:spcAft>
            </a:pPr>
            <a:r>
              <a:rPr lang="en-US" sz="2000" b="0" i="0" dirty="0">
                <a:solidFill>
                  <a:schemeClr val="tx1"/>
                </a:solidFill>
                <a:effectLst/>
                <a:latin typeface="Graphik Meetup"/>
              </a:rPr>
              <a:t> Visual Basic MVP for </a:t>
            </a:r>
            <a:r>
              <a:rPr lang="en-US" sz="2000" dirty="0">
                <a:solidFill>
                  <a:schemeClr val="tx1"/>
                </a:solidFill>
                <a:latin typeface="Graphik Meetup"/>
              </a:rPr>
              <a:t>5 years, 2009-2013</a:t>
            </a:r>
            <a:endParaRPr lang="en-US" sz="2000" b="0" i="0" dirty="0">
              <a:solidFill>
                <a:schemeClr val="tx1"/>
              </a:solidFill>
              <a:effectLst/>
              <a:latin typeface="Graphik Meetup"/>
            </a:endParaRP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Board member of the GLUGnet .NET User Group for 19 of its 20 years.</a:t>
            </a: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Published over 30 technical articles in Visual Studio Magazine.</a:t>
            </a:r>
          </a:p>
          <a:p>
            <a:pPr rtl="0" fontAlgn="ctr">
              <a:lnSpc>
                <a:spcPct val="100000"/>
              </a:lnSpc>
              <a:spcBef>
                <a:spcPts val="0"/>
              </a:spcBef>
              <a:spcAft>
                <a:spcPts val="1200"/>
              </a:spcAft>
              <a:buFont typeface="Arial" panose="020B0604020202020204" pitchFamily="34" charset="0"/>
              <a:buChar char="•"/>
            </a:pPr>
            <a:r>
              <a:rPr lang="en-US" sz="2000" dirty="0">
                <a:solidFill>
                  <a:schemeClr val="tx1"/>
                </a:solidFill>
                <a:latin typeface="Graphik Meetup"/>
              </a:rPr>
              <a:t>C</a:t>
            </a:r>
            <a:r>
              <a:rPr lang="en-US" sz="2000" b="0" i="0" dirty="0">
                <a:solidFill>
                  <a:schemeClr val="tx1"/>
                </a:solidFill>
                <a:effectLst/>
                <a:latin typeface="Graphik Meetup"/>
              </a:rPr>
              <a:t>o-authored Professional DevExpress ASP.NET Controls book.</a:t>
            </a:r>
          </a:p>
          <a:p>
            <a:pPr rtl="0" fontAlgn="ctr">
              <a:lnSpc>
                <a:spcPct val="100000"/>
              </a:lnSpc>
              <a:spcBef>
                <a:spcPts val="0"/>
              </a:spcBef>
              <a:spcAft>
                <a:spcPts val="1200"/>
              </a:spcAft>
              <a:buFont typeface="Arial" panose="020B0604020202020204" pitchFamily="34" charset="0"/>
              <a:buChar char="•"/>
            </a:pPr>
            <a:r>
              <a:rPr lang="en-US" sz="2000" dirty="0">
                <a:solidFill>
                  <a:schemeClr val="tx1"/>
                </a:solidFill>
                <a:latin typeface="Graphik Meetup"/>
              </a:rPr>
              <a:t>F</a:t>
            </a:r>
            <a:r>
              <a:rPr lang="en-US" sz="2000" b="0" i="0" dirty="0">
                <a:solidFill>
                  <a:schemeClr val="tx1"/>
                </a:solidFill>
                <a:effectLst/>
                <a:latin typeface="Graphik Meetup"/>
              </a:rPr>
              <a:t>ormer Pluralsight author</a:t>
            </a:r>
            <a:endParaRPr lang="en-US" sz="1800" dirty="0">
              <a:solidFill>
                <a:schemeClr val="tx1"/>
              </a:solidFill>
              <a:effectLst/>
              <a:latin typeface="Calibri" panose="020F0502020204030204" pitchFamily="34" charset="0"/>
            </a:endParaRPr>
          </a:p>
        </p:txBody>
      </p:sp>
      <p:sp>
        <p:nvSpPr>
          <p:cNvPr id="4" name="Date Placeholder 3">
            <a:extLst>
              <a:ext uri="{FF2B5EF4-FFF2-40B4-BE49-F238E27FC236}">
                <a16:creationId xmlns:a16="http://schemas.microsoft.com/office/drawing/2014/main" id="{4B78EAE4-1928-FFBC-B68C-C6368C92B50A}"/>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43CC1922-8671-8A8C-0E01-B6E6508C2FA2}"/>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6256542-AA06-6494-E488-FD3CEE58D66E}"/>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2</a:t>
            </a:fld>
            <a:endParaRPr lang="en-US" sz="1400" dirty="0"/>
          </a:p>
        </p:txBody>
      </p:sp>
      <p:sp>
        <p:nvSpPr>
          <p:cNvPr id="22" name="Freeform: Shape 21">
            <a:extLst>
              <a:ext uri="{FF2B5EF4-FFF2-40B4-BE49-F238E27FC236}">
                <a16:creationId xmlns:a16="http://schemas.microsoft.com/office/drawing/2014/main" id="{9BD22948-861F-774B-7FFA-04AF76498BB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descr="Professional DevExpress ASP.NET Controls">
            <a:extLst>
              <a:ext uri="{FF2B5EF4-FFF2-40B4-BE49-F238E27FC236}">
                <a16:creationId xmlns:a16="http://schemas.microsoft.com/office/drawing/2014/main" id="{5A0A1671-9E96-8780-9A40-1AAB44925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980" y="3576225"/>
            <a:ext cx="1815465" cy="228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14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9F9D3-38A6-3444-61EC-028504A7BAC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66ABA19-51F1-F9AC-8B4C-F0CDED5BAD2B}"/>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3B834014-A2E5-B12C-336E-C119ADE15EE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D918688F-1BE6-0AD1-13C4-82C7A3FA767B}"/>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FCE5ED96-1E3A-1F4B-42F3-F5895E77E0D2}"/>
              </a:ext>
            </a:extLst>
          </p:cNvPr>
          <p:cNvSpPr>
            <a:spLocks noGrp="1"/>
          </p:cNvSpPr>
          <p:nvPr>
            <p:ph type="title"/>
          </p:nvPr>
        </p:nvSpPr>
        <p:spPr>
          <a:xfrm>
            <a:off x="550862" y="549275"/>
            <a:ext cx="11097551" cy="1332000"/>
          </a:xfrm>
        </p:spPr>
        <p:txBody>
          <a:bodyPr>
            <a:normAutofit/>
          </a:bodyPr>
          <a:lstStyle/>
          <a:p>
            <a:r>
              <a:rPr lang="en-US" dirty="0"/>
              <a:t>A Data Architect’s Ask to Developers</a:t>
            </a:r>
          </a:p>
        </p:txBody>
      </p:sp>
      <p:sp>
        <p:nvSpPr>
          <p:cNvPr id="10" name="Content Placeholder 9">
            <a:extLst>
              <a:ext uri="{FF2B5EF4-FFF2-40B4-BE49-F238E27FC236}">
                <a16:creationId xmlns:a16="http://schemas.microsoft.com/office/drawing/2014/main" id="{2CCAB8FD-EAC6-7920-2EFF-21AA6B8CDFC7}"/>
              </a:ext>
            </a:extLst>
          </p:cNvPr>
          <p:cNvSpPr>
            <a:spLocks noGrp="1"/>
          </p:cNvSpPr>
          <p:nvPr>
            <p:ph sz="half" idx="2"/>
          </p:nvPr>
        </p:nvSpPr>
        <p:spPr>
          <a:xfrm>
            <a:off x="550863" y="1969008"/>
            <a:ext cx="11090274" cy="3973917"/>
          </a:xfrm>
        </p:spPr>
        <p:txBody>
          <a:bodyPr/>
          <a:lstStyle/>
          <a:p>
            <a:pPr rtl="0" fontAlgn="ctr">
              <a:lnSpc>
                <a:spcPct val="100000"/>
              </a:lnSpc>
              <a:spcBef>
                <a:spcPts val="0"/>
              </a:spcBef>
              <a:spcAft>
                <a:spcPts val="1200"/>
              </a:spcAft>
              <a:buFont typeface="Arial" panose="020B0604020202020204" pitchFamily="34" charset="0"/>
              <a:buChar char="•"/>
            </a:pPr>
            <a:r>
              <a:rPr lang="en-US" sz="2800" dirty="0">
                <a:effectLst/>
                <a:latin typeface="Calibri" panose="020F0502020204030204" pitchFamily="34" charset="0"/>
              </a:rPr>
              <a:t>Include an identity-seed int column, preferably as primary key.</a:t>
            </a:r>
          </a:p>
          <a:p>
            <a:pPr lvl="1" fontAlgn="ctr">
              <a:lnSpc>
                <a:spcPct val="100000"/>
              </a:lnSpc>
              <a:spcBef>
                <a:spcPts val="0"/>
              </a:spcBef>
              <a:spcAft>
                <a:spcPts val="1200"/>
              </a:spcAft>
            </a:pPr>
            <a:r>
              <a:rPr lang="en-US" sz="1800" dirty="0">
                <a:latin typeface="Calibri" panose="020F0502020204030204" pitchFamily="34" charset="0"/>
              </a:rPr>
              <a:t>Provides a unique ID for each row that does not change over time, even if not the primary key.</a:t>
            </a:r>
          </a:p>
          <a:p>
            <a:pPr lvl="1" fontAlgn="ctr">
              <a:lnSpc>
                <a:spcPct val="100000"/>
              </a:lnSpc>
              <a:spcBef>
                <a:spcPts val="0"/>
              </a:spcBef>
              <a:spcAft>
                <a:spcPts val="1200"/>
              </a:spcAft>
            </a:pPr>
            <a:r>
              <a:rPr lang="en-US" sz="1800" dirty="0">
                <a:effectLst/>
                <a:latin typeface="Calibri" panose="020F0502020204030204" pitchFamily="34" charset="0"/>
              </a:rPr>
              <a:t>If the table is re-created daily, </a:t>
            </a:r>
            <a:r>
              <a:rPr lang="en-US" sz="1800" dirty="0">
                <a:latin typeface="Calibri" panose="020F0502020204030204" pitchFamily="34" charset="0"/>
              </a:rPr>
              <a:t>name the column TempRowID to indicate it is not a permanent value.</a:t>
            </a:r>
          </a:p>
          <a:p>
            <a:pPr lvl="1" fontAlgn="ctr">
              <a:lnSpc>
                <a:spcPct val="100000"/>
              </a:lnSpc>
              <a:spcBef>
                <a:spcPts val="0"/>
              </a:spcBef>
              <a:spcAft>
                <a:spcPts val="1200"/>
              </a:spcAft>
            </a:pPr>
            <a:r>
              <a:rPr lang="en-US" sz="1800" dirty="0">
                <a:latin typeface="Calibri" panose="020F0502020204030204" pitchFamily="34" charset="0"/>
              </a:rPr>
              <a:t>Avoid UniqueIdentifier (GUID) as primary key unless the table must have unique keys across multiple databases.</a:t>
            </a:r>
            <a:br>
              <a:rPr lang="en-US" sz="1800" dirty="0">
                <a:latin typeface="Calibri" panose="020F0502020204030204" pitchFamily="34" charset="0"/>
              </a:rPr>
            </a:br>
            <a:endParaRPr lang="en-US" sz="1800" dirty="0">
              <a:latin typeface="Calibri" panose="020F0502020204030204" pitchFamily="34" charset="0"/>
            </a:endParaRPr>
          </a:p>
          <a:p>
            <a:pPr fontAlgn="ctr">
              <a:lnSpc>
                <a:spcPct val="100000"/>
              </a:lnSpc>
              <a:spcBef>
                <a:spcPts val="0"/>
              </a:spcBef>
              <a:spcAft>
                <a:spcPts val="1200"/>
              </a:spcAft>
            </a:pPr>
            <a:r>
              <a:rPr lang="en-US" sz="2800" dirty="0">
                <a:effectLst/>
                <a:latin typeface="Calibri" panose="020F0502020204030204" pitchFamily="34" charset="0"/>
              </a:rPr>
              <a:t>Include a </a:t>
            </a:r>
            <a:r>
              <a:rPr lang="en-US" sz="2800" dirty="0">
                <a:latin typeface="Calibri" panose="020F0502020204030204" pitchFamily="34" charset="0"/>
              </a:rPr>
              <a:t>ROWVERSION column in each table (TIMESTAMP)</a:t>
            </a:r>
          </a:p>
          <a:p>
            <a:pPr lvl="1" fontAlgn="ctr">
              <a:lnSpc>
                <a:spcPct val="100000"/>
              </a:lnSpc>
              <a:spcBef>
                <a:spcPts val="0"/>
              </a:spcBef>
              <a:spcAft>
                <a:spcPts val="1200"/>
              </a:spcAft>
            </a:pPr>
            <a:r>
              <a:rPr lang="en-US" sz="1800" dirty="0">
                <a:effectLst/>
                <a:latin typeface="Calibri" panose="020F0502020204030204" pitchFamily="34" charset="0"/>
              </a:rPr>
              <a:t>Usually placed at the end of the table row.</a:t>
            </a:r>
          </a:p>
          <a:p>
            <a:pPr lvl="1" fontAlgn="ctr">
              <a:lnSpc>
                <a:spcPct val="100000"/>
              </a:lnSpc>
              <a:spcBef>
                <a:spcPts val="0"/>
              </a:spcBef>
              <a:spcAft>
                <a:spcPts val="1200"/>
              </a:spcAft>
            </a:pPr>
            <a:r>
              <a:rPr lang="en-US" sz="1800" dirty="0">
                <a:effectLst/>
                <a:latin typeface="Calibri" panose="020F0502020204030204" pitchFamily="34" charset="0"/>
              </a:rPr>
              <a:t>Only requires 8 bytes per row.</a:t>
            </a:r>
          </a:p>
          <a:p>
            <a:pPr lvl="1" fontAlgn="ctr">
              <a:lnSpc>
                <a:spcPct val="100000"/>
              </a:lnSpc>
              <a:spcBef>
                <a:spcPts val="0"/>
              </a:spcBef>
              <a:spcAft>
                <a:spcPts val="1200"/>
              </a:spcAft>
            </a:pPr>
            <a:r>
              <a:rPr lang="en-US" sz="1800" dirty="0">
                <a:latin typeface="Calibri" panose="020F0502020204030204" pitchFamily="34" charset="0"/>
              </a:rPr>
              <a:t>Makes data synchronization to a data warehouse SO MUCH easier.</a:t>
            </a:r>
            <a:endParaRPr lang="en-US" sz="1800"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4B39305-BA7D-9E03-5F6D-0694FE082CEC}"/>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8D3EA671-E374-FBD3-0B00-DA4108AAD5BE}"/>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299E6601-18EF-D85D-FE01-1D977437202E}"/>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3</a:t>
            </a:fld>
            <a:endParaRPr lang="en-US" sz="1400" dirty="0"/>
          </a:p>
        </p:txBody>
      </p:sp>
      <p:sp>
        <p:nvSpPr>
          <p:cNvPr id="22" name="Freeform: Shape 21">
            <a:extLst>
              <a:ext uri="{FF2B5EF4-FFF2-40B4-BE49-F238E27FC236}">
                <a16:creationId xmlns:a16="http://schemas.microsoft.com/office/drawing/2014/main" id="{38430384-D5F0-75A9-F2F3-EF7CCFA4E009}"/>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6659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7625A-FF6C-7156-DF6C-5552B8C1F79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D68D25A-4A98-E982-8666-B934A049D3F1}"/>
              </a:ext>
            </a:extLst>
          </p:cNvPr>
          <p:cNvSpPr>
            <a:spLocks noGrp="1"/>
          </p:cNvSpPr>
          <p:nvPr>
            <p:ph type="title"/>
          </p:nvPr>
        </p:nvSpPr>
        <p:spPr>
          <a:xfrm>
            <a:off x="543586" y="2095842"/>
            <a:ext cx="11097551" cy="663829"/>
          </a:xfrm>
        </p:spPr>
        <p:txBody>
          <a:bodyPr>
            <a:normAutofit/>
          </a:bodyPr>
          <a:lstStyle/>
          <a:p>
            <a:pPr algn="ctr"/>
            <a:r>
              <a:rPr lang="en-US" sz="4400" dirty="0"/>
              <a:t>Should developers care about DB security?</a:t>
            </a:r>
          </a:p>
        </p:txBody>
      </p:sp>
      <p:sp>
        <p:nvSpPr>
          <p:cNvPr id="4" name="Date Placeholder 3">
            <a:extLst>
              <a:ext uri="{FF2B5EF4-FFF2-40B4-BE49-F238E27FC236}">
                <a16:creationId xmlns:a16="http://schemas.microsoft.com/office/drawing/2014/main" id="{15C394FF-5B1E-2B93-DD05-A1DDB9BE2F08}"/>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E1804C3-C85E-C3AF-16E4-87BC3A967521}"/>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CFF99F35-3B07-D131-8878-F85AC44043F0}"/>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4</a:t>
            </a:fld>
            <a:endParaRPr lang="en-US" sz="1400" dirty="0"/>
          </a:p>
        </p:txBody>
      </p:sp>
      <p:sp>
        <p:nvSpPr>
          <p:cNvPr id="22" name="Freeform: Shape 21">
            <a:extLst>
              <a:ext uri="{FF2B5EF4-FFF2-40B4-BE49-F238E27FC236}">
                <a16:creationId xmlns:a16="http://schemas.microsoft.com/office/drawing/2014/main" id="{EF0B255D-55E9-78A9-8640-36AB021F90A6}"/>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9279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C4FBC-E0CF-4DD1-B340-D5B5221F9B6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3B4902D-6280-4677-5ED3-DC80F8F2DE9F}"/>
              </a:ext>
            </a:extLst>
          </p:cNvPr>
          <p:cNvSpPr>
            <a:spLocks noGrp="1"/>
          </p:cNvSpPr>
          <p:nvPr>
            <p:ph type="title"/>
          </p:nvPr>
        </p:nvSpPr>
        <p:spPr>
          <a:xfrm>
            <a:off x="543586" y="2095842"/>
            <a:ext cx="11097551" cy="663829"/>
          </a:xfrm>
        </p:spPr>
        <p:txBody>
          <a:bodyPr>
            <a:normAutofit/>
          </a:bodyPr>
          <a:lstStyle/>
          <a:p>
            <a:pPr algn="ctr"/>
            <a:r>
              <a:rPr lang="en-US" sz="4400" dirty="0"/>
              <a:t>Should developers care about DB security?</a:t>
            </a:r>
          </a:p>
        </p:txBody>
      </p:sp>
      <p:sp>
        <p:nvSpPr>
          <p:cNvPr id="4" name="Date Placeholder 3">
            <a:extLst>
              <a:ext uri="{FF2B5EF4-FFF2-40B4-BE49-F238E27FC236}">
                <a16:creationId xmlns:a16="http://schemas.microsoft.com/office/drawing/2014/main" id="{2996FCFD-DCB1-42BF-2D81-BE4826658B40}"/>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33FABA26-8690-A71E-D813-3BBE6AB34C05}"/>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7F9022FC-51E9-83A9-B21C-07121219C08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5</a:t>
            </a:fld>
            <a:endParaRPr lang="en-US" sz="1400" dirty="0"/>
          </a:p>
        </p:txBody>
      </p:sp>
      <p:sp>
        <p:nvSpPr>
          <p:cNvPr id="22" name="Freeform: Shape 21">
            <a:extLst>
              <a:ext uri="{FF2B5EF4-FFF2-40B4-BE49-F238E27FC236}">
                <a16:creationId xmlns:a16="http://schemas.microsoft.com/office/drawing/2014/main" id="{954162DB-3560-363B-F580-37F1E913F3FF}"/>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6">
            <a:extLst>
              <a:ext uri="{FF2B5EF4-FFF2-40B4-BE49-F238E27FC236}">
                <a16:creationId xmlns:a16="http://schemas.microsoft.com/office/drawing/2014/main" id="{76F7DBAB-3D87-8800-77E6-3C03BE6DEF5A}"/>
              </a:ext>
            </a:extLst>
          </p:cNvPr>
          <p:cNvSpPr txBox="1">
            <a:spLocks/>
          </p:cNvSpPr>
          <p:nvPr/>
        </p:nvSpPr>
        <p:spPr>
          <a:xfrm>
            <a:off x="550863" y="3272370"/>
            <a:ext cx="10482897" cy="663829"/>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US" sz="4400" dirty="0">
                <a:solidFill>
                  <a:srgbClr val="00B050"/>
                </a:solidFill>
                <a:latin typeface="Arial" panose="020B0604020202020204" pitchFamily="34" charset="0"/>
                <a:cs typeface="Arial" panose="020B0604020202020204" pitchFamily="34" charset="0"/>
              </a:rPr>
              <a:t>YES</a:t>
            </a:r>
          </a:p>
        </p:txBody>
      </p:sp>
      <p:sp>
        <p:nvSpPr>
          <p:cNvPr id="3" name="Title 6">
            <a:extLst>
              <a:ext uri="{FF2B5EF4-FFF2-40B4-BE49-F238E27FC236}">
                <a16:creationId xmlns:a16="http://schemas.microsoft.com/office/drawing/2014/main" id="{2EE29DD8-F5F4-A62F-3A7A-1F4754735AF9}"/>
              </a:ext>
            </a:extLst>
          </p:cNvPr>
          <p:cNvSpPr txBox="1">
            <a:spLocks/>
          </p:cNvSpPr>
          <p:nvPr/>
        </p:nvSpPr>
        <p:spPr>
          <a:xfrm>
            <a:off x="543585" y="4032870"/>
            <a:ext cx="11097551" cy="1124346"/>
          </a:xfrm>
          <a:prstGeom prst="rect">
            <a:avLst/>
          </a:prstGeom>
        </p:spPr>
        <p:txBody>
          <a:bodyPr vert="horz" wrap="square" lIns="0" tIns="0" rIns="0" bIns="0" rtlCol="0" anchor="t" anchorCtr="0">
            <a:normAutofit fontScale="775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marL="571500" indent="-571500">
              <a:buFont typeface="Arial" panose="020B0604020202020204" pitchFamily="34" charset="0"/>
              <a:buChar char="•"/>
            </a:pPr>
            <a:r>
              <a:rPr lang="en-US" sz="4400" dirty="0">
                <a:solidFill>
                  <a:srgbClr val="00B050"/>
                </a:solidFill>
                <a:latin typeface="Arial" panose="020B0604020202020204" pitchFamily="34" charset="0"/>
                <a:cs typeface="Arial" panose="020B0604020202020204" pitchFamily="34" charset="0"/>
              </a:rPr>
              <a:t>Devs create the first version of the database</a:t>
            </a:r>
            <a:br>
              <a:rPr lang="en-US" sz="4400" dirty="0">
                <a:solidFill>
                  <a:srgbClr val="00B050"/>
                </a:solidFill>
                <a:latin typeface="Arial" panose="020B0604020202020204" pitchFamily="34" charset="0"/>
                <a:cs typeface="Arial" panose="020B0604020202020204" pitchFamily="34" charset="0"/>
              </a:rPr>
            </a:br>
            <a:endParaRPr lang="en-US" sz="4400" dirty="0">
              <a:solidFill>
                <a:srgbClr val="00B05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400" dirty="0">
                <a:solidFill>
                  <a:srgbClr val="00B050"/>
                </a:solidFill>
                <a:latin typeface="Arial" panose="020B0604020202020204" pitchFamily="34" charset="0"/>
                <a:cs typeface="Arial" panose="020B0604020202020204" pitchFamily="34" charset="0"/>
              </a:rPr>
              <a:t>Devs need security changes in an existing database</a:t>
            </a:r>
          </a:p>
        </p:txBody>
      </p:sp>
    </p:spTree>
    <p:extLst>
      <p:ext uri="{BB962C8B-B14F-4D97-AF65-F5344CB8AC3E}">
        <p14:creationId xmlns:p14="http://schemas.microsoft.com/office/powerpoint/2010/main" val="75628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Principle of Least Privilege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6</a:t>
            </a:fld>
            <a:endParaRPr lang="en-US" sz="1400"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A4DFAB94-03D3-118F-DED7-ECF1750408B0}"/>
              </a:ext>
            </a:extLst>
          </p:cNvPr>
          <p:cNvSpPr txBox="1"/>
          <p:nvPr/>
        </p:nvSpPr>
        <p:spPr>
          <a:xfrm>
            <a:off x="813181" y="2393750"/>
            <a:ext cx="9135682" cy="1200329"/>
          </a:xfrm>
          <a:prstGeom prst="rect">
            <a:avLst/>
          </a:prstGeom>
          <a:noFill/>
        </p:spPr>
        <p:txBody>
          <a:bodyPr wrap="square">
            <a:spAutoFit/>
          </a:bodyPr>
          <a:lstStyle/>
          <a:p>
            <a:r>
              <a:rPr lang="en-US" sz="2400" b="0" i="0" dirty="0">
                <a:effectLst/>
                <a:latin typeface="DM Sans" pitchFamily="2" charset="0"/>
              </a:rPr>
              <a:t>The principle of least privilege refers to an information security concept in which a user is given the minimum levels of access and/or permissions needed to perform his/her job functions</a:t>
            </a:r>
            <a:endParaRPr lang="en-US" sz="2400" dirty="0"/>
          </a:p>
        </p:txBody>
      </p:sp>
    </p:spTree>
    <p:extLst>
      <p:ext uri="{BB962C8B-B14F-4D97-AF65-F5344CB8AC3E}">
        <p14:creationId xmlns:p14="http://schemas.microsoft.com/office/powerpoint/2010/main" val="389134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875CD-F99A-34EE-187F-43EA41DEADCE}"/>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1B036BE-AF78-200A-A26D-7BCFA308EF1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AD5F6C20-7D1D-58BF-C997-A0336ED7DD4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62FA5A76-FCFD-16A9-E202-A9EB619BF52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740EB2CD-D267-FDB0-2472-BD548935CBB5}"/>
              </a:ext>
            </a:extLst>
          </p:cNvPr>
          <p:cNvSpPr>
            <a:spLocks noGrp="1"/>
          </p:cNvSpPr>
          <p:nvPr>
            <p:ph type="title"/>
          </p:nvPr>
        </p:nvSpPr>
        <p:spPr>
          <a:xfrm>
            <a:off x="550862" y="549275"/>
            <a:ext cx="11097551" cy="1332000"/>
          </a:xfrm>
        </p:spPr>
        <p:txBody>
          <a:bodyPr>
            <a:normAutofit/>
          </a:bodyPr>
          <a:lstStyle/>
          <a:p>
            <a:r>
              <a:rPr lang="en-US" dirty="0"/>
              <a:t>What problems have I seen?</a:t>
            </a:r>
          </a:p>
        </p:txBody>
      </p:sp>
      <p:sp>
        <p:nvSpPr>
          <p:cNvPr id="10" name="Content Placeholder 9">
            <a:extLst>
              <a:ext uri="{FF2B5EF4-FFF2-40B4-BE49-F238E27FC236}">
                <a16:creationId xmlns:a16="http://schemas.microsoft.com/office/drawing/2014/main" id="{BC07673E-0C01-9919-29D2-F9A71CBFE33B}"/>
              </a:ext>
            </a:extLst>
          </p:cNvPr>
          <p:cNvSpPr>
            <a:spLocks noGrp="1"/>
          </p:cNvSpPr>
          <p:nvPr>
            <p:ph sz="half" idx="2"/>
          </p:nvPr>
        </p:nvSpPr>
        <p:spPr>
          <a:xfrm>
            <a:off x="550863" y="1630016"/>
            <a:ext cx="11090274" cy="4312909"/>
          </a:xfrm>
        </p:spPr>
        <p:txBody>
          <a:bodyPr/>
          <a:lstStyle/>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Internal staff granted </a:t>
            </a:r>
            <a:r>
              <a:rPr lang="en-US" dirty="0" err="1">
                <a:effectLst/>
                <a:latin typeface="Calibri" panose="020F0502020204030204" pitchFamily="34" charset="0"/>
              </a:rPr>
              <a:t>sa</a:t>
            </a:r>
            <a:r>
              <a:rPr lang="en-US" dirty="0">
                <a:effectLst/>
                <a:latin typeface="Calibri" panose="020F0502020204030204" pitchFamily="34" charset="0"/>
              </a:rPr>
              <a:t> because they need access to more than 1 database.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Vendor connections granted </a:t>
            </a:r>
            <a:r>
              <a:rPr lang="en-US" dirty="0" err="1">
                <a:effectLst/>
                <a:latin typeface="Calibri" panose="020F0502020204030204" pitchFamily="34" charset="0"/>
              </a:rPr>
              <a:t>dbo</a:t>
            </a:r>
            <a:r>
              <a:rPr lang="en-US" dirty="0">
                <a:effectLst/>
                <a:latin typeface="Calibri" panose="020F0502020204030204" pitchFamily="34" charset="0"/>
              </a:rPr>
              <a:t> because they need to create a view.</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User added to the role db_datareader since they need to query &gt; 1 table.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Logins remain for users that have left the company, or for apps no longer used. </a:t>
            </a:r>
            <a:br>
              <a:rPr lang="en-US" dirty="0">
                <a:effectLst/>
                <a:latin typeface="Calibri" panose="020F0502020204030204" pitchFamily="34" charset="0"/>
              </a:rPr>
            </a:br>
            <a:r>
              <a:rPr lang="en-US" dirty="0">
                <a:effectLst/>
                <a:latin typeface="Calibri" panose="020F0502020204030204" pitchFamily="34" charset="0"/>
              </a:rPr>
              <a:t>Very difficult for another DBA to assist or assume duties due to lack of scripts.</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Permissions assigned directly to named users, difficult to change or add staff.</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Granting permissions to </a:t>
            </a:r>
            <a:r>
              <a:rPr lang="en-US" dirty="0" err="1">
                <a:effectLst/>
                <a:latin typeface="Calibri" panose="020F0502020204030204" pitchFamily="34" charset="0"/>
              </a:rPr>
              <a:t>db</a:t>
            </a:r>
            <a:r>
              <a:rPr lang="en-US" dirty="0">
                <a:effectLst/>
                <a:latin typeface="Calibri" panose="020F0502020204030204" pitchFamily="34" charset="0"/>
              </a:rPr>
              <a:t> role ‘public’, giving that permission to anyone that can connect to the server with a login.</a:t>
            </a:r>
          </a:p>
          <a:p>
            <a:pPr fontAlgn="ctr">
              <a:lnSpc>
                <a:spcPct val="100000"/>
              </a:lnSpc>
              <a:spcBef>
                <a:spcPts val="0"/>
              </a:spcBef>
              <a:spcAft>
                <a:spcPts val="1200"/>
              </a:spcAft>
            </a:pPr>
            <a:r>
              <a:rPr lang="en-US" dirty="0">
                <a:effectLst/>
                <a:latin typeface="Calibri" panose="020F0502020204030204" pitchFamily="34" charset="0"/>
              </a:rPr>
              <a:t>No regular review of permissions assigned.</a:t>
            </a:r>
          </a:p>
          <a:p>
            <a:pPr rtl="0" fontAlgn="ctr">
              <a:lnSpc>
                <a:spcPct val="100000"/>
              </a:lnSpc>
              <a:spcBef>
                <a:spcPts val="0"/>
              </a:spcBef>
              <a:spcAft>
                <a:spcPts val="1200"/>
              </a:spcAft>
              <a:buFont typeface="Arial" panose="020B0604020202020204" pitchFamily="34" charset="0"/>
              <a:buChar char="•"/>
            </a:pPr>
            <a:endParaRPr lang="en-US"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118ED102-2BDE-5CFB-B1C1-5F6C7C7D3D2C}"/>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6AB7631B-1167-DA14-0157-763CECDB93EC}"/>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A6723BA3-3918-48CA-9C7B-68F35F6400A0}"/>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7</a:t>
            </a:fld>
            <a:endParaRPr lang="en-US" sz="1400" dirty="0"/>
          </a:p>
        </p:txBody>
      </p:sp>
      <p:sp>
        <p:nvSpPr>
          <p:cNvPr id="22" name="Freeform: Shape 21">
            <a:extLst>
              <a:ext uri="{FF2B5EF4-FFF2-40B4-BE49-F238E27FC236}">
                <a16:creationId xmlns:a16="http://schemas.microsoft.com/office/drawing/2014/main" id="{8F376D00-4371-7CBF-ED7F-A07857E5ED8D}"/>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1040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Why does this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DBAs are often overworked, often just one for a large company; they only have time to react to the immediate request.</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Fine-tuning security usually takes longer, but only slightly if you know how. </a:t>
            </a:r>
            <a:br>
              <a:rPr lang="en-US" dirty="0">
                <a:effectLst/>
                <a:latin typeface="Calibri" panose="020F0502020204030204" pitchFamily="34" charset="0"/>
              </a:rPr>
            </a:br>
            <a:r>
              <a:rPr lang="en-US" dirty="0">
                <a:effectLst/>
                <a:latin typeface="Calibri" panose="020F0502020204030204" pitchFamily="34" charset="0"/>
              </a:rPr>
              <a:t>Easy to get it wrong.</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Requestors are unsure of what they will need and don't want to create delays from multiple tickets, so they ask for more than they need.</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 View can query across multiple databases, but permissions are assigned at the database level.</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8</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8141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should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Principle of Least Privilege. Permissions should be to the absolute minimum needed to accomplish the task</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Windows users are preferred over SQL Users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Security should be limited to specific schemas and provided by database roles</a:t>
            </a:r>
            <a:br>
              <a:rPr lang="en-US" dirty="0">
                <a:effectLst/>
                <a:latin typeface="Calibri" panose="020F0502020204030204" pitchFamily="34" charset="0"/>
              </a:rPr>
            </a:br>
            <a:r>
              <a:rPr lang="en-US" dirty="0">
                <a:effectLst/>
                <a:latin typeface="Calibri" panose="020F0502020204030204" pitchFamily="34" charset="0"/>
              </a:rPr>
              <a:t>That will be explained later in this presentation</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Don't get the wrong impression. SQL Server can be very secure and can meet the tightest federal security requirements to protect data from theft, destruction, and other types of malicious behavior. When operated properly.</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9</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432533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1C14CB3932C94F89DB3564E341EFD4" ma:contentTypeVersion="17" ma:contentTypeDescription="Create a new document." ma:contentTypeScope="" ma:versionID="56b6d55f49d3ba74a222f1c2d163fa3a">
  <xsd:schema xmlns:xsd="http://www.w3.org/2001/XMLSchema" xmlns:xs="http://www.w3.org/2001/XMLSchema" xmlns:p="http://schemas.microsoft.com/office/2006/metadata/properties" xmlns:ns3="48eeaeee-a31f-468b-8d4d-5fc81e5d07d1" xmlns:ns4="601b033e-84b8-48ba-8dd0-f45aa126699f" targetNamespace="http://schemas.microsoft.com/office/2006/metadata/properties" ma:root="true" ma:fieldsID="c9d57f1a9eeeb771b9755ff7366a50e3" ns3:_="" ns4:_="">
    <xsd:import namespace="48eeaeee-a31f-468b-8d4d-5fc81e5d07d1"/>
    <xsd:import namespace="601b033e-84b8-48ba-8dd0-f45aa126699f"/>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Loca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eeaeee-a31f-468b-8d4d-5fc81e5d07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01b033e-84b8-48ba-8dd0-f45aa126699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MediaServiceLocation" ma:index="23" nillable="true" ma:displayName="Location" ma:internalName="MediaServiceLocation"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01b033e-84b8-48ba-8dd0-f45aa126699f" xsi:nil="true"/>
    <_activity xmlns="601b033e-84b8-48ba-8dd0-f45aa126699f" xsi:nil="true"/>
  </documentManagement>
</p:properties>
</file>

<file path=customXml/itemProps1.xml><?xml version="1.0" encoding="utf-8"?>
<ds:datastoreItem xmlns:ds="http://schemas.openxmlformats.org/officeDocument/2006/customXml" ds:itemID="{95B76447-F23E-4B3E-91B7-7160A4052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eeaeee-a31f-468b-8d4d-5fc81e5d07d1"/>
    <ds:schemaRef ds:uri="601b033e-84b8-48ba-8dd0-f45aa12669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purl.org/dc/elements/1.1/"/>
    <ds:schemaRef ds:uri="http://schemas.microsoft.com/office/infopath/2007/PartnerControls"/>
    <ds:schemaRef ds:uri="http://www.w3.org/XML/1998/namespace"/>
    <ds:schemaRef ds:uri="http://purl.org/dc/terms/"/>
    <ds:schemaRef ds:uri="48eeaeee-a31f-468b-8d4d-5fc81e5d07d1"/>
    <ds:schemaRef ds:uri="http://schemas.microsoft.com/office/2006/metadata/properties"/>
    <ds:schemaRef ds:uri="http://schemas.microsoft.com/office/2006/documentManagement/types"/>
    <ds:schemaRef ds:uri="http://schemas.openxmlformats.org/package/2006/metadata/core-properties"/>
    <ds:schemaRef ds:uri="601b033e-84b8-48ba-8dd0-f45aa126699f"/>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3353</TotalTime>
  <Words>1413</Words>
  <Application>Microsoft Office PowerPoint</Application>
  <PresentationFormat>Widescreen</PresentationFormat>
  <Paragraphs>176</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DM Sans</vt:lpstr>
      <vt:lpstr>Gill Sans MT</vt:lpstr>
      <vt:lpstr>Graphik Meetup</vt:lpstr>
      <vt:lpstr>Walbaum Display</vt:lpstr>
      <vt:lpstr>3DFloatVTI</vt:lpstr>
      <vt:lpstr>SQL Server Security Primer</vt:lpstr>
      <vt:lpstr>Joe Kunk</vt:lpstr>
      <vt:lpstr>A Data Architect’s Ask to Developers</vt:lpstr>
      <vt:lpstr>Should developers care about DB security?</vt:lpstr>
      <vt:lpstr>Should developers care about DB security?</vt:lpstr>
      <vt:lpstr>Principle of Least Privilege</vt:lpstr>
      <vt:lpstr>What problems have I seen?</vt:lpstr>
      <vt:lpstr>Why does this happen?</vt:lpstr>
      <vt:lpstr>What should happen?</vt:lpstr>
      <vt:lpstr>DEMOS  Least Privilege Practices</vt:lpstr>
      <vt:lpstr>DEMOS  </vt:lpstr>
      <vt:lpstr>Developer Security steps</vt:lpstr>
      <vt:lpstr>Security steps</vt:lpstr>
      <vt:lpstr>Security steps</vt:lpstr>
      <vt:lpstr>What about Sysadmin (sa)?</vt:lpstr>
      <vt:lpstr>Recap</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Joseph Kunk</dc:creator>
  <cp:lastModifiedBy>Joe Kunk</cp:lastModifiedBy>
  <cp:revision>49</cp:revision>
  <dcterms:created xsi:type="dcterms:W3CDTF">2023-03-11T19:26:45Z</dcterms:created>
  <dcterms:modified xsi:type="dcterms:W3CDTF">2024-02-13T22:20:27Z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0x0101009F1C14CB3932C94F89DB3564E341EFD4</vt:lpwstr>
  </property>
</Properties>
</file>