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347"/>
    <p:restoredTop sz="94737"/>
  </p:normalViewPr>
  <p:slideViewPr>
    <p:cSldViewPr snapToGrid="0">
      <p:cViewPr>
        <p:scale>
          <a:sx n="82" d="100"/>
          <a:sy n="82" d="100"/>
        </p:scale>
        <p:origin x="1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2A8A-7ECC-357D-6612-0E71FEDA8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314E8-6A0C-1C47-BBD7-97781EC3D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701B-8B3C-0B11-B8EA-87C86509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00E0-9C08-904A-9B3C-A46BCEB2764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6E1B5-2169-F9F5-9BB1-A7A96B32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CDE49-7EA9-8C87-9F7F-98DE0765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607F-8639-9841-AF89-A1A21A05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6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B383F-7F04-1ADF-C632-A1DEFA0C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E12BC4-6068-811F-9BD0-7CBBA6917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0657E-F9F0-C653-D99B-9F2102DF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00E0-9C08-904A-9B3C-A46BCEB2764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D3072-007B-0459-A0BB-94ED94A6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B9E2B-77E4-FA97-2BBC-2BD6DB48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607F-8639-9841-AF89-A1A21A05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92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2EE81-7F17-3189-8CCD-462B752A9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CB2CF-347F-3FA6-C807-3355E0ECA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2891C-9C45-C674-1A7F-5C0E1036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00E0-9C08-904A-9B3C-A46BCEB2764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11401-4A43-18FE-EFD9-3E384F9A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ACE32-8A6A-ECC9-0928-189CA7CC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607F-8639-9841-AF89-A1A21A05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2440555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02/10/2025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1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2795-368F-46FA-D2C3-53916E1F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212F7-A87F-E4CE-804D-F02083910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F8CA-80AC-6461-1A23-93557724D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00E0-9C08-904A-9B3C-A46BCEB2764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54795-09A2-B1A1-7739-99E8EA31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AD0E7-B04F-7F7A-59CF-FAB9653A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607F-8639-9841-AF89-A1A21A05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6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351C8-9283-D79A-8ACC-B984200B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22A98-8343-6632-B9C3-350299391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42A5B-D131-4F46-048C-71F2A02C6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00E0-9C08-904A-9B3C-A46BCEB2764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8B02-2108-A6E3-600E-69FD2255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5F0A1-27F6-6CFC-6F5F-D2CC8EDE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607F-8639-9841-AF89-A1A21A05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77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16BF-7E64-5455-3CB4-BE82B044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2CD6A-4DC5-0015-A66B-40F14AA7D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2C30D-1E40-FB98-FD49-E83082177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5D5D5-E8A7-7BB8-AFF6-68A2EBDE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00E0-9C08-904A-9B3C-A46BCEB2764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70ADA-138A-494B-7058-2057F9C3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C76EA-3A64-551F-287A-4543AFC0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607F-8639-9841-AF89-A1A21A05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0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FFB8-2CD0-1EA2-33CE-AB5C8642C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79EA7-CF29-ACF8-5983-5D7691096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E9403-901B-85BD-2BFC-3F09CE163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E100F-4B88-34F3-0BD1-9B6C7C5DBC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1C926-939A-DF84-6758-80B6598B2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6810B-6E8C-7E96-9908-D491EEA5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00E0-9C08-904A-9B3C-A46BCEB2764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FB5AB-530B-0856-59C5-B2D7A37A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5C205-F62D-A000-5488-CD20D838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607F-8639-9841-AF89-A1A21A05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9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4AE0-68DB-D35D-6816-CA4DC449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CDAF0-9CFB-0C38-2BBA-342D0CB2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00E0-9C08-904A-9B3C-A46BCEB2764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8D295-0EE6-58CB-776C-69D6E4C6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EFDCA-D45A-23BF-243B-F8123926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607F-8639-9841-AF89-A1A21A05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2AD0C-28A3-1D18-607B-C97275F3A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00E0-9C08-904A-9B3C-A46BCEB2764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00585-B001-C4CB-6EF4-36316F9C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D9FD3-A00B-B4CF-A792-0F7A2A2F1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607F-8639-9841-AF89-A1A21A05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0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DFEC-D3D5-DC90-5B4A-7A12F6E6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A215D-EEBB-5986-4F8F-372BBC43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1F4F3-299F-1645-F4E2-42A33BA47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822CF-4379-5815-D0BA-E0A036E5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00E0-9C08-904A-9B3C-A46BCEB2764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B59D2-CAD9-A802-0198-8F194A84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166D8-C366-953C-E30E-A73E5BDE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607F-8639-9841-AF89-A1A21A05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3AFC-FB3D-B7B7-1F93-3FDB29E9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EDFC2-721B-5483-5264-10E3D22F73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F565C-FC2B-5A52-6C21-A17F7A537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13AE9-84BF-9269-502A-02272C42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00E0-9C08-904A-9B3C-A46BCEB2764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D2810-9890-9892-5E47-0BEEC40D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2E815-9C7F-6550-7CBB-AF2215FB7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6607F-8639-9841-AF89-A1A21A05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1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3C05C-F580-15E4-DA98-43D84C69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0CD7D-7006-FBD0-C38C-A4386CFE0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ED2FB-1922-F0D3-9020-3032D014C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2500E0-9C08-904A-9B3C-A46BCEB2764F}" type="datetimeFigureOut">
              <a:rPr lang="en-US" smtClean="0"/>
              <a:t>10/2/25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9B036-A21B-176C-B146-105A46F7B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245D-B146-B4E5-F1A6-FE9F7679C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C6607F-8639-9841-AF89-A1A21A05B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GB" b="1" noProof="0" dirty="0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10311"/>
            <a:ext cx="9144000" cy="315407"/>
          </a:xfrm>
        </p:spPr>
        <p:txBody>
          <a:bodyPr/>
          <a:lstStyle/>
          <a:p>
            <a:r>
              <a:rPr lang="en-GB" sz="1600" dirty="0"/>
              <a:t>01/10/2025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20225F3-BA24-26C0-448F-C620E8321ADB}"/>
              </a:ext>
            </a:extLst>
          </p:cNvPr>
          <p:cNvGrpSpPr/>
          <p:nvPr/>
        </p:nvGrpSpPr>
        <p:grpSpPr>
          <a:xfrm>
            <a:off x="3965754" y="124065"/>
            <a:ext cx="7580484" cy="2704149"/>
            <a:chOff x="838200" y="557347"/>
            <a:chExt cx="4499429" cy="21028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4BFF0-F000-F4A7-3BC2-B263C06E8038}"/>
                </a:ext>
              </a:extLst>
            </p:cNvPr>
            <p:cNvSpPr txBox="1"/>
            <p:nvPr/>
          </p:nvSpPr>
          <p:spPr>
            <a:xfrm>
              <a:off x="838200" y="557347"/>
              <a:ext cx="4499429" cy="52322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RESULTS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EE3D58-1420-381C-BBDE-E73CBE950181}"/>
                </a:ext>
              </a:extLst>
            </p:cNvPr>
            <p:cNvSpPr txBox="1"/>
            <p:nvPr/>
          </p:nvSpPr>
          <p:spPr>
            <a:xfrm>
              <a:off x="838200" y="1080567"/>
              <a:ext cx="4499429" cy="1579655"/>
            </a:xfrm>
            <a:prstGeom prst="rect">
              <a:avLst/>
            </a:prstGeom>
            <a:solidFill>
              <a:srgbClr val="156082">
                <a:alpha val="36863"/>
              </a:srgb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All metrics were recorded from a separate test split representing 10% of the data.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Accuracy: 0.688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Precision: 0.293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Recall: 0.754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AUC: 0.715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F1 score: 0.422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DDE277-8E6C-1302-C2D5-8357E8E2FE5C}"/>
              </a:ext>
            </a:extLst>
          </p:cNvPr>
          <p:cNvGrpSpPr/>
          <p:nvPr/>
        </p:nvGrpSpPr>
        <p:grpSpPr>
          <a:xfrm>
            <a:off x="373487" y="557347"/>
            <a:ext cx="3348507" cy="2708434"/>
            <a:chOff x="838200" y="4238557"/>
            <a:chExt cx="3348507" cy="27084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44AACB-70B0-8C24-C0FD-B5E0D5BC7780}"/>
                </a:ext>
              </a:extLst>
            </p:cNvPr>
            <p:cNvSpPr txBox="1"/>
            <p:nvPr/>
          </p:nvSpPr>
          <p:spPr>
            <a:xfrm>
              <a:off x="838201" y="4238557"/>
              <a:ext cx="3348506" cy="4616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DATA PREPERATION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E21545-F619-0DF9-506E-22F366ADB1DA}"/>
                </a:ext>
              </a:extLst>
            </p:cNvPr>
            <p:cNvSpPr txBox="1"/>
            <p:nvPr/>
          </p:nvSpPr>
          <p:spPr>
            <a:xfrm>
              <a:off x="838200" y="4700222"/>
              <a:ext cx="3348507" cy="224676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36863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tx1"/>
                  </a:solidFill>
                </a:rPr>
                <a:t>Route feature was dropped </a:t>
              </a:r>
              <a:r>
                <a:rPr lang="en-US" sz="1400" dirty="0">
                  <a:solidFill>
                    <a:schemeClr val="tx1"/>
                  </a:solidFill>
                </a:rPr>
                <a:t>due to complexity of deriving meaningful feature from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tx1"/>
                  </a:solidFill>
                </a:rPr>
                <a:t>One-hot encoded categorical variables </a:t>
              </a:r>
              <a:r>
                <a:rPr lang="en-US" sz="1400" dirty="0">
                  <a:solidFill>
                    <a:schemeClr val="tx1"/>
                  </a:solidFill>
                </a:rPr>
                <a:t>to be more well understood by machine learning models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tx1"/>
                  </a:solidFill>
                </a:rPr>
                <a:t>Data imbalance </a:t>
              </a:r>
              <a:r>
                <a:rPr lang="en-US" sz="1400" dirty="0">
                  <a:solidFill>
                    <a:schemeClr val="tx1"/>
                  </a:solidFill>
                </a:rPr>
                <a:t>of </a:t>
              </a:r>
              <a:r>
                <a:rPr lang="en-US" sz="1400" dirty="0" err="1">
                  <a:solidFill>
                    <a:schemeClr val="tx1"/>
                  </a:solidFill>
                </a:rPr>
                <a:t>booking_complete</a:t>
              </a:r>
              <a:r>
                <a:rPr lang="en-US" sz="1400" dirty="0">
                  <a:solidFill>
                    <a:schemeClr val="tx1"/>
                  </a:solidFill>
                </a:rPr>
                <a:t> feature, employed SMOTE to balance data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428505-1AC5-0A67-C5E3-AABA06CFF5DC}"/>
              </a:ext>
            </a:extLst>
          </p:cNvPr>
          <p:cNvGrpSpPr/>
          <p:nvPr/>
        </p:nvGrpSpPr>
        <p:grpSpPr>
          <a:xfrm>
            <a:off x="373486" y="3594614"/>
            <a:ext cx="3348507" cy="3139321"/>
            <a:chOff x="838200" y="4238557"/>
            <a:chExt cx="3348507" cy="31393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0828E26-8FDF-444C-B372-2E6F17082B45}"/>
                </a:ext>
              </a:extLst>
            </p:cNvPr>
            <p:cNvSpPr txBox="1"/>
            <p:nvPr/>
          </p:nvSpPr>
          <p:spPr>
            <a:xfrm>
              <a:off x="838201" y="4238557"/>
              <a:ext cx="3348506" cy="461665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MODEL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9616CC-9DC3-889E-9D83-A3774F111383}"/>
                </a:ext>
              </a:extLst>
            </p:cNvPr>
            <p:cNvSpPr txBox="1"/>
            <p:nvPr/>
          </p:nvSpPr>
          <p:spPr>
            <a:xfrm>
              <a:off x="838200" y="4700222"/>
              <a:ext cx="3348507" cy="2677656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6863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400" b="1" dirty="0">
                  <a:solidFill>
                    <a:schemeClr val="tx1"/>
                  </a:solidFill>
                </a:rPr>
                <a:t>Random forests</a:t>
              </a:r>
              <a:r>
                <a:rPr lang="en-US" sz="1400" dirty="0">
                  <a:solidFill>
                    <a:schemeClr val="tx1"/>
                  </a:solidFill>
                </a:rPr>
                <a:t> – chosen for interpretability and performance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Tuned hyperparameters using </a:t>
              </a:r>
              <a:r>
                <a:rPr lang="en-US" sz="1400" b="1" dirty="0">
                  <a:solidFill>
                    <a:schemeClr val="tx1"/>
                  </a:solidFill>
                </a:rPr>
                <a:t>grid search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max_depth</a:t>
              </a:r>
              <a:r>
                <a:rPr lang="en-US" sz="1400" dirty="0">
                  <a:solidFill>
                    <a:schemeClr val="tx1"/>
                  </a:solidFill>
                </a:rPr>
                <a:t>: 10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max_features</a:t>
              </a:r>
              <a:r>
                <a:rPr lang="en-US" sz="1400" dirty="0">
                  <a:solidFill>
                    <a:schemeClr val="tx1"/>
                  </a:solidFill>
                </a:rPr>
                <a:t>: sqrt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min_samples_leaf</a:t>
              </a:r>
              <a:r>
                <a:rPr lang="en-US" sz="1400" dirty="0">
                  <a:solidFill>
                    <a:schemeClr val="tx1"/>
                  </a:solidFill>
                </a:rPr>
                <a:t>: 4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min_samples_split</a:t>
              </a:r>
              <a:r>
                <a:rPr lang="en-US" sz="1400" dirty="0">
                  <a:solidFill>
                    <a:schemeClr val="tx1"/>
                  </a:solidFill>
                </a:rPr>
                <a:t>: 2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US" sz="1400" dirty="0" err="1">
                  <a:solidFill>
                    <a:schemeClr val="tx1"/>
                  </a:solidFill>
                </a:rPr>
                <a:t>n_estimators</a:t>
              </a:r>
              <a:r>
                <a:rPr lang="en-US" sz="1400" dirty="0">
                  <a:solidFill>
                    <a:schemeClr val="tx1"/>
                  </a:solidFill>
                </a:rPr>
                <a:t>: 500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14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tx1"/>
                  </a:solidFill>
                </a:rPr>
                <a:t>Other models weren’t explored due to long compute time of grid search</a:t>
              </a:r>
            </a:p>
          </p:txBody>
        </p:sp>
      </p:grpSp>
      <p:pic>
        <p:nvPicPr>
          <p:cNvPr id="3" name="Picture 2" descr="A graph of blue bars with white text&#10;&#10;AI-generated content may be incorrect.">
            <a:extLst>
              <a:ext uri="{FF2B5EF4-FFF2-40B4-BE49-F238E27FC236}">
                <a16:creationId xmlns:a16="http://schemas.microsoft.com/office/drawing/2014/main" id="{F0319217-6D7A-3BF0-D06E-FD17B0ABF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457" y="2935053"/>
            <a:ext cx="5725077" cy="37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134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Lee (Student)</dc:creator>
  <cp:lastModifiedBy>Joe Lee (Student)</cp:lastModifiedBy>
  <cp:revision>2</cp:revision>
  <dcterms:created xsi:type="dcterms:W3CDTF">2025-10-01T12:02:49Z</dcterms:created>
  <dcterms:modified xsi:type="dcterms:W3CDTF">2025-10-02T13:00:45Z</dcterms:modified>
</cp:coreProperties>
</file>