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65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8"/>
    <p:restoredTop sz="96405"/>
  </p:normalViewPr>
  <p:slideViewPr>
    <p:cSldViewPr snapToGrid="0" snapToObjects="1" showGuides="1">
      <p:cViewPr>
        <p:scale>
          <a:sx n="130" d="100"/>
          <a:sy n="130" d="100"/>
        </p:scale>
        <p:origin x="144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6" d="100"/>
          <a:sy n="126" d="100"/>
        </p:scale>
        <p:origin x="377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E2C9F-567F-FF41-8341-D12180DBB7A6}" type="datetimeFigureOut">
              <a:rPr kumimoji="1" lang="ko-KR" altLang="en-US" smtClean="0"/>
              <a:t>2023. 6. 7.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2323-A05B-6043-8D65-7CD896C47F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78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0733" y="2062874"/>
            <a:ext cx="9087379" cy="117686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80731" y="3641202"/>
            <a:ext cx="9087381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A35E80B7-F036-5445-BB5C-80E5180768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480732" y="3429000"/>
            <a:ext cx="9711267" cy="22943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BAEE-2A75-DF49-B228-7306C25082A2}" type="datetime1">
              <a:rPr kumimoji="1" lang="ko-KR" altLang="en-US" smtClean="0"/>
              <a:t>2023. 6. 7.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78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AFF9-7AB5-C94F-942C-ADAB16ACD896}" type="datetime1">
              <a:rPr kumimoji="1" lang="ko-KR" altLang="en-US" smtClean="0"/>
              <a:t>2023. 6. 7.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89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60A2-60BA-AF4B-93EF-10C454B3ED53}" type="datetime1">
              <a:rPr kumimoji="1" lang="ko-KR" altLang="en-US" smtClean="0"/>
              <a:t>2023. 6. 7.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048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01DA-0546-6A48-A824-6B3F70C1156A}" type="datetime1">
              <a:rPr kumimoji="1" lang="ko-KR" altLang="en-US" smtClean="0"/>
              <a:t>2023. 6. 7.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131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39C-1E68-B743-B0AF-95F4C0081CC8}" type="datetime1">
              <a:rPr kumimoji="1" lang="ko-KR" altLang="en-US" smtClean="0"/>
              <a:t>2023. 6. 7.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1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8969927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453188"/>
            <a:ext cx="7616757" cy="1384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algn="ctr">
              <a:defRPr sz="900" i="1"/>
            </a:lvl1pPr>
          </a:lstStyle>
          <a:p>
            <a:r>
              <a:rPr kumimoji="1" lang="en-US" altLang="ko-KR" dirty="0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62378" y="6470690"/>
            <a:ext cx="786710" cy="138498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DBCD48D6-E534-F147-8146-66C6CB878EA7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63525" y="692150"/>
            <a:ext cx="1166495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42913" y="850900"/>
            <a:ext cx="11306175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>
                <a:latin typeface="+mn-ea"/>
                <a:ea typeface="+mn-ea"/>
              </a:defRPr>
            </a:lvl1pPr>
            <a:lvl2pPr marL="311150" indent="-127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446088" indent="-123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623888" indent="-158750">
              <a:tabLst/>
              <a:defRPr sz="1050"/>
            </a:lvl4pPr>
            <a:lvl5pPr marL="763588" indent="-119063">
              <a:tabLst/>
              <a:defRPr sz="105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64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7" orient="horz" pos="436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2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8969927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453188"/>
            <a:ext cx="7616757" cy="1384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algn="ctr">
              <a:defRPr sz="900" i="1"/>
            </a:lvl1pPr>
          </a:lstStyle>
          <a:p>
            <a:r>
              <a:rPr kumimoji="1" lang="en-US" altLang="ko-KR" dirty="0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667697" y="6469706"/>
            <a:ext cx="1081391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63525" y="692150"/>
            <a:ext cx="1166495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42913" y="850900"/>
            <a:ext cx="11306175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400">
                <a:latin typeface="+mn-ea"/>
                <a:ea typeface="+mn-ea"/>
              </a:defRPr>
            </a:lvl1pPr>
            <a:lvl2pPr marL="311150" indent="-127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446088" indent="-123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623888" indent="-158750">
              <a:tabLst/>
              <a:defRPr sz="1050"/>
            </a:lvl4pPr>
            <a:lvl5pPr marL="763588" indent="-119063">
              <a:tabLst/>
              <a:defRPr sz="105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895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7" orient="horz" pos="436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2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8969927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453188"/>
            <a:ext cx="7616757" cy="1384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algn="ctr">
              <a:defRPr sz="900" i="1"/>
            </a:lvl1pPr>
          </a:lstStyle>
          <a:p>
            <a:r>
              <a:rPr kumimoji="1" lang="en-US" altLang="ko-KR" dirty="0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62378" y="6470690"/>
            <a:ext cx="786710" cy="138498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DBCD48D6-E534-F147-8146-66C6CB878EA7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42913" y="850900"/>
            <a:ext cx="11306175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>
                <a:latin typeface="+mn-ea"/>
                <a:ea typeface="+mn-ea"/>
              </a:defRPr>
            </a:lvl1pPr>
            <a:lvl2pPr marL="311150" indent="-127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446088" indent="-123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623888" indent="-158750">
              <a:tabLst/>
              <a:defRPr sz="1050"/>
            </a:lvl4pPr>
            <a:lvl5pPr marL="763588" indent="-119063">
              <a:tabLst/>
              <a:defRPr sz="105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49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7" orient="horz" pos="436">
          <p15:clr>
            <a:srgbClr val="FBAE40"/>
          </p15:clr>
        </p15:guide>
        <p15:guide id="14" orient="horz" pos="1139">
          <p15:clr>
            <a:srgbClr val="FBAE40"/>
          </p15:clr>
        </p15:guide>
        <p15:guide id="15" orient="horz" pos="123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942C94E-170F-1B4D-B407-A7D35593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5BA-EE48-884B-868C-F50768A9650E}" type="datetime1">
              <a:rPr kumimoji="1" lang="ko-KR" altLang="en-US" smtClean="0"/>
              <a:t>2023. 6. 7.</a:t>
            </a:fld>
            <a:endParaRPr kumimoji="1"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2179738-A1D7-CF47-B576-F3465CFD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Confidential, Internal use only</a:t>
            </a:r>
            <a:endParaRPr kumimoji="1" lang="ko-Kore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F11DE5F-F394-D844-B06A-9BD49260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96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FCC6-1855-3642-AA53-C67E1A4A2B51}" type="datetime1">
              <a:rPr kumimoji="1" lang="ko-KR" altLang="en-US" smtClean="0"/>
              <a:t>2023. 6. 7.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5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BE9E-ECAC-E148-B502-D0CDA3292A7C}" type="datetime1">
              <a:rPr kumimoji="1" lang="ko-KR" altLang="en-US" smtClean="0"/>
              <a:t>2023. 6. 7.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32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3CF-971B-0048-B502-46DA51A2A371}" type="datetime1">
              <a:rPr kumimoji="1" lang="ko-KR" altLang="en-US" smtClean="0"/>
              <a:t>2023. 6. 7.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0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7FCF-AF88-D645-8285-DA72CE045CB7}" type="datetime1">
              <a:rPr kumimoji="1" lang="ko-KR" altLang="en-US" smtClean="0"/>
              <a:t>2023. 6. 7.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68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11090275" cy="420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2913" y="836613"/>
            <a:ext cx="11306175" cy="1270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2913" y="6453188"/>
            <a:ext cx="1686339" cy="144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B5BA-EE48-884B-868C-F50768A9650E}" type="datetime1">
              <a:rPr kumimoji="1" lang="ko-KR" altLang="en-US" smtClean="0"/>
              <a:t>2023. 6. 7.</a:t>
            </a:fld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92836" y="6471133"/>
            <a:ext cx="1156252" cy="144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55DB7BE-CD29-7649-AA94-F2AA7F3EB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3188"/>
            <a:ext cx="4114800" cy="144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Confidential, Internal use only</a:t>
            </a:r>
            <a:endParaRPr kumimoji="1" lang="ko-Kore-KR" altLang="en-US" dirty="0"/>
          </a:p>
        </p:txBody>
      </p:sp>
      <p:sp>
        <p:nvSpPr>
          <p:cNvPr id="8" name="바닥글 개체 틀 6">
            <a:extLst>
              <a:ext uri="{FF2B5EF4-FFF2-40B4-BE49-F238E27FC236}">
                <a16:creationId xmlns:a16="http://schemas.microsoft.com/office/drawing/2014/main" id="{AED861FC-E9F9-BC40-AECB-C4D098EF64C4}"/>
              </a:ext>
            </a:extLst>
          </p:cNvPr>
          <p:cNvSpPr txBox="1">
            <a:spLocks/>
          </p:cNvSpPr>
          <p:nvPr userDrawn="1"/>
        </p:nvSpPr>
        <p:spPr>
          <a:xfrm>
            <a:off x="4038600" y="6453188"/>
            <a:ext cx="4114800" cy="144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Confidential, Internal use only</a:t>
            </a:r>
            <a:endParaRPr kumimoji="1" lang="ko-Kore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902EDC0A-A08C-0B44-80F2-31465A92DA4E}"/>
              </a:ext>
            </a:extLst>
          </p:cNvPr>
          <p:cNvSpPr txBox="1">
            <a:spLocks/>
          </p:cNvSpPr>
          <p:nvPr userDrawn="1"/>
        </p:nvSpPr>
        <p:spPr>
          <a:xfrm>
            <a:off x="10592836" y="6471132"/>
            <a:ext cx="1156252" cy="144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61" r:id="rId3"/>
    <p:sldLayoutId id="2147483662" r:id="rId4"/>
    <p:sldLayoutId id="2147483660" r:id="rId5"/>
    <p:sldLayoutId id="2147483649" r:id="rId6"/>
    <p:sldLayoutId id="2147483650" r:id="rId7"/>
    <p:sldLayoutId id="2147483652" r:id="rId8"/>
    <p:sldLayoutId id="2147483653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149225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95300" indent="-149225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674688" indent="-149225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2488" indent="-15875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7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pos="7514" userDrawn="1">
          <p15:clr>
            <a:srgbClr val="F26B43"/>
          </p15:clr>
        </p15:guide>
        <p15:guide id="7" pos="166" userDrawn="1">
          <p15:clr>
            <a:srgbClr val="F26B43"/>
          </p15:clr>
        </p15:guide>
        <p15:guide id="8" pos="279" userDrawn="1">
          <p15:clr>
            <a:srgbClr val="F26B43"/>
          </p15:clr>
        </p15:guide>
        <p15:guide id="9" pos="393" userDrawn="1">
          <p15:clr>
            <a:srgbClr val="F26B43"/>
          </p15:clr>
        </p15:guide>
        <p15:guide id="10" pos="7401" userDrawn="1">
          <p15:clr>
            <a:srgbClr val="F26B43"/>
          </p15:clr>
        </p15:guide>
        <p15:guide id="11" pos="7287" userDrawn="1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orient="horz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tiff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3.tiff"/><Relationship Id="rId21" Type="http://schemas.openxmlformats.org/officeDocument/2006/relationships/image" Target="../media/image24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image" Target="../media/image2.tiff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연간 운영계획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1FC4-BF2E-8F43-B797-BF08B7730350}"/>
              </a:ext>
            </a:extLst>
          </p:cNvPr>
          <p:cNvSpPr txBox="1"/>
          <p:nvPr/>
        </p:nvSpPr>
        <p:spPr>
          <a:xfrm>
            <a:off x="1716120" y="314280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C9213-08AF-E244-8F31-D5F7A2DA7836}"/>
              </a:ext>
            </a:extLst>
          </p:cNvPr>
          <p:cNvSpPr txBox="1"/>
          <p:nvPr/>
        </p:nvSpPr>
        <p:spPr>
          <a:xfrm>
            <a:off x="3387946" y="3142803"/>
            <a:ext cx="1279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 &amp; Basic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C5C78-0EDA-E94F-B3C7-65636F0CB726}"/>
              </a:ext>
            </a:extLst>
          </p:cNvPr>
          <p:cNvSpPr txBox="1"/>
          <p:nvPr/>
        </p:nvSpPr>
        <p:spPr>
          <a:xfrm>
            <a:off x="5466690" y="3142803"/>
            <a:ext cx="60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0D1CD-A0E6-C241-B19A-5186288E39CA}"/>
              </a:ext>
            </a:extLst>
          </p:cNvPr>
          <p:cNvSpPr txBox="1"/>
          <p:nvPr/>
        </p:nvSpPr>
        <p:spPr>
          <a:xfrm>
            <a:off x="8858235" y="3142803"/>
            <a:ext cx="646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D5DF1D-1D49-CA41-8B1C-271634D3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90" y="4866174"/>
            <a:ext cx="407789" cy="4077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49D2AF-D556-B544-A0E6-591BF56A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67" y="3719782"/>
            <a:ext cx="401568" cy="4015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9F644C-82DF-584D-ABE7-2F159AE5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961" y="3731358"/>
            <a:ext cx="394720" cy="3947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654C8-4ED3-C44F-B88F-9B67BFBB2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167" y="4840340"/>
            <a:ext cx="443063" cy="4430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C34B3E-1054-5A47-8EAF-5303CAD4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167" y="5319761"/>
            <a:ext cx="398584" cy="3985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E89674-E7C4-5748-818F-A5548F7E0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003" y="5779577"/>
            <a:ext cx="409634" cy="4096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6DF5769-8DBB-D845-974A-41353A28A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476" y="5330770"/>
            <a:ext cx="393003" cy="393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54D0EA-BA4E-694D-89DB-B4BD7C5D3499}"/>
              </a:ext>
            </a:extLst>
          </p:cNvPr>
          <p:cNvSpPr txBox="1"/>
          <p:nvPr/>
        </p:nvSpPr>
        <p:spPr>
          <a:xfrm>
            <a:off x="3359656" y="3566935"/>
            <a:ext cx="1836382" cy="23076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감시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분석 환경 구축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확보</a:t>
            </a:r>
            <a:endParaRPr kumimoji="1" lang="en-US" altLang="ko-KR" sz="1050" b="1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</a:rPr>
              <a:t>관련 기술 역량</a:t>
            </a: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중고급</a:t>
            </a:r>
            <a:r>
              <a:rPr kumimoji="1" lang="en-US" altLang="ko-KR" sz="1050" dirty="0">
                <a:latin typeface="+mn-ea"/>
              </a:rPr>
              <a:t>)</a:t>
            </a:r>
            <a:br>
              <a:rPr kumimoji="1" lang="en-US" altLang="ko-KR" sz="1050" dirty="0">
                <a:latin typeface="+mn-ea"/>
              </a:rPr>
            </a:b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</a:rPr>
              <a:t>플랫폼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시스템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Workflow</a:t>
            </a:r>
            <a:r>
              <a:rPr kumimoji="1" lang="ko-KR" altLang="en-US" sz="1050" dirty="0">
                <a:latin typeface="+mn-ea"/>
              </a:rPr>
              <a:t>의 자원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서비스 구성 및 운영관리 현황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상태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수준 파악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b="1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감시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관리 요소 도출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구현</a:t>
            </a:r>
            <a:endParaRPr kumimoji="1" lang="en-US" altLang="ko-KR" sz="1050" b="1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</a:rPr>
              <a:t>관련 기술 역량</a:t>
            </a:r>
            <a:endParaRPr kumimoji="1" lang="en-US" altLang="ko-KR" sz="105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1994C-95CE-0849-81C0-7E2653F05BD6}"/>
              </a:ext>
            </a:extLst>
          </p:cNvPr>
          <p:cNvSpPr txBox="1"/>
          <p:nvPr/>
        </p:nvSpPr>
        <p:spPr>
          <a:xfrm>
            <a:off x="1616114" y="4129629"/>
            <a:ext cx="14069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00" dirty="0"/>
              <a:t>Oasis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Ops</a:t>
            </a:r>
            <a:r>
              <a:rPr kumimoji="1" lang="ko-KR" altLang="en-US" sz="1200" dirty="0"/>
              <a:t> 플랫폼</a:t>
            </a:r>
            <a:endParaRPr kumimoji="1" lang="en-US" altLang="ko-KR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EE0DEA-1275-D74F-89DD-B6DA019BC2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504" y="5796207"/>
            <a:ext cx="407789" cy="4062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0C6E92-BB5B-D340-877F-FB80E1C32357}"/>
              </a:ext>
            </a:extLst>
          </p:cNvPr>
          <p:cNvSpPr txBox="1"/>
          <p:nvPr/>
        </p:nvSpPr>
        <p:spPr>
          <a:xfrm>
            <a:off x="5431788" y="3535661"/>
            <a:ext cx="3178812" cy="2695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 </a:t>
            </a:r>
            <a:r>
              <a:rPr kumimoji="1" lang="ko-KR" altLang="en-US" sz="1050" dirty="0">
                <a:latin typeface="+mn-ea"/>
              </a:rPr>
              <a:t>서비스 플랫폼의 감시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관리환경구축 및 해당 기술력 확보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다양한 감시 대상과 감시 </a:t>
            </a:r>
            <a:r>
              <a:rPr kumimoji="1" lang="en-US" altLang="ko-KR" sz="1050" b="1" dirty="0">
                <a:latin typeface="+mn-ea"/>
              </a:rPr>
              <a:t>Metric</a:t>
            </a:r>
            <a:r>
              <a:rPr kumimoji="1" lang="ko-KR" altLang="en-US" sz="1050" b="1" dirty="0">
                <a:latin typeface="+mn-ea"/>
              </a:rPr>
              <a:t>의 기술적 연동 학습 및 구현</a:t>
            </a:r>
            <a:r>
              <a:rPr kumimoji="1" lang="en-US" altLang="ko-KR" sz="1050" b="1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(Event, Alert, Status, Historic, FinOps)</a:t>
            </a: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Capacity Planning</a:t>
            </a:r>
            <a:r>
              <a:rPr kumimoji="1" lang="ko-KR" altLang="en-US" sz="1050" b="1" dirty="0">
                <a:latin typeface="+mn-ea"/>
              </a:rPr>
              <a:t>관점에서 </a:t>
            </a:r>
            <a:r>
              <a:rPr kumimoji="1" lang="en-US" altLang="ko-KR" sz="1050" b="1" dirty="0">
                <a:latin typeface="+mn-ea"/>
              </a:rPr>
              <a:t>Oasis</a:t>
            </a:r>
            <a:r>
              <a:rPr kumimoji="1" lang="ko-KR" altLang="en-US" sz="1050" b="1" dirty="0">
                <a:latin typeface="+mn-ea"/>
              </a:rPr>
              <a:t>서비스의 사용자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업무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서비스 등 그룹별 사용량 및 비용의 감시와 관리 체계화</a:t>
            </a:r>
            <a:endParaRPr kumimoji="1" lang="en-US" altLang="ko-KR" sz="105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 </a:t>
            </a:r>
            <a:r>
              <a:rPr kumimoji="1" lang="ko-KR" altLang="en-US" sz="1050" dirty="0">
                <a:latin typeface="+mn-ea"/>
              </a:rPr>
              <a:t>서비스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시스템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Workflow</a:t>
            </a:r>
            <a:r>
              <a:rPr kumimoji="1" lang="ko-KR" altLang="en-US" sz="1050" dirty="0">
                <a:latin typeface="+mn-ea"/>
              </a:rPr>
              <a:t>에 대한</a:t>
            </a:r>
            <a:r>
              <a:rPr kumimoji="1" lang="en-US" altLang="ko-KR" sz="1050" dirty="0">
                <a:latin typeface="+mn-ea"/>
              </a:rPr>
              <a:t> </a:t>
            </a:r>
            <a:r>
              <a:rPr kumimoji="1" lang="ko-KR" altLang="en-US" sz="1050" dirty="0">
                <a:latin typeface="+mn-ea"/>
              </a:rPr>
              <a:t>진행상황 감시 및 각종 수행 결과 관리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Oasis </a:t>
            </a:r>
            <a:r>
              <a:rPr kumimoji="1" lang="ko-KR" altLang="en-US" sz="1050" b="1" dirty="0">
                <a:latin typeface="+mn-ea"/>
              </a:rPr>
              <a:t>서비스들의 비용 효율화 관점의 개선 활동</a:t>
            </a:r>
            <a:endParaRPr kumimoji="1" lang="en-US" altLang="ko-KR" sz="1050" b="1" dirty="0">
              <a:latin typeface="+mn-ea"/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FF0247B-D202-DD43-8B5D-945B62957F5A}"/>
              </a:ext>
            </a:extLst>
          </p:cNvPr>
          <p:cNvCxnSpPr>
            <a:cxnSpLocks/>
          </p:cNvCxnSpPr>
          <p:nvPr/>
        </p:nvCxnSpPr>
        <p:spPr>
          <a:xfrm>
            <a:off x="3595406" y="4581506"/>
            <a:ext cx="6533545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FFAD0B-8BB0-F842-86B6-98C5319ED6BA}"/>
              </a:ext>
            </a:extLst>
          </p:cNvPr>
          <p:cNvSpPr txBox="1"/>
          <p:nvPr/>
        </p:nvSpPr>
        <p:spPr>
          <a:xfrm>
            <a:off x="8823019" y="3535661"/>
            <a:ext cx="2411037" cy="288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Cloud </a:t>
            </a:r>
            <a:r>
              <a:rPr kumimoji="1" lang="ko-KR" altLang="en-US" sz="1050" b="1" dirty="0">
                <a:latin typeface="+mn-ea"/>
              </a:rPr>
              <a:t>환경의 운영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감시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관리 관련 기술력과 구축 경험 확보</a:t>
            </a:r>
            <a:r>
              <a:rPr kumimoji="1" lang="en-US" altLang="ko-KR" sz="1050" b="1" dirty="0">
                <a:latin typeface="+mn-ea"/>
              </a:rPr>
              <a:t> </a:t>
            </a:r>
            <a:r>
              <a:rPr kumimoji="1" lang="ko-KR" altLang="en-US" sz="1050" b="1" dirty="0">
                <a:latin typeface="+mn-ea"/>
              </a:rPr>
              <a:t>및 지속적인 고도화 기반 마련</a:t>
            </a:r>
            <a:endParaRPr kumimoji="1" lang="en-US" altLang="ko-KR" sz="105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latin typeface="+mn-ea"/>
              </a:rPr>
              <a:t>AsIs</a:t>
            </a:r>
            <a:r>
              <a:rPr kumimoji="1" lang="en-US" altLang="ko-KR" sz="1050" dirty="0">
                <a:latin typeface="+mn-ea"/>
              </a:rPr>
              <a:t> Cloud</a:t>
            </a:r>
            <a:r>
              <a:rPr kumimoji="1" lang="ko-KR" altLang="en-US" sz="1050" dirty="0" err="1">
                <a:latin typeface="+mn-ea"/>
              </a:rPr>
              <a:t>서비스별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ko-KR" altLang="en-US" sz="1050" dirty="0" err="1">
                <a:latin typeface="+mn-ea"/>
              </a:rPr>
              <a:t>구성현황</a:t>
            </a:r>
            <a:r>
              <a:rPr kumimoji="1" lang="ko-KR" altLang="en-US" sz="1050" dirty="0">
                <a:latin typeface="+mn-ea"/>
              </a:rPr>
              <a:t> 및 운영의 세부내역 연구 및 기술력 향상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</a:t>
            </a:r>
            <a:r>
              <a:rPr kumimoji="1" lang="ko-KR" altLang="en-US" sz="1050" dirty="0">
                <a:latin typeface="+mn-ea"/>
              </a:rPr>
              <a:t>서비스와 </a:t>
            </a:r>
            <a:r>
              <a:rPr kumimoji="1" lang="en-US" altLang="ko-KR" sz="1050" dirty="0">
                <a:latin typeface="+mn-ea"/>
              </a:rPr>
              <a:t>Oasis</a:t>
            </a:r>
            <a:r>
              <a:rPr kumimoji="1" lang="ko-KR" altLang="en-US" sz="1050" dirty="0">
                <a:latin typeface="+mn-ea"/>
              </a:rPr>
              <a:t>내 </a:t>
            </a:r>
            <a:r>
              <a:rPr kumimoji="1" lang="en-US" altLang="ko-KR" sz="1050" dirty="0">
                <a:latin typeface="+mn-ea"/>
              </a:rPr>
              <a:t>Workload</a:t>
            </a:r>
            <a:r>
              <a:rPr kumimoji="1" lang="ko-KR" altLang="en-US" sz="1050" dirty="0">
                <a:latin typeface="+mn-ea"/>
              </a:rPr>
              <a:t>의 운영 최적화 수준 검토 및 개선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 err="1">
                <a:latin typeface="+mn-ea"/>
              </a:rPr>
              <a:t>서비스별</a:t>
            </a:r>
            <a:r>
              <a:rPr kumimoji="1" lang="ko-KR" altLang="en-US" sz="1050" b="1" dirty="0">
                <a:latin typeface="+mn-ea"/>
              </a:rPr>
              <a:t> 특성에 맞는 사용량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비용에 대한 지속적인 관리와 효율화 작업 환경 마련</a:t>
            </a:r>
            <a:endParaRPr kumimoji="1" lang="en-US" altLang="ko-KR" sz="1050" dirty="0">
              <a:latin typeface="+mn-ea"/>
            </a:endParaRPr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배경</a:t>
            </a:r>
            <a:endParaRPr kumimoji="1" lang="en-US" altLang="ko-KR" dirty="0"/>
          </a:p>
          <a:p>
            <a:pPr lvl="1"/>
            <a:r>
              <a:rPr kumimoji="1" lang="en" altLang="en-US" dirty="0"/>
              <a:t>Cloud</a:t>
            </a:r>
            <a:r>
              <a:rPr kumimoji="1" lang="ko-KR" altLang="en-US" dirty="0"/>
              <a:t>기반으로 </a:t>
            </a:r>
            <a:r>
              <a:rPr kumimoji="1" lang="en" altLang="en-US" dirty="0"/>
              <a:t>Data Lake </a:t>
            </a:r>
            <a:r>
              <a:rPr kumimoji="1" lang="ko-KR" altLang="en-US" dirty="0"/>
              <a:t>환경이 변화됨에 따라</a:t>
            </a:r>
            <a:r>
              <a:rPr kumimoji="1" lang="en-US" altLang="ko-KR" dirty="0"/>
              <a:t>, </a:t>
            </a:r>
            <a:r>
              <a:rPr kumimoji="1" lang="en" altLang="en-US" b="1" dirty="0"/>
              <a:t>Cloud </a:t>
            </a:r>
            <a:r>
              <a:rPr kumimoji="1" lang="ko-KR" altLang="en-US" b="1" dirty="0"/>
              <a:t>환경에서 요구되는 새로운 관점의 효율적 관리의 필요성</a:t>
            </a:r>
            <a:r>
              <a:rPr kumimoji="1" lang="ko-KR" altLang="en-US" dirty="0"/>
              <a:t> 대두</a:t>
            </a:r>
          </a:p>
          <a:p>
            <a:pPr lvl="1"/>
            <a:r>
              <a:rPr kumimoji="1" lang="ko-KR" altLang="en-US" b="1" dirty="0"/>
              <a:t>실질적 </a:t>
            </a:r>
            <a:r>
              <a:rPr kumimoji="1" lang="en" altLang="en-US" b="1" dirty="0"/>
              <a:t>Research</a:t>
            </a:r>
            <a:r>
              <a:rPr kumimoji="1" lang="ko-KR" altLang="en-US" b="1" dirty="0"/>
              <a:t>와 구현</a:t>
            </a:r>
            <a:r>
              <a:rPr kumimoji="1" lang="ko-KR" altLang="en-US" dirty="0"/>
              <a:t>으로 </a:t>
            </a:r>
            <a:r>
              <a:rPr kumimoji="1" lang="en" altLang="en-US" dirty="0"/>
              <a:t>Cloud </a:t>
            </a:r>
            <a:r>
              <a:rPr kumimoji="1" lang="ko-KR" altLang="en-US" dirty="0"/>
              <a:t>기술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솔루션에 대한 개인 역량 및 조직역량 확대 추구</a:t>
            </a:r>
            <a:endParaRPr kumimoji="1" lang="en-US" altLang="ko-KR" dirty="0"/>
          </a:p>
          <a:p>
            <a:r>
              <a:rPr kumimoji="1" lang="ko-KR" altLang="en-US" dirty="0"/>
              <a:t>목표</a:t>
            </a:r>
            <a:endParaRPr kumimoji="1" lang="en-US" altLang="ko-KR" dirty="0"/>
          </a:p>
          <a:p>
            <a:pPr lvl="1"/>
            <a:r>
              <a:rPr kumimoji="1" lang="en" altLang="ko-KR" dirty="0" err="1"/>
              <a:t>AsIs</a:t>
            </a:r>
            <a:r>
              <a:rPr kumimoji="1" lang="en" altLang="ko-KR" dirty="0"/>
              <a:t> Oasis Cloud Platform </a:t>
            </a:r>
            <a:r>
              <a:rPr kumimoji="1" lang="ko-KR" altLang="en-US" dirty="0"/>
              <a:t>및 해당 </a:t>
            </a:r>
            <a:r>
              <a:rPr kumimoji="1" lang="en" altLang="ko-KR" dirty="0"/>
              <a:t>Platform </a:t>
            </a:r>
            <a:r>
              <a:rPr kumimoji="1" lang="ko-KR" altLang="en-US" dirty="0"/>
              <a:t>운영관리를 위한 기술 이해도 증대 및 개발능력 확보 </a:t>
            </a:r>
          </a:p>
          <a:p>
            <a:pPr lvl="1"/>
            <a:r>
              <a:rPr kumimoji="1" lang="en" altLang="ko-KR" dirty="0"/>
              <a:t>Oasis Cloud </a:t>
            </a:r>
            <a:r>
              <a:rPr kumimoji="1" lang="ko-KR" altLang="en-US" dirty="0"/>
              <a:t>운영관리 환경 구축 및 감시</a:t>
            </a:r>
            <a:r>
              <a:rPr kumimoji="1" lang="en-US" altLang="ko-KR" dirty="0"/>
              <a:t>, </a:t>
            </a:r>
            <a:r>
              <a:rPr kumimoji="1" lang="ko-KR" altLang="en-US" dirty="0"/>
              <a:t>관리 사안들의 구현으로 </a:t>
            </a:r>
            <a:r>
              <a:rPr kumimoji="1" lang="en" altLang="ko-KR" dirty="0"/>
              <a:t>Oasis</a:t>
            </a:r>
            <a:r>
              <a:rPr kumimoji="1" lang="ko-KR" altLang="en-US" dirty="0"/>
              <a:t>에 대한 기본적인 운영관리 환경 구축 및 개발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주요 구현 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사용자</a:t>
            </a:r>
            <a:r>
              <a:rPr kumimoji="1" lang="en-US" altLang="ko-KR" dirty="0"/>
              <a:t>/</a:t>
            </a:r>
            <a:r>
              <a:rPr kumimoji="1" lang="ko-KR" altLang="en-US" dirty="0"/>
              <a:t>업무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서비스등</a:t>
            </a:r>
            <a:r>
              <a:rPr kumimoji="1" lang="ko-KR" altLang="en-US" dirty="0"/>
              <a:t> 구별된 </a:t>
            </a:r>
            <a:r>
              <a:rPr kumimoji="1" lang="en" altLang="ko-KR" dirty="0"/>
              <a:t>Account</a:t>
            </a:r>
            <a:r>
              <a:rPr kumimoji="1" lang="ko-KR" altLang="en-US" dirty="0"/>
              <a:t>별 </a:t>
            </a:r>
            <a:r>
              <a:rPr kumimoji="1" lang="en" altLang="ko-KR" dirty="0"/>
              <a:t>Usage</a:t>
            </a:r>
            <a:r>
              <a:rPr kumimoji="1" lang="ko-KR" altLang="en-US" dirty="0"/>
              <a:t>관리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운영관리 특이점의 감시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비용기반의</a:t>
            </a:r>
            <a:r>
              <a:rPr kumimoji="1" lang="ko-KR" altLang="en-US" dirty="0"/>
              <a:t> 자원관리 및 직관적이고 효율적인 </a:t>
            </a:r>
            <a:r>
              <a:rPr kumimoji="1" lang="ko-KR" altLang="en-US" dirty="0" err="1"/>
              <a:t>운영환경</a:t>
            </a:r>
            <a:r>
              <a:rPr kumimoji="1" lang="ko-KR" altLang="en-US" dirty="0"/>
              <a:t> 확보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주요 기술 후보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latin typeface="+mn-ea"/>
              </a:rPr>
              <a:t>Prometheus, Grafana, </a:t>
            </a:r>
            <a:r>
              <a:rPr kumimoji="1" lang="en-US" altLang="ko-KR" dirty="0" err="1">
                <a:latin typeface="+mn-ea"/>
              </a:rPr>
              <a:t>NodeExporter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InfluxDB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statsD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Telegraf</a:t>
            </a:r>
            <a:r>
              <a:rPr kumimoji="1" lang="en-US" altLang="ko-KR" dirty="0">
                <a:latin typeface="+mn-ea"/>
              </a:rPr>
              <a:t> </a:t>
            </a:r>
            <a:r>
              <a:rPr kumimoji="1" lang="ko-KR" altLang="en-US" dirty="0">
                <a:latin typeface="+mn-ea"/>
              </a:rPr>
              <a:t>등 </a:t>
            </a:r>
            <a:r>
              <a:rPr kumimoji="1" lang="en-US" altLang="ko-KR" dirty="0">
                <a:latin typeface="+mn-ea"/>
              </a:rPr>
              <a:t>+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 err="1">
                <a:latin typeface="+mn-ea"/>
              </a:rPr>
              <a:t>AsIs</a:t>
            </a:r>
            <a:r>
              <a:rPr kumimoji="1" lang="en-US" altLang="ko-KR" dirty="0">
                <a:latin typeface="+mn-ea"/>
              </a:rPr>
              <a:t> Oasis Cloud</a:t>
            </a:r>
            <a:r>
              <a:rPr kumimoji="1" lang="ko-KR" altLang="en-US" dirty="0">
                <a:latin typeface="+mn-ea"/>
              </a:rPr>
              <a:t> 솔루션 및 서비스</a:t>
            </a:r>
            <a:endParaRPr kumimoji="1" lang="ko-KR" altLang="en-US" dirty="0"/>
          </a:p>
          <a:p>
            <a:pPr lvl="1"/>
            <a:endParaRPr kumimoji="1" lang="ko-KR" altLang="en-US" dirty="0"/>
          </a:p>
          <a:p>
            <a:pPr lvl="1"/>
            <a:endParaRPr kumimoji="1"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44EB11-CE03-DC43-8EFE-4417F6AC66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4343" y="5330770"/>
            <a:ext cx="407789" cy="407789"/>
          </a:xfrm>
          <a:prstGeom prst="rect">
            <a:avLst/>
          </a:prstGeom>
        </p:spPr>
      </p:pic>
      <p:pic>
        <p:nvPicPr>
          <p:cNvPr id="30" name="Graphic 23">
            <a:extLst>
              <a:ext uri="{FF2B5EF4-FFF2-40B4-BE49-F238E27FC236}">
                <a16:creationId xmlns:a16="http://schemas.microsoft.com/office/drawing/2014/main" id="{E3DE3400-CD58-D34B-A806-3962C66A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97" y="5779576"/>
            <a:ext cx="409635" cy="40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C5F1FA14-2078-7349-A0C2-FD637EDF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63" y="3708815"/>
            <a:ext cx="394720" cy="39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8">
            <a:extLst>
              <a:ext uri="{FF2B5EF4-FFF2-40B4-BE49-F238E27FC236}">
                <a16:creationId xmlns:a16="http://schemas.microsoft.com/office/drawing/2014/main" id="{66482757-F788-0845-893B-DB517707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43" y="4870775"/>
            <a:ext cx="398585" cy="39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7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연간 운영계획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1FC4-BF2E-8F43-B797-BF08B7730350}"/>
              </a:ext>
            </a:extLst>
          </p:cNvPr>
          <p:cNvSpPr txBox="1"/>
          <p:nvPr/>
        </p:nvSpPr>
        <p:spPr>
          <a:xfrm>
            <a:off x="1254545" y="227085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C9213-08AF-E244-8F31-D5F7A2DA7836}"/>
              </a:ext>
            </a:extLst>
          </p:cNvPr>
          <p:cNvSpPr txBox="1"/>
          <p:nvPr/>
        </p:nvSpPr>
        <p:spPr>
          <a:xfrm>
            <a:off x="2855564" y="2655250"/>
            <a:ext cx="1693156" cy="3593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Oasis Ops PF</a:t>
            </a:r>
            <a:b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kumimoji="1"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전체공통</a:t>
            </a:r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Airflow,</a:t>
            </a:r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Batch, IF</a:t>
            </a:r>
            <a:b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kumimoji="1"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김태엽</a:t>
            </a:r>
            <a:r>
              <a:rPr kumimoji="1"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kumimoji="1"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 김재홍</a:t>
            </a:r>
            <a:endParaRPr kumimoji="1" lang="en-US" altLang="ko-KR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r"/>
            <a:endParaRPr kumimoji="1" lang="en-US" altLang="ko-KR" sz="105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r"/>
            <a:endParaRPr kumimoji="1" lang="en-US" altLang="ko-KR" sz="105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r"/>
            <a:endParaRPr kumimoji="1" lang="en-US" altLang="ko-KR" sz="105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r"/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EMR, S3</a:t>
            </a:r>
            <a:b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kumimoji="1" lang="ko-KR" altLang="en-US" sz="105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정성준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endParaRPr kumimoji="1"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r"/>
            <a:r>
              <a:rPr kumimoji="1"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Snowflake</a:t>
            </a:r>
            <a:br>
              <a:rPr kumimoji="1"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</a:br>
            <a:r>
              <a:rPr kumimoji="1"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이지호</a:t>
            </a:r>
            <a:endParaRPr kumimoji="1" lang="ko-KR" altLang="en-US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r"/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r"/>
            <a:r>
              <a:rPr kumimoji="1"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Athena, S3</a:t>
            </a:r>
            <a:br>
              <a:rPr kumimoji="1"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</a:br>
            <a:r>
              <a:rPr kumimoji="1"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김지연</a:t>
            </a:r>
            <a:endParaRPr kumimoji="1" lang="ko-KR" altLang="en-US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C5C78-0EDA-E94F-B3C7-65636F0CB726}"/>
              </a:ext>
            </a:extLst>
          </p:cNvPr>
          <p:cNvSpPr txBox="1"/>
          <p:nvPr/>
        </p:nvSpPr>
        <p:spPr>
          <a:xfrm>
            <a:off x="2870250" y="2260863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Subjects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0D1CD-A0E6-C241-B19A-5186288E39CA}"/>
              </a:ext>
            </a:extLst>
          </p:cNvPr>
          <p:cNvSpPr txBox="1"/>
          <p:nvPr/>
        </p:nvSpPr>
        <p:spPr>
          <a:xfrm>
            <a:off x="4646896" y="2270852"/>
            <a:ext cx="80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Targets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D5DF1D-1D49-CA41-8B1C-271634D3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15" y="4215841"/>
            <a:ext cx="407789" cy="4077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49D2AF-D556-B544-A0E6-591BF56A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92" y="2932969"/>
            <a:ext cx="401568" cy="4015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9F644C-82DF-584D-ABE7-2F159AE5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386" y="2944545"/>
            <a:ext cx="394720" cy="3947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654C8-4ED3-C44F-B88F-9B67BFBB2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592" y="4190007"/>
            <a:ext cx="443063" cy="4430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C34B3E-1054-5A47-8EAF-5303CAD4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592" y="4669428"/>
            <a:ext cx="398584" cy="3985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E89674-E7C4-5748-818F-A5548F7E0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0428" y="5129244"/>
            <a:ext cx="409634" cy="4096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6DF5769-8DBB-D845-974A-41353A28A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0901" y="4680437"/>
            <a:ext cx="393003" cy="393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E1994C-95CE-0849-81C0-7E2653F05BD6}"/>
              </a:ext>
            </a:extLst>
          </p:cNvPr>
          <p:cNvSpPr txBox="1"/>
          <p:nvPr/>
        </p:nvSpPr>
        <p:spPr>
          <a:xfrm>
            <a:off x="1154539" y="3342816"/>
            <a:ext cx="14069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00" dirty="0"/>
              <a:t>Oasis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Ops</a:t>
            </a:r>
            <a:r>
              <a:rPr kumimoji="1" lang="ko-KR" altLang="en-US" sz="1200" dirty="0"/>
              <a:t> 플랫폼</a:t>
            </a:r>
            <a:endParaRPr kumimoji="1" lang="en-US" altLang="ko-KR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EE0DEA-1275-D74F-89DD-B6DA019BC2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929" y="5145874"/>
            <a:ext cx="407789" cy="4062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88F569-8D54-424B-839F-E39239952D54}"/>
              </a:ext>
            </a:extLst>
          </p:cNvPr>
          <p:cNvSpPr txBox="1"/>
          <p:nvPr/>
        </p:nvSpPr>
        <p:spPr>
          <a:xfrm>
            <a:off x="1151592" y="5616740"/>
            <a:ext cx="14069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00" dirty="0"/>
              <a:t>Oasis </a:t>
            </a:r>
            <a:r>
              <a:rPr kumimoji="1" lang="ko-KR" altLang="en-US" sz="1200" dirty="0"/>
              <a:t>서비스 플랫폼</a:t>
            </a:r>
            <a:endParaRPr kumimoji="1" lang="en-US" altLang="ko-KR" sz="1200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dirty="0"/>
              <a:t>Study </a:t>
            </a:r>
            <a:r>
              <a:rPr kumimoji="1" lang="ko-KR" altLang="en-US" dirty="0"/>
              <a:t>전체 진행 목표 및 개인별 목표</a:t>
            </a:r>
            <a:endParaRPr kumimoji="1" lang="en-US" altLang="ko-KR" dirty="0"/>
          </a:p>
          <a:p>
            <a:pPr lvl="1"/>
            <a:r>
              <a:rPr kumimoji="1" lang="en-US" altLang="en-US" b="1" dirty="0"/>
              <a:t>Oasis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Ops</a:t>
            </a:r>
            <a:r>
              <a:rPr kumimoji="1" lang="ko-KR" altLang="en-US" b="1" dirty="0"/>
              <a:t> 플랫폼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Group</a:t>
            </a:r>
            <a:r>
              <a:rPr kumimoji="1" lang="ko-KR" altLang="en-US" dirty="0"/>
              <a:t>의 공통영역으로 </a:t>
            </a:r>
            <a:r>
              <a:rPr kumimoji="1" lang="ko-KR" altLang="en-US" b="1" dirty="0"/>
              <a:t>연구 및 구축 </a:t>
            </a:r>
            <a:r>
              <a:rPr kumimoji="1" lang="ko-KR" altLang="en-US" dirty="0"/>
              <a:t>진행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Oasis Cloud</a:t>
            </a:r>
            <a:r>
              <a:rPr kumimoji="1" lang="ko-KR" altLang="en-US" dirty="0"/>
              <a:t>내에 </a:t>
            </a:r>
            <a:r>
              <a:rPr kumimoji="1" lang="en-US" altLang="ko-KR" dirty="0"/>
              <a:t>EC2</a:t>
            </a:r>
            <a:r>
              <a:rPr kumimoji="1" lang="ko-KR" altLang="en-US" dirty="0"/>
              <a:t>기반의 개별 환경에서 구축 및 운영관리 환경 개발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구현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Oasis</a:t>
            </a:r>
            <a:r>
              <a:rPr kumimoji="1" lang="ko-KR" altLang="en-US" b="1" dirty="0"/>
              <a:t> 서비스 플랫폼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개인별로 단위 기술 </a:t>
            </a:r>
            <a:r>
              <a:rPr kumimoji="1" lang="ko-KR" altLang="en-US" dirty="0" err="1"/>
              <a:t>서비스별</a:t>
            </a:r>
            <a:r>
              <a:rPr kumimoji="1" lang="ko-KR" altLang="en-US" dirty="0"/>
              <a:t> 이해도를 높이고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운영관리를 위한 </a:t>
            </a:r>
            <a:r>
              <a:rPr kumimoji="1" lang="ko-KR" altLang="en-US" b="1" dirty="0"/>
              <a:t>주요 </a:t>
            </a:r>
            <a:r>
              <a:rPr kumimoji="1" lang="en-US" altLang="ko-KR" b="1" dirty="0"/>
              <a:t>Metric</a:t>
            </a:r>
            <a:r>
              <a:rPr kumimoji="1" lang="ko-KR" altLang="en-US" b="1" dirty="0"/>
              <a:t>에 대한 감시 및 </a:t>
            </a:r>
            <a:r>
              <a:rPr kumimoji="1" lang="ko-KR" altLang="en-US" b="1" dirty="0" err="1"/>
              <a:t>운영환경</a:t>
            </a:r>
            <a:r>
              <a:rPr kumimoji="1" lang="ko-KR" altLang="en-US" b="1" dirty="0"/>
              <a:t> 개발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구현</a:t>
            </a:r>
            <a:endParaRPr kumimoji="1" lang="en-US" altLang="ko-KR" b="1" dirty="0"/>
          </a:p>
          <a:p>
            <a:pPr lvl="1"/>
            <a:r>
              <a:rPr kumimoji="1" lang="en-US" altLang="ko-KR" dirty="0"/>
              <a:t>Account</a:t>
            </a:r>
            <a:r>
              <a:rPr kumimoji="1" lang="ko-KR" altLang="en-US" dirty="0"/>
              <a:t>개념이 포함된 서비스는 </a:t>
            </a:r>
            <a:r>
              <a:rPr kumimoji="1" lang="ko-KR" altLang="en-US" dirty="0" err="1"/>
              <a:t>사용자별</a:t>
            </a:r>
            <a:r>
              <a:rPr kumimoji="1" lang="en-US" altLang="ko-KR" dirty="0"/>
              <a:t>/</a:t>
            </a:r>
            <a:r>
              <a:rPr kumimoji="1" lang="ko-KR" altLang="en-US" dirty="0"/>
              <a:t>업무별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구분자별</a:t>
            </a:r>
            <a:r>
              <a:rPr kumimoji="1" lang="ko-KR" altLang="en-US" dirty="0"/>
              <a:t> 특성으로 관리 가능하도록 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비용의 </a:t>
            </a:r>
            <a:r>
              <a:rPr kumimoji="1" lang="ko-KR" altLang="en-US" b="1" dirty="0" err="1"/>
              <a:t>책임관리</a:t>
            </a:r>
            <a:r>
              <a:rPr kumimoji="1" lang="ko-KR" altLang="en-US" b="1" dirty="0"/>
              <a:t> 환경 기반 마련</a:t>
            </a:r>
            <a:endParaRPr kumimoji="1" lang="en-US" altLang="ko-KR" b="1" dirty="0"/>
          </a:p>
          <a:p>
            <a:pPr lvl="1"/>
            <a:endParaRPr kumimoji="1" lang="ko-Kore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44EB11-CE03-DC43-8EFE-4417F6AC66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2768" y="4680437"/>
            <a:ext cx="407789" cy="407789"/>
          </a:xfrm>
          <a:prstGeom prst="rect">
            <a:avLst/>
          </a:prstGeom>
        </p:spPr>
      </p:pic>
      <p:pic>
        <p:nvPicPr>
          <p:cNvPr id="30" name="Graphic 23">
            <a:extLst>
              <a:ext uri="{FF2B5EF4-FFF2-40B4-BE49-F238E27FC236}">
                <a16:creationId xmlns:a16="http://schemas.microsoft.com/office/drawing/2014/main" id="{E3DE3400-CD58-D34B-A806-3962C66A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22" y="5129243"/>
            <a:ext cx="409635" cy="40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C5F1FA14-2078-7349-A0C2-FD637EDF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288" y="2922002"/>
            <a:ext cx="394720" cy="39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8">
            <a:extLst>
              <a:ext uri="{FF2B5EF4-FFF2-40B4-BE49-F238E27FC236}">
                <a16:creationId xmlns:a16="http://schemas.microsoft.com/office/drawing/2014/main" id="{66482757-F788-0845-893B-DB517707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68" y="4220442"/>
            <a:ext cx="398585" cy="39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7E411F8-DC85-C146-BEF3-69AF1E9E4C60}"/>
              </a:ext>
            </a:extLst>
          </p:cNvPr>
          <p:cNvSpPr txBox="1"/>
          <p:nvPr/>
        </p:nvSpPr>
        <p:spPr>
          <a:xfrm>
            <a:off x="4632912" y="2655250"/>
            <a:ext cx="6854918" cy="3471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Prometheus, Grafana</a:t>
            </a:r>
            <a:r>
              <a:rPr kumimoji="1" lang="ko-KR" altLang="en-US" sz="1050" b="1" dirty="0">
                <a:latin typeface="+mn-ea"/>
              </a:rPr>
              <a:t>기반으로 </a:t>
            </a:r>
            <a:r>
              <a:rPr kumimoji="1" lang="en-US" altLang="ko-KR" sz="1050" b="1" dirty="0">
                <a:latin typeface="+mn-ea"/>
              </a:rPr>
              <a:t>Cloud</a:t>
            </a:r>
            <a:r>
              <a:rPr kumimoji="1" lang="ko-KR" altLang="en-US" sz="1050" b="1" dirty="0">
                <a:latin typeface="+mn-ea"/>
              </a:rPr>
              <a:t>내에서 </a:t>
            </a:r>
            <a:r>
              <a:rPr kumimoji="1" lang="en-US" altLang="ko-KR" sz="1050" b="1" dirty="0">
                <a:latin typeface="+mn-ea"/>
              </a:rPr>
              <a:t>Oasis</a:t>
            </a:r>
            <a:r>
              <a:rPr kumimoji="1" lang="ko-KR" altLang="en-US" sz="1050" b="1" dirty="0">
                <a:latin typeface="+mn-ea"/>
              </a:rPr>
              <a:t> 서비스 플랫폼의 감시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관리환경구축 및 해당 기술력 확보</a:t>
            </a:r>
            <a:endParaRPr kumimoji="1" lang="en-US" altLang="ko-KR" sz="1050" b="1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 </a:t>
            </a:r>
            <a:r>
              <a:rPr kumimoji="1" lang="ko-KR" altLang="en-US" sz="1050" dirty="0">
                <a:latin typeface="+mn-ea"/>
              </a:rPr>
              <a:t>서비스</a:t>
            </a:r>
            <a:r>
              <a:rPr kumimoji="1" lang="en-US" altLang="ko-KR" sz="1050" dirty="0">
                <a:latin typeface="+mn-ea"/>
              </a:rPr>
              <a:t> </a:t>
            </a:r>
            <a:r>
              <a:rPr kumimoji="1" lang="ko-KR" altLang="en-US" sz="1050" dirty="0">
                <a:latin typeface="+mn-ea"/>
              </a:rPr>
              <a:t>관련된 </a:t>
            </a:r>
            <a:r>
              <a:rPr kumimoji="1" lang="en-US" altLang="ko-KR" sz="1050" dirty="0">
                <a:latin typeface="+mn-ea"/>
              </a:rPr>
              <a:t>AWS</a:t>
            </a:r>
            <a:r>
              <a:rPr kumimoji="1" lang="ko-KR" altLang="en-US" sz="1050" dirty="0">
                <a:latin typeface="+mn-ea"/>
              </a:rPr>
              <a:t>의 </a:t>
            </a:r>
            <a:r>
              <a:rPr kumimoji="1" lang="en-US" altLang="ko-KR" sz="1050" dirty="0">
                <a:latin typeface="+mn-ea"/>
              </a:rPr>
              <a:t>CloudWatch, </a:t>
            </a:r>
            <a:r>
              <a:rPr kumimoji="1" lang="en-US" altLang="ko-KR" sz="1050" dirty="0" err="1">
                <a:latin typeface="+mn-ea"/>
              </a:rPr>
              <a:t>CloudTail</a:t>
            </a:r>
            <a:r>
              <a:rPr kumimoji="1" lang="ko-KR" altLang="en-US" sz="1050" dirty="0">
                <a:latin typeface="+mn-ea"/>
              </a:rPr>
              <a:t>의 주요 지표 검토 및 감시 체계 구현</a:t>
            </a:r>
            <a:endParaRPr kumimoji="1" lang="en-US" altLang="ko-KR" sz="1050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서비스 별 다양한 </a:t>
            </a:r>
            <a:r>
              <a:rPr kumimoji="1" lang="en-US" altLang="ko-KR" sz="1050" b="1" dirty="0">
                <a:latin typeface="+mn-ea"/>
              </a:rPr>
              <a:t>Metric</a:t>
            </a:r>
            <a:r>
              <a:rPr kumimoji="1" lang="ko-KR" altLang="en-US" sz="1050" b="1" dirty="0">
                <a:latin typeface="+mn-ea"/>
              </a:rPr>
              <a:t>별 </a:t>
            </a:r>
            <a:r>
              <a:rPr kumimoji="1" lang="en-US" altLang="ko-KR" sz="1050" b="1" dirty="0">
                <a:latin typeface="+mn-ea"/>
              </a:rPr>
              <a:t>Event, Alert, Status, Historic</a:t>
            </a:r>
            <a:r>
              <a:rPr kumimoji="1" lang="ko-KR" altLang="en-US" sz="1050" b="1" dirty="0">
                <a:latin typeface="+mn-ea"/>
              </a:rPr>
              <a:t> </a:t>
            </a:r>
            <a:r>
              <a:rPr kumimoji="1" lang="en-US" altLang="ko-KR" sz="1050" b="1" dirty="0">
                <a:latin typeface="+mn-ea"/>
              </a:rPr>
              <a:t>Status, Non-Use </a:t>
            </a:r>
            <a:r>
              <a:rPr kumimoji="1" lang="ko-KR" altLang="en-US" sz="1050" b="1" dirty="0">
                <a:latin typeface="+mn-ea"/>
              </a:rPr>
              <a:t>관점의 감시 체계 구현</a:t>
            </a:r>
            <a:endParaRPr kumimoji="1" lang="en-US" altLang="ko-KR" sz="1050" b="1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주요 자원</a:t>
            </a:r>
            <a:r>
              <a:rPr kumimoji="1" lang="en-US" altLang="ko-KR" sz="1050" b="1" dirty="0">
                <a:latin typeface="+mn-ea"/>
              </a:rPr>
              <a:t>(SF, EMR, S3. Athena,</a:t>
            </a:r>
            <a:r>
              <a:rPr kumimoji="1" lang="ko-KR" altLang="en-US" sz="1050" b="1" dirty="0">
                <a:latin typeface="+mn-ea"/>
              </a:rPr>
              <a:t> </a:t>
            </a:r>
            <a:r>
              <a:rPr kumimoji="1" lang="en-US" altLang="ko-KR" sz="1050" b="1" dirty="0">
                <a:latin typeface="+mn-ea"/>
              </a:rPr>
              <a:t>EC2)</a:t>
            </a:r>
            <a:r>
              <a:rPr kumimoji="1" lang="ko-KR" altLang="en-US" sz="1050" b="1" dirty="0">
                <a:latin typeface="+mn-ea"/>
              </a:rPr>
              <a:t>에 대한 비용 기반의 감시 체계 구현</a:t>
            </a:r>
            <a:endParaRPr kumimoji="1" lang="en-US" altLang="ko-KR" sz="1050" b="1" dirty="0">
              <a:latin typeface="+mn-ea"/>
            </a:endParaRPr>
          </a:p>
          <a:p>
            <a:pPr marL="9525"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Airflow </a:t>
            </a:r>
            <a:r>
              <a:rPr kumimoji="1" lang="ko-KR" altLang="en-US" sz="1050" dirty="0">
                <a:latin typeface="+mn-ea"/>
              </a:rPr>
              <a:t>및 </a:t>
            </a:r>
            <a:r>
              <a:rPr kumimoji="1" lang="en-US" altLang="ko-KR" sz="1050" dirty="0">
                <a:latin typeface="+mn-ea"/>
              </a:rPr>
              <a:t>Airflow Batch Job</a:t>
            </a:r>
            <a:r>
              <a:rPr kumimoji="1" lang="ko-KR" altLang="en-US" sz="1050" dirty="0">
                <a:latin typeface="+mn-ea"/>
              </a:rPr>
              <a:t> 작업</a:t>
            </a:r>
            <a:r>
              <a:rPr kumimoji="1" lang="en-US" altLang="ko-KR" sz="1050" dirty="0">
                <a:latin typeface="+mn-ea"/>
              </a:rPr>
              <a:t> </a:t>
            </a:r>
            <a:r>
              <a:rPr kumimoji="1" lang="ko-KR" altLang="en-US" sz="1050" dirty="0">
                <a:latin typeface="+mn-ea"/>
              </a:rPr>
              <a:t>상태와 </a:t>
            </a:r>
            <a:r>
              <a:rPr kumimoji="1" lang="ko-KR" altLang="en-US" sz="1050" dirty="0" err="1">
                <a:latin typeface="+mn-ea"/>
              </a:rPr>
              <a:t>정상여부</a:t>
            </a:r>
            <a:r>
              <a:rPr kumimoji="1" lang="ko-KR" altLang="en-US" sz="1050" dirty="0">
                <a:latin typeface="+mn-ea"/>
              </a:rPr>
              <a:t> 감시 및 자원 사용현황 감시</a:t>
            </a:r>
            <a:r>
              <a:rPr kumimoji="1" lang="en-US" altLang="ko-KR" sz="1050" dirty="0">
                <a:latin typeface="+mn-ea"/>
              </a:rPr>
              <a:t>/Alert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Legacy Source</a:t>
            </a:r>
            <a:r>
              <a:rPr kumimoji="1" lang="ko-KR" altLang="en-US" sz="1050" dirty="0">
                <a:latin typeface="+mn-ea"/>
              </a:rPr>
              <a:t>대상 </a:t>
            </a:r>
            <a:r>
              <a:rPr kumimoji="1" lang="en-US" altLang="ko-KR" sz="1050" dirty="0">
                <a:latin typeface="+mn-ea"/>
              </a:rPr>
              <a:t>DW</a:t>
            </a:r>
            <a:r>
              <a:rPr kumimoji="1" lang="ko-KR" altLang="en-US" sz="1050" dirty="0">
                <a:latin typeface="+mn-ea"/>
              </a:rPr>
              <a:t>로의 </a:t>
            </a:r>
            <a:r>
              <a:rPr kumimoji="1" lang="en-US" altLang="ko-KR" sz="1050" dirty="0">
                <a:latin typeface="+mn-ea"/>
              </a:rPr>
              <a:t>Data Loading </a:t>
            </a:r>
            <a:r>
              <a:rPr kumimoji="1" lang="ko-KR" altLang="en-US" sz="1050" dirty="0">
                <a:latin typeface="+mn-ea"/>
              </a:rPr>
              <a:t>및 </a:t>
            </a:r>
            <a:r>
              <a:rPr kumimoji="1" lang="en-US" altLang="ko-KR" sz="1050" dirty="0">
                <a:latin typeface="+mn-ea"/>
              </a:rPr>
              <a:t>Outbound I/F </a:t>
            </a:r>
            <a:r>
              <a:rPr kumimoji="1" lang="ko-KR" altLang="en-US" sz="1050" dirty="0">
                <a:latin typeface="+mn-ea"/>
              </a:rPr>
              <a:t>작업 </a:t>
            </a:r>
            <a:r>
              <a:rPr kumimoji="1" lang="ko-KR" altLang="en-US" sz="1050" dirty="0" err="1">
                <a:latin typeface="+mn-ea"/>
              </a:rPr>
              <a:t>정상여부</a:t>
            </a:r>
            <a:r>
              <a:rPr kumimoji="1" lang="ko-KR" altLang="en-US" sz="1050" dirty="0">
                <a:latin typeface="+mn-ea"/>
              </a:rPr>
              <a:t> 감시</a:t>
            </a:r>
            <a:r>
              <a:rPr kumimoji="1" lang="en-US" altLang="ko-KR" sz="1050" dirty="0">
                <a:latin typeface="+mn-ea"/>
              </a:rPr>
              <a:t>/Alert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 err="1">
                <a:latin typeface="+mn-ea"/>
              </a:rPr>
              <a:t>일단위</a:t>
            </a:r>
            <a:r>
              <a:rPr kumimoji="1" lang="ko-KR" altLang="en-US" sz="1050" dirty="0">
                <a:latin typeface="+mn-ea"/>
              </a:rPr>
              <a:t> 주요</a:t>
            </a:r>
            <a:r>
              <a:rPr kumimoji="1" lang="en-US" altLang="ko-KR" sz="1050" dirty="0">
                <a:latin typeface="+mn-ea"/>
              </a:rPr>
              <a:t> DW, Mart</a:t>
            </a:r>
            <a:r>
              <a:rPr kumimoji="1" lang="ko-KR" altLang="en-US" sz="1050" dirty="0">
                <a:latin typeface="+mn-ea"/>
              </a:rPr>
              <a:t> 생성 작업의 </a:t>
            </a:r>
            <a:r>
              <a:rPr kumimoji="1" lang="ko-KR" altLang="en-US" sz="1050" dirty="0" err="1">
                <a:latin typeface="+mn-ea"/>
              </a:rPr>
              <a:t>정상여부</a:t>
            </a:r>
            <a:r>
              <a:rPr kumimoji="1" lang="ko-KR" altLang="en-US" sz="1050" dirty="0">
                <a:latin typeface="+mn-ea"/>
              </a:rPr>
              <a:t> 감시</a:t>
            </a:r>
            <a:r>
              <a:rPr kumimoji="1" lang="en-US" altLang="ko-KR" sz="1050" dirty="0">
                <a:latin typeface="+mn-ea"/>
              </a:rPr>
              <a:t>/Alert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사용자별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업무별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 err="1">
                <a:latin typeface="+mn-ea"/>
              </a:rPr>
              <a:t>구분자별</a:t>
            </a:r>
            <a:r>
              <a:rPr kumimoji="1" lang="en-US" altLang="ko-KR" sz="1050" dirty="0">
                <a:latin typeface="+mn-ea"/>
              </a:rPr>
              <a:t>)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EMR,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EC2</a:t>
            </a:r>
            <a:r>
              <a:rPr kumimoji="1" lang="ko-KR" altLang="en-US" sz="1050" dirty="0">
                <a:latin typeface="+mn-ea"/>
              </a:rPr>
              <a:t> 상태 감시</a:t>
            </a:r>
            <a:r>
              <a:rPr kumimoji="1" lang="en-US" altLang="ko-KR" sz="1050" dirty="0">
                <a:latin typeface="+mn-ea"/>
              </a:rPr>
              <a:t>/Alert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(Cluster, CPU, Mem,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IO, Workload </a:t>
            </a:r>
            <a:r>
              <a:rPr kumimoji="1" lang="ko-KR" altLang="en-US" sz="1050" dirty="0">
                <a:latin typeface="+mn-ea"/>
              </a:rPr>
              <a:t>등 주요 자원들</a:t>
            </a:r>
            <a:r>
              <a:rPr kumimoji="1" lang="en-US" altLang="ko-KR" sz="1050" dirty="0">
                <a:latin typeface="+mn-ea"/>
              </a:rPr>
              <a:t>)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사용자별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업무별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 err="1">
                <a:latin typeface="+mn-ea"/>
              </a:rPr>
              <a:t>구분자별</a:t>
            </a:r>
            <a:r>
              <a:rPr kumimoji="1" lang="en-US" altLang="ko-KR" sz="1050" dirty="0">
                <a:latin typeface="+mn-ea"/>
              </a:rPr>
              <a:t>)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Spark</a:t>
            </a:r>
            <a:r>
              <a:rPr kumimoji="1" lang="ko-KR" altLang="en-US" sz="1050" dirty="0">
                <a:latin typeface="+mn-ea"/>
              </a:rPr>
              <a:t>관련 </a:t>
            </a:r>
            <a:r>
              <a:rPr kumimoji="1" lang="en-US" altLang="ko-KR" sz="1050" dirty="0">
                <a:latin typeface="+mn-ea"/>
              </a:rPr>
              <a:t>Workload </a:t>
            </a:r>
            <a:r>
              <a:rPr kumimoji="1" lang="ko-KR" altLang="en-US" sz="1050" dirty="0">
                <a:latin typeface="+mn-ea"/>
              </a:rPr>
              <a:t>상태 감시</a:t>
            </a:r>
            <a:r>
              <a:rPr kumimoji="1" lang="en-US" altLang="ko-KR" sz="1050" dirty="0">
                <a:latin typeface="+mn-ea"/>
              </a:rPr>
              <a:t>/Alert (Job, Status, Queue </a:t>
            </a:r>
            <a:r>
              <a:rPr kumimoji="1" lang="ko-KR" altLang="en-US" sz="1050" dirty="0">
                <a:latin typeface="+mn-ea"/>
              </a:rPr>
              <a:t>등</a:t>
            </a:r>
            <a:r>
              <a:rPr kumimoji="1" lang="en-US" altLang="ko-KR" sz="1050" dirty="0">
                <a:latin typeface="+mn-ea"/>
              </a:rPr>
              <a:t>)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사용자별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업무별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 err="1">
                <a:latin typeface="+mn-ea"/>
              </a:rPr>
              <a:t>구분자별</a:t>
            </a:r>
            <a:r>
              <a:rPr kumimoji="1" lang="en-US" altLang="ko-KR" sz="1050" dirty="0">
                <a:latin typeface="+mn-ea"/>
              </a:rPr>
              <a:t>)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S3 </a:t>
            </a:r>
            <a:r>
              <a:rPr kumimoji="1" lang="ko-KR" altLang="en-US" sz="1050" dirty="0">
                <a:latin typeface="+mn-ea"/>
              </a:rPr>
              <a:t>용량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성능 상태 및 </a:t>
            </a:r>
            <a:r>
              <a:rPr kumimoji="1" lang="ko-KR" altLang="en-US" sz="1050" dirty="0" err="1">
                <a:latin typeface="+mn-ea"/>
              </a:rPr>
              <a:t>일단위</a:t>
            </a:r>
            <a:r>
              <a:rPr kumimoji="1" lang="ko-KR" altLang="en-US" sz="1050" dirty="0">
                <a:latin typeface="+mn-ea"/>
              </a:rPr>
              <a:t> 변동 객체의 특이사항 감시</a:t>
            </a:r>
            <a:r>
              <a:rPr kumimoji="1" lang="en-US" altLang="ko-KR" sz="1050" dirty="0">
                <a:latin typeface="+mn-ea"/>
              </a:rPr>
              <a:t>/Alert</a:t>
            </a:r>
            <a:r>
              <a:rPr kumimoji="1" lang="ko-KR" altLang="en-US" sz="1050" dirty="0">
                <a:latin typeface="+mn-ea"/>
              </a:rPr>
              <a:t> </a:t>
            </a:r>
            <a:endParaRPr kumimoji="1" lang="en-US" altLang="ko-KR" sz="1050" dirty="0">
              <a:latin typeface="+mn-ea"/>
            </a:endParaRPr>
          </a:p>
          <a:p>
            <a:pPr marL="9525"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사용자별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업무별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 err="1">
                <a:latin typeface="+mn-ea"/>
              </a:rPr>
              <a:t>구분자별</a:t>
            </a:r>
            <a:r>
              <a:rPr kumimoji="1" lang="en-US" altLang="ko-KR" sz="1050" dirty="0">
                <a:latin typeface="+mn-ea"/>
              </a:rPr>
              <a:t>)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SF Workload</a:t>
            </a:r>
            <a:r>
              <a:rPr kumimoji="1" lang="ko-KR" altLang="en-US" sz="1050" dirty="0">
                <a:latin typeface="+mn-ea"/>
              </a:rPr>
              <a:t>상태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ko-KR" altLang="en-US" sz="1050" dirty="0" err="1">
                <a:latin typeface="+mn-ea"/>
              </a:rPr>
              <a:t>특이상황</a:t>
            </a:r>
            <a:r>
              <a:rPr kumimoji="1" lang="en-US" altLang="ko-KR" sz="1050" dirty="0">
                <a:latin typeface="+mn-ea"/>
              </a:rPr>
              <a:t>(Heavy Query</a:t>
            </a:r>
            <a:r>
              <a:rPr kumimoji="1" lang="ko-KR" altLang="en-US" sz="1050" dirty="0">
                <a:latin typeface="+mn-ea"/>
              </a:rPr>
              <a:t>등</a:t>
            </a:r>
            <a:r>
              <a:rPr kumimoji="1" lang="en-US" altLang="ko-KR" sz="1050" dirty="0">
                <a:latin typeface="+mn-ea"/>
              </a:rPr>
              <a:t>)</a:t>
            </a:r>
            <a:r>
              <a:rPr kumimoji="1" lang="ko-KR" altLang="en-US" sz="1050" dirty="0">
                <a:latin typeface="+mn-ea"/>
              </a:rPr>
              <a:t>에 대한 감시</a:t>
            </a:r>
            <a:r>
              <a:rPr kumimoji="1" lang="en-US" altLang="ko-KR" sz="1050" dirty="0">
                <a:latin typeface="+mn-ea"/>
              </a:rPr>
              <a:t>/Alert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사용자별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업무별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 err="1">
                <a:latin typeface="+mn-ea"/>
              </a:rPr>
              <a:t>구분자별</a:t>
            </a:r>
            <a:r>
              <a:rPr kumimoji="1" lang="en-US" altLang="ko-KR" sz="1050" dirty="0">
                <a:latin typeface="+mn-ea"/>
              </a:rPr>
              <a:t>)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SF </a:t>
            </a:r>
            <a:r>
              <a:rPr kumimoji="1" lang="ko-KR" altLang="en-US" sz="1050" dirty="0">
                <a:latin typeface="+mn-ea"/>
              </a:rPr>
              <a:t>저장소 용량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성능 상태 및 </a:t>
            </a:r>
            <a:r>
              <a:rPr kumimoji="1" lang="ko-KR" altLang="en-US" sz="1050" dirty="0" err="1">
                <a:latin typeface="+mn-ea"/>
              </a:rPr>
              <a:t>일단위</a:t>
            </a:r>
            <a:r>
              <a:rPr kumimoji="1" lang="ko-KR" altLang="en-US" sz="1050" dirty="0">
                <a:latin typeface="+mn-ea"/>
              </a:rPr>
              <a:t> 변동 객체의 특이사항 감시</a:t>
            </a:r>
            <a:r>
              <a:rPr kumimoji="1" lang="en-US" altLang="ko-KR" sz="1050" dirty="0">
                <a:latin typeface="+mn-ea"/>
              </a:rPr>
              <a:t>/Alert</a:t>
            </a:r>
            <a:r>
              <a:rPr kumimoji="1" lang="ko-KR" altLang="en-US" sz="1050" dirty="0">
                <a:latin typeface="+mn-ea"/>
              </a:rPr>
              <a:t> </a:t>
            </a:r>
            <a:endParaRPr kumimoji="1" lang="en-US" altLang="ko-KR" sz="1050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사용자별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업무별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 err="1">
                <a:latin typeface="+mn-ea"/>
              </a:rPr>
              <a:t>구분자별</a:t>
            </a:r>
            <a:r>
              <a:rPr kumimoji="1" lang="en-US" altLang="ko-KR" sz="1050" dirty="0">
                <a:latin typeface="+mn-ea"/>
              </a:rPr>
              <a:t>)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Athena Workload</a:t>
            </a:r>
            <a:r>
              <a:rPr kumimoji="1" lang="ko-KR" altLang="en-US" sz="1050" dirty="0">
                <a:latin typeface="+mn-ea"/>
              </a:rPr>
              <a:t>상태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ko-KR" altLang="en-US" sz="1050" dirty="0" err="1">
                <a:latin typeface="+mn-ea"/>
              </a:rPr>
              <a:t>특이상황</a:t>
            </a:r>
            <a:r>
              <a:rPr kumimoji="1" lang="en-US" altLang="ko-KR" sz="1050" dirty="0">
                <a:latin typeface="+mn-ea"/>
              </a:rPr>
              <a:t>(Heavy Query)</a:t>
            </a:r>
            <a:r>
              <a:rPr kumimoji="1" lang="ko-KR" altLang="en-US" sz="1050" dirty="0">
                <a:latin typeface="+mn-ea"/>
              </a:rPr>
              <a:t>에 대한 감시</a:t>
            </a:r>
            <a:r>
              <a:rPr kumimoji="1" lang="en-US" altLang="ko-KR" sz="1050" dirty="0">
                <a:latin typeface="+mn-ea"/>
              </a:rPr>
              <a:t>/Alert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사용자별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업무별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 err="1">
                <a:latin typeface="+mn-ea"/>
              </a:rPr>
              <a:t>구분자별</a:t>
            </a:r>
            <a:r>
              <a:rPr kumimoji="1" lang="en-US" altLang="ko-KR" sz="1050" dirty="0">
                <a:latin typeface="+mn-ea"/>
              </a:rPr>
              <a:t>)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S3 </a:t>
            </a:r>
            <a:r>
              <a:rPr kumimoji="1" lang="ko-KR" altLang="en-US" sz="1050" dirty="0">
                <a:latin typeface="+mn-ea"/>
              </a:rPr>
              <a:t>용량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성능 상태 및 </a:t>
            </a:r>
            <a:r>
              <a:rPr kumimoji="1" lang="ko-KR" altLang="en-US" sz="1050" dirty="0" err="1">
                <a:latin typeface="+mn-ea"/>
              </a:rPr>
              <a:t>일단위</a:t>
            </a:r>
            <a:r>
              <a:rPr kumimoji="1" lang="ko-KR" altLang="en-US" sz="1050" dirty="0">
                <a:latin typeface="+mn-ea"/>
              </a:rPr>
              <a:t> 변동 객체의 특이사항</a:t>
            </a:r>
            <a:r>
              <a:rPr kumimoji="1" lang="en-US" altLang="ko-KR" sz="1050" dirty="0">
                <a:latin typeface="+mn-ea"/>
              </a:rPr>
              <a:t> </a:t>
            </a:r>
            <a:r>
              <a:rPr kumimoji="1" lang="ko-KR" altLang="en-US" sz="1050" dirty="0">
                <a:latin typeface="+mn-ea"/>
              </a:rPr>
              <a:t>감시</a:t>
            </a:r>
            <a:r>
              <a:rPr kumimoji="1" lang="en-US" altLang="ko-KR" sz="1050" dirty="0">
                <a:latin typeface="+mn-ea"/>
              </a:rPr>
              <a:t>/Alert</a:t>
            </a:r>
            <a:r>
              <a:rPr kumimoji="1" lang="ko-KR" altLang="en-US" sz="1050" dirty="0">
                <a:latin typeface="+mn-ea"/>
              </a:rPr>
              <a:t> </a:t>
            </a:r>
            <a:endParaRPr kumimoji="1"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21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연간 운영계획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dirty="0"/>
              <a:t>Study </a:t>
            </a:r>
            <a:r>
              <a:rPr kumimoji="1" lang="ko-KR" altLang="en-US" dirty="0"/>
              <a:t>운영계획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월 별 목표와 과제를 선정하여 진행하고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매월 과제를 개별 마무리하여 </a:t>
            </a:r>
            <a:r>
              <a:rPr kumimoji="1" lang="en-US" altLang="ko-KR" dirty="0"/>
              <a:t>Study </a:t>
            </a:r>
            <a:r>
              <a:rPr kumimoji="1" lang="ko-KR" altLang="en-US" dirty="0"/>
              <a:t>실행력을 높이는 방향으로 진행</a:t>
            </a:r>
            <a:endParaRPr kumimoji="1" lang="en-US" altLang="ko-KR" dirty="0"/>
          </a:p>
          <a:p>
            <a:pPr lvl="1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E9703C-E184-554D-8EDF-CA176CEDA812}"/>
              </a:ext>
            </a:extLst>
          </p:cNvPr>
          <p:cNvSpPr/>
          <p:nvPr/>
        </p:nvSpPr>
        <p:spPr>
          <a:xfrm>
            <a:off x="798059" y="1953169"/>
            <a:ext cx="5297941" cy="4219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4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Ops</a:t>
            </a:r>
            <a:r>
              <a:rPr lang="ko-KR" altLang="en-US" sz="1100" dirty="0">
                <a:latin typeface="+mn-ea"/>
              </a:rPr>
              <a:t>환경 </a:t>
            </a: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기본 형상 준비</a:t>
            </a:r>
            <a:endParaRPr lang="en-US" altLang="ko-KR" sz="1100" dirty="0"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기본적인 </a:t>
            </a:r>
            <a:r>
              <a:rPr lang="ko-KR" altLang="en-US" sz="1000" dirty="0" err="1">
                <a:latin typeface="+mn-ea"/>
              </a:rPr>
              <a:t>감시환경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 err="1">
                <a:latin typeface="+mn-ea"/>
              </a:rPr>
              <a:t>운영플랫폼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 구축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관리대상 기본 </a:t>
            </a:r>
            <a:r>
              <a:rPr lang="en" altLang="ko-KR" sz="1000" dirty="0">
                <a:latin typeface="+mn-ea"/>
              </a:rPr>
              <a:t>Metric </a:t>
            </a:r>
            <a:r>
              <a:rPr lang="ko-KR" altLang="en-US" sz="1000" dirty="0">
                <a:latin typeface="+mn-ea"/>
              </a:rPr>
              <a:t>구현 기술 학습</a:t>
            </a:r>
            <a:endParaRPr lang="en-US" altLang="ko-KR" sz="1000" dirty="0"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개인별 관리 대상 파악 및 기본 </a:t>
            </a:r>
            <a:r>
              <a:rPr lang="en-US" altLang="ko-KR" sz="1000" dirty="0">
                <a:latin typeface="+mn-ea"/>
              </a:rPr>
              <a:t>Metric </a:t>
            </a:r>
            <a:r>
              <a:rPr lang="ko-KR" altLang="en-US" sz="1000" dirty="0">
                <a:latin typeface="+mn-ea"/>
              </a:rPr>
              <a:t>구현 연구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5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Ops</a:t>
            </a:r>
            <a:r>
              <a:rPr lang="ko-KR" altLang="en-US" sz="1100" dirty="0">
                <a:latin typeface="+mn-ea"/>
              </a:rPr>
              <a:t>환경 </a:t>
            </a:r>
            <a:r>
              <a:rPr lang="en-US" altLang="ko-KR" sz="1100" dirty="0">
                <a:latin typeface="+mn-ea"/>
              </a:rPr>
              <a:t>2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기본 환경 구축</a:t>
            </a:r>
            <a:endParaRPr lang="en-US" altLang="ko-KR" sz="1100" dirty="0"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+mn-ea"/>
              </a:rPr>
              <a:t>감시환경</a:t>
            </a:r>
            <a:r>
              <a:rPr lang="ko-KR" altLang="en-US" sz="1000" dirty="0">
                <a:latin typeface="+mn-ea"/>
              </a:rPr>
              <a:t> 확장 구축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관리대상 </a:t>
            </a:r>
            <a:r>
              <a:rPr lang="en" altLang="ko-KR" sz="1000" dirty="0">
                <a:latin typeface="+mn-ea"/>
              </a:rPr>
              <a:t>Metric </a:t>
            </a:r>
            <a:r>
              <a:rPr lang="ko-KR" altLang="en-US" sz="1000" dirty="0">
                <a:latin typeface="+mn-ea"/>
              </a:rPr>
              <a:t>확장 기술 학습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모니터 환경 구축</a:t>
            </a:r>
            <a:endParaRPr lang="en-US" altLang="ko-KR" sz="1000" dirty="0"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개인별 관리 대상의 기본 </a:t>
            </a:r>
            <a:r>
              <a:rPr lang="en-US" altLang="ko-KR" sz="1000" dirty="0">
                <a:latin typeface="+mn-ea"/>
              </a:rPr>
              <a:t>Metric </a:t>
            </a:r>
            <a:r>
              <a:rPr lang="ko-KR" altLang="en-US" sz="1000" dirty="0">
                <a:latin typeface="+mn-ea"/>
              </a:rPr>
              <a:t>구현과 비용 환산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6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Ops</a:t>
            </a:r>
            <a:r>
              <a:rPr lang="ko-KR" altLang="en-US" sz="1100" dirty="0">
                <a:latin typeface="+mn-ea"/>
              </a:rPr>
              <a:t>환경 </a:t>
            </a:r>
            <a:r>
              <a:rPr lang="en-US" altLang="ko-KR" sz="1100" dirty="0">
                <a:latin typeface="+mn-ea"/>
              </a:rPr>
              <a:t>3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–</a:t>
            </a:r>
            <a:r>
              <a:rPr lang="ko-KR" altLang="en-US" sz="1100" dirty="0">
                <a:latin typeface="+mn-ea"/>
              </a:rPr>
              <a:t> 기본 감시 구현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감시 </a:t>
            </a:r>
            <a:r>
              <a:rPr lang="en-US" altLang="ko-KR" sz="1000" dirty="0">
                <a:latin typeface="+mn-ea"/>
              </a:rPr>
              <a:t>Metric</a:t>
            </a:r>
            <a:r>
              <a:rPr lang="ko-KR" altLang="en-US" sz="1000" dirty="0">
                <a:latin typeface="+mn-ea"/>
              </a:rPr>
              <a:t>의 집계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확인 확인 구축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Alert</a:t>
            </a:r>
            <a:r>
              <a:rPr lang="ko-KR" altLang="en-US" sz="1000" dirty="0">
                <a:latin typeface="+mn-ea"/>
              </a:rPr>
              <a:t> 환경 구축</a:t>
            </a:r>
            <a:endParaRPr lang="en-US" altLang="ko-KR" sz="10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개인별 관리 대상의 실질적인 감시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Alert</a:t>
            </a:r>
            <a:r>
              <a:rPr lang="ko-KR" altLang="en-US" sz="1000" dirty="0">
                <a:latin typeface="+mn-ea"/>
              </a:rPr>
              <a:t> 기초 구현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7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: 1</a:t>
            </a:r>
            <a:r>
              <a:rPr lang="ko-KR" altLang="en-US" sz="1100" b="1" dirty="0">
                <a:latin typeface="+mn-ea"/>
              </a:rPr>
              <a:t>차 연구 및 구현 마무리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 중간보고</a:t>
            </a:r>
            <a:r>
              <a:rPr lang="en-US" altLang="ko-KR" sz="1100" b="1" dirty="0">
                <a:latin typeface="+mn-ea"/>
              </a:rPr>
              <a:t> 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8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Ops </a:t>
            </a:r>
            <a:r>
              <a:rPr lang="ko-KR" altLang="en-US" sz="1100" dirty="0">
                <a:latin typeface="+mn-ea"/>
              </a:rPr>
              <a:t>환경 고도화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Custom Exporter</a:t>
            </a:r>
            <a:r>
              <a:rPr lang="ko-KR" altLang="en-US" sz="1000" dirty="0">
                <a:latin typeface="+mn-ea"/>
              </a:rPr>
              <a:t> 기술 학습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Custom Metric </a:t>
            </a:r>
            <a:r>
              <a:rPr lang="ko-KR" altLang="en-US" sz="1000" dirty="0">
                <a:latin typeface="+mn-ea"/>
              </a:rPr>
              <a:t>구현 학습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9</a:t>
            </a:r>
            <a:r>
              <a:rPr lang="ko-KR" altLang="en-US" sz="1100" dirty="0">
                <a:latin typeface="+mn-ea"/>
              </a:rPr>
              <a:t>월 </a:t>
            </a:r>
            <a:r>
              <a:rPr lang="en-US" altLang="ko-KR" sz="1100" dirty="0">
                <a:latin typeface="+mn-ea"/>
              </a:rPr>
              <a:t>: Ops</a:t>
            </a:r>
            <a:r>
              <a:rPr lang="ko-KR" altLang="en-US" sz="1100" dirty="0">
                <a:latin typeface="+mn-ea"/>
              </a:rPr>
              <a:t> 환경 고도화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altLang="ko-KR" sz="1000" dirty="0">
                <a:latin typeface="+mn-ea"/>
              </a:rPr>
              <a:t>Custom Exporter </a:t>
            </a:r>
            <a:r>
              <a:rPr lang="ko-KR" altLang="en-US" sz="1000" dirty="0">
                <a:latin typeface="+mn-ea"/>
              </a:rPr>
              <a:t>제작</a:t>
            </a:r>
            <a:r>
              <a:rPr lang="en-US" altLang="ko-KR" sz="1000" dirty="0">
                <a:latin typeface="+mn-ea"/>
              </a:rPr>
              <a:t>, Custom</a:t>
            </a:r>
            <a:r>
              <a:rPr lang="ko-KR" altLang="en-US" sz="1000" dirty="0">
                <a:latin typeface="+mn-ea"/>
              </a:rPr>
              <a:t> </a:t>
            </a:r>
            <a:r>
              <a:rPr lang="en" altLang="ko-KR" sz="1000" dirty="0">
                <a:latin typeface="+mn-ea"/>
              </a:rPr>
              <a:t>Metric</a:t>
            </a:r>
            <a:r>
              <a:rPr lang="ko-KR" altLang="en-US" sz="1000" dirty="0">
                <a:latin typeface="+mn-ea"/>
              </a:rPr>
              <a:t> 구현 및 적용</a:t>
            </a:r>
            <a:endParaRPr lang="en-US" altLang="ko-KR" sz="10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개인별 관리 대상의 확장 </a:t>
            </a:r>
            <a:r>
              <a:rPr lang="en-US" altLang="ko-KR" sz="1000" dirty="0">
                <a:latin typeface="+mn-ea"/>
              </a:rPr>
              <a:t>Metric</a:t>
            </a:r>
            <a:r>
              <a:rPr lang="ko-KR" altLang="en-US" sz="1000" dirty="0">
                <a:latin typeface="+mn-ea"/>
              </a:rPr>
              <a:t> 연구 및 기본 감시 확대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10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프로젝트 정리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Study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프로젝트 산출물 정리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,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 미완 과제 정비</a:t>
            </a:r>
            <a:endParaRPr lang="en-US" altLang="ko-KR" sz="11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11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ko-KR" altLang="en-US" sz="1100" b="1" dirty="0">
                <a:latin typeface="+mn-ea"/>
              </a:rPr>
              <a:t>최종 보고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6CC7D9-E075-AD48-8447-87D0077619CA}"/>
              </a:ext>
            </a:extLst>
          </p:cNvPr>
          <p:cNvSpPr txBox="1"/>
          <p:nvPr/>
        </p:nvSpPr>
        <p:spPr>
          <a:xfrm>
            <a:off x="623888" y="1688936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별 진행 계획</a:t>
            </a:r>
            <a:endParaRPr kumimoji="1" lang="ko-KR" altLang="en-US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831A27-E711-544F-895A-A97BA0FF1476}"/>
              </a:ext>
            </a:extLst>
          </p:cNvPr>
          <p:cNvSpPr txBox="1"/>
          <p:nvPr/>
        </p:nvSpPr>
        <p:spPr>
          <a:xfrm>
            <a:off x="6173990" y="168893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운영 방식</a:t>
            </a:r>
            <a:endParaRPr kumimoji="1" lang="ko-KR" altLang="en-US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25C7D8-BE85-8C47-84E7-5333B493785A}"/>
              </a:ext>
            </a:extLst>
          </p:cNvPr>
          <p:cNvSpPr/>
          <p:nvPr/>
        </p:nvSpPr>
        <p:spPr>
          <a:xfrm>
            <a:off x="6368143" y="1930023"/>
            <a:ext cx="5199970" cy="1627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</a:rPr>
              <a:t>월 단위 목표 기준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 주 단위 모임 진행</a:t>
            </a:r>
            <a:endParaRPr lang="en-US" altLang="ko-KR" sz="1100" dirty="0">
              <a:latin typeface="+mn-ea"/>
            </a:endParaRPr>
          </a:p>
          <a:p>
            <a:pPr marL="365125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+mn-ea"/>
              </a:rPr>
              <a:t>개인 역할 및 과제는 지속 진행하고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주 단위 공유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협업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확인 모임 진행</a:t>
            </a:r>
            <a:endParaRPr lang="en-US" altLang="ko-KR" sz="1100" b="1" dirty="0">
              <a:latin typeface="+mn-ea"/>
            </a:endParaRPr>
          </a:p>
          <a:p>
            <a:pPr marL="365125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>
                <a:latin typeface="+mn-ea"/>
              </a:rPr>
              <a:t>주차</a:t>
            </a:r>
            <a:r>
              <a:rPr lang="en-US" altLang="ko-KR" sz="1000" dirty="0">
                <a:latin typeface="+mn-ea"/>
              </a:rPr>
              <a:t>:</a:t>
            </a:r>
            <a:r>
              <a:rPr lang="ko-KR" altLang="en-US" sz="1000" dirty="0">
                <a:latin typeface="+mn-ea"/>
              </a:rPr>
              <a:t> 월 단위 목표 구체화 정비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역할 확인</a:t>
            </a:r>
            <a:endParaRPr lang="en-US" altLang="ko-KR" sz="1000" dirty="0">
              <a:latin typeface="+mn-ea"/>
            </a:endParaRPr>
          </a:p>
          <a:p>
            <a:pPr marL="365125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2,3</a:t>
            </a:r>
            <a:r>
              <a:rPr lang="ko-KR" altLang="en-US" sz="1000" dirty="0">
                <a:latin typeface="+mn-ea"/>
              </a:rPr>
              <a:t>주차</a:t>
            </a:r>
            <a:r>
              <a:rPr lang="en-US" altLang="ko-KR" sz="1000" dirty="0">
                <a:latin typeface="+mn-ea"/>
              </a:rPr>
              <a:t>:</a:t>
            </a:r>
            <a:r>
              <a:rPr lang="ko-KR" altLang="en-US" sz="1000" dirty="0">
                <a:latin typeface="+mn-ea"/>
              </a:rPr>
              <a:t> 월 단위 과제 연구 및 구현</a:t>
            </a:r>
            <a:endParaRPr lang="en-US" altLang="ko-KR" sz="1000" dirty="0">
              <a:latin typeface="+mn-ea"/>
            </a:endParaRPr>
          </a:p>
          <a:p>
            <a:pPr marL="365125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4</a:t>
            </a:r>
            <a:r>
              <a:rPr lang="ko-KR" altLang="en-US" sz="1000" dirty="0">
                <a:latin typeface="+mn-ea"/>
              </a:rPr>
              <a:t>주차</a:t>
            </a:r>
            <a:r>
              <a:rPr lang="en-US" altLang="ko-KR" sz="1000" dirty="0">
                <a:latin typeface="+mn-ea"/>
              </a:rPr>
              <a:t>:</a:t>
            </a:r>
            <a:r>
              <a:rPr lang="ko-KR" altLang="en-US" sz="1000" dirty="0">
                <a:latin typeface="+mn-ea"/>
              </a:rPr>
              <a:t> 월 단위 결과 공유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미흡 사안 정비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월 단위 산출물 정비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11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sz="1600" dirty="0"/>
              <a:t>(Ending Feature)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dirty="0"/>
              <a:t>Study </a:t>
            </a:r>
            <a:r>
              <a:rPr kumimoji="1" lang="en-US" altLang="ko-KR" dirty="0"/>
              <a:t>Ending Feature</a:t>
            </a:r>
            <a:r>
              <a:rPr kumimoji="1" lang="ko-KR" altLang="en-US" dirty="0"/>
              <a:t> </a:t>
            </a:r>
            <a:r>
              <a:rPr kumimoji="1" lang="en-US" altLang="ko-KR" dirty="0"/>
              <a:t>Draft</a:t>
            </a:r>
          </a:p>
          <a:p>
            <a:pPr lvl="1"/>
            <a:endParaRPr kumimoji="1" lang="en-US" altLang="ko-KR" dirty="0"/>
          </a:p>
          <a:p>
            <a:pPr lvl="1"/>
            <a:endParaRPr kumimoji="1" lang="ko-Kore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30EA50-A4AE-974C-A65E-A85BEF92F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283" y="1700494"/>
            <a:ext cx="401568" cy="4015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73F0BF-BCD7-B147-9354-985483765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993" y="2568238"/>
            <a:ext cx="394720" cy="3947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1F17FE-2B44-FD48-A8CE-EF0ADBA21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880" y="4747166"/>
            <a:ext cx="443063" cy="4430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7D0975-6C18-6248-AAEF-12AA487E5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176" y="5420134"/>
            <a:ext cx="398584" cy="3985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1C1E657-9C37-CA45-BFD7-C20E4CC3B9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731" y="5414609"/>
            <a:ext cx="409634" cy="4096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8E2E47B-A25D-0C4F-A70B-FCCCBB75C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6744" y="5425715"/>
            <a:ext cx="393003" cy="3930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0731B27-AC44-EF4A-96B7-727BDA5BD0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9936" y="4778984"/>
            <a:ext cx="407789" cy="40622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8984A17-5A68-0E45-8025-87C94EED7C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3283" y="4779491"/>
            <a:ext cx="407789" cy="4077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AD214B-A657-1541-97EB-60CC649A3AC0}"/>
              </a:ext>
            </a:extLst>
          </p:cNvPr>
          <p:cNvSpPr txBox="1"/>
          <p:nvPr/>
        </p:nvSpPr>
        <p:spPr>
          <a:xfrm>
            <a:off x="4089124" y="5201905"/>
            <a:ext cx="4468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Airflow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D3E2A-0FA7-A14C-A680-4BE01258F8DF}"/>
              </a:ext>
            </a:extLst>
          </p:cNvPr>
          <p:cNvSpPr txBox="1"/>
          <p:nvPr/>
        </p:nvSpPr>
        <p:spPr>
          <a:xfrm>
            <a:off x="5666807" y="5188547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CloudWatch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9E0207-406C-EF48-AC3B-2A3EDD2FC431}"/>
              </a:ext>
            </a:extLst>
          </p:cNvPr>
          <p:cNvSpPr txBox="1"/>
          <p:nvPr/>
        </p:nvSpPr>
        <p:spPr>
          <a:xfrm>
            <a:off x="7299347" y="5219098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Snowflake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57317D-8043-3843-91C5-FFB4227F9C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9040" y="5414609"/>
            <a:ext cx="394721" cy="39472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2C8876-4EB3-D34C-B3C5-0A1CCA7FD32A}"/>
              </a:ext>
            </a:extLst>
          </p:cNvPr>
          <p:cNvSpPr txBox="1"/>
          <p:nvPr/>
        </p:nvSpPr>
        <p:spPr>
          <a:xfrm>
            <a:off x="5164913" y="5836211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EMR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4E2B53-675D-4143-A48C-C8C328FF149B}"/>
              </a:ext>
            </a:extLst>
          </p:cNvPr>
          <p:cNvSpPr txBox="1"/>
          <p:nvPr/>
        </p:nvSpPr>
        <p:spPr>
          <a:xfrm>
            <a:off x="5681368" y="5837957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166CDD-8C5E-A54F-9716-D6DC3A832F66}"/>
              </a:ext>
            </a:extLst>
          </p:cNvPr>
          <p:cNvSpPr txBox="1"/>
          <p:nvPr/>
        </p:nvSpPr>
        <p:spPr>
          <a:xfrm>
            <a:off x="6194064" y="5837957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Athena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CF86FB-F8DB-8847-B1DB-CBAEB4C9CAE0}"/>
              </a:ext>
            </a:extLst>
          </p:cNvPr>
          <p:cNvSpPr txBox="1"/>
          <p:nvPr/>
        </p:nvSpPr>
        <p:spPr>
          <a:xfrm>
            <a:off x="3974125" y="5830490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IF_Job</a:t>
            </a:r>
            <a:endParaRPr kumimoji="1" lang="en-US" altLang="ko-KR" sz="10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C02D0CE-2D0E-604E-A2B3-98E8BB3578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8474" y="3618725"/>
            <a:ext cx="394720" cy="3947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B506A65-3505-944C-AAAB-C4218F130674}"/>
              </a:ext>
            </a:extLst>
          </p:cNvPr>
          <p:cNvSpPr txBox="1"/>
          <p:nvPr/>
        </p:nvSpPr>
        <p:spPr>
          <a:xfrm>
            <a:off x="3976714" y="3013161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Prometheus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2CEFA9-9790-8442-A128-81BA1D8BE5DF}"/>
              </a:ext>
            </a:extLst>
          </p:cNvPr>
          <p:cNvSpPr txBox="1"/>
          <p:nvPr/>
        </p:nvSpPr>
        <p:spPr>
          <a:xfrm>
            <a:off x="4788195" y="4014200"/>
            <a:ext cx="7152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Custom</a:t>
            </a:r>
          </a:p>
          <a:p>
            <a:pPr algn="ctr"/>
            <a:r>
              <a:rPr kumimoji="1" lang="en-US" altLang="ko-KR" sz="1000" dirty="0"/>
              <a:t>Exporter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2724CE4-B5B8-7844-A206-BC274ED471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6005" y="3607255"/>
            <a:ext cx="394720" cy="4018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B90DAC7-CC20-3549-B6DA-8B1C57897E05}"/>
              </a:ext>
            </a:extLst>
          </p:cNvPr>
          <p:cNvSpPr txBox="1"/>
          <p:nvPr/>
        </p:nvSpPr>
        <p:spPr>
          <a:xfrm>
            <a:off x="6491169" y="4004382"/>
            <a:ext cx="7152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Custom</a:t>
            </a:r>
          </a:p>
          <a:p>
            <a:pPr algn="ctr"/>
            <a:r>
              <a:rPr kumimoji="1" lang="en-US" altLang="ko-KR" sz="1000" dirty="0"/>
              <a:t>Fetcher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DA78C64-B677-0846-91F0-98977763F5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17043" y="2567868"/>
            <a:ext cx="410084" cy="41008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B5D9ADE-D545-0A4C-BEA1-C79575F6801C}"/>
              </a:ext>
            </a:extLst>
          </p:cNvPr>
          <p:cNvSpPr txBox="1"/>
          <p:nvPr/>
        </p:nvSpPr>
        <p:spPr>
          <a:xfrm>
            <a:off x="7364446" y="3024046"/>
            <a:ext cx="7152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Custom</a:t>
            </a:r>
          </a:p>
          <a:p>
            <a:pPr algn="ctr"/>
            <a:r>
              <a:rPr kumimoji="1" lang="en-US" altLang="ko-KR" sz="1000" dirty="0"/>
              <a:t>Repository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0A893C-183A-5B46-AF61-61CF7D4E10EC}"/>
              </a:ext>
            </a:extLst>
          </p:cNvPr>
          <p:cNvCxnSpPr>
            <a:stCxn id="13" idx="0"/>
            <a:endCxn id="36" idx="1"/>
          </p:cNvCxnSpPr>
          <p:nvPr/>
        </p:nvCxnSpPr>
        <p:spPr>
          <a:xfrm rot="5400000" flipH="1" flipV="1">
            <a:off x="4165903" y="3964595"/>
            <a:ext cx="931081" cy="63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5">
            <a:extLst>
              <a:ext uri="{FF2B5EF4-FFF2-40B4-BE49-F238E27FC236}">
                <a16:creationId xmlns:a16="http://schemas.microsoft.com/office/drawing/2014/main" id="{7F2974E3-F9B6-984A-9A86-78291FDFFB04}"/>
              </a:ext>
            </a:extLst>
          </p:cNvPr>
          <p:cNvCxnSpPr>
            <a:cxnSpLocks/>
            <a:stCxn id="36" idx="0"/>
            <a:endCxn id="12" idx="3"/>
          </p:cNvCxnSpPr>
          <p:nvPr/>
        </p:nvCxnSpPr>
        <p:spPr>
          <a:xfrm rot="16200000" flipV="1">
            <a:off x="4412211" y="2885101"/>
            <a:ext cx="853127" cy="614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45">
            <a:extLst>
              <a:ext uri="{FF2B5EF4-FFF2-40B4-BE49-F238E27FC236}">
                <a16:creationId xmlns:a16="http://schemas.microsoft.com/office/drawing/2014/main" id="{E7F5D8B0-D1FC-9E48-AB22-41700E7AD5D7}"/>
              </a:ext>
            </a:extLst>
          </p:cNvPr>
          <p:cNvCxnSpPr>
            <a:cxnSpLocks/>
            <a:stCxn id="20" idx="0"/>
            <a:endCxn id="38" idx="2"/>
          </p:cNvCxnSpPr>
          <p:nvPr/>
        </p:nvCxnSpPr>
        <p:spPr>
          <a:xfrm rot="16200000" flipV="1">
            <a:off x="5387749" y="4080062"/>
            <a:ext cx="457514" cy="941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45">
            <a:extLst>
              <a:ext uri="{FF2B5EF4-FFF2-40B4-BE49-F238E27FC236}">
                <a16:creationId xmlns:a16="http://schemas.microsoft.com/office/drawing/2014/main" id="{5C0AFEE9-5162-4E48-B330-4B7394F8C931}"/>
              </a:ext>
            </a:extLst>
          </p:cNvPr>
          <p:cNvCxnSpPr>
            <a:cxnSpLocks/>
            <a:stCxn id="19" idx="0"/>
            <a:endCxn id="40" idx="3"/>
          </p:cNvCxnSpPr>
          <p:nvPr/>
        </p:nvCxnSpPr>
        <p:spPr>
          <a:xfrm rot="16200000" flipV="1">
            <a:off x="6916888" y="3942041"/>
            <a:ext cx="970780" cy="703106"/>
          </a:xfrm>
          <a:prstGeom prst="bentConnector2">
            <a:avLst/>
          </a:prstGeom>
          <a:ln w="95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45">
            <a:extLst>
              <a:ext uri="{FF2B5EF4-FFF2-40B4-BE49-F238E27FC236}">
                <a16:creationId xmlns:a16="http://schemas.microsoft.com/office/drawing/2014/main" id="{31FBEA6F-D98C-E644-AE6A-91702AAA4141}"/>
              </a:ext>
            </a:extLst>
          </p:cNvPr>
          <p:cNvCxnSpPr>
            <a:cxnSpLocks/>
            <a:stCxn id="40" idx="0"/>
            <a:endCxn id="43" idx="1"/>
          </p:cNvCxnSpPr>
          <p:nvPr/>
        </p:nvCxnSpPr>
        <p:spPr>
          <a:xfrm rot="5400000" flipH="1" flipV="1">
            <a:off x="6768032" y="2858244"/>
            <a:ext cx="834345" cy="663678"/>
          </a:xfrm>
          <a:prstGeom prst="bentConnector2">
            <a:avLst/>
          </a:prstGeom>
          <a:ln w="95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36C83FE1-7D6A-D242-81E9-BE0971D0F3B1}"/>
              </a:ext>
            </a:extLst>
          </p:cNvPr>
          <p:cNvCxnSpPr>
            <a:cxnSpLocks/>
            <a:stCxn id="12" idx="0"/>
            <a:endCxn id="11" idx="1"/>
          </p:cNvCxnSpPr>
          <p:nvPr/>
        </p:nvCxnSpPr>
        <p:spPr>
          <a:xfrm rot="5400000" flipH="1" flipV="1">
            <a:off x="4775338" y="1460293"/>
            <a:ext cx="666960" cy="1548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45">
            <a:extLst>
              <a:ext uri="{FF2B5EF4-FFF2-40B4-BE49-F238E27FC236}">
                <a16:creationId xmlns:a16="http://schemas.microsoft.com/office/drawing/2014/main" id="{63595A4E-6C16-E141-AD76-B997F2F4B6A7}"/>
              </a:ext>
            </a:extLst>
          </p:cNvPr>
          <p:cNvCxnSpPr>
            <a:cxnSpLocks/>
            <a:stCxn id="43" idx="0"/>
            <a:endCxn id="11" idx="3"/>
          </p:cNvCxnSpPr>
          <p:nvPr/>
        </p:nvCxnSpPr>
        <p:spPr>
          <a:xfrm rot="16200000" flipV="1">
            <a:off x="6670173" y="1515956"/>
            <a:ext cx="666590" cy="1437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E3B514F-767C-864F-8B4D-1F7BE2B1DA36}"/>
              </a:ext>
            </a:extLst>
          </p:cNvPr>
          <p:cNvSpPr txBox="1"/>
          <p:nvPr/>
        </p:nvSpPr>
        <p:spPr>
          <a:xfrm>
            <a:off x="5716242" y="2097632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Grafana</a:t>
            </a:r>
          </a:p>
        </p:txBody>
      </p:sp>
      <p:cxnSp>
        <p:nvCxnSpPr>
          <p:cNvPr id="72" name="직선 화살표 연결선 45">
            <a:extLst>
              <a:ext uri="{FF2B5EF4-FFF2-40B4-BE49-F238E27FC236}">
                <a16:creationId xmlns:a16="http://schemas.microsoft.com/office/drawing/2014/main" id="{C598161E-232B-EA4A-8798-46DABE62F22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 flipV="1">
            <a:off x="4535943" y="3808204"/>
            <a:ext cx="2120062" cy="1160494"/>
          </a:xfrm>
          <a:prstGeom prst="bentConnector3">
            <a:avLst>
              <a:gd name="adj1" fmla="val 50000"/>
            </a:avLst>
          </a:prstGeom>
          <a:ln w="95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45">
            <a:extLst>
              <a:ext uri="{FF2B5EF4-FFF2-40B4-BE49-F238E27FC236}">
                <a16:creationId xmlns:a16="http://schemas.microsoft.com/office/drawing/2014/main" id="{BC7D911A-C4D2-7044-BE9E-BF6864EC4838}"/>
              </a:ext>
            </a:extLst>
          </p:cNvPr>
          <p:cNvCxnSpPr>
            <a:cxnSpLocks/>
            <a:stCxn id="20" idx="3"/>
            <a:endCxn id="41" idx="2"/>
          </p:cNvCxnSpPr>
          <p:nvPr/>
        </p:nvCxnSpPr>
        <p:spPr>
          <a:xfrm flipV="1">
            <a:off x="6291072" y="4312159"/>
            <a:ext cx="557736" cy="671227"/>
          </a:xfrm>
          <a:prstGeom prst="bentConnector2">
            <a:avLst/>
          </a:prstGeom>
          <a:ln w="95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>
            <a:extLst>
              <a:ext uri="{FF2B5EF4-FFF2-40B4-BE49-F238E27FC236}">
                <a16:creationId xmlns:a16="http://schemas.microsoft.com/office/drawing/2014/main" id="{985C17A2-B1B3-664B-B813-E7F498F3EA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07897" y="2396282"/>
            <a:ext cx="288560" cy="28856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8F461DB5-FC30-D74B-95B6-D8DB7A68A1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55171" y="1535466"/>
            <a:ext cx="288560" cy="28856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5DB240B5-8E6F-D942-BE59-F63445A4D12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13445" y="2406644"/>
            <a:ext cx="288560" cy="2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4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모서리가 둥근 직사각형 191">
            <a:extLst>
              <a:ext uri="{FF2B5EF4-FFF2-40B4-BE49-F238E27FC236}">
                <a16:creationId xmlns:a16="http://schemas.microsoft.com/office/drawing/2014/main" id="{6FCE3E66-9E75-1643-9174-F5160D4747E9}"/>
              </a:ext>
            </a:extLst>
          </p:cNvPr>
          <p:cNvSpPr/>
          <p:nvPr/>
        </p:nvSpPr>
        <p:spPr>
          <a:xfrm>
            <a:off x="4991716" y="3575153"/>
            <a:ext cx="1620163" cy="2474354"/>
          </a:xfrm>
          <a:prstGeom prst="roundRect">
            <a:avLst>
              <a:gd name="adj" fmla="val 462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4181484-5375-BC47-A2F1-7C7DA441011A}"/>
              </a:ext>
            </a:extLst>
          </p:cNvPr>
          <p:cNvSpPr txBox="1"/>
          <p:nvPr/>
        </p:nvSpPr>
        <p:spPr>
          <a:xfrm>
            <a:off x="4997519" y="6065512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190" name="모서리가 둥근 직사각형 189">
            <a:extLst>
              <a:ext uri="{FF2B5EF4-FFF2-40B4-BE49-F238E27FC236}">
                <a16:creationId xmlns:a16="http://schemas.microsoft.com/office/drawing/2014/main" id="{A24258FD-2E24-EE46-A2DF-77211C783BCC}"/>
              </a:ext>
            </a:extLst>
          </p:cNvPr>
          <p:cNvSpPr/>
          <p:nvPr/>
        </p:nvSpPr>
        <p:spPr>
          <a:xfrm>
            <a:off x="4711754" y="3331321"/>
            <a:ext cx="1620163" cy="2474354"/>
          </a:xfrm>
          <a:prstGeom prst="roundRect">
            <a:avLst>
              <a:gd name="adj" fmla="val 462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F355EFF9-0E68-D549-93BE-64466AE991A3}"/>
              </a:ext>
            </a:extLst>
          </p:cNvPr>
          <p:cNvSpPr/>
          <p:nvPr/>
        </p:nvSpPr>
        <p:spPr>
          <a:xfrm>
            <a:off x="628166" y="2764098"/>
            <a:ext cx="1815482" cy="1205822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B0DD68-4925-2344-936C-A33860BE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E36F0-8417-254C-9FEB-00253653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B7B422-E9BC-6749-A60B-89162C5D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312" y="3486455"/>
            <a:ext cx="476870" cy="4768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A7007E-B004-104B-9EE6-A45BBD3A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79" y="3502619"/>
            <a:ext cx="450873" cy="450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BD3673-18FF-B642-9AAF-0AC0529D5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306" y="4015795"/>
            <a:ext cx="443063" cy="443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C427BC-A601-9A45-8E48-829BF3FB3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344" y="3391183"/>
            <a:ext cx="450873" cy="4508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6A37B8-EBB1-7B40-930C-5CC67F93A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337" y="3396706"/>
            <a:ext cx="431525" cy="431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35F98D-5B69-E94F-86A6-24CC8E074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659" y="2873737"/>
            <a:ext cx="423768" cy="4237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DA5201-CDEB-164F-B968-1C4611C51D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7191" y="5146927"/>
            <a:ext cx="407789" cy="4062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9DE161-0A88-064A-921D-231D189C23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9064" y="2858334"/>
            <a:ext cx="458311" cy="4583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5A34E8-3C62-9644-8A6A-8DEA922F2300}"/>
              </a:ext>
            </a:extLst>
          </p:cNvPr>
          <p:cNvSpPr txBox="1"/>
          <p:nvPr/>
        </p:nvSpPr>
        <p:spPr>
          <a:xfrm>
            <a:off x="1339807" y="4064144"/>
            <a:ext cx="4468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dirty="0"/>
              <a:t>Airflow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68504-642E-5E4F-BD92-42C45D397B24}"/>
              </a:ext>
            </a:extLst>
          </p:cNvPr>
          <p:cNvSpPr txBox="1"/>
          <p:nvPr/>
        </p:nvSpPr>
        <p:spPr>
          <a:xfrm>
            <a:off x="932657" y="5146927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dirty="0"/>
              <a:t>Snowflake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4C122B9-8F9E-6248-8982-4F7B14BD8E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5346" y="4605532"/>
            <a:ext cx="394721" cy="3947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3E10A6-DB41-5C40-9D8D-1716BC9D94B1}"/>
              </a:ext>
            </a:extLst>
          </p:cNvPr>
          <p:cNvSpPr txBox="1"/>
          <p:nvPr/>
        </p:nvSpPr>
        <p:spPr>
          <a:xfrm>
            <a:off x="1237152" y="4594854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IF_Job</a:t>
            </a:r>
            <a:endParaRPr kumimoji="1" lang="en-US" altLang="ko-KR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4BF90-8281-8840-9E9C-4B46CA4019A8}"/>
              </a:ext>
            </a:extLst>
          </p:cNvPr>
          <p:cNvSpPr txBox="1"/>
          <p:nvPr/>
        </p:nvSpPr>
        <p:spPr>
          <a:xfrm>
            <a:off x="4912378" y="5569393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7173D52-03CD-FA46-AEFD-2B18B1E30E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1490" y="3496723"/>
            <a:ext cx="394720" cy="4018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C0438E4-222D-D647-9917-CD6109128E88}"/>
              </a:ext>
            </a:extLst>
          </p:cNvPr>
          <p:cNvSpPr txBox="1"/>
          <p:nvPr/>
        </p:nvSpPr>
        <p:spPr>
          <a:xfrm>
            <a:off x="9636654" y="3893850"/>
            <a:ext cx="7152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Custom</a:t>
            </a:r>
          </a:p>
          <a:p>
            <a:pPr algn="ctr"/>
            <a:r>
              <a:rPr kumimoji="1" lang="en-US" altLang="ko-KR" sz="1000" dirty="0"/>
              <a:t>Fetcher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B42EFF0-8F81-8849-B068-5011AF2902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62528" y="2457336"/>
            <a:ext cx="410084" cy="4100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07E59A-C104-B747-811E-B0BA4F08D08E}"/>
              </a:ext>
            </a:extLst>
          </p:cNvPr>
          <p:cNvSpPr txBox="1"/>
          <p:nvPr/>
        </p:nvSpPr>
        <p:spPr>
          <a:xfrm>
            <a:off x="10509931" y="2913514"/>
            <a:ext cx="7152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Custom</a:t>
            </a:r>
          </a:p>
          <a:p>
            <a:pPr algn="ctr"/>
            <a:r>
              <a:rPr kumimoji="1" lang="en-US" altLang="ko-KR" sz="1000" dirty="0"/>
              <a:t>Repository</a:t>
            </a:r>
          </a:p>
        </p:txBody>
      </p:sp>
      <p:cxnSp>
        <p:nvCxnSpPr>
          <p:cNvPr id="31" name="직선 화살표 연결선 45">
            <a:extLst>
              <a:ext uri="{FF2B5EF4-FFF2-40B4-BE49-F238E27FC236}">
                <a16:creationId xmlns:a16="http://schemas.microsoft.com/office/drawing/2014/main" id="{D241CCE9-8B37-4944-99AD-D0A09912D63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98642" y="4981660"/>
            <a:ext cx="806794" cy="671359"/>
          </a:xfrm>
          <a:prstGeom prst="bentConnector2">
            <a:avLst/>
          </a:prstGeom>
          <a:ln w="95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45">
            <a:extLst>
              <a:ext uri="{FF2B5EF4-FFF2-40B4-BE49-F238E27FC236}">
                <a16:creationId xmlns:a16="http://schemas.microsoft.com/office/drawing/2014/main" id="{B5B85A98-92B1-1044-89D5-FD28BBCCED3F}"/>
              </a:ext>
            </a:extLst>
          </p:cNvPr>
          <p:cNvCxnSpPr>
            <a:cxnSpLocks/>
            <a:stCxn id="24" idx="0"/>
            <a:endCxn id="26" idx="1"/>
          </p:cNvCxnSpPr>
          <p:nvPr/>
        </p:nvCxnSpPr>
        <p:spPr>
          <a:xfrm rot="5400000" flipH="1" flipV="1">
            <a:off x="9913517" y="2747712"/>
            <a:ext cx="834345" cy="663678"/>
          </a:xfrm>
          <a:prstGeom prst="bentConnector2">
            <a:avLst/>
          </a:prstGeom>
          <a:ln w="95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45">
            <a:extLst>
              <a:ext uri="{FF2B5EF4-FFF2-40B4-BE49-F238E27FC236}">
                <a16:creationId xmlns:a16="http://schemas.microsoft.com/office/drawing/2014/main" id="{7584F3E6-3C9A-A342-B352-8661D66840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87546" y="901973"/>
            <a:ext cx="666590" cy="1437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45">
            <a:extLst>
              <a:ext uri="{FF2B5EF4-FFF2-40B4-BE49-F238E27FC236}">
                <a16:creationId xmlns:a16="http://schemas.microsoft.com/office/drawing/2014/main" id="{FAD3CEBB-2994-2242-BC2D-656F95633A86}"/>
              </a:ext>
            </a:extLst>
          </p:cNvPr>
          <p:cNvCxnSpPr>
            <a:cxnSpLocks/>
            <a:stCxn id="65" idx="1"/>
            <a:endCxn id="11" idx="3"/>
          </p:cNvCxnSpPr>
          <p:nvPr/>
        </p:nvCxnSpPr>
        <p:spPr>
          <a:xfrm rot="10800000" flipV="1">
            <a:off x="2324980" y="5350038"/>
            <a:ext cx="2705940" cy="1"/>
          </a:xfrm>
          <a:prstGeom prst="bentConnector3">
            <a:avLst>
              <a:gd name="adj1" fmla="val 50000"/>
            </a:avLst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F8E41EB8-4467-CD44-AF07-E0C306F837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0313" y="1445682"/>
            <a:ext cx="288560" cy="28856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F296BF3-DC69-D94B-BE68-D8800985E6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58930" y="2296112"/>
            <a:ext cx="288560" cy="28856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7012FA8-DD01-F84C-B555-3DFF7B1EC2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00033" y="4325900"/>
            <a:ext cx="450874" cy="450874"/>
          </a:xfrm>
          <a:prstGeom prst="rect">
            <a:avLst/>
          </a:prstGeom>
        </p:spPr>
      </p:pic>
      <p:pic>
        <p:nvPicPr>
          <p:cNvPr id="57" name="Graphic 6">
            <a:extLst>
              <a:ext uri="{FF2B5EF4-FFF2-40B4-BE49-F238E27FC236}">
                <a16:creationId xmlns:a16="http://schemas.microsoft.com/office/drawing/2014/main" id="{EA851EAD-A126-D849-9000-B847DF83E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9" y="3396705"/>
            <a:ext cx="438021" cy="43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CB9FEDC-5BEE-634F-9DD2-73E1EF3B2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0920" y="5146926"/>
            <a:ext cx="407789" cy="406226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45C3331C-3D06-3F45-A39A-2E0A9264BB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10174" y="5317105"/>
            <a:ext cx="272886" cy="272886"/>
          </a:xfrm>
          <a:prstGeom prst="rect">
            <a:avLst/>
          </a:prstGeom>
        </p:spPr>
      </p:pic>
      <p:cxnSp>
        <p:nvCxnSpPr>
          <p:cNvPr id="81" name="직선 화살표 연결선 45">
            <a:extLst>
              <a:ext uri="{FF2B5EF4-FFF2-40B4-BE49-F238E27FC236}">
                <a16:creationId xmlns:a16="http://schemas.microsoft.com/office/drawing/2014/main" id="{AB21C214-EE56-5E43-A871-4F18C12CA9B7}"/>
              </a:ext>
            </a:extLst>
          </p:cNvPr>
          <p:cNvCxnSpPr>
            <a:cxnSpLocks/>
            <a:stCxn id="6" idx="0"/>
            <a:endCxn id="12" idx="3"/>
          </p:cNvCxnSpPr>
          <p:nvPr/>
        </p:nvCxnSpPr>
        <p:spPr>
          <a:xfrm rot="16200000" flipV="1">
            <a:off x="3573532" y="1841334"/>
            <a:ext cx="415129" cy="290744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45">
            <a:extLst>
              <a:ext uri="{FF2B5EF4-FFF2-40B4-BE49-F238E27FC236}">
                <a16:creationId xmlns:a16="http://schemas.microsoft.com/office/drawing/2014/main" id="{97E82E8E-80B4-834B-9108-887DFC904888}"/>
              </a:ext>
            </a:extLst>
          </p:cNvPr>
          <p:cNvCxnSpPr>
            <a:cxnSpLocks/>
            <a:stCxn id="65" idx="3"/>
            <a:endCxn id="56" idx="2"/>
          </p:cNvCxnSpPr>
          <p:nvPr/>
        </p:nvCxnSpPr>
        <p:spPr>
          <a:xfrm flipV="1">
            <a:off x="5438709" y="4776774"/>
            <a:ext cx="486761" cy="573265"/>
          </a:xfrm>
          <a:prstGeom prst="bentConnector2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림 88">
            <a:extLst>
              <a:ext uri="{FF2B5EF4-FFF2-40B4-BE49-F238E27FC236}">
                <a16:creationId xmlns:a16="http://schemas.microsoft.com/office/drawing/2014/main" id="{0D9F0975-00FF-1A4F-B0B8-FF96EC37004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02577" y="4355887"/>
            <a:ext cx="461708" cy="46170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777EA50-B7A3-AE4D-B6BF-D5A16FD18B4C}"/>
              </a:ext>
            </a:extLst>
          </p:cNvPr>
          <p:cNvSpPr txBox="1"/>
          <p:nvPr/>
        </p:nvSpPr>
        <p:spPr>
          <a:xfrm>
            <a:off x="4755542" y="4852608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106" name="직선 화살표 연결선 45">
            <a:extLst>
              <a:ext uri="{FF2B5EF4-FFF2-40B4-BE49-F238E27FC236}">
                <a16:creationId xmlns:a16="http://schemas.microsoft.com/office/drawing/2014/main" id="{DFC634F1-662D-2146-B50D-0EFCB8D8C0B1}"/>
              </a:ext>
            </a:extLst>
          </p:cNvPr>
          <p:cNvCxnSpPr>
            <a:cxnSpLocks/>
            <a:stCxn id="89" idx="1"/>
            <a:endCxn id="16" idx="3"/>
          </p:cNvCxnSpPr>
          <p:nvPr/>
        </p:nvCxnSpPr>
        <p:spPr>
          <a:xfrm rot="10800000" flipV="1">
            <a:off x="2310067" y="4586741"/>
            <a:ext cx="2692510" cy="216152"/>
          </a:xfrm>
          <a:prstGeom prst="bentConnector3">
            <a:avLst>
              <a:gd name="adj1" fmla="val 50000"/>
            </a:avLst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45">
            <a:extLst>
              <a:ext uri="{FF2B5EF4-FFF2-40B4-BE49-F238E27FC236}">
                <a16:creationId xmlns:a16="http://schemas.microsoft.com/office/drawing/2014/main" id="{64D4CE7B-2EEB-7246-A07A-16BD78CFB23F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16200000" flipH="1">
            <a:off x="5743821" y="4144250"/>
            <a:ext cx="362575" cy="723"/>
          </a:xfrm>
          <a:prstGeom prst="bentConnector3">
            <a:avLst>
              <a:gd name="adj1" fmla="val 50000"/>
            </a:avLst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45">
            <a:extLst>
              <a:ext uri="{FF2B5EF4-FFF2-40B4-BE49-F238E27FC236}">
                <a16:creationId xmlns:a16="http://schemas.microsoft.com/office/drawing/2014/main" id="{AA58BA84-4C4F-DE48-9198-26C36C7EE5E5}"/>
              </a:ext>
            </a:extLst>
          </p:cNvPr>
          <p:cNvCxnSpPr>
            <a:cxnSpLocks/>
            <a:stCxn id="6" idx="2"/>
            <a:endCxn id="89" idx="0"/>
          </p:cNvCxnSpPr>
          <p:nvPr/>
        </p:nvCxnSpPr>
        <p:spPr>
          <a:xfrm rot="5400000">
            <a:off x="5032927" y="4153997"/>
            <a:ext cx="402395" cy="1385"/>
          </a:xfrm>
          <a:prstGeom prst="bentConnector3">
            <a:avLst>
              <a:gd name="adj1" fmla="val 50000"/>
            </a:avLst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45">
            <a:extLst>
              <a:ext uri="{FF2B5EF4-FFF2-40B4-BE49-F238E27FC236}">
                <a16:creationId xmlns:a16="http://schemas.microsoft.com/office/drawing/2014/main" id="{9D4CBE17-3FDC-6C47-8762-E8CCABCD4EA8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rot="10800000" flipV="1">
            <a:off x="5460252" y="3724890"/>
            <a:ext cx="226060" cy="3166"/>
          </a:xfrm>
          <a:prstGeom prst="bentConnector3">
            <a:avLst>
              <a:gd name="adj1" fmla="val 50000"/>
            </a:avLst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그림 154">
            <a:extLst>
              <a:ext uri="{FF2B5EF4-FFF2-40B4-BE49-F238E27FC236}">
                <a16:creationId xmlns:a16="http://schemas.microsoft.com/office/drawing/2014/main" id="{0911942E-675B-2345-A882-634AE03D3AC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85306" y="2181833"/>
            <a:ext cx="469670" cy="46967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BFAB4450-C716-5842-8BF4-A1AD68EC92C4}"/>
              </a:ext>
            </a:extLst>
          </p:cNvPr>
          <p:cNvSpPr txBox="1"/>
          <p:nvPr/>
        </p:nvSpPr>
        <p:spPr>
          <a:xfrm>
            <a:off x="941441" y="2232120"/>
            <a:ext cx="9089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dirty="0"/>
              <a:t>Node Exporter</a:t>
            </a:r>
          </a:p>
          <a:p>
            <a:pPr algn="r"/>
            <a:r>
              <a:rPr kumimoji="1" lang="en-US" altLang="ko-KR" sz="1000" dirty="0"/>
              <a:t>at Cloud</a:t>
            </a:r>
          </a:p>
        </p:txBody>
      </p:sp>
      <p:cxnSp>
        <p:nvCxnSpPr>
          <p:cNvPr id="158" name="직선 화살표 연결선 45">
            <a:extLst>
              <a:ext uri="{FF2B5EF4-FFF2-40B4-BE49-F238E27FC236}">
                <a16:creationId xmlns:a16="http://schemas.microsoft.com/office/drawing/2014/main" id="{A842053A-088F-8340-BCE1-166D181A0862}"/>
              </a:ext>
            </a:extLst>
          </p:cNvPr>
          <p:cNvCxnSpPr>
            <a:cxnSpLocks/>
            <a:stCxn id="6" idx="0"/>
            <a:endCxn id="155" idx="3"/>
          </p:cNvCxnSpPr>
          <p:nvPr/>
        </p:nvCxnSpPr>
        <p:spPr>
          <a:xfrm rot="16200000" flipV="1">
            <a:off x="3251921" y="1519724"/>
            <a:ext cx="1085951" cy="287984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B9FCD9CE-92D2-6042-B6E0-1771B952217E}"/>
              </a:ext>
            </a:extLst>
          </p:cNvPr>
          <p:cNvSpPr txBox="1"/>
          <p:nvPr/>
        </p:nvSpPr>
        <p:spPr>
          <a:xfrm>
            <a:off x="2400546" y="5439549"/>
            <a:ext cx="5692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SF API EP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D28BA9-ED8D-4140-BF7C-E84323ABAAD7}"/>
              </a:ext>
            </a:extLst>
          </p:cNvPr>
          <p:cNvSpPr txBox="1"/>
          <p:nvPr/>
        </p:nvSpPr>
        <p:spPr>
          <a:xfrm>
            <a:off x="2517867" y="3115422"/>
            <a:ext cx="14971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 err="1"/>
              <a:t>Cloudwatch</a:t>
            </a:r>
            <a:r>
              <a:rPr kumimoji="1" lang="en-US" altLang="ko-KR" sz="1000" dirty="0"/>
              <a:t> API EP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71590F7-33E8-574C-9EE6-5B4EB3BA591B}"/>
              </a:ext>
            </a:extLst>
          </p:cNvPr>
          <p:cNvSpPr txBox="1"/>
          <p:nvPr/>
        </p:nvSpPr>
        <p:spPr>
          <a:xfrm>
            <a:off x="2503490" y="2462953"/>
            <a:ext cx="14971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Exporter EP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67BECFE6-BBA2-9841-9D05-D6A3564B587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69064" y="1410146"/>
            <a:ext cx="469670" cy="469670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42DA019B-46C8-A04E-A2E6-EA8C5EECCA4B}"/>
              </a:ext>
            </a:extLst>
          </p:cNvPr>
          <p:cNvSpPr txBox="1"/>
          <p:nvPr/>
        </p:nvSpPr>
        <p:spPr>
          <a:xfrm>
            <a:off x="925199" y="1460433"/>
            <a:ext cx="9089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dirty="0"/>
              <a:t>Node Exporter</a:t>
            </a:r>
          </a:p>
          <a:p>
            <a:pPr algn="r"/>
            <a:r>
              <a:rPr kumimoji="1" lang="en-US" altLang="ko-KR" sz="1000" dirty="0"/>
              <a:t>at </a:t>
            </a:r>
            <a:r>
              <a:rPr kumimoji="1" lang="en-US" altLang="ko-KR" sz="1000" dirty="0" err="1"/>
              <a:t>onPrem</a:t>
            </a:r>
            <a:endParaRPr kumimoji="1" lang="en-US" altLang="ko-KR" sz="1000" dirty="0"/>
          </a:p>
        </p:txBody>
      </p:sp>
      <p:cxnSp>
        <p:nvCxnSpPr>
          <p:cNvPr id="167" name="직선 화살표 연결선 45">
            <a:extLst>
              <a:ext uri="{FF2B5EF4-FFF2-40B4-BE49-F238E27FC236}">
                <a16:creationId xmlns:a16="http://schemas.microsoft.com/office/drawing/2014/main" id="{A1863A0C-7C18-8A41-AC4D-486B19292CF7}"/>
              </a:ext>
            </a:extLst>
          </p:cNvPr>
          <p:cNvCxnSpPr>
            <a:cxnSpLocks/>
            <a:stCxn id="6" idx="0"/>
            <a:endCxn id="165" idx="3"/>
          </p:cNvCxnSpPr>
          <p:nvPr/>
        </p:nvCxnSpPr>
        <p:spPr>
          <a:xfrm rot="16200000" flipV="1">
            <a:off x="2857956" y="1125759"/>
            <a:ext cx="1857638" cy="289608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43A5BD40-9541-EE44-8354-D6F5E9D93B51}"/>
              </a:ext>
            </a:extLst>
          </p:cNvPr>
          <p:cNvSpPr txBox="1"/>
          <p:nvPr/>
        </p:nvSpPr>
        <p:spPr>
          <a:xfrm>
            <a:off x="2503490" y="1691266"/>
            <a:ext cx="14971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Exporter EP</a:t>
            </a:r>
          </a:p>
        </p:txBody>
      </p:sp>
      <p:pic>
        <p:nvPicPr>
          <p:cNvPr id="176" name="그림 175">
            <a:extLst>
              <a:ext uri="{FF2B5EF4-FFF2-40B4-BE49-F238E27FC236}">
                <a16:creationId xmlns:a16="http://schemas.microsoft.com/office/drawing/2014/main" id="{1A717559-3777-ED4B-95E2-E8BA4DA1A51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85305" y="885979"/>
            <a:ext cx="461411" cy="461411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0CFC1977-383C-D84D-9521-962849163BAB}"/>
              </a:ext>
            </a:extLst>
          </p:cNvPr>
          <p:cNvSpPr txBox="1"/>
          <p:nvPr/>
        </p:nvSpPr>
        <p:spPr>
          <a:xfrm>
            <a:off x="890853" y="943550"/>
            <a:ext cx="9089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i="1" dirty="0"/>
              <a:t>More anything</a:t>
            </a:r>
          </a:p>
          <a:p>
            <a:pPr algn="r"/>
            <a:r>
              <a:rPr kumimoji="1" lang="en-US" altLang="ko-KR" sz="1000" i="1" dirty="0"/>
              <a:t>at </a:t>
            </a:r>
            <a:r>
              <a:rPr kumimoji="1" lang="en-US" altLang="ko-KR" sz="1000" i="1" dirty="0" err="1"/>
              <a:t>onPrem</a:t>
            </a:r>
            <a:endParaRPr kumimoji="1" lang="en-US" altLang="ko-KR" sz="1000" i="1" dirty="0"/>
          </a:p>
        </p:txBody>
      </p:sp>
      <p:cxnSp>
        <p:nvCxnSpPr>
          <p:cNvPr id="178" name="직선 화살표 연결선 45">
            <a:extLst>
              <a:ext uri="{FF2B5EF4-FFF2-40B4-BE49-F238E27FC236}">
                <a16:creationId xmlns:a16="http://schemas.microsoft.com/office/drawing/2014/main" id="{8D03668A-0A5C-E04C-8085-5BE04E198603}"/>
              </a:ext>
            </a:extLst>
          </p:cNvPr>
          <p:cNvCxnSpPr>
            <a:cxnSpLocks/>
            <a:stCxn id="6" idx="0"/>
            <a:endCxn id="176" idx="3"/>
          </p:cNvCxnSpPr>
          <p:nvPr/>
        </p:nvCxnSpPr>
        <p:spPr>
          <a:xfrm rot="16200000" flipV="1">
            <a:off x="2597799" y="865602"/>
            <a:ext cx="2385934" cy="2888100"/>
          </a:xfrm>
          <a:prstGeom prst="bentConnector2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그림 181">
            <a:extLst>
              <a:ext uri="{FF2B5EF4-FFF2-40B4-BE49-F238E27FC236}">
                <a16:creationId xmlns:a16="http://schemas.microsoft.com/office/drawing/2014/main" id="{2546F006-4CA1-FF45-9693-3829F24FEEE2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79232" y="3513142"/>
            <a:ext cx="420686" cy="420686"/>
          </a:xfrm>
          <a:prstGeom prst="rect">
            <a:avLst/>
          </a:prstGeom>
        </p:spPr>
      </p:pic>
      <p:pic>
        <p:nvPicPr>
          <p:cNvPr id="184" name="그림 183">
            <a:extLst>
              <a:ext uri="{FF2B5EF4-FFF2-40B4-BE49-F238E27FC236}">
                <a16:creationId xmlns:a16="http://schemas.microsoft.com/office/drawing/2014/main" id="{96C32233-36CD-8E4F-83AA-D0B4372088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80247" y="4298807"/>
            <a:ext cx="450875" cy="535414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62DA5FA7-389C-924D-A7A2-FA4D06C9B266}"/>
              </a:ext>
            </a:extLst>
          </p:cNvPr>
          <p:cNvSpPr txBox="1"/>
          <p:nvPr/>
        </p:nvSpPr>
        <p:spPr>
          <a:xfrm>
            <a:off x="7984433" y="3515860"/>
            <a:ext cx="10317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ABB6F8C-CDA4-4247-9FDD-5BBF3A216975}"/>
              </a:ext>
            </a:extLst>
          </p:cNvPr>
          <p:cNvSpPr txBox="1"/>
          <p:nvPr/>
        </p:nvSpPr>
        <p:spPr>
          <a:xfrm>
            <a:off x="7984433" y="4325899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187" name="직선 화살표 연결선 45">
            <a:extLst>
              <a:ext uri="{FF2B5EF4-FFF2-40B4-BE49-F238E27FC236}">
                <a16:creationId xmlns:a16="http://schemas.microsoft.com/office/drawing/2014/main" id="{E270936F-BE73-C24C-9387-2B284BCCE3AA}"/>
              </a:ext>
            </a:extLst>
          </p:cNvPr>
          <p:cNvCxnSpPr>
            <a:cxnSpLocks/>
            <a:stCxn id="182" idx="1"/>
            <a:endCxn id="5" idx="3"/>
          </p:cNvCxnSpPr>
          <p:nvPr/>
        </p:nvCxnSpPr>
        <p:spPr>
          <a:xfrm rot="10800000" flipV="1">
            <a:off x="6163182" y="3723484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B3C38A78-4287-9B42-BAEF-CB3A6A9B50A6}"/>
              </a:ext>
            </a:extLst>
          </p:cNvPr>
          <p:cNvSpPr txBox="1"/>
          <p:nvPr/>
        </p:nvSpPr>
        <p:spPr>
          <a:xfrm>
            <a:off x="4717557" y="5821680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194" name="직선 화살표 연결선 45">
            <a:extLst>
              <a:ext uri="{FF2B5EF4-FFF2-40B4-BE49-F238E27FC236}">
                <a16:creationId xmlns:a16="http://schemas.microsoft.com/office/drawing/2014/main" id="{9D0D16D4-5775-184C-B435-021F7D9699B4}"/>
              </a:ext>
            </a:extLst>
          </p:cNvPr>
          <p:cNvCxnSpPr>
            <a:cxnSpLocks/>
            <a:stCxn id="184" idx="1"/>
            <a:endCxn id="190" idx="3"/>
          </p:cNvCxnSpPr>
          <p:nvPr/>
        </p:nvCxnSpPr>
        <p:spPr>
          <a:xfrm rot="10800000" flipV="1">
            <a:off x="6331917" y="4566514"/>
            <a:ext cx="1148330" cy="198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45">
            <a:extLst>
              <a:ext uri="{FF2B5EF4-FFF2-40B4-BE49-F238E27FC236}">
                <a16:creationId xmlns:a16="http://schemas.microsoft.com/office/drawing/2014/main" id="{7FBCA002-8DB9-CE44-8530-4669A14FE7D8}"/>
              </a:ext>
            </a:extLst>
          </p:cNvPr>
          <p:cNvCxnSpPr>
            <a:cxnSpLocks/>
            <a:stCxn id="184" idx="2"/>
            <a:endCxn id="162" idx="3"/>
          </p:cNvCxnSpPr>
          <p:nvPr/>
        </p:nvCxnSpPr>
        <p:spPr>
          <a:xfrm rot="5400000">
            <a:off x="4996580" y="2807388"/>
            <a:ext cx="682272" cy="4735939"/>
          </a:xfrm>
          <a:prstGeom prst="bentConnector2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7A1A0B3F-ED7D-8640-9B95-5516C1A6AA7F}"/>
              </a:ext>
            </a:extLst>
          </p:cNvPr>
          <p:cNvCxnSpPr>
            <a:cxnSpLocks/>
          </p:cNvCxnSpPr>
          <p:nvPr/>
        </p:nvCxnSpPr>
        <p:spPr>
          <a:xfrm>
            <a:off x="3266459" y="2296112"/>
            <a:ext cx="2393" cy="3436663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>
            <a:extLst>
              <a:ext uri="{FF2B5EF4-FFF2-40B4-BE49-F238E27FC236}">
                <a16:creationId xmlns:a16="http://schemas.microsoft.com/office/drawing/2014/main" id="{9C2A6A8A-7560-6841-8710-8CD9D7FA55E3}"/>
              </a:ext>
            </a:extLst>
          </p:cNvPr>
          <p:cNvCxnSpPr>
            <a:cxnSpLocks/>
          </p:cNvCxnSpPr>
          <p:nvPr/>
        </p:nvCxnSpPr>
        <p:spPr>
          <a:xfrm>
            <a:off x="3266459" y="854907"/>
            <a:ext cx="0" cy="1098978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5EC8F314-5204-9745-9740-26D2C277E95D}"/>
              </a:ext>
            </a:extLst>
          </p:cNvPr>
          <p:cNvCxnSpPr>
            <a:cxnSpLocks/>
          </p:cNvCxnSpPr>
          <p:nvPr/>
        </p:nvCxnSpPr>
        <p:spPr>
          <a:xfrm>
            <a:off x="6948640" y="3575153"/>
            <a:ext cx="0" cy="2145584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45">
            <a:extLst>
              <a:ext uri="{FF2B5EF4-FFF2-40B4-BE49-F238E27FC236}">
                <a16:creationId xmlns:a16="http://schemas.microsoft.com/office/drawing/2014/main" id="{DA85C268-5D97-A943-A0EF-6410BF945F6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317217" y="3616620"/>
            <a:ext cx="1361217" cy="19858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C777E79D-41F7-BD42-875F-4D12F0A8A5D4}"/>
              </a:ext>
            </a:extLst>
          </p:cNvPr>
          <p:cNvSpPr txBox="1"/>
          <p:nvPr/>
        </p:nvSpPr>
        <p:spPr>
          <a:xfrm>
            <a:off x="2503490" y="3680786"/>
            <a:ext cx="14971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i="1" dirty="0">
                <a:latin typeface="+mn-ea"/>
              </a:rPr>
              <a:t>EMR</a:t>
            </a:r>
            <a:r>
              <a:rPr kumimoji="1" lang="ko-KR" altLang="en-US" sz="1000" i="1" dirty="0">
                <a:latin typeface="+mn-ea"/>
              </a:rPr>
              <a:t> </a:t>
            </a:r>
            <a:r>
              <a:rPr kumimoji="1" lang="en-US" altLang="ko-KR" sz="1000" i="1" dirty="0">
                <a:latin typeface="+mn-ea"/>
              </a:rPr>
              <a:t>Core EP for JMX</a:t>
            </a:r>
          </a:p>
        </p:txBody>
      </p:sp>
      <p:cxnSp>
        <p:nvCxnSpPr>
          <p:cNvPr id="218" name="직선 화살표 연결선 45">
            <a:extLst>
              <a:ext uri="{FF2B5EF4-FFF2-40B4-BE49-F238E27FC236}">
                <a16:creationId xmlns:a16="http://schemas.microsoft.com/office/drawing/2014/main" id="{9E19FA61-651A-FB40-B9BE-66C432270361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328369" y="4237327"/>
            <a:ext cx="1502466" cy="3836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17A9A530-6449-6947-801F-4FEE1E4EAB18}"/>
              </a:ext>
            </a:extLst>
          </p:cNvPr>
          <p:cNvSpPr txBox="1"/>
          <p:nvPr/>
        </p:nvSpPr>
        <p:spPr>
          <a:xfrm>
            <a:off x="2460696" y="4276837"/>
            <a:ext cx="14971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i="1" dirty="0">
                <a:latin typeface="+mn-ea"/>
              </a:rPr>
              <a:t>Airflow EP for JMX</a:t>
            </a:r>
          </a:p>
        </p:txBody>
      </p:sp>
    </p:spTree>
    <p:extLst>
      <p:ext uri="{BB962C8B-B14F-4D97-AF65-F5344CB8AC3E}">
        <p14:creationId xmlns:p14="http://schemas.microsoft.com/office/powerpoint/2010/main" val="81627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PPT_01.potx" id="{DFAF38B7-CF13-1246-AB81-8A217605F3B2}" vid="{204EC0A4-0BB1-1E44-ADA9-07A228B0B03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835</TotalTime>
  <Words>1014</Words>
  <Application>Microsoft Macintosh PowerPoint</Application>
  <PresentationFormat>와이드스크린</PresentationFormat>
  <Paragraphs>156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Study Group 연간 운영계획 (1조:Cloud/OpenSource를 활용한 Data Lake 효율적 관리 Research)</vt:lpstr>
      <vt:lpstr>Study Group 연간 운영계획 (1조:Cloud/OpenSource를 활용한 Data Lake 효율적 관리 Research)</vt:lpstr>
      <vt:lpstr>Study Group 연간 운영계획 (1조:Cloud/OpenSource를 활용한 Data Lake 효율적 관리 Research)</vt:lpstr>
      <vt:lpstr>Study Group (Ending Feature)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Doogie</dc:creator>
  <cp:lastModifiedBy>Doogie</cp:lastModifiedBy>
  <cp:revision>57</cp:revision>
  <cp:lastPrinted>2018-02-19T08:05:47Z</cp:lastPrinted>
  <dcterms:created xsi:type="dcterms:W3CDTF">2023-03-14T07:45:10Z</dcterms:created>
  <dcterms:modified xsi:type="dcterms:W3CDTF">2023-06-07T05:44:30Z</dcterms:modified>
</cp:coreProperties>
</file>