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74" r:id="rId3"/>
    <p:sldId id="270" r:id="rId4"/>
    <p:sldId id="277" r:id="rId5"/>
    <p:sldId id="275" r:id="rId6"/>
    <p:sldId id="283" r:id="rId7"/>
    <p:sldId id="278" r:id="rId8"/>
    <p:sldId id="279" r:id="rId9"/>
    <p:sldId id="281" r:id="rId10"/>
    <p:sldId id="282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3"/>
    <p:restoredTop sz="96405"/>
  </p:normalViewPr>
  <p:slideViewPr>
    <p:cSldViewPr snapToGrid="0" snapToObjects="1" showGuides="1">
      <p:cViewPr varScale="1">
        <p:scale>
          <a:sx n="130" d="100"/>
          <a:sy n="130" d="100"/>
        </p:scale>
        <p:origin x="224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9087379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1" y="3641202"/>
            <a:ext cx="908738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42900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BAEE-2A75-DF49-B228-7306C25082A2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AFF9-7AB5-C94F-942C-ADAB16ACD896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0A2-60BA-AF4B-93EF-10C454B3ED53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01DA-0546-6A48-A824-6B3F70C1156A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39C-1E68-B743-B0AF-95F4C0081CC8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667697" y="6469706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89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orient="horz" pos="436">
          <p15:clr>
            <a:srgbClr val="FBAE40"/>
          </p15:clr>
        </p15:guide>
        <p15:guide id="14" orient="horz" pos="1139">
          <p15:clr>
            <a:srgbClr val="FBAE40"/>
          </p15:clr>
        </p15:guide>
        <p15:guide id="15" orient="horz" pos="12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942C94E-170F-1B4D-B407-A7D3559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5BA-EE48-884B-868C-F50768A9650E}" type="datetime1">
              <a:rPr kumimoji="1" lang="ko-KR" altLang="en-US" smtClean="0"/>
              <a:t>2023. 7. 16.</a:t>
            </a:fld>
            <a:endParaRPr kumimoji="1"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2179738-A1D7-CF47-B576-F3465CF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F11DE5F-F394-D844-B06A-9BD49260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FCC6-1855-3642-AA53-C67E1A4A2B51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BE9E-ECAC-E148-B502-D0CDA3292A7C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3CF-971B-0048-B502-46DA51A2A371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7FCF-AF88-D645-8285-DA72CE045CB7}" type="datetime1">
              <a:rPr kumimoji="1" lang="ko-KR" altLang="en-US" smtClean="0"/>
              <a:t>2023. 7. 16.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2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2913" y="836613"/>
            <a:ext cx="11306175" cy="127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2913" y="6453188"/>
            <a:ext cx="1686339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B5BA-EE48-884B-868C-F50768A9650E}" type="datetime1">
              <a:rPr kumimoji="1" lang="ko-KR" altLang="en-US" smtClean="0"/>
              <a:t>2023. 7. 16.</a:t>
            </a:fld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92836" y="6471133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55DB7BE-CD29-7649-AA94-F2AA7F3EB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바닥글 개체 틀 6">
            <a:extLst>
              <a:ext uri="{FF2B5EF4-FFF2-40B4-BE49-F238E27FC236}">
                <a16:creationId xmlns:a16="http://schemas.microsoft.com/office/drawing/2014/main" id="{AED861FC-E9F9-BC40-AECB-C4D098EF64C4}"/>
              </a:ext>
            </a:extLst>
          </p:cNvPr>
          <p:cNvSpPr txBox="1">
            <a:spLocks/>
          </p:cNvSpPr>
          <p:nvPr userDrawn="1"/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02EDC0A-A08C-0B44-80F2-31465A92DA4E}"/>
              </a:ext>
            </a:extLst>
          </p:cNvPr>
          <p:cNvSpPr txBox="1">
            <a:spLocks/>
          </p:cNvSpPr>
          <p:nvPr userDrawn="1"/>
        </p:nvSpPr>
        <p:spPr>
          <a:xfrm>
            <a:off x="10592836" y="6471132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1" r:id="rId3"/>
    <p:sldLayoutId id="2147483662" r:id="rId4"/>
    <p:sldLayoutId id="2147483660" r:id="rId5"/>
    <p:sldLayoutId id="2147483649" r:id="rId6"/>
    <p:sldLayoutId id="2147483650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674688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5875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7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pos="7514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279" userDrawn="1">
          <p15:clr>
            <a:srgbClr val="F26B43"/>
          </p15:clr>
        </p15:guide>
        <p15:guide id="9" pos="393" userDrawn="1">
          <p15:clr>
            <a:srgbClr val="F26B43"/>
          </p15:clr>
        </p15:guide>
        <p15:guide id="10" pos="7401" userDrawn="1">
          <p15:clr>
            <a:srgbClr val="F26B43"/>
          </p15:clr>
        </p15:guide>
        <p15:guide id="11" pos="7287" userDrawn="1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image" Target="../media/image3.tif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3.tiff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tiff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tiff"/><Relationship Id="rId7" Type="http://schemas.openxmlformats.org/officeDocument/2006/relationships/image" Target="../media/image1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tiff"/><Relationship Id="rId7" Type="http://schemas.openxmlformats.org/officeDocument/2006/relationships/image" Target="../media/image1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tiff"/><Relationship Id="rId7" Type="http://schemas.openxmlformats.org/officeDocument/2006/relationships/image" Target="../media/image1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image" Target="../media/image3.tif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716120" y="314280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3387946" y="3142803"/>
            <a:ext cx="12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 &amp; Basic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5466690" y="3142803"/>
            <a:ext cx="6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8858235" y="3142803"/>
            <a:ext cx="646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90" y="4866174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67" y="3719782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961" y="3731358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67" y="4840340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167" y="5319761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003" y="5779577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476" y="5330770"/>
            <a:ext cx="393003" cy="393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54D0EA-BA4E-694D-89DB-B4BD7C5D3499}"/>
              </a:ext>
            </a:extLst>
          </p:cNvPr>
          <p:cNvSpPr txBox="1"/>
          <p:nvPr/>
        </p:nvSpPr>
        <p:spPr>
          <a:xfrm>
            <a:off x="3359656" y="3566935"/>
            <a:ext cx="1836382" cy="2307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분석 환경 구축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확보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중고급</a:t>
            </a:r>
            <a:r>
              <a:rPr kumimoji="1" lang="en-US" altLang="ko-KR" sz="1050" dirty="0">
                <a:latin typeface="+mn-ea"/>
              </a:rPr>
              <a:t>)</a:t>
            </a:r>
            <a:br>
              <a:rPr kumimoji="1" lang="en-US" altLang="ko-KR" sz="1050" dirty="0">
                <a:latin typeface="+mn-ea"/>
              </a:rPr>
            </a:b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플랫폼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의 자원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서비스 구성 및 운영관리 현황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수준 파악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관리 요소 도출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구현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616114" y="4129629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504" y="5796207"/>
            <a:ext cx="407789" cy="4062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0C6E92-BB5B-D340-877F-FB80E1C32357}"/>
              </a:ext>
            </a:extLst>
          </p:cNvPr>
          <p:cNvSpPr txBox="1"/>
          <p:nvPr/>
        </p:nvSpPr>
        <p:spPr>
          <a:xfrm>
            <a:off x="5431788" y="3535661"/>
            <a:ext cx="3178812" cy="2695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 플랫폼의 감시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관리환경구축 및 해당 기술력 확보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다양한 감시 대상과 감시 </a:t>
            </a:r>
            <a:r>
              <a:rPr kumimoji="1" lang="en-US" altLang="ko-KR" sz="1050" b="1" dirty="0">
                <a:latin typeface="+mn-ea"/>
              </a:rPr>
              <a:t>Metric</a:t>
            </a:r>
            <a:r>
              <a:rPr kumimoji="1" lang="ko-KR" altLang="en-US" sz="1050" b="1" dirty="0">
                <a:latin typeface="+mn-ea"/>
              </a:rPr>
              <a:t>의 기술적 연동 학습 및 구현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(Event, Alert, Status, Historic, FinOps)</a:t>
            </a: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Capacity Planning</a:t>
            </a:r>
            <a:r>
              <a:rPr kumimoji="1" lang="ko-KR" altLang="en-US" sz="1050" b="1" dirty="0">
                <a:latin typeface="+mn-ea"/>
              </a:rPr>
              <a:t>관점에서 </a:t>
            </a:r>
            <a:r>
              <a:rPr kumimoji="1" lang="en-US" altLang="ko-KR" sz="1050" b="1" dirty="0">
                <a:latin typeface="+mn-ea"/>
              </a:rPr>
              <a:t>Oasis</a:t>
            </a:r>
            <a:r>
              <a:rPr kumimoji="1" lang="ko-KR" altLang="en-US" sz="1050" b="1" dirty="0">
                <a:latin typeface="+mn-ea"/>
              </a:rPr>
              <a:t>서비스의 사용자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업무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서비스 등 그룹별 사용량 및 비용의 감시와 관리 체계화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에 대한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진행상황 감시 및 각종 수행 결과 관리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Oasis </a:t>
            </a:r>
            <a:r>
              <a:rPr kumimoji="1" lang="ko-KR" altLang="en-US" sz="1050" b="1" dirty="0">
                <a:latin typeface="+mn-ea"/>
              </a:rPr>
              <a:t>서비스들의 비용 효율화 관점의 개선 활동</a:t>
            </a:r>
            <a:endParaRPr kumimoji="1" lang="en-US" altLang="ko-KR" sz="1050" b="1" dirty="0">
              <a:latin typeface="+mn-ea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FF0247B-D202-DD43-8B5D-945B62957F5A}"/>
              </a:ext>
            </a:extLst>
          </p:cNvPr>
          <p:cNvCxnSpPr>
            <a:cxnSpLocks/>
          </p:cNvCxnSpPr>
          <p:nvPr/>
        </p:nvCxnSpPr>
        <p:spPr>
          <a:xfrm>
            <a:off x="3595406" y="4581506"/>
            <a:ext cx="653354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FFAD0B-8BB0-F842-86B6-98C5319ED6BA}"/>
              </a:ext>
            </a:extLst>
          </p:cNvPr>
          <p:cNvSpPr txBox="1"/>
          <p:nvPr/>
        </p:nvSpPr>
        <p:spPr>
          <a:xfrm>
            <a:off x="8823019" y="3535661"/>
            <a:ext cx="2411037" cy="288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Cloud </a:t>
            </a:r>
            <a:r>
              <a:rPr kumimoji="1" lang="ko-KR" altLang="en-US" sz="1050" b="1" dirty="0">
                <a:latin typeface="+mn-ea"/>
              </a:rPr>
              <a:t>환경의 운영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관리 관련 기술력과 구축 경험 확보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ko-KR" altLang="en-US" sz="1050" b="1" dirty="0">
                <a:latin typeface="+mn-ea"/>
              </a:rPr>
              <a:t>및 지속적인 고도화 기반 마련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latin typeface="+mn-ea"/>
              </a:rPr>
              <a:t>AsIs</a:t>
            </a:r>
            <a:r>
              <a:rPr kumimoji="1" lang="en-US" altLang="ko-KR" sz="1050" dirty="0">
                <a:latin typeface="+mn-ea"/>
              </a:rPr>
              <a:t> Cloud</a:t>
            </a:r>
            <a:r>
              <a:rPr kumimoji="1" lang="ko-KR" altLang="en-US" sz="1050" dirty="0" err="1">
                <a:latin typeface="+mn-ea"/>
              </a:rPr>
              <a:t>서비스별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구성현황</a:t>
            </a:r>
            <a:r>
              <a:rPr kumimoji="1" lang="ko-KR" altLang="en-US" sz="1050" dirty="0">
                <a:latin typeface="+mn-ea"/>
              </a:rPr>
              <a:t> 및 운영의 세부내역 연구 및 기술력 향상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서비스와 </a:t>
            </a: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내 </a:t>
            </a:r>
            <a:r>
              <a:rPr kumimoji="1" lang="en-US" altLang="ko-KR" sz="1050" dirty="0">
                <a:latin typeface="+mn-ea"/>
              </a:rPr>
              <a:t>Workload</a:t>
            </a:r>
            <a:r>
              <a:rPr kumimoji="1" lang="ko-KR" altLang="en-US" sz="1050" dirty="0">
                <a:latin typeface="+mn-ea"/>
              </a:rPr>
              <a:t>의 운영 최적화 수준 검토 및 개선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 err="1">
                <a:latin typeface="+mn-ea"/>
              </a:rPr>
              <a:t>서비스별</a:t>
            </a:r>
            <a:r>
              <a:rPr kumimoji="1" lang="ko-KR" altLang="en-US" sz="1050" b="1" dirty="0">
                <a:latin typeface="+mn-ea"/>
              </a:rPr>
              <a:t> 특성에 맞는 사용량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비용에 대한 지속적인 관리와 효율화 작업 환경 마련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배경</a:t>
            </a:r>
            <a:endParaRPr kumimoji="1" lang="en-US" altLang="ko-KR" dirty="0"/>
          </a:p>
          <a:p>
            <a:pPr lvl="1"/>
            <a:r>
              <a:rPr kumimoji="1" lang="en" altLang="en-US" dirty="0"/>
              <a:t>Cloud</a:t>
            </a:r>
            <a:r>
              <a:rPr kumimoji="1" lang="ko-KR" altLang="en-US" dirty="0"/>
              <a:t>기반으로 </a:t>
            </a:r>
            <a:r>
              <a:rPr kumimoji="1" lang="en" altLang="en-US" dirty="0"/>
              <a:t>Data Lake </a:t>
            </a:r>
            <a:r>
              <a:rPr kumimoji="1" lang="ko-KR" altLang="en-US" dirty="0"/>
              <a:t>환경이 변화됨에 따라</a:t>
            </a:r>
            <a:r>
              <a:rPr kumimoji="1" lang="en-US" altLang="ko-KR" dirty="0"/>
              <a:t>, </a:t>
            </a:r>
            <a:r>
              <a:rPr kumimoji="1" lang="en" altLang="en-US" b="1" dirty="0"/>
              <a:t>Cloud </a:t>
            </a:r>
            <a:r>
              <a:rPr kumimoji="1" lang="ko-KR" altLang="en-US" b="1" dirty="0"/>
              <a:t>환경에서 요구되는 새로운 관점의 효율적 관리의 필요성</a:t>
            </a:r>
            <a:r>
              <a:rPr kumimoji="1" lang="ko-KR" altLang="en-US" dirty="0"/>
              <a:t> 대두</a:t>
            </a:r>
          </a:p>
          <a:p>
            <a:pPr lvl="1"/>
            <a:r>
              <a:rPr kumimoji="1" lang="ko-KR" altLang="en-US" b="1" dirty="0"/>
              <a:t>실질적 </a:t>
            </a:r>
            <a:r>
              <a:rPr kumimoji="1" lang="en" altLang="en-US" b="1" dirty="0"/>
              <a:t>Research</a:t>
            </a:r>
            <a:r>
              <a:rPr kumimoji="1" lang="ko-KR" altLang="en-US" b="1" dirty="0"/>
              <a:t>와 구현</a:t>
            </a:r>
            <a:r>
              <a:rPr kumimoji="1" lang="ko-KR" altLang="en-US" dirty="0"/>
              <a:t>으로 </a:t>
            </a:r>
            <a:r>
              <a:rPr kumimoji="1" lang="en" altLang="en-US" dirty="0"/>
              <a:t>Cloud </a:t>
            </a:r>
            <a:r>
              <a:rPr kumimoji="1" lang="ko-KR" altLang="en-US" dirty="0"/>
              <a:t>기술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솔루션에 대한 개인 역량 및 조직역량 확대 추구</a:t>
            </a:r>
            <a:endParaRPr kumimoji="1" lang="en-US" altLang="ko-KR" dirty="0"/>
          </a:p>
          <a:p>
            <a:r>
              <a:rPr kumimoji="1" lang="ko-KR" altLang="en-US" dirty="0"/>
              <a:t>목표</a:t>
            </a:r>
            <a:endParaRPr kumimoji="1" lang="en-US" altLang="ko-KR" dirty="0"/>
          </a:p>
          <a:p>
            <a:pPr lvl="1"/>
            <a:r>
              <a:rPr kumimoji="1" lang="en" altLang="ko-KR" dirty="0" err="1"/>
              <a:t>AsIs</a:t>
            </a:r>
            <a:r>
              <a:rPr kumimoji="1" lang="en" altLang="ko-KR" dirty="0"/>
              <a:t> Oasis Cloud Platform </a:t>
            </a:r>
            <a:r>
              <a:rPr kumimoji="1" lang="ko-KR" altLang="en-US" dirty="0"/>
              <a:t>및 해당 </a:t>
            </a:r>
            <a:r>
              <a:rPr kumimoji="1" lang="en" altLang="ko-KR" dirty="0"/>
              <a:t>Platform </a:t>
            </a:r>
            <a:r>
              <a:rPr kumimoji="1" lang="ko-KR" altLang="en-US" dirty="0"/>
              <a:t>운영관리를 위한 기술 이해도 증대 및 개발능력 확보 </a:t>
            </a:r>
          </a:p>
          <a:p>
            <a:pPr lvl="1"/>
            <a:r>
              <a:rPr kumimoji="1" lang="en" altLang="ko-KR" dirty="0"/>
              <a:t>Oasis Cloud </a:t>
            </a:r>
            <a:r>
              <a:rPr kumimoji="1" lang="ko-KR" altLang="en-US" dirty="0"/>
              <a:t>운영관리 환경 구축 및 감시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관리 사안들의 구현으로 </a:t>
            </a:r>
            <a:r>
              <a:rPr kumimoji="1" lang="en" altLang="ko-KR" dirty="0"/>
              <a:t>Oasis</a:t>
            </a:r>
            <a:r>
              <a:rPr kumimoji="1" lang="ko-KR" altLang="en-US" dirty="0"/>
              <a:t>에 대한 기본적인 운영관리 환경 구축 및 개발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구현 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사용자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서비스등</a:t>
            </a:r>
            <a:r>
              <a:rPr kumimoji="1" lang="ko-KR" altLang="en-US" dirty="0"/>
              <a:t> 구별된 </a:t>
            </a:r>
            <a:r>
              <a:rPr kumimoji="1" lang="en" altLang="ko-KR" dirty="0"/>
              <a:t>Account</a:t>
            </a:r>
            <a:r>
              <a:rPr kumimoji="1" lang="ko-KR" altLang="en-US" dirty="0"/>
              <a:t>별 </a:t>
            </a:r>
            <a:r>
              <a:rPr kumimoji="1" lang="en" altLang="ko-KR" dirty="0"/>
              <a:t>Usage</a:t>
            </a:r>
            <a:r>
              <a:rPr kumimoji="1" lang="ko-KR" altLang="en-US" dirty="0"/>
              <a:t>관리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운영관리 특이점의 감시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비용기반의</a:t>
            </a:r>
            <a:r>
              <a:rPr kumimoji="1" lang="ko-KR" altLang="en-US" dirty="0"/>
              <a:t> 자원관리 및 직관적이고 효율적인 </a:t>
            </a:r>
            <a:r>
              <a:rPr kumimoji="1" lang="ko-KR" altLang="en-US" dirty="0" err="1"/>
              <a:t>운영환경</a:t>
            </a:r>
            <a:r>
              <a:rPr kumimoji="1" lang="ko-KR" altLang="en-US" dirty="0"/>
              <a:t> 확보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기술 후보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latin typeface="+mn-ea"/>
              </a:rPr>
              <a:t>Prometheus, Grafana, </a:t>
            </a:r>
            <a:r>
              <a:rPr kumimoji="1" lang="en-US" altLang="ko-KR" dirty="0" err="1">
                <a:latin typeface="+mn-ea"/>
              </a:rPr>
              <a:t>NodeExporter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InfluxDB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statsD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Telegraf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등 </a:t>
            </a:r>
            <a:r>
              <a:rPr kumimoji="1" lang="en-US" altLang="ko-KR" dirty="0">
                <a:latin typeface="+mn-ea"/>
              </a:rPr>
              <a:t>+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 err="1">
                <a:latin typeface="+mn-ea"/>
              </a:rPr>
              <a:t>AsIs</a:t>
            </a:r>
            <a:r>
              <a:rPr kumimoji="1" lang="en-US" altLang="ko-KR" dirty="0">
                <a:latin typeface="+mn-ea"/>
              </a:rPr>
              <a:t> Oasis Cloud</a:t>
            </a:r>
            <a:r>
              <a:rPr kumimoji="1" lang="ko-KR" altLang="en-US" dirty="0">
                <a:latin typeface="+mn-ea"/>
              </a:rPr>
              <a:t> 솔루션 및 서비스</a:t>
            </a:r>
            <a:endParaRPr kumimoji="1" lang="ko-KR" altLang="en-US" dirty="0"/>
          </a:p>
          <a:p>
            <a:pPr lvl="1"/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343" y="5330770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97" y="5779576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63" y="3708815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43" y="4870775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7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김지연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Athena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892888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10" y="3519973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403" y="3525496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725" y="3002527"/>
            <a:ext cx="423768" cy="42376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5130" y="2987124"/>
            <a:ext cx="458311" cy="4583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525495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5" name="직선 화살표 연결선 45">
            <a:extLst>
              <a:ext uri="{FF2B5EF4-FFF2-40B4-BE49-F238E27FC236}">
                <a16:creationId xmlns:a16="http://schemas.microsoft.com/office/drawing/2014/main" id="{E14088F3-9AE2-6D48-9948-FD3FF30E2815}"/>
              </a:ext>
            </a:extLst>
          </p:cNvPr>
          <p:cNvCxnSpPr>
            <a:cxnSpLocks/>
            <a:stCxn id="38" idx="1"/>
            <a:endCxn id="44" idx="3"/>
          </p:cNvCxnSpPr>
          <p:nvPr/>
        </p:nvCxnSpPr>
        <p:spPr>
          <a:xfrm rot="10800000">
            <a:off x="3383441" y="3216280"/>
            <a:ext cx="2682004" cy="640566"/>
          </a:xfrm>
          <a:prstGeom prst="bentConnector3">
            <a:avLst>
              <a:gd name="adj1" fmla="val 5416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7DBD44-88E9-894C-AA77-A027E8D95763}"/>
              </a:ext>
            </a:extLst>
          </p:cNvPr>
          <p:cNvSpPr txBox="1"/>
          <p:nvPr/>
        </p:nvSpPr>
        <p:spPr>
          <a:xfrm>
            <a:off x="3573933" y="3244212"/>
            <a:ext cx="210937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Athena @CloudWatch / 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김지연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4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218F909-4852-4445-973D-10CDE032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1AAFD9-4979-C844-8E64-271EB26B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931B8-D21A-0D48-B238-9E7DD617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1420592"/>
            <a:ext cx="4572001" cy="4004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D4203-F52B-CC48-92DB-93616D21235D}"/>
              </a:ext>
            </a:extLst>
          </p:cNvPr>
          <p:cNvSpPr txBox="1"/>
          <p:nvPr/>
        </p:nvSpPr>
        <p:spPr>
          <a:xfrm>
            <a:off x="7138262" y="5425034"/>
            <a:ext cx="1243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it easy!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</a:t>
            </a:r>
            <a:r>
              <a:rPr kumimoji="1" lang="en-US" altLang="ko-KR" b="1" dirty="0"/>
              <a:t>/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dirty="0"/>
              <a:t>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254545" y="207994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2855564" y="2464338"/>
            <a:ext cx="13035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432FF"/>
                </a:solidFill>
              </a:rPr>
              <a:t>Oasis Ops PF</a:t>
            </a:r>
            <a:br>
              <a:rPr kumimoji="1" lang="en-US" altLang="ko-KR" sz="1400" b="1" dirty="0">
                <a:solidFill>
                  <a:srgbClr val="0432FF"/>
                </a:solidFill>
              </a:rPr>
            </a:br>
            <a:r>
              <a:rPr kumimoji="1" lang="ko-KR" altLang="en-US" sz="1050" dirty="0" err="1">
                <a:solidFill>
                  <a:srgbClr val="0432FF"/>
                </a:solidFill>
              </a:rPr>
              <a:t>전체공통</a:t>
            </a:r>
            <a:endParaRPr kumimoji="1" lang="en-US" altLang="ko-KR" sz="1050" dirty="0">
              <a:solidFill>
                <a:srgbClr val="0432FF"/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2870250" y="2069951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Subjects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4646896" y="2079940"/>
            <a:ext cx="1667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Targets &amp;</a:t>
            </a:r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400" b="1" dirty="0">
                <a:solidFill>
                  <a:srgbClr val="0432FF"/>
                </a:solidFill>
              </a:rPr>
              <a:t>Result</a:t>
            </a:r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15" y="4024929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92" y="2742057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386" y="2753633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592" y="3999095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592" y="4478516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428" y="4938332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901" y="4489525"/>
            <a:ext cx="393003" cy="393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154539" y="3151904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929" y="4954962"/>
            <a:ext cx="407789" cy="4062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88F569-8D54-424B-839F-E39239952D54}"/>
              </a:ext>
            </a:extLst>
          </p:cNvPr>
          <p:cNvSpPr txBox="1"/>
          <p:nvPr/>
        </p:nvSpPr>
        <p:spPr>
          <a:xfrm>
            <a:off x="1151592" y="5425828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 </a:t>
            </a:r>
            <a:r>
              <a:rPr kumimoji="1" lang="ko-KR" altLang="en-US" sz="1200" dirty="0"/>
              <a:t>서비스 플랫폼</a:t>
            </a:r>
            <a:endParaRPr kumimoji="1" lang="en-US" altLang="ko-KR" sz="1200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전체 진행 목표 및 개인별 목표</a:t>
            </a:r>
            <a:endParaRPr kumimoji="1" lang="en-US" altLang="ko-KR" dirty="0"/>
          </a:p>
          <a:p>
            <a:pPr lvl="1"/>
            <a:r>
              <a:rPr kumimoji="1" lang="en-US" altLang="en-US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Ops</a:t>
            </a:r>
            <a:r>
              <a:rPr kumimoji="1" lang="ko-KR" altLang="en-US" b="1" dirty="0">
                <a:solidFill>
                  <a:srgbClr val="0432FF"/>
                </a:solidFill>
              </a:rPr>
              <a:t> 플랫폼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Group</a:t>
            </a:r>
            <a:r>
              <a:rPr kumimoji="1" lang="ko-KR" altLang="en-US" dirty="0">
                <a:solidFill>
                  <a:srgbClr val="0432FF"/>
                </a:solidFill>
              </a:rPr>
              <a:t>의 공통영역으로 </a:t>
            </a:r>
            <a:r>
              <a:rPr kumimoji="1" lang="ko-KR" altLang="en-US" b="1" dirty="0">
                <a:solidFill>
                  <a:srgbClr val="0432FF"/>
                </a:solidFill>
              </a:rPr>
              <a:t>연구 및 구축 </a:t>
            </a:r>
            <a:r>
              <a:rPr kumimoji="1" lang="ko-KR" altLang="en-US" dirty="0">
                <a:solidFill>
                  <a:srgbClr val="0432FF"/>
                </a:solidFill>
              </a:rPr>
              <a:t>진행</a:t>
            </a:r>
            <a:r>
              <a:rPr kumimoji="1" lang="en-US" altLang="ko-KR" dirty="0">
                <a:solidFill>
                  <a:srgbClr val="0432FF"/>
                </a:solidFill>
              </a:rPr>
              <a:t>.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 err="1">
                <a:solidFill>
                  <a:srgbClr val="0432FF"/>
                </a:solidFill>
              </a:rPr>
              <a:t>onPrem</a:t>
            </a:r>
            <a:r>
              <a:rPr kumimoji="1" lang="ko-KR" altLang="en-US" dirty="0">
                <a:solidFill>
                  <a:srgbClr val="0432FF"/>
                </a:solidFill>
              </a:rPr>
              <a:t>내 개별 환경 구축 및 운영관리 환경 개발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구현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서비스 플랫폼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개인별로 단위 기술 </a:t>
            </a:r>
            <a:r>
              <a:rPr kumimoji="1" lang="ko-KR" altLang="en-US" dirty="0" err="1">
                <a:solidFill>
                  <a:srgbClr val="0432FF"/>
                </a:solidFill>
              </a:rPr>
              <a:t>서비스별</a:t>
            </a:r>
            <a:r>
              <a:rPr kumimoji="1" lang="ko-KR" altLang="en-US" dirty="0">
                <a:solidFill>
                  <a:srgbClr val="0432FF"/>
                </a:solidFill>
              </a:rPr>
              <a:t> 이해도를 높이고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운영관리를 위한 </a:t>
            </a:r>
            <a:r>
              <a:rPr kumimoji="1" lang="ko-KR" altLang="en-US" b="1" dirty="0">
                <a:solidFill>
                  <a:srgbClr val="0432FF"/>
                </a:solidFill>
              </a:rPr>
              <a:t>주요 </a:t>
            </a:r>
            <a:r>
              <a:rPr kumimoji="1" lang="en-US" altLang="ko-KR" b="1" dirty="0">
                <a:solidFill>
                  <a:srgbClr val="0432FF"/>
                </a:solidFill>
              </a:rPr>
              <a:t>Metric</a:t>
            </a:r>
            <a:r>
              <a:rPr kumimoji="1" lang="ko-KR" altLang="en-US" b="1" dirty="0">
                <a:solidFill>
                  <a:srgbClr val="0432FF"/>
                </a:solidFill>
              </a:rPr>
              <a:t>에 대한 감시 및 </a:t>
            </a:r>
            <a:r>
              <a:rPr kumimoji="1" lang="ko-KR" altLang="en-US" b="1" dirty="0" err="1">
                <a:solidFill>
                  <a:srgbClr val="0432FF"/>
                </a:solidFill>
              </a:rPr>
              <a:t>운영환경</a:t>
            </a:r>
            <a:r>
              <a:rPr kumimoji="1" lang="ko-KR" altLang="en-US" b="1" dirty="0">
                <a:solidFill>
                  <a:srgbClr val="0432FF"/>
                </a:solidFill>
              </a:rPr>
              <a:t> 개발</a:t>
            </a:r>
            <a:r>
              <a:rPr kumimoji="1" lang="en-US" altLang="ko-KR" b="1" dirty="0">
                <a:solidFill>
                  <a:srgbClr val="0432FF"/>
                </a:solidFill>
              </a:rPr>
              <a:t>,</a:t>
            </a:r>
            <a:r>
              <a:rPr kumimoji="1" lang="ko-KR" altLang="en-US" b="1" dirty="0">
                <a:solidFill>
                  <a:srgbClr val="0432FF"/>
                </a:solidFill>
              </a:rPr>
              <a:t> 구현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/>
              <a:t>Account</a:t>
            </a:r>
            <a:r>
              <a:rPr kumimoji="1" lang="ko-KR" altLang="en-US" dirty="0"/>
              <a:t>개념이 포함된 서비스는 </a:t>
            </a:r>
            <a:r>
              <a:rPr kumimoji="1" lang="ko-KR" altLang="en-US" dirty="0" err="1"/>
              <a:t>사용자별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업무별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구분자별</a:t>
            </a:r>
            <a:r>
              <a:rPr kumimoji="1" lang="ko-KR" altLang="en-US" dirty="0"/>
              <a:t> 특성으로 관리 가능하도록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비용의 </a:t>
            </a:r>
            <a:r>
              <a:rPr kumimoji="1" lang="ko-KR" altLang="en-US" b="1" dirty="0" err="1"/>
              <a:t>책임관리</a:t>
            </a:r>
            <a:r>
              <a:rPr kumimoji="1" lang="ko-KR" altLang="en-US" b="1" dirty="0"/>
              <a:t> 환경 기반 마련</a:t>
            </a:r>
            <a:endParaRPr kumimoji="1" lang="en-US" altLang="ko-KR" b="1" dirty="0"/>
          </a:p>
          <a:p>
            <a:pPr lvl="1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2768" y="4489525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22" y="4938331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88" y="2731090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68" y="4029530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7E411F8-DC85-C146-BEF3-69AF1E9E4C60}"/>
              </a:ext>
            </a:extLst>
          </p:cNvPr>
          <p:cNvSpPr txBox="1"/>
          <p:nvPr/>
        </p:nvSpPr>
        <p:spPr>
          <a:xfrm>
            <a:off x="4632912" y="2464338"/>
            <a:ext cx="6854918" cy="562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Prometheus, Grafana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기반으로 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Cloud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내에서 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Oasis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 서비스 플랫폼의 감시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,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 관리환경구축 및 해당 기술력 확보</a:t>
            </a:r>
            <a:endParaRPr kumimoji="1" lang="en-US" altLang="ko-KR" sz="1050" b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감시 대상 시스템 및 서비스에 대한 감시 시스템 환경 및 체계 구축</a:t>
            </a:r>
            <a:endParaRPr kumimoji="1" lang="en-US" altLang="ko-KR" sz="1050" b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주요 자원 및 서비스 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(</a:t>
            </a:r>
            <a:r>
              <a:rPr kumimoji="1" lang="en-US" altLang="ko-KR" sz="1050" b="1" dirty="0" err="1">
                <a:solidFill>
                  <a:srgbClr val="0432FF"/>
                </a:solidFill>
                <a:latin typeface="+mn-ea"/>
              </a:rPr>
              <a:t>Aireflow</a:t>
            </a:r>
            <a:r>
              <a:rPr kumimoji="1" lang="en-US" altLang="ko-KR" sz="1050" b="1" dirty="0">
                <a:solidFill>
                  <a:srgbClr val="0432FF"/>
                </a:solidFill>
                <a:latin typeface="+mn-ea"/>
              </a:rPr>
              <a:t>, Portal, EMR/S3, Snowflake, Athena)</a:t>
            </a:r>
            <a:r>
              <a:rPr kumimoji="1" lang="ko-KR" altLang="en-US" sz="1050" b="1" dirty="0">
                <a:solidFill>
                  <a:srgbClr val="0432FF"/>
                </a:solidFill>
                <a:latin typeface="+mn-ea"/>
              </a:rPr>
              <a:t>에 대한 감시 체계 구현</a:t>
            </a:r>
            <a:endParaRPr kumimoji="1" lang="en-US" altLang="ko-KR" sz="1050" b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2F840-0E55-AA47-8AD8-CE22982D1EBE}"/>
              </a:ext>
            </a:extLst>
          </p:cNvPr>
          <p:cNvSpPr txBox="1"/>
          <p:nvPr/>
        </p:nvSpPr>
        <p:spPr>
          <a:xfrm>
            <a:off x="4545058" y="3197425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432FF"/>
                </a:solidFill>
              </a:rPr>
              <a:t>7</a:t>
            </a:r>
            <a:r>
              <a:rPr kumimoji="1" lang="ko-KR" altLang="en-US" sz="1400" b="1" dirty="0">
                <a:solidFill>
                  <a:srgbClr val="0432FF"/>
                </a:solidFill>
              </a:rPr>
              <a:t>월 중간 성과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3FC08-B5EE-9742-84C1-75C96EBC761E}"/>
              </a:ext>
            </a:extLst>
          </p:cNvPr>
          <p:cNvSpPr txBox="1"/>
          <p:nvPr/>
        </p:nvSpPr>
        <p:spPr>
          <a:xfrm>
            <a:off x="4632912" y="3543816"/>
            <a:ext cx="3224899" cy="2501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9700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Airflow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시스템 운영상태 및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Batch Job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Oasis Portal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시스템 운영상태 및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시스템 상태 감시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(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핵심자원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EMR Job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9525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 Query Workload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감시 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 </a:t>
            </a:r>
            <a:r>
              <a:rPr kumimoji="1" lang="en-US" altLang="ko-KR" sz="1050" dirty="0" err="1">
                <a:solidFill>
                  <a:srgbClr val="0432FF"/>
                </a:solidFill>
                <a:latin typeface="+mn-ea"/>
              </a:rPr>
              <a:t>QueryHistory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Relay Agent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개발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관련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Grafana Dashboard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구성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Athena Query Workload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682FF-DADD-2448-A797-00DA4B72E6D1}"/>
              </a:ext>
            </a:extLst>
          </p:cNvPr>
          <p:cNvSpPr txBox="1"/>
          <p:nvPr/>
        </p:nvSpPr>
        <p:spPr>
          <a:xfrm>
            <a:off x="8024859" y="3543815"/>
            <a:ext cx="3462972" cy="2501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9700" indent="-1397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Airflow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시스템 운영상태 및 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Batch Job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Oasis Portal 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시스템 운영상태 및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시스템 상태 감시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 (</a:t>
            </a:r>
            <a:r>
              <a:rPr kumimoji="1" lang="ko-KR" altLang="en-US" sz="1050" i="1" dirty="0" err="1">
                <a:solidFill>
                  <a:srgbClr val="0432FF"/>
                </a:solidFill>
                <a:latin typeface="+mn-ea"/>
              </a:rPr>
              <a:t>핵심자원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EMR Job 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 Resource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및 비용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의 핵심 감시 요소의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Relay Agent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개발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269875" lvl="1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solidFill>
                  <a:srgbClr val="0432FF"/>
                </a:solidFill>
                <a:latin typeface="+mn-ea"/>
              </a:rPr>
              <a:t>Mysql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&gt; TSDB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기반 고도화 개발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Athena Query Workload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B2E8B-6B53-104A-B894-EB39019843A2}"/>
              </a:ext>
            </a:extLst>
          </p:cNvPr>
          <p:cNvSpPr txBox="1"/>
          <p:nvPr/>
        </p:nvSpPr>
        <p:spPr>
          <a:xfrm>
            <a:off x="7934423" y="319742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0432FF"/>
                </a:solidFill>
              </a:rPr>
              <a:t>이후 계획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8439A-7CB1-4C46-A433-C84DCC977862}"/>
              </a:ext>
            </a:extLst>
          </p:cNvPr>
          <p:cNvSpPr txBox="1"/>
          <p:nvPr/>
        </p:nvSpPr>
        <p:spPr>
          <a:xfrm>
            <a:off x="3119615" y="3505201"/>
            <a:ext cx="1157753" cy="282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en-US" altLang="ko-KR" sz="1100" b="1" dirty="0">
                <a:solidFill>
                  <a:srgbClr val="0432FF"/>
                </a:solidFill>
              </a:rPr>
              <a:t>Airflow,</a:t>
            </a:r>
            <a:r>
              <a:rPr kumimoji="1" lang="ko-KR" altLang="en-US" sz="1100" b="1" dirty="0">
                <a:solidFill>
                  <a:srgbClr val="0432FF"/>
                </a:solidFill>
              </a:rPr>
              <a:t> </a:t>
            </a:r>
            <a:r>
              <a:rPr kumimoji="1" lang="en-US" altLang="ko-KR" sz="1100" b="1" dirty="0">
                <a:solidFill>
                  <a:srgbClr val="0432FF"/>
                </a:solidFill>
              </a:rPr>
              <a:t>Portal</a:t>
            </a:r>
            <a:br>
              <a:rPr kumimoji="1" lang="en-US" altLang="ko-KR" sz="1050" b="1" dirty="0">
                <a:solidFill>
                  <a:srgbClr val="0432FF"/>
                </a:solidFill>
              </a:rPr>
            </a:br>
            <a:r>
              <a:rPr kumimoji="1" lang="ko-KR" altLang="en-US" sz="1050" dirty="0">
                <a:solidFill>
                  <a:srgbClr val="0432FF"/>
                </a:solidFill>
              </a:rPr>
              <a:t>김태엽</a:t>
            </a:r>
            <a:r>
              <a:rPr kumimoji="1" lang="en-US" altLang="ko-KR" sz="1050" dirty="0">
                <a:solidFill>
                  <a:srgbClr val="0432FF"/>
                </a:solidFill>
              </a:rPr>
              <a:t>,</a:t>
            </a:r>
            <a:r>
              <a:rPr kumimoji="1" lang="ko-KR" altLang="en-US" sz="1050" dirty="0">
                <a:solidFill>
                  <a:srgbClr val="0432FF"/>
                </a:solidFill>
              </a:rPr>
              <a:t> 김재홍</a:t>
            </a:r>
            <a:endParaRPr kumimoji="1" lang="en-US" altLang="ko-KR" sz="1050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b="1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b="1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r>
              <a:rPr kumimoji="1" lang="en-US" altLang="ko-KR" sz="1100" b="1" dirty="0">
                <a:solidFill>
                  <a:srgbClr val="0432FF"/>
                </a:solidFill>
              </a:rPr>
              <a:t>EMR, S3</a:t>
            </a:r>
            <a:br>
              <a:rPr kumimoji="1" lang="en-US" altLang="ko-KR" sz="1050" b="1" dirty="0">
                <a:solidFill>
                  <a:srgbClr val="0432FF"/>
                </a:solidFill>
              </a:rPr>
            </a:br>
            <a:r>
              <a:rPr kumimoji="1" lang="ko-KR" altLang="en-US" sz="1050" dirty="0" err="1">
                <a:solidFill>
                  <a:srgbClr val="0432FF"/>
                </a:solidFill>
              </a:rPr>
              <a:t>정성준</a:t>
            </a:r>
            <a:endParaRPr kumimoji="1" lang="ko-KR" altLang="en-US" sz="1050" b="1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</a:endParaRPr>
          </a:p>
          <a:p>
            <a:pPr lvl="0" algn="r">
              <a:lnSpc>
                <a:spcPct val="120000"/>
              </a:lnSpc>
            </a:pPr>
            <a:r>
              <a:rPr kumimoji="1" lang="en-US" altLang="ko-KR" sz="1100" b="1" dirty="0">
                <a:solidFill>
                  <a:srgbClr val="0432FF"/>
                </a:solidFill>
              </a:rPr>
              <a:t>Snowflake</a:t>
            </a:r>
            <a:br>
              <a:rPr kumimoji="1" lang="en-US" altLang="ko-KR" sz="1050" b="1" dirty="0">
                <a:solidFill>
                  <a:srgbClr val="0432FF"/>
                </a:solidFill>
              </a:rPr>
            </a:br>
            <a:r>
              <a:rPr kumimoji="1" lang="ko-KR" altLang="en-US" sz="1050" dirty="0">
                <a:solidFill>
                  <a:srgbClr val="0432FF"/>
                </a:solidFill>
              </a:rPr>
              <a:t>이지호</a:t>
            </a:r>
            <a:endParaRPr kumimoji="1" lang="ko-KR" altLang="en-US" sz="1050" b="1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</a:endParaRPr>
          </a:p>
          <a:p>
            <a:pPr algn="r">
              <a:lnSpc>
                <a:spcPct val="120000"/>
              </a:lnSpc>
            </a:pPr>
            <a:endParaRPr kumimoji="1" lang="en-US" altLang="ko-KR" sz="1050" dirty="0">
              <a:solidFill>
                <a:srgbClr val="0432FF"/>
              </a:solidFill>
            </a:endParaRPr>
          </a:p>
          <a:p>
            <a:pPr lvl="0" algn="r">
              <a:lnSpc>
                <a:spcPct val="120000"/>
              </a:lnSpc>
            </a:pPr>
            <a:r>
              <a:rPr kumimoji="1" lang="en-US" altLang="ko-KR" sz="1100" b="1" dirty="0">
                <a:solidFill>
                  <a:srgbClr val="0432FF"/>
                </a:solidFill>
              </a:rPr>
              <a:t>Athena, S3</a:t>
            </a:r>
            <a:br>
              <a:rPr kumimoji="1" lang="en-US" altLang="ko-KR" sz="1050" b="1" dirty="0">
                <a:solidFill>
                  <a:srgbClr val="0432FF"/>
                </a:solidFill>
              </a:rPr>
            </a:br>
            <a:r>
              <a:rPr kumimoji="1" lang="ko-KR" altLang="en-US" sz="1050" dirty="0">
                <a:solidFill>
                  <a:srgbClr val="0432FF"/>
                </a:solidFill>
              </a:rPr>
              <a:t>김지연</a:t>
            </a:r>
            <a:endParaRPr kumimoji="1" lang="ko-KR" altLang="en-US" sz="105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</a:t>
            </a:r>
            <a:r>
              <a:rPr kumimoji="1" lang="en-US" altLang="ko-KR" b="1" dirty="0"/>
              <a:t>/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dirty="0"/>
              <a:t>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운영계획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월 별 목표와 과제를 선정하여 진행하고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매월 과제를 개별 마무리하여 </a:t>
            </a:r>
            <a:r>
              <a:rPr kumimoji="1" lang="en-US" altLang="ko-KR" dirty="0"/>
              <a:t>Study </a:t>
            </a:r>
            <a:r>
              <a:rPr kumimoji="1" lang="ko-KR" altLang="en-US" dirty="0"/>
              <a:t>실행력을 높이는 방향으로 진행</a:t>
            </a:r>
            <a:endParaRPr kumimoji="1" lang="en-US" altLang="ko-KR" dirty="0"/>
          </a:p>
          <a:p>
            <a:pPr lvl="1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E9703C-E184-554D-8EDF-CA176CEDA812}"/>
              </a:ext>
            </a:extLst>
          </p:cNvPr>
          <p:cNvSpPr/>
          <p:nvPr/>
        </p:nvSpPr>
        <p:spPr>
          <a:xfrm>
            <a:off x="798059" y="1953169"/>
            <a:ext cx="5297941" cy="301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4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공통 스터디 및 기본 형상 준비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기본적인 </a:t>
            </a: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운영플랫폼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기본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 기술 학습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5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공통 스터디 및 기본 환경 구축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확장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확장 기술 학습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모니터 환경 구축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6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기본 감시 구현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실질적인 감시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Alert</a:t>
            </a:r>
            <a:r>
              <a:rPr lang="ko-KR" altLang="en-US" sz="1000" dirty="0">
                <a:latin typeface="+mn-ea"/>
              </a:rPr>
              <a:t> 기초 구현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7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1</a:t>
            </a:r>
            <a:r>
              <a:rPr lang="ko-KR" altLang="en-US" sz="1100" b="1" dirty="0">
                <a:latin typeface="+mn-ea"/>
              </a:rPr>
              <a:t>차 스터디 및 구현 마무리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중간보고</a:t>
            </a:r>
            <a:r>
              <a:rPr lang="en-US" altLang="ko-KR" sz="1100" b="1" dirty="0">
                <a:latin typeface="+mn-ea"/>
              </a:rPr>
              <a:t> 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8,9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 환경 고도화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ko-KR" sz="1000" dirty="0">
                <a:latin typeface="+mn-ea"/>
              </a:rPr>
              <a:t>Custom Exporter </a:t>
            </a:r>
            <a:r>
              <a:rPr lang="ko-KR" altLang="en-US" sz="1000" dirty="0">
                <a:latin typeface="+mn-ea"/>
              </a:rPr>
              <a:t>제작</a:t>
            </a:r>
            <a:r>
              <a:rPr lang="en-US" altLang="ko-KR" sz="1000" dirty="0">
                <a:latin typeface="+mn-ea"/>
              </a:rPr>
              <a:t>, Custom</a:t>
            </a:r>
            <a:r>
              <a:rPr lang="ko-KR" altLang="en-US" sz="1000" dirty="0">
                <a:latin typeface="+mn-ea"/>
              </a:rPr>
              <a:t> </a:t>
            </a:r>
            <a:r>
              <a:rPr lang="en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구현 및 적용</a:t>
            </a:r>
            <a:endParaRPr lang="en-US" altLang="ko-KR" sz="10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내역의 확장 </a:t>
            </a:r>
            <a:r>
              <a:rPr lang="en-US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연구 및 기본 감시 확대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10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프로젝트 정리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Study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프로젝트 산출물 정리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 미완 과제 정비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11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최종 보고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C7D9-E075-AD48-8447-87D0077619CA}"/>
              </a:ext>
            </a:extLst>
          </p:cNvPr>
          <p:cNvSpPr txBox="1"/>
          <p:nvPr/>
        </p:nvSpPr>
        <p:spPr>
          <a:xfrm>
            <a:off x="623888" y="168893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별 진행 계획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31A27-E711-544F-895A-A97BA0FF1476}"/>
              </a:ext>
            </a:extLst>
          </p:cNvPr>
          <p:cNvSpPr txBox="1"/>
          <p:nvPr/>
        </p:nvSpPr>
        <p:spPr>
          <a:xfrm>
            <a:off x="623888" y="50789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운영 방식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25C7D8-BE85-8C47-84E7-5333B493785A}"/>
              </a:ext>
            </a:extLst>
          </p:cNvPr>
          <p:cNvSpPr/>
          <p:nvPr/>
        </p:nvSpPr>
        <p:spPr>
          <a:xfrm>
            <a:off x="818041" y="5320041"/>
            <a:ext cx="5199970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월 단위 목표 기준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주 단위 모임 진행</a:t>
            </a:r>
            <a:endParaRPr lang="en-US" altLang="ko-KR" sz="11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개인 역할 및 과제는 지속 진행하고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주 단위 공유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협업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확인 모임 진행</a:t>
            </a:r>
            <a:endParaRPr lang="en-US" altLang="ko-KR" sz="1100" b="1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월 초에 </a:t>
            </a:r>
            <a:r>
              <a:rPr lang="ko-KR" altLang="en-US" sz="1100" dirty="0" err="1">
                <a:latin typeface="+mn-ea"/>
              </a:rPr>
              <a:t>월단위의</a:t>
            </a:r>
            <a:r>
              <a:rPr lang="ko-KR" altLang="en-US" sz="1100" dirty="0">
                <a:latin typeface="+mn-ea"/>
              </a:rPr>
              <a:t> 목표 설정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월 말에 목표대비 정비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FAE041-6519-B74D-8D52-EE5B1FB524B7}"/>
              </a:ext>
            </a:extLst>
          </p:cNvPr>
          <p:cNvSpPr/>
          <p:nvPr/>
        </p:nvSpPr>
        <p:spPr>
          <a:xfrm>
            <a:off x="6270171" y="1953169"/>
            <a:ext cx="5297941" cy="3252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4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,5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공통 스터디 및 기본 형상 준비</a:t>
            </a:r>
            <a:endParaRPr lang="en-US" altLang="ko-KR" sz="1100" dirty="0">
              <a:solidFill>
                <a:srgbClr val="0432FF"/>
              </a:solidFill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432FF"/>
                </a:solidFill>
                <a:latin typeface="+mn-ea"/>
              </a:rPr>
              <a:t>Promethus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/Grafana 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도서 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Study,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Oasis Cloud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rgbClr val="0432FF"/>
                </a:solidFill>
                <a:latin typeface="+mn-ea"/>
              </a:rPr>
              <a:t>감시대상의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형상 구명</a:t>
            </a:r>
            <a:endParaRPr lang="en-US" altLang="ko-KR" sz="1000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6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 Ops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환경 및 </a:t>
            </a:r>
            <a:r>
              <a:rPr lang="ko-KR" altLang="en-US" sz="1100" dirty="0" err="1">
                <a:solidFill>
                  <a:srgbClr val="0432FF"/>
                </a:solidFill>
                <a:latin typeface="+mn-ea"/>
              </a:rPr>
              <a:t>분양별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기본 감시 구현</a:t>
            </a:r>
            <a:endParaRPr lang="en-US" altLang="ko-KR" sz="1100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Oasis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감시 환경 구축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영역별 </a:t>
            </a:r>
            <a:r>
              <a:rPr lang="ko-KR" altLang="en-US" sz="1000" dirty="0" err="1">
                <a:solidFill>
                  <a:srgbClr val="0432FF"/>
                </a:solidFill>
                <a:latin typeface="+mn-ea"/>
              </a:rPr>
              <a:t>감시대상별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감시 형상 구현</a:t>
            </a:r>
            <a:endParaRPr lang="en-US" altLang="ko-KR" sz="1000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432FF"/>
                </a:solidFill>
                <a:latin typeface="+mn-ea"/>
              </a:rPr>
              <a:t>필요 데이터 수집 및 처리 기능을 위한 </a:t>
            </a:r>
            <a:r>
              <a:rPr lang="en-US" altLang="ko-KR" sz="1000" b="1" dirty="0">
                <a:solidFill>
                  <a:srgbClr val="0432FF"/>
                </a:solidFill>
                <a:latin typeface="+mn-ea"/>
              </a:rPr>
              <a:t>Agent </a:t>
            </a:r>
            <a:r>
              <a:rPr lang="ko-KR" altLang="en-US" sz="1000" b="1" dirty="0">
                <a:solidFill>
                  <a:srgbClr val="0432FF"/>
                </a:solidFill>
                <a:latin typeface="+mn-ea"/>
              </a:rPr>
              <a:t>자체 개발</a:t>
            </a:r>
            <a:endParaRPr lang="en-US" altLang="ko-KR" sz="1000" b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7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 1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차 스터디 및 구현 마무리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,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중간보고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pPr marL="449263" lvl="1" indent="-169863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감시 </a:t>
            </a:r>
            <a:r>
              <a:rPr lang="ko-KR" altLang="en-US" sz="1100" dirty="0" err="1">
                <a:solidFill>
                  <a:srgbClr val="0432FF"/>
                </a:solidFill>
                <a:latin typeface="+mn-ea"/>
              </a:rPr>
              <a:t>대상별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기본 감시 형상 구현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(</a:t>
            </a:r>
            <a:r>
              <a:rPr lang="ko-KR" altLang="en-US" sz="1100" dirty="0" err="1">
                <a:solidFill>
                  <a:srgbClr val="0432FF"/>
                </a:solidFill>
                <a:latin typeface="+mn-ea"/>
              </a:rPr>
              <a:t>시연기준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pPr marL="279400" lvl="1">
              <a:lnSpc>
                <a:spcPct val="140000"/>
              </a:lnSpc>
            </a:pPr>
            <a:endParaRPr lang="en-US" altLang="ko-KR" sz="1100" b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8,9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월 </a:t>
            </a: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: Ops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 환경 고도화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감시 </a:t>
            </a:r>
            <a:r>
              <a:rPr lang="ko-KR" altLang="en-US" sz="1000" i="1" dirty="0" err="1">
                <a:solidFill>
                  <a:srgbClr val="0432FF"/>
                </a:solidFill>
                <a:latin typeface="+mn-ea"/>
              </a:rPr>
              <a:t>대상별</a:t>
            </a: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 감시 요소 및 감시 수준 강화</a:t>
            </a:r>
            <a:endParaRPr lang="en-US" altLang="ko-KR" sz="1000" i="1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관련 데이터 수집 및 처리 기능 자체 개발</a:t>
            </a:r>
            <a:endParaRPr lang="en-US" altLang="ko-KR" sz="1000" i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10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: 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프로젝트 정리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Study </a:t>
            </a:r>
            <a:r>
              <a:rPr lang="ko-KR" altLang="en-US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프로젝트 산출물 정리</a:t>
            </a:r>
            <a:r>
              <a:rPr lang="en-US" altLang="ko-KR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 미완 과제 정비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1" dirty="0">
                <a:solidFill>
                  <a:srgbClr val="0432FF"/>
                </a:solidFill>
                <a:latin typeface="+mn-ea"/>
              </a:rPr>
              <a:t>11</a:t>
            </a:r>
            <a:r>
              <a:rPr lang="ko-KR" altLang="en-US" sz="1100" b="1" i="1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b="1" i="1" dirty="0">
                <a:solidFill>
                  <a:srgbClr val="0432FF"/>
                </a:solidFill>
                <a:latin typeface="+mn-ea"/>
              </a:rPr>
              <a:t>: </a:t>
            </a:r>
            <a:r>
              <a:rPr lang="ko-KR" altLang="en-US" sz="1100" b="1" i="1" dirty="0">
                <a:solidFill>
                  <a:srgbClr val="0432FF"/>
                </a:solidFill>
                <a:latin typeface="+mn-ea"/>
              </a:rPr>
              <a:t>최종 보고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27884-185B-DD4B-A5EB-64E5469B348B}"/>
              </a:ext>
            </a:extLst>
          </p:cNvPr>
          <p:cNvSpPr txBox="1"/>
          <p:nvPr/>
        </p:nvSpPr>
        <p:spPr>
          <a:xfrm>
            <a:off x="6096000" y="168893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0432FF"/>
                </a:solidFill>
              </a:rPr>
              <a:t>월 별 진행 실적</a:t>
            </a:r>
          </a:p>
        </p:txBody>
      </p:sp>
    </p:spTree>
    <p:extLst>
      <p:ext uri="{BB962C8B-B14F-4D97-AF65-F5344CB8AC3E}">
        <p14:creationId xmlns:p14="http://schemas.microsoft.com/office/powerpoint/2010/main" val="33371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418815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836644" y="3174983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59" y="5134166"/>
            <a:ext cx="369790" cy="36837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678" y="5198573"/>
            <a:ext cx="272886" cy="27288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CE74BB7-4F5A-C84C-80E2-4EE47F33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33" y="4627254"/>
            <a:ext cx="398238" cy="39823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4D23A2F0-E0A8-4246-8DDC-38454D63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7" y="4795674"/>
            <a:ext cx="272886" cy="272886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27133ECE-E32A-CF49-8D17-27856B33F8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00588" y="2805042"/>
            <a:ext cx="364046" cy="3640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ko-KR" altLang="en-US" b="1" dirty="0">
                <a:solidFill>
                  <a:srgbClr val="0432FF"/>
                </a:solidFill>
              </a:rPr>
              <a:t>전체</a:t>
            </a:r>
            <a:r>
              <a:rPr kumimoji="1" lang="en-US" altLang="ko-KR" b="1" dirty="0">
                <a:solidFill>
                  <a:srgbClr val="0432FF"/>
                </a:solidFill>
              </a:rPr>
              <a:t>,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–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ko-KR" altLang="en-US" sz="1600" b="1" u="sng" dirty="0">
                <a:solidFill>
                  <a:srgbClr val="0432FF"/>
                </a:solidFill>
              </a:rPr>
              <a:t>상세</a:t>
            </a:r>
            <a:r>
              <a:rPr kumimoji="1" lang="en-US" altLang="ko-KR" sz="1600" b="1" u="sng" dirty="0">
                <a:solidFill>
                  <a:srgbClr val="0432FF"/>
                </a:solidFill>
              </a:rPr>
              <a:t>,</a:t>
            </a:r>
            <a:r>
              <a:rPr kumimoji="1" lang="ko-KR" altLang="en-US" sz="1600" b="1" u="sng" dirty="0">
                <a:solidFill>
                  <a:srgbClr val="0432FF"/>
                </a:solidFill>
              </a:rPr>
              <a:t> 종합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1"/>
            <a:ext cx="11306175" cy="1002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Oasis Ops </a:t>
            </a:r>
            <a:r>
              <a:rPr kumimoji="1" lang="ko-KR" altLang="en-US" dirty="0">
                <a:solidFill>
                  <a:srgbClr val="0432FF"/>
                </a:solidFill>
              </a:rPr>
              <a:t>플랫폼 구축 및 감시 </a:t>
            </a:r>
            <a:r>
              <a:rPr kumimoji="1" lang="ko-KR" altLang="en-US" dirty="0" err="1">
                <a:solidFill>
                  <a:srgbClr val="0432FF"/>
                </a:solidFill>
              </a:rPr>
              <a:t>대상별</a:t>
            </a:r>
            <a:r>
              <a:rPr kumimoji="1" lang="ko-KR" altLang="en-US" dirty="0">
                <a:solidFill>
                  <a:srgbClr val="0432FF"/>
                </a:solidFill>
              </a:rPr>
              <a:t> 개인별 구현 진행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공통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en-US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Ops</a:t>
            </a:r>
            <a:r>
              <a:rPr kumimoji="1" lang="ko-KR" altLang="en-US" b="1" dirty="0">
                <a:solidFill>
                  <a:srgbClr val="0432FF"/>
                </a:solidFill>
              </a:rPr>
              <a:t> 플랫폼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 err="1">
                <a:solidFill>
                  <a:srgbClr val="0432FF"/>
                </a:solidFill>
              </a:rPr>
              <a:t>onPrem</a:t>
            </a:r>
            <a:r>
              <a:rPr kumimoji="1" lang="ko-KR" altLang="en-US" dirty="0">
                <a:solidFill>
                  <a:srgbClr val="0432FF"/>
                </a:solidFill>
              </a:rPr>
              <a:t>환경에 </a:t>
            </a:r>
            <a:r>
              <a:rPr kumimoji="1" lang="en-US" altLang="ko-KR" dirty="0" err="1">
                <a:solidFill>
                  <a:srgbClr val="0432FF"/>
                </a:solidFill>
              </a:rPr>
              <a:t>Promethues</a:t>
            </a:r>
            <a:r>
              <a:rPr kumimoji="1" lang="en-US" altLang="ko-KR" dirty="0">
                <a:solidFill>
                  <a:srgbClr val="0432FF"/>
                </a:solidFill>
              </a:rPr>
              <a:t>, Grafana,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RDB Replay</a:t>
            </a:r>
            <a:r>
              <a:rPr kumimoji="1" lang="ko-KR" altLang="en-US" dirty="0">
                <a:solidFill>
                  <a:srgbClr val="0432FF"/>
                </a:solidFill>
              </a:rPr>
              <a:t>환경 구축 및 </a:t>
            </a:r>
            <a:r>
              <a:rPr kumimoji="1" lang="ko-KR" altLang="en-US" b="1" dirty="0">
                <a:solidFill>
                  <a:srgbClr val="0432FF"/>
                </a:solidFill>
              </a:rPr>
              <a:t>자체 개발 </a:t>
            </a:r>
            <a:r>
              <a:rPr kumimoji="1" lang="en-US" altLang="ko-KR" b="1" dirty="0">
                <a:solidFill>
                  <a:srgbClr val="0432FF"/>
                </a:solidFill>
              </a:rPr>
              <a:t>Relay Agent</a:t>
            </a:r>
            <a:r>
              <a:rPr kumimoji="1" lang="ko-KR" altLang="en-US" b="1" dirty="0">
                <a:solidFill>
                  <a:srgbClr val="0432FF"/>
                </a:solidFill>
              </a:rPr>
              <a:t>의 구동 환경 </a:t>
            </a:r>
            <a:r>
              <a:rPr kumimoji="1" lang="ko-KR" altLang="en-US" dirty="0">
                <a:solidFill>
                  <a:srgbClr val="0432FF"/>
                </a:solidFill>
              </a:rPr>
              <a:t>구축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개인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Ops</a:t>
            </a:r>
            <a:r>
              <a:rPr kumimoji="1" lang="ko-KR" altLang="en-US" b="1" dirty="0">
                <a:solidFill>
                  <a:srgbClr val="0432FF"/>
                </a:solidFill>
              </a:rPr>
              <a:t> 서비스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Oasis </a:t>
            </a:r>
            <a:r>
              <a:rPr kumimoji="1" lang="ko-KR" altLang="en-US" dirty="0">
                <a:solidFill>
                  <a:srgbClr val="0432FF"/>
                </a:solidFill>
              </a:rPr>
              <a:t>서비스</a:t>
            </a:r>
            <a:r>
              <a:rPr kumimoji="1" lang="en-US" altLang="ko-KR" dirty="0">
                <a:solidFill>
                  <a:srgbClr val="0432FF"/>
                </a:solidFill>
              </a:rPr>
              <a:t> </a:t>
            </a:r>
            <a:r>
              <a:rPr kumimoji="1" lang="ko-KR" altLang="en-US" dirty="0" err="1">
                <a:solidFill>
                  <a:srgbClr val="0432FF"/>
                </a:solidFill>
              </a:rPr>
              <a:t>단위별</a:t>
            </a:r>
            <a:r>
              <a:rPr kumimoji="1" lang="ko-KR" altLang="en-US" dirty="0">
                <a:solidFill>
                  <a:srgbClr val="0432FF"/>
                </a:solidFill>
              </a:rPr>
              <a:t> 기초 핵심 요소에 대한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감시 정보 수집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처리 기능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Agent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자체 개발 </a:t>
            </a:r>
            <a:r>
              <a:rPr kumimoji="1" lang="ko-KR" altLang="en-US" dirty="0">
                <a:solidFill>
                  <a:srgbClr val="0432FF"/>
                </a:solidFill>
              </a:rPr>
              <a:t>및 </a:t>
            </a:r>
            <a:r>
              <a:rPr kumimoji="1" lang="en-US" altLang="ko-KR" dirty="0" err="1">
                <a:solidFill>
                  <a:srgbClr val="0432FF"/>
                </a:solidFill>
              </a:rPr>
              <a:t>Prometheeus</a:t>
            </a:r>
            <a:r>
              <a:rPr kumimoji="1" lang="en-US" altLang="ko-KR" dirty="0">
                <a:solidFill>
                  <a:srgbClr val="0432FF"/>
                </a:solidFill>
              </a:rPr>
              <a:t>, </a:t>
            </a:r>
            <a:r>
              <a:rPr kumimoji="1" lang="en-US" altLang="ko-KR" dirty="0" err="1">
                <a:solidFill>
                  <a:srgbClr val="0432FF"/>
                </a:solidFill>
              </a:rPr>
              <a:t>Granfa</a:t>
            </a:r>
            <a:r>
              <a:rPr kumimoji="1" lang="ko-KR" altLang="en-US" dirty="0">
                <a:solidFill>
                  <a:srgbClr val="0432FF"/>
                </a:solidFill>
              </a:rPr>
              <a:t> 표현 구현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r>
              <a:rPr kumimoji="1" lang="en-US" altLang="ko-KR" b="1" dirty="0">
                <a:solidFill>
                  <a:srgbClr val="0432FF"/>
                </a:solidFill>
              </a:rPr>
              <a:t>Study </a:t>
            </a:r>
            <a:r>
              <a:rPr kumimoji="1" lang="en-US" altLang="ko-KR" b="1" dirty="0" err="1">
                <a:solidFill>
                  <a:srgbClr val="0432FF"/>
                </a:solidFill>
              </a:rPr>
              <a:t>ValueUp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거시적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Ops</a:t>
            </a:r>
            <a:r>
              <a:rPr kumimoji="1" lang="ko-KR" altLang="en-US" dirty="0">
                <a:solidFill>
                  <a:srgbClr val="0432FF"/>
                </a:solidFill>
              </a:rPr>
              <a:t>관련 솔루션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Cloud</a:t>
            </a:r>
            <a:r>
              <a:rPr kumimoji="1" lang="ko-KR" altLang="en-US" dirty="0">
                <a:solidFill>
                  <a:srgbClr val="0432FF"/>
                </a:solidFill>
              </a:rPr>
              <a:t>서비스의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이해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지식습득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및 상세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기술경험</a:t>
            </a:r>
            <a:endParaRPr kumimoji="1" lang="en-US" altLang="ko-KR" b="1" u="sng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미시적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Agent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의 실제 구축</a:t>
            </a:r>
            <a:r>
              <a:rPr kumimoji="1" lang="en-US" altLang="ko-KR" b="1" u="sng" dirty="0">
                <a:solidFill>
                  <a:srgbClr val="0432FF"/>
                </a:solidFill>
              </a:rPr>
              <a:t>,</a:t>
            </a:r>
            <a:r>
              <a:rPr kumimoji="1" lang="ko-KR" altLang="en-US" b="1" u="sng" dirty="0">
                <a:solidFill>
                  <a:srgbClr val="0432FF"/>
                </a:solidFill>
              </a:rPr>
              <a:t>개발</a:t>
            </a:r>
            <a:r>
              <a:rPr kumimoji="1" lang="en-US" altLang="ko-KR" b="1" u="sng" dirty="0">
                <a:solidFill>
                  <a:srgbClr val="0432FF"/>
                </a:solidFill>
              </a:rPr>
              <a:t>,Coding</a:t>
            </a:r>
            <a:r>
              <a:rPr kumimoji="1" lang="ko-KR" altLang="en-US" dirty="0" err="1">
                <a:solidFill>
                  <a:srgbClr val="0432FF"/>
                </a:solidFill>
              </a:rPr>
              <a:t>으로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개인의 현장 역량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upgrade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marL="168275" lvl="1" indent="0">
              <a:buNone/>
            </a:pP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하반기 주제 방향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(1)</a:t>
            </a:r>
            <a:r>
              <a:rPr kumimoji="1" lang="ko-KR" altLang="en-US" dirty="0">
                <a:solidFill>
                  <a:srgbClr val="0432FF"/>
                </a:solidFill>
              </a:rPr>
              <a:t> 감시 대상 확대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>
                <a:solidFill>
                  <a:srgbClr val="0432FF"/>
                </a:solidFill>
              </a:rPr>
              <a:t>상세화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(2)</a:t>
            </a:r>
            <a:r>
              <a:rPr kumimoji="1" lang="ko-KR" altLang="en-US" dirty="0">
                <a:solidFill>
                  <a:srgbClr val="0432FF"/>
                </a:solidFill>
              </a:rPr>
              <a:t> 데이터 수집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>
                <a:solidFill>
                  <a:srgbClr val="0432FF"/>
                </a:solidFill>
              </a:rPr>
              <a:t>처리 </a:t>
            </a:r>
            <a:r>
              <a:rPr kumimoji="1" lang="en-US" altLang="ko-KR" dirty="0">
                <a:solidFill>
                  <a:srgbClr val="0432FF"/>
                </a:solidFill>
              </a:rPr>
              <a:t>Agent</a:t>
            </a:r>
            <a:r>
              <a:rPr kumimoji="1" lang="ko-KR" altLang="en-US" dirty="0">
                <a:solidFill>
                  <a:srgbClr val="0432FF"/>
                </a:solidFill>
              </a:rPr>
              <a:t>들의 고도화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(3)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ko-KR" altLang="en-US" dirty="0" err="1">
                <a:solidFill>
                  <a:srgbClr val="0432FF"/>
                </a:solidFill>
              </a:rPr>
              <a:t>사용자별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>
                <a:solidFill>
                  <a:srgbClr val="0432FF"/>
                </a:solidFill>
              </a:rPr>
              <a:t>업무별 비용 감시 기반 마련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5806142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607760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378" y="3330117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445" y="3346281"/>
            <a:ext cx="450873" cy="4508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0C0F2B-B90A-FA46-B1B0-377B4E6F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951" y="4581951"/>
            <a:ext cx="443063" cy="44306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2410" y="3234845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1403" y="3240368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0725" y="2717399"/>
            <a:ext cx="423768" cy="42376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396C48C-8BFC-D142-831F-3AFB3049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57" y="5099605"/>
            <a:ext cx="407789" cy="40622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5130" y="2701996"/>
            <a:ext cx="458311" cy="45831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1111386-722D-F240-B298-94072F10FDEE}"/>
              </a:ext>
            </a:extLst>
          </p:cNvPr>
          <p:cNvSpPr txBox="1"/>
          <p:nvPr/>
        </p:nvSpPr>
        <p:spPr>
          <a:xfrm>
            <a:off x="2384452" y="4630300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Airflow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1AFEB7-7B16-484B-B806-F241FAA8CE6E}"/>
              </a:ext>
            </a:extLst>
          </p:cNvPr>
          <p:cNvSpPr txBox="1"/>
          <p:nvPr/>
        </p:nvSpPr>
        <p:spPr>
          <a:xfrm>
            <a:off x="1988723" y="5099605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Snowflake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62EE803-53D0-0343-99F0-00992550E3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2021" y="3905788"/>
            <a:ext cx="394721" cy="3947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29B741-7DAD-3D40-993F-03AF8DA3085F}"/>
              </a:ext>
            </a:extLst>
          </p:cNvPr>
          <p:cNvSpPr txBox="1"/>
          <p:nvPr/>
        </p:nvSpPr>
        <p:spPr>
          <a:xfrm>
            <a:off x="2233587" y="3895110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Oasis Portal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644582" y="5345119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Agent</a:t>
            </a:r>
          </a:p>
        </p:txBody>
      </p:sp>
      <p:cxnSp>
        <p:nvCxnSpPr>
          <p:cNvPr id="50" name="직선 화살표 연결선 45">
            <a:extLst>
              <a:ext uri="{FF2B5EF4-FFF2-40B4-BE49-F238E27FC236}">
                <a16:creationId xmlns:a16="http://schemas.microsoft.com/office/drawing/2014/main" id="{1866C4CA-B69E-F045-84B2-E9E5EF3776DD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rot="10800000">
            <a:off x="3381047" y="5302719"/>
            <a:ext cx="2050013" cy="15635"/>
          </a:xfrm>
          <a:prstGeom prst="bentConnector3">
            <a:avLst>
              <a:gd name="adj1" fmla="val 50000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6099" y="4169562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240367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직선 화살표 연결선 45">
            <a:extLst>
              <a:ext uri="{FF2B5EF4-FFF2-40B4-BE49-F238E27FC236}">
                <a16:creationId xmlns:a16="http://schemas.microsoft.com/office/drawing/2014/main" id="{E14088F3-9AE2-6D48-9948-FD3FF30E2815}"/>
              </a:ext>
            </a:extLst>
          </p:cNvPr>
          <p:cNvCxnSpPr>
            <a:cxnSpLocks/>
            <a:stCxn id="38" idx="1"/>
            <a:endCxn id="44" idx="3"/>
          </p:cNvCxnSpPr>
          <p:nvPr/>
        </p:nvCxnSpPr>
        <p:spPr>
          <a:xfrm rot="10800000">
            <a:off x="3383441" y="2931152"/>
            <a:ext cx="2682004" cy="640566"/>
          </a:xfrm>
          <a:prstGeom prst="bentConnector3">
            <a:avLst>
              <a:gd name="adj1" fmla="val 5416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5800849" y="4620436"/>
            <a:ext cx="1180687" cy="697917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643" y="4199549"/>
            <a:ext cx="461708" cy="461708"/>
          </a:xfrm>
          <a:prstGeom prst="rect">
            <a:avLst/>
          </a:prstGeom>
        </p:spPr>
      </p:pic>
      <p:cxnSp>
        <p:nvCxnSpPr>
          <p:cNvPr id="59" name="직선 화살표 연결선 45">
            <a:extLst>
              <a:ext uri="{FF2B5EF4-FFF2-40B4-BE49-F238E27FC236}">
                <a16:creationId xmlns:a16="http://schemas.microsoft.com/office/drawing/2014/main" id="{04BEECA6-7A92-934E-9800-626FDFC7C801}"/>
              </a:ext>
            </a:extLst>
          </p:cNvPr>
          <p:cNvCxnSpPr>
            <a:cxnSpLocks/>
            <a:stCxn id="38" idx="1"/>
            <a:endCxn id="47" idx="3"/>
          </p:cNvCxnSpPr>
          <p:nvPr/>
        </p:nvCxnSpPr>
        <p:spPr>
          <a:xfrm rot="10800000" flipV="1">
            <a:off x="3356743" y="3571717"/>
            <a:ext cx="2708703" cy="531431"/>
          </a:xfrm>
          <a:prstGeom prst="bentConnector3">
            <a:avLst>
              <a:gd name="adj1" fmla="val 5353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3987912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3997659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568552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05F35B4-6D03-7043-BDC4-C7268AA9512A}"/>
              </a:ext>
            </a:extLst>
          </p:cNvPr>
          <p:cNvSpPr txBox="1"/>
          <p:nvPr/>
        </p:nvSpPr>
        <p:spPr>
          <a:xfrm>
            <a:off x="3498019" y="5361120"/>
            <a:ext cx="210220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SF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/ DB Relay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Agent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이지호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7DBD44-88E9-894C-AA77-A027E8D95763}"/>
              </a:ext>
            </a:extLst>
          </p:cNvPr>
          <p:cNvSpPr txBox="1"/>
          <p:nvPr/>
        </p:nvSpPr>
        <p:spPr>
          <a:xfrm>
            <a:off x="3573932" y="2959084"/>
            <a:ext cx="223767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Athena / CloudWatch-Exporter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김지연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356804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6313" y="4112973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359522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169561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567146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588068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456807" y="4375126"/>
            <a:ext cx="1079506" cy="55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607760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607760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5">
            <a:extLst>
              <a:ext uri="{FF2B5EF4-FFF2-40B4-BE49-F238E27FC236}">
                <a16:creationId xmlns:a16="http://schemas.microsoft.com/office/drawing/2014/main" id="{8A90A045-827B-D84D-B75B-AB0AAF4D3081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rot="10800000">
            <a:off x="3373283" y="3460282"/>
            <a:ext cx="2692162" cy="111436"/>
          </a:xfrm>
          <a:prstGeom prst="bentConnector3">
            <a:avLst>
              <a:gd name="adj1" fmla="val 5584"/>
            </a:avLst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3A0F53-570D-2E47-9D5E-55CF550100D1}"/>
              </a:ext>
            </a:extLst>
          </p:cNvPr>
          <p:cNvSpPr txBox="1"/>
          <p:nvPr/>
        </p:nvSpPr>
        <p:spPr>
          <a:xfrm>
            <a:off x="3559556" y="3524448"/>
            <a:ext cx="206754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Meta/ Crawler Agent</a:t>
            </a:r>
          </a:p>
          <a:p>
            <a:r>
              <a:rPr kumimoji="1" lang="ko-KR" altLang="en-US" sz="1050" b="1" i="1" dirty="0" err="1">
                <a:solidFill>
                  <a:srgbClr val="0432FF"/>
                </a:solidFill>
                <a:latin typeface="+mn-ea"/>
              </a:rPr>
              <a:t>정성준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</p:txBody>
      </p:sp>
      <p:cxnSp>
        <p:nvCxnSpPr>
          <p:cNvPr id="76" name="직선 화살표 연결선 45">
            <a:extLst>
              <a:ext uri="{FF2B5EF4-FFF2-40B4-BE49-F238E27FC236}">
                <a16:creationId xmlns:a16="http://schemas.microsoft.com/office/drawing/2014/main" id="{94EC04F6-C7DB-9E44-B9AF-A154C67EA607}"/>
              </a:ext>
            </a:extLst>
          </p:cNvPr>
          <p:cNvCxnSpPr>
            <a:cxnSpLocks/>
            <a:stCxn id="81" idx="1"/>
            <a:endCxn id="39" idx="3"/>
          </p:cNvCxnSpPr>
          <p:nvPr/>
        </p:nvCxnSpPr>
        <p:spPr>
          <a:xfrm rot="10800000">
            <a:off x="3373015" y="4803483"/>
            <a:ext cx="1975219" cy="22890"/>
          </a:xfrm>
          <a:prstGeom prst="bentConnector3">
            <a:avLst>
              <a:gd name="adj1" fmla="val 50000"/>
            </a:avLst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805E682-D6F5-E74D-B82D-07EEBFEB8DCD}"/>
              </a:ext>
            </a:extLst>
          </p:cNvPr>
          <p:cNvSpPr txBox="1"/>
          <p:nvPr/>
        </p:nvSpPr>
        <p:spPr>
          <a:xfrm>
            <a:off x="3505341" y="4802801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Airflow / API Relay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Agent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김태엽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164346-04B3-9B43-ABBB-E8CC0485F1BC}"/>
              </a:ext>
            </a:extLst>
          </p:cNvPr>
          <p:cNvSpPr txBox="1"/>
          <p:nvPr/>
        </p:nvSpPr>
        <p:spPr>
          <a:xfrm>
            <a:off x="3489069" y="4161554"/>
            <a:ext cx="201771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Portal, MSTR / Web-Exporter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김재홍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DD6839-0DF5-1B48-A35A-AA1FECD19B5A}"/>
              </a:ext>
            </a:extLst>
          </p:cNvPr>
          <p:cNvSpPr txBox="1"/>
          <p:nvPr/>
        </p:nvSpPr>
        <p:spPr>
          <a:xfrm>
            <a:off x="6139664" y="2829234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Oasis Ops Platform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구축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공통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A51E36-60B2-6C4A-B3EF-1C05EB571C80}"/>
              </a:ext>
            </a:extLst>
          </p:cNvPr>
          <p:cNvSpPr txBox="1"/>
          <p:nvPr/>
        </p:nvSpPr>
        <p:spPr>
          <a:xfrm>
            <a:off x="8572241" y="2798245"/>
            <a:ext cx="19710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Oasis 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모니터 환경 구성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cxnSp>
        <p:nvCxnSpPr>
          <p:cNvPr id="83" name="직선 화살표 연결선 45">
            <a:extLst>
              <a:ext uri="{FF2B5EF4-FFF2-40B4-BE49-F238E27FC236}">
                <a16:creationId xmlns:a16="http://schemas.microsoft.com/office/drawing/2014/main" id="{1435BA52-1974-F745-ABE2-2820B2D845C3}"/>
              </a:ext>
            </a:extLst>
          </p:cNvPr>
          <p:cNvCxnSpPr>
            <a:cxnSpLocks/>
            <a:stCxn id="81" idx="3"/>
            <a:endCxn id="51" idx="2"/>
          </p:cNvCxnSpPr>
          <p:nvPr/>
        </p:nvCxnSpPr>
        <p:spPr>
          <a:xfrm flipV="1">
            <a:off x="5746471" y="4620436"/>
            <a:ext cx="1235065" cy="205937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AD70EC8-BAAC-8A40-9724-A0EC8893AC6B}"/>
              </a:ext>
            </a:extLst>
          </p:cNvPr>
          <p:cNvSpPr txBox="1"/>
          <p:nvPr/>
        </p:nvSpPr>
        <p:spPr>
          <a:xfrm>
            <a:off x="5636694" y="4869030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6E2B71D-A3FF-CE47-8C2B-5B3F71EC85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41480" y="3370114"/>
            <a:ext cx="383193" cy="383193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B06D5CE-464F-F747-859A-FB1D752E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420" y="3561710"/>
            <a:ext cx="272886" cy="27288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EF494BE-2C83-304A-BDBA-9C67788B461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6150" y="3939610"/>
            <a:ext cx="364046" cy="3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2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이지호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Snowflake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1"/>
            <a:ext cx="11306175" cy="9176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중간보고 기준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Snowflake </a:t>
            </a:r>
            <a:r>
              <a:rPr kumimoji="1" lang="ko-KR" altLang="en-US" dirty="0"/>
              <a:t>내부 핵심요소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핵심 감시 대상 </a:t>
            </a:r>
            <a:r>
              <a:rPr kumimoji="1" lang="en-US" altLang="ko-KR" dirty="0"/>
              <a:t>Relay Agent </a:t>
            </a:r>
            <a:r>
              <a:rPr kumimoji="1" lang="ko-KR" altLang="en-US" dirty="0"/>
              <a:t>개발 및 감시 환경 구축의 역량 강화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Snowflake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MetaDB</a:t>
            </a:r>
            <a:r>
              <a:rPr kumimoji="1" lang="ko-KR" altLang="en-US" dirty="0"/>
              <a:t>내 </a:t>
            </a:r>
            <a:r>
              <a:rPr kumimoji="1" lang="en-US" altLang="ko-KR" b="1" dirty="0"/>
              <a:t>Query History</a:t>
            </a:r>
            <a:r>
              <a:rPr kumimoji="1" lang="ko-KR" altLang="en-US" b="1" dirty="0"/>
              <a:t> 정보</a:t>
            </a:r>
            <a:r>
              <a:rPr kumimoji="1" lang="ko-KR" altLang="en-US" dirty="0"/>
              <a:t>를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/>
              <a:t>감시정보로</a:t>
            </a:r>
            <a:r>
              <a:rPr kumimoji="1" lang="ko-KR" altLang="en-US" b="1" u="sng" dirty="0"/>
              <a:t> 변환</a:t>
            </a:r>
            <a:r>
              <a:rPr kumimoji="1" lang="en-US" altLang="ko-KR" b="1" u="sng" dirty="0"/>
              <a:t>/</a:t>
            </a:r>
            <a:r>
              <a:rPr kumimoji="1" lang="ko-KR" altLang="en-US" b="1" u="sng" dirty="0"/>
              <a:t>저장하도록 개발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Java Application</a:t>
            </a:r>
          </a:p>
          <a:p>
            <a:pPr lvl="1"/>
            <a:r>
              <a:rPr kumimoji="1" lang="en-US" altLang="ko-KR" dirty="0"/>
              <a:t>Query History</a:t>
            </a:r>
            <a:r>
              <a:rPr kumimoji="1" lang="ko-KR" altLang="en-US" dirty="0"/>
              <a:t>정보 기반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u="sng" dirty="0"/>
              <a:t>입체적 감시 환경 구성</a:t>
            </a:r>
            <a:r>
              <a:rPr kumimoji="1" lang="en-US" altLang="ko-KR" dirty="0"/>
              <a:t> &gt;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Query</a:t>
            </a:r>
            <a:r>
              <a:rPr kumimoji="1" lang="ko-KR" altLang="en-US" b="1" dirty="0"/>
              <a:t>의 </a:t>
            </a:r>
            <a:r>
              <a:rPr kumimoji="1" lang="en-US" altLang="ko-KR" b="1" dirty="0"/>
              <a:t>Warehouse</a:t>
            </a:r>
            <a:r>
              <a:rPr kumimoji="1" lang="ko-KR" altLang="en-US" b="1" dirty="0"/>
              <a:t>별 </a:t>
            </a:r>
            <a:r>
              <a:rPr kumimoji="1" lang="ko-KR" altLang="en-US" b="1" dirty="0" err="1"/>
              <a:t>분단위</a:t>
            </a:r>
            <a:r>
              <a:rPr kumimoji="1" lang="ko-KR" altLang="en-US" b="1" dirty="0"/>
              <a:t> 처리량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처리시간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처리 </a:t>
            </a:r>
            <a:r>
              <a:rPr kumimoji="1" lang="en-US" altLang="ko-KR" b="1" dirty="0"/>
              <a:t>Weight</a:t>
            </a:r>
            <a:r>
              <a:rPr kumimoji="1" lang="ko-KR" altLang="en-US" b="1" dirty="0"/>
              <a:t> 감시</a:t>
            </a:r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lvl="1"/>
            <a:r>
              <a:rPr kumimoji="1" lang="en-US" altLang="ko-KR" dirty="0"/>
              <a:t>(</a:t>
            </a:r>
            <a:r>
              <a:rPr kumimoji="1" lang="ko-KR" altLang="en-US" dirty="0"/>
              <a:t>하반기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Account</a:t>
            </a:r>
            <a:r>
              <a:rPr kumimoji="1" lang="ko-KR" altLang="en-US" dirty="0"/>
              <a:t>개념이 포함된 </a:t>
            </a:r>
            <a:r>
              <a:rPr kumimoji="1" lang="ko-KR" altLang="en-US" dirty="0" err="1"/>
              <a:t>사용자별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업무별 특성으로 관리 가능하도록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비용의 </a:t>
            </a:r>
            <a:r>
              <a:rPr kumimoji="1" lang="ko-KR" altLang="en-US" b="1" dirty="0" err="1"/>
              <a:t>책임관리</a:t>
            </a:r>
            <a:r>
              <a:rPr kumimoji="1" lang="ko-KR" altLang="en-US" b="1" dirty="0"/>
              <a:t> 환경 기반 마련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(</a:t>
            </a:r>
            <a:r>
              <a:rPr kumimoji="1" lang="ko-KR" altLang="en-US" dirty="0"/>
              <a:t>하반기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Snowflake</a:t>
            </a:r>
            <a:r>
              <a:rPr kumimoji="1" lang="ko-KR" altLang="en-US" b="1" dirty="0"/>
              <a:t> 자체 </a:t>
            </a:r>
            <a:r>
              <a:rPr kumimoji="1" lang="en-US" altLang="ko-KR" b="1" dirty="0"/>
              <a:t>Study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Snowflake </a:t>
            </a:r>
            <a:r>
              <a:rPr kumimoji="1" lang="ko-KR" altLang="en-US" dirty="0"/>
              <a:t>내부 </a:t>
            </a:r>
            <a:r>
              <a:rPr kumimoji="1" lang="en-US" altLang="ko-KR" dirty="0"/>
              <a:t>Meta</a:t>
            </a:r>
            <a:r>
              <a:rPr kumimoji="1" lang="ko-KR" altLang="en-US" dirty="0"/>
              <a:t>정보의 추가 발굴 및 </a:t>
            </a:r>
            <a:r>
              <a:rPr kumimoji="1" lang="ko-KR" altLang="en-US" b="1" dirty="0"/>
              <a:t>감시 </a:t>
            </a:r>
            <a:r>
              <a:rPr kumimoji="1" lang="en-US" altLang="ko-KR" b="1" dirty="0"/>
              <a:t>Factor</a:t>
            </a:r>
            <a:r>
              <a:rPr kumimoji="1" lang="ko-KR" altLang="en-US" b="1" dirty="0"/>
              <a:t>고도화</a:t>
            </a:r>
            <a:endParaRPr kumimoji="1" lang="ko-Kore-KR" altLang="en-US" b="1"/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57615" y="3155695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63418" y="5543022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77653" y="2911863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11" y="3066997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78" y="3083161"/>
            <a:ext cx="450873" cy="45087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396C48C-8BFC-D142-831F-3AFB3049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90" y="4727469"/>
            <a:ext cx="407789" cy="40622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F1AFEB7-7B16-484B-B806-F241FAA8CE6E}"/>
              </a:ext>
            </a:extLst>
          </p:cNvPr>
          <p:cNvSpPr txBox="1"/>
          <p:nvPr/>
        </p:nvSpPr>
        <p:spPr>
          <a:xfrm>
            <a:off x="1998556" y="4727469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Snowflake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78277" y="5149935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cxnSp>
        <p:nvCxnSpPr>
          <p:cNvPr id="50" name="직선 화살표 연결선 45">
            <a:extLst>
              <a:ext uri="{FF2B5EF4-FFF2-40B4-BE49-F238E27FC236}">
                <a16:creationId xmlns:a16="http://schemas.microsoft.com/office/drawing/2014/main" id="{1866C4CA-B69E-F045-84B2-E9E5EF3776DD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rot="10800000" flipV="1">
            <a:off x="3390880" y="4930580"/>
            <a:ext cx="2027513" cy="1"/>
          </a:xfrm>
          <a:prstGeom prst="bent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932" y="3906442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392" y="4727468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646" y="4897647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5826181" y="4357316"/>
            <a:ext cx="1165188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476" y="3936429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21441" y="4433150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809720" y="3724792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98826" y="3734539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26151" y="3305432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45131" y="3093684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6146" y="3840021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50332" y="3096402"/>
            <a:ext cx="10317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>
                <a:solidFill>
                  <a:srgbClr val="0432FF"/>
                </a:solidFill>
              </a:rPr>
              <a:t>Monitor</a:t>
            </a:r>
          </a:p>
          <a:p>
            <a:r>
              <a:rPr kumimoji="1" lang="en-US" altLang="ko-KR" sz="1000" dirty="0">
                <a:solidFill>
                  <a:srgbClr val="0432FF"/>
                </a:solidFill>
              </a:rPr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50332" y="3906441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29081" y="3304026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83456" y="5324948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 flipV="1">
            <a:off x="7397816" y="4107728"/>
            <a:ext cx="1148330" cy="42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34751" y="2344640"/>
            <a:ext cx="0" cy="2968677"/>
          </a:xfrm>
          <a:prstGeom prst="line">
            <a:avLst/>
          </a:prstGeom>
          <a:ln w="76200">
            <a:solidFill>
              <a:schemeClr val="bg1">
                <a:lumMod val="65000"/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14539" y="2344640"/>
            <a:ext cx="0" cy="2956639"/>
          </a:xfrm>
          <a:prstGeom prst="line">
            <a:avLst/>
          </a:prstGeom>
          <a:ln w="76200">
            <a:solidFill>
              <a:schemeClr val="bg1">
                <a:lumMod val="65000"/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78F2A2-BDC1-6047-A8E5-A82AE3271E7A}"/>
              </a:ext>
            </a:extLst>
          </p:cNvPr>
          <p:cNvSpPr txBox="1"/>
          <p:nvPr/>
        </p:nvSpPr>
        <p:spPr>
          <a:xfrm>
            <a:off x="3422760" y="3690708"/>
            <a:ext cx="2075439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Snowflake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10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 Relay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개발</a:t>
            </a:r>
            <a:endParaRPr kumimoji="1" lang="en-US" altLang="ko-KR" sz="110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Java Application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구현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Snowflake, MariaDB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연동처리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선택적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Data Fetch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기능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F4AF61-75AF-FD46-92DE-665BEB282FAA}"/>
              </a:ext>
            </a:extLst>
          </p:cNvPr>
          <p:cNvSpPr txBox="1"/>
          <p:nvPr/>
        </p:nvSpPr>
        <p:spPr>
          <a:xfrm>
            <a:off x="1312978" y="3240573"/>
            <a:ext cx="2075433" cy="823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Snowflake </a:t>
            </a:r>
            <a:r>
              <a:rPr kumimoji="1" lang="en-US" altLang="ko-KR" sz="110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 Study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 및 주요 감시 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Factor 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발굴</a:t>
            </a:r>
            <a:endParaRPr kumimoji="1" lang="en-US" altLang="ko-KR" sz="110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 - Snowflake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심층이해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Snowflake Meta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정보들 연구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 - Snowflake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접속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/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연동환경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구성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3E1AB2-1C04-5243-A87C-EACFA092205F}"/>
              </a:ext>
            </a:extLst>
          </p:cNvPr>
          <p:cNvSpPr txBox="1"/>
          <p:nvPr/>
        </p:nvSpPr>
        <p:spPr>
          <a:xfrm>
            <a:off x="7909212" y="5105514"/>
            <a:ext cx="25120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Snowflake Meta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정보의 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RDB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구성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MariaDB 10.11.3, JDK11</a:t>
            </a: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수집정보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&gt;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시계열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감시정보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체계화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781220-A717-154A-BE99-FE8B19EDD3A7}"/>
              </a:ext>
            </a:extLst>
          </p:cNvPr>
          <p:cNvSpPr txBox="1"/>
          <p:nvPr/>
        </p:nvSpPr>
        <p:spPr>
          <a:xfrm>
            <a:off x="3962179" y="2022569"/>
            <a:ext cx="2940068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Snowflake Query</a:t>
            </a:r>
            <a:r>
              <a:rPr kumimoji="1" lang="ko-KR" altLang="en-US" sz="1100" b="1" i="1" dirty="0" err="1">
                <a:solidFill>
                  <a:srgbClr val="0432FF"/>
                </a:solidFill>
                <a:latin typeface="+mn-ea"/>
              </a:rPr>
              <a:t>처리상태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 감시 </a:t>
            </a:r>
            <a:r>
              <a:rPr kumimoji="1" lang="en-US" altLang="ko-KR" sz="1100" b="1" i="1" dirty="0" err="1">
                <a:solidFill>
                  <a:srgbClr val="0432FF"/>
                </a:solidFill>
                <a:latin typeface="+mn-ea"/>
              </a:rPr>
              <a:t>Pannel</a:t>
            </a:r>
            <a:r>
              <a:rPr kumimoji="1" lang="en-US" altLang="ko-KR" sz="110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100" b="1" i="1" dirty="0">
                <a:solidFill>
                  <a:srgbClr val="0432FF"/>
                </a:solidFill>
                <a:latin typeface="+mn-ea"/>
              </a:rPr>
              <a:t>구현</a:t>
            </a:r>
            <a:endParaRPr kumimoji="1" lang="en-US" altLang="ko-KR" sz="110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Warehouse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의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Cluster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사용 현황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분단위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쿼리 처리량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(WH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별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분단위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쿼리의 처리시간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(WH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별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-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분단위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쿼리의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Cost Weight (WH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별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42FAD1-0C17-814E-A443-EF112BE16890}"/>
              </a:ext>
            </a:extLst>
          </p:cNvPr>
          <p:cNvCxnSpPr>
            <a:cxnSpLocks/>
            <a:stCxn id="81" idx="2"/>
            <a:endCxn id="43" idx="0"/>
          </p:cNvCxnSpPr>
          <p:nvPr/>
        </p:nvCxnSpPr>
        <p:spPr>
          <a:xfrm>
            <a:off x="2350695" y="4063875"/>
            <a:ext cx="836290" cy="663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E490028-5D60-3747-9EAF-FB83AC948DEB}"/>
              </a:ext>
            </a:extLst>
          </p:cNvPr>
          <p:cNvCxnSpPr>
            <a:cxnSpLocks/>
            <a:stCxn id="80" idx="2"/>
            <a:endCxn id="53" idx="0"/>
          </p:cNvCxnSpPr>
          <p:nvPr/>
        </p:nvCxnSpPr>
        <p:spPr>
          <a:xfrm>
            <a:off x="4460480" y="4344733"/>
            <a:ext cx="1161807" cy="3827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1AA2FDF-FDED-9D4E-B4DC-BB1A4A81B6C9}"/>
              </a:ext>
            </a:extLst>
          </p:cNvPr>
          <p:cNvCxnSpPr>
            <a:cxnSpLocks/>
            <a:stCxn id="82" idx="1"/>
            <a:endCxn id="51" idx="3"/>
          </p:cNvCxnSpPr>
          <p:nvPr/>
        </p:nvCxnSpPr>
        <p:spPr>
          <a:xfrm flipH="1" flipV="1">
            <a:off x="7216806" y="4131879"/>
            <a:ext cx="692406" cy="12198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EC175C-6820-D44F-B688-5C04992C91A6}"/>
              </a:ext>
            </a:extLst>
          </p:cNvPr>
          <p:cNvCxnSpPr>
            <a:cxnSpLocks/>
            <a:stCxn id="83" idx="3"/>
            <a:endCxn id="36" idx="0"/>
          </p:cNvCxnSpPr>
          <p:nvPr/>
        </p:nvCxnSpPr>
        <p:spPr>
          <a:xfrm>
            <a:off x="6902247" y="2430373"/>
            <a:ext cx="88399" cy="6366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3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이지호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시연</a:t>
            </a:r>
            <a:endParaRPr kumimoji="1"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5720F2-2BF7-0E45-9BB1-16FDFAED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61" y="836613"/>
            <a:ext cx="9006278" cy="54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김재홍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Portal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62EE803-53D0-0343-99F0-00992550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12" y="4734322"/>
            <a:ext cx="394721" cy="3947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29B741-7DAD-3D40-993F-03AF8DA3085F}"/>
              </a:ext>
            </a:extLst>
          </p:cNvPr>
          <p:cNvSpPr txBox="1"/>
          <p:nvPr/>
        </p:nvSpPr>
        <p:spPr>
          <a:xfrm>
            <a:off x="2242978" y="4723644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Oasis Portal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59" name="직선 화살표 연결선 45">
            <a:extLst>
              <a:ext uri="{FF2B5EF4-FFF2-40B4-BE49-F238E27FC236}">
                <a16:creationId xmlns:a16="http://schemas.microsoft.com/office/drawing/2014/main" id="{04BEECA6-7A92-934E-9800-626FDFC7C801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 flipV="1">
            <a:off x="3366133" y="3852273"/>
            <a:ext cx="2681010" cy="1079409"/>
          </a:xfrm>
          <a:prstGeom prst="bentConnector3">
            <a:avLst>
              <a:gd name="adj1" fmla="val 4275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164346-04B3-9B43-ABBB-E8CC0485F1BC}"/>
              </a:ext>
            </a:extLst>
          </p:cNvPr>
          <p:cNvSpPr txBox="1"/>
          <p:nvPr/>
        </p:nvSpPr>
        <p:spPr>
          <a:xfrm>
            <a:off x="3498460" y="4990088"/>
            <a:ext cx="149718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Portal Web / 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김재홍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69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김태엽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Airflow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0C0F2B-B90A-FA46-B1B0-377B4E6F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372" y="4144585"/>
            <a:ext cx="443063" cy="4430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1111386-722D-F240-B298-94072F10FDEE}"/>
              </a:ext>
            </a:extLst>
          </p:cNvPr>
          <p:cNvSpPr txBox="1"/>
          <p:nvPr/>
        </p:nvSpPr>
        <p:spPr>
          <a:xfrm>
            <a:off x="2395873" y="4192934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Airflow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45">
            <a:extLst>
              <a:ext uri="{FF2B5EF4-FFF2-40B4-BE49-F238E27FC236}">
                <a16:creationId xmlns:a16="http://schemas.microsoft.com/office/drawing/2014/main" id="{94EC04F6-C7DB-9E44-B9AF-A154C67EA607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rot="10800000" flipV="1">
            <a:off x="3384435" y="3856845"/>
            <a:ext cx="2681010" cy="509271"/>
          </a:xfrm>
          <a:prstGeom prst="bentConnector3">
            <a:avLst>
              <a:gd name="adj1" fmla="val 5399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805E682-D6F5-E74D-B82D-07EEBFEB8DCD}"/>
              </a:ext>
            </a:extLst>
          </p:cNvPr>
          <p:cNvSpPr txBox="1"/>
          <p:nvPr/>
        </p:nvSpPr>
        <p:spPr>
          <a:xfrm>
            <a:off x="3516762" y="4405627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Airflow /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CustomExporter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김태엽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85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 err="1"/>
              <a:t>정성준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EMR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892888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10" y="3519973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403" y="3525496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725" y="3002527"/>
            <a:ext cx="423768" cy="42376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5130" y="2987124"/>
            <a:ext cx="458311" cy="4583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525495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5">
            <a:extLst>
              <a:ext uri="{FF2B5EF4-FFF2-40B4-BE49-F238E27FC236}">
                <a16:creationId xmlns:a16="http://schemas.microsoft.com/office/drawing/2014/main" id="{8A90A045-827B-D84D-B75B-AB0AAF4D3081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rot="10800000">
            <a:off x="3373283" y="3745410"/>
            <a:ext cx="2692162" cy="111436"/>
          </a:xfrm>
          <a:prstGeom prst="bentConnector3">
            <a:avLst>
              <a:gd name="adj1" fmla="val 5584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3A0F53-570D-2E47-9D5E-55CF550100D1}"/>
              </a:ext>
            </a:extLst>
          </p:cNvPr>
          <p:cNvSpPr txBox="1"/>
          <p:nvPr/>
        </p:nvSpPr>
        <p:spPr>
          <a:xfrm>
            <a:off x="3559556" y="3809576"/>
            <a:ext cx="206754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Parsing /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CustomExporter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r>
              <a:rPr kumimoji="1" lang="ko-KR" altLang="en-US" sz="1050" b="1" i="1" dirty="0" err="1">
                <a:solidFill>
                  <a:srgbClr val="0432FF"/>
                </a:solidFill>
                <a:latin typeface="+mn-ea"/>
              </a:rPr>
              <a:t>정성준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0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T_01.potx" id="{DFAF38B7-CF13-1246-AB81-8A217605F3B2}" vid="{204EC0A4-0BB1-1E44-ADA9-07A228B0B0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1187</TotalTime>
  <Words>1560</Words>
  <Application>Microsoft Macintosh PowerPoint</Application>
  <PresentationFormat>와이드스크린</PresentationFormat>
  <Paragraphs>301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Study Group 연간 운영계획 (1조:Cloud/OpenSource를 활용한 Data Lake 효율적 관리 Research)</vt:lpstr>
      <vt:lpstr>Study Group 연간 운영계획/중간실적 (1조:Cloud/OpenSource를 활용한 Data Lake 효율적 관리 Research)</vt:lpstr>
      <vt:lpstr>Study Group 연간 운영계획/중간실적 (1조:Cloud/OpenSource를 활용한 Data Lake 효율적 관리 Research)</vt:lpstr>
      <vt:lpstr>Study Group 전체, 중간실적 – 상세, 종합 (1조:Cloud/OpenSource를 활용한 Data Lake 효율적 관리 Research)</vt:lpstr>
      <vt:lpstr>Study Group (개인별:이지호) 구현내역/ValueUp &gt; Oasis Snowflake</vt:lpstr>
      <vt:lpstr>Study Group (개인별:이지호) 시연</vt:lpstr>
      <vt:lpstr>Study Group (개인별:김재홍) 구현내역/ValueUp &gt; Oasis Portal</vt:lpstr>
      <vt:lpstr>Study Group (개인별:김태엽) 구현내역/ValueUp &gt; Oasis Airflow</vt:lpstr>
      <vt:lpstr>Study Group (개인별:정성준) 구현내역/ValueUp &gt; Oasis EMR</vt:lpstr>
      <vt:lpstr>Study Group (개인별:김지연) 구현내역/ValueUp &gt; Oasis Athena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Doogie</dc:creator>
  <cp:lastModifiedBy>Doogie</cp:lastModifiedBy>
  <cp:revision>75</cp:revision>
  <cp:lastPrinted>2018-02-19T08:05:47Z</cp:lastPrinted>
  <dcterms:created xsi:type="dcterms:W3CDTF">2023-03-14T07:45:10Z</dcterms:created>
  <dcterms:modified xsi:type="dcterms:W3CDTF">2023-07-16T08:44:44Z</dcterms:modified>
</cp:coreProperties>
</file>