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9"/>
    <p:restoredTop sz="96405"/>
  </p:normalViewPr>
  <p:slideViewPr>
    <p:cSldViewPr snapToGrid="0" snapToObjects="1" showGuides="1">
      <p:cViewPr>
        <p:scale>
          <a:sx n="91" d="100"/>
          <a:sy n="91" d="100"/>
        </p:scale>
        <p:origin x="336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9087379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1" y="3641202"/>
            <a:ext cx="908738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42900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AEE-2A75-DF49-B228-7306C25082A2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FF9-7AB5-C94F-942C-ADAB16ACD896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0A2-60BA-AF4B-93EF-10C454B3ED53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01DA-0546-6A48-A824-6B3F70C1156A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39C-1E68-B743-B0AF-95F4C0081CC8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67697" y="6469706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9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orient="horz" pos="436">
          <p15:clr>
            <a:srgbClr val="FBAE40"/>
          </p15:clr>
        </p15:guide>
        <p15:guide id="14" orient="horz" pos="1139">
          <p15:clr>
            <a:srgbClr val="FBAE40"/>
          </p15:clr>
        </p15:guide>
        <p15:guide id="15" orient="horz" pos="12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942C94E-170F-1B4D-B407-A7D3559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5BA-EE48-884B-868C-F50768A9650E}" type="datetime1">
              <a:rPr kumimoji="1" lang="ko-KR" altLang="en-US" smtClean="0"/>
              <a:t>2023. 4. 6.</a:t>
            </a:fld>
            <a:endParaRPr kumimoji="1"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2179738-A1D7-CF47-B576-F3465CF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11DE5F-F394-D844-B06A-9BD4926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FCC6-1855-3642-AA53-C67E1A4A2B51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BE9E-ECAC-E148-B502-D0CDA3292A7C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3CF-971B-0048-B502-46DA51A2A371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FCF-AF88-D645-8285-DA72CE045CB7}" type="datetime1">
              <a:rPr kumimoji="1" lang="ko-KR" altLang="en-US" smtClean="0"/>
              <a:t>2023. 4. 6.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2913" y="836613"/>
            <a:ext cx="11306175" cy="127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2913" y="6453188"/>
            <a:ext cx="1686339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5BA-EE48-884B-868C-F50768A9650E}" type="datetime1">
              <a:rPr kumimoji="1" lang="ko-KR" altLang="en-US" smtClean="0"/>
              <a:t>2023. 4. 6.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92836" y="6471133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DB7BE-CD29-7649-AA94-F2AA7F3E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ED861FC-E9F9-BC40-AECB-C4D098EF64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02EDC0A-A08C-0B44-80F2-31465A92DA4E}"/>
              </a:ext>
            </a:extLst>
          </p:cNvPr>
          <p:cNvSpPr txBox="1">
            <a:spLocks/>
          </p:cNvSpPr>
          <p:nvPr userDrawn="1"/>
        </p:nvSpPr>
        <p:spPr>
          <a:xfrm>
            <a:off x="10592836" y="6471132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62" r:id="rId4"/>
    <p:sldLayoutId id="2147483660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74688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5875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pos="7514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pos="393" userDrawn="1">
          <p15:clr>
            <a:srgbClr val="F26B43"/>
          </p15:clr>
        </p15:guide>
        <p15:guide id="10" pos="7401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716120" y="31428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3387946" y="3142803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&amp; Basic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5466690" y="314280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8858235" y="3142803"/>
            <a:ext cx="64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90" y="4866174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67" y="3719782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1" y="3731358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7" y="4840340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167" y="5319761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003" y="5779577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476" y="5330770"/>
            <a:ext cx="393003" cy="3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4D0EA-BA4E-694D-89DB-B4BD7C5D3499}"/>
              </a:ext>
            </a:extLst>
          </p:cNvPr>
          <p:cNvSpPr txBox="1"/>
          <p:nvPr/>
        </p:nvSpPr>
        <p:spPr>
          <a:xfrm>
            <a:off x="3359656" y="3566935"/>
            <a:ext cx="183638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분석 환경 구축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확보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중고급</a:t>
            </a:r>
            <a:r>
              <a:rPr kumimoji="1" lang="en-US" altLang="ko-KR" sz="1050" dirty="0">
                <a:latin typeface="+mn-ea"/>
              </a:rPr>
              <a:t>)</a:t>
            </a: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플랫폼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의 자원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서비스 구성 및 운영관리 현황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수준 파악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 요소 도출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구현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616114" y="4129629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504" y="5796207"/>
            <a:ext cx="407789" cy="40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C6E92-BB5B-D340-877F-FB80E1C32357}"/>
              </a:ext>
            </a:extLst>
          </p:cNvPr>
          <p:cNvSpPr txBox="1"/>
          <p:nvPr/>
        </p:nvSpPr>
        <p:spPr>
          <a:xfrm>
            <a:off x="5431788" y="3535661"/>
            <a:ext cx="3178812" cy="2695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 플랫폼의 감시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관리환경구축 및 해당 기술력 확보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다양한 감시 대상과 감시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의 기술적 연동 학습 및 구현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(Event, Alert, Status, Historic, FinOps)</a:t>
            </a: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Capacity Planning</a:t>
            </a:r>
            <a:r>
              <a:rPr kumimoji="1" lang="ko-KR" altLang="en-US" sz="1050" b="1" dirty="0">
                <a:latin typeface="+mn-ea"/>
              </a:rPr>
              <a:t>관점에서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서비스의 사용자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업무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서비스 등 그룹별 사용량 및 비용의 감시와 관리 체계화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에 대한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진행상황 감시 및 각종 수행 결과 관리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Oasis </a:t>
            </a:r>
            <a:r>
              <a:rPr kumimoji="1" lang="ko-KR" altLang="en-US" sz="1050" b="1" dirty="0">
                <a:latin typeface="+mn-ea"/>
              </a:rPr>
              <a:t>서비스들의 비용 효율화 관점의 개선 활동</a:t>
            </a:r>
            <a:endParaRPr kumimoji="1" lang="en-US" altLang="ko-KR" sz="1050" b="1" dirty="0"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F0247B-D202-DD43-8B5D-945B62957F5A}"/>
              </a:ext>
            </a:extLst>
          </p:cNvPr>
          <p:cNvCxnSpPr>
            <a:cxnSpLocks/>
          </p:cNvCxnSpPr>
          <p:nvPr/>
        </p:nvCxnSpPr>
        <p:spPr>
          <a:xfrm>
            <a:off x="3595406" y="4581506"/>
            <a:ext cx="653354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FFAD0B-8BB0-F842-86B6-98C5319ED6BA}"/>
              </a:ext>
            </a:extLst>
          </p:cNvPr>
          <p:cNvSpPr txBox="1"/>
          <p:nvPr/>
        </p:nvSpPr>
        <p:spPr>
          <a:xfrm>
            <a:off x="8823019" y="3535661"/>
            <a:ext cx="2411037" cy="28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Cloud </a:t>
            </a:r>
            <a:r>
              <a:rPr kumimoji="1" lang="ko-KR" altLang="en-US" sz="1050" b="1" dirty="0">
                <a:latin typeface="+mn-ea"/>
              </a:rPr>
              <a:t>환경의 운영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관리 관련 기술력과 구축 경험 확보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ko-KR" altLang="en-US" sz="1050" b="1" dirty="0">
                <a:latin typeface="+mn-ea"/>
              </a:rPr>
              <a:t>및 지속적인 고도화 기반 마련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+mn-ea"/>
              </a:rPr>
              <a:t>AsIs</a:t>
            </a:r>
            <a:r>
              <a:rPr kumimoji="1" lang="en-US" altLang="ko-KR" sz="1050" dirty="0">
                <a:latin typeface="+mn-ea"/>
              </a:rPr>
              <a:t> Cloud</a:t>
            </a:r>
            <a:r>
              <a:rPr kumimoji="1" lang="ko-KR" altLang="en-US" sz="1050" dirty="0" err="1">
                <a:latin typeface="+mn-ea"/>
              </a:rPr>
              <a:t>서비스별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구성현황</a:t>
            </a:r>
            <a:r>
              <a:rPr kumimoji="1" lang="ko-KR" altLang="en-US" sz="1050" dirty="0">
                <a:latin typeface="+mn-ea"/>
              </a:rPr>
              <a:t> 및 운영의 세부내역 연구 및 기술력 향상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서비스와 </a:t>
            </a: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내 </a:t>
            </a:r>
            <a:r>
              <a:rPr kumimoji="1" lang="en-US" altLang="ko-KR" sz="1050" dirty="0">
                <a:latin typeface="+mn-ea"/>
              </a:rPr>
              <a:t>Workload</a:t>
            </a:r>
            <a:r>
              <a:rPr kumimoji="1" lang="ko-KR" altLang="en-US" sz="1050" dirty="0">
                <a:latin typeface="+mn-ea"/>
              </a:rPr>
              <a:t>의 운영 최적화 수준 검토 및 개선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 err="1">
                <a:latin typeface="+mn-ea"/>
              </a:rPr>
              <a:t>서비스별</a:t>
            </a:r>
            <a:r>
              <a:rPr kumimoji="1" lang="ko-KR" altLang="en-US" sz="1050" b="1" dirty="0">
                <a:latin typeface="+mn-ea"/>
              </a:rPr>
              <a:t> 특성에 맞는 사용량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비용에 대한 지속적인 관리와 효율화 작업 환경 마련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pPr lvl="1"/>
            <a:r>
              <a:rPr kumimoji="1" lang="en" altLang="en-US" dirty="0"/>
              <a:t>Cloud</a:t>
            </a:r>
            <a:r>
              <a:rPr kumimoji="1" lang="ko-KR" altLang="en-US" dirty="0"/>
              <a:t>기반으로 </a:t>
            </a:r>
            <a:r>
              <a:rPr kumimoji="1" lang="en" altLang="en-US" dirty="0"/>
              <a:t>Data Lake </a:t>
            </a:r>
            <a:r>
              <a:rPr kumimoji="1" lang="ko-KR" altLang="en-US" dirty="0"/>
              <a:t>환경이 변화됨에 따라</a:t>
            </a:r>
            <a:r>
              <a:rPr kumimoji="1" lang="en-US" altLang="ko-KR" dirty="0"/>
              <a:t>, </a:t>
            </a:r>
            <a:r>
              <a:rPr kumimoji="1" lang="en" altLang="en-US" b="1" dirty="0"/>
              <a:t>Cloud </a:t>
            </a:r>
            <a:r>
              <a:rPr kumimoji="1" lang="ko-KR" altLang="en-US" b="1" dirty="0"/>
              <a:t>환경에서 요구되는 새로운 관점의 효율적 관리의 필요성</a:t>
            </a:r>
            <a:r>
              <a:rPr kumimoji="1" lang="ko-KR" altLang="en-US" dirty="0"/>
              <a:t> 대두</a:t>
            </a:r>
          </a:p>
          <a:p>
            <a:pPr lvl="1"/>
            <a:r>
              <a:rPr kumimoji="1" lang="ko-KR" altLang="en-US" b="1" dirty="0"/>
              <a:t>실질적 </a:t>
            </a:r>
            <a:r>
              <a:rPr kumimoji="1" lang="en" altLang="en-US" b="1" dirty="0"/>
              <a:t>Research</a:t>
            </a:r>
            <a:r>
              <a:rPr kumimoji="1" lang="ko-KR" altLang="en-US" b="1" dirty="0"/>
              <a:t>와 구현</a:t>
            </a:r>
            <a:r>
              <a:rPr kumimoji="1" lang="ko-KR" altLang="en-US" dirty="0"/>
              <a:t>으로 </a:t>
            </a:r>
            <a:r>
              <a:rPr kumimoji="1" lang="en" altLang="en-US" dirty="0"/>
              <a:t>Cloud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솔루션에 대한 개인 역량 및 조직역량 확대 추구</a:t>
            </a: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lvl="1"/>
            <a:r>
              <a:rPr kumimoji="1" lang="en" altLang="ko-KR" dirty="0" err="1"/>
              <a:t>AsIs</a:t>
            </a:r>
            <a:r>
              <a:rPr kumimoji="1" lang="en" altLang="ko-KR" dirty="0"/>
              <a:t> Oasis Cloud Platform </a:t>
            </a:r>
            <a:r>
              <a:rPr kumimoji="1" lang="ko-KR" altLang="en-US" dirty="0"/>
              <a:t>및 해당 </a:t>
            </a:r>
            <a:r>
              <a:rPr kumimoji="1" lang="en" altLang="ko-KR" dirty="0"/>
              <a:t>Platform </a:t>
            </a:r>
            <a:r>
              <a:rPr kumimoji="1" lang="ko-KR" altLang="en-US" dirty="0"/>
              <a:t>운영관리를 위한 기술 이해도 증대 및 개발능력 확보 </a:t>
            </a:r>
          </a:p>
          <a:p>
            <a:pPr lvl="1"/>
            <a:r>
              <a:rPr kumimoji="1" lang="en" altLang="ko-KR" dirty="0"/>
              <a:t>Oasis Cloud </a:t>
            </a:r>
            <a:r>
              <a:rPr kumimoji="1" lang="ko-KR" altLang="en-US" dirty="0"/>
              <a:t>운영관리 환경 구축 및 감시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관리 사안들의 구현으로 </a:t>
            </a:r>
            <a:r>
              <a:rPr kumimoji="1" lang="en" altLang="ko-KR" dirty="0"/>
              <a:t>Oasis</a:t>
            </a:r>
            <a:r>
              <a:rPr kumimoji="1" lang="ko-KR" altLang="en-US" dirty="0"/>
              <a:t>에 대한 기본적인 운영관리 환경 구축 및 개발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구현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서비스등</a:t>
            </a:r>
            <a:r>
              <a:rPr kumimoji="1" lang="ko-KR" altLang="en-US" dirty="0"/>
              <a:t> 구별된 </a:t>
            </a:r>
            <a:r>
              <a:rPr kumimoji="1" lang="en" altLang="ko-KR" dirty="0"/>
              <a:t>Account</a:t>
            </a:r>
            <a:r>
              <a:rPr kumimoji="1" lang="ko-KR" altLang="en-US" dirty="0"/>
              <a:t>별 </a:t>
            </a:r>
            <a:r>
              <a:rPr kumimoji="1" lang="en" altLang="ko-KR" dirty="0"/>
              <a:t>Usage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운영관리 특이점의 감시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비용기반의</a:t>
            </a:r>
            <a:r>
              <a:rPr kumimoji="1" lang="ko-KR" altLang="en-US" dirty="0"/>
              <a:t> 자원관리 및 직관적이고 효율적인 </a:t>
            </a:r>
            <a:r>
              <a:rPr kumimoji="1" lang="ko-KR" altLang="en-US" dirty="0" err="1"/>
              <a:t>운영환경</a:t>
            </a:r>
            <a:r>
              <a:rPr kumimoji="1" lang="ko-KR" altLang="en-US" dirty="0"/>
              <a:t> 확보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기술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+mn-ea"/>
              </a:rPr>
              <a:t>Prometheus, Grafana, </a:t>
            </a:r>
            <a:r>
              <a:rPr kumimoji="1" lang="en-US" altLang="ko-KR" dirty="0" err="1">
                <a:latin typeface="+mn-ea"/>
              </a:rPr>
              <a:t>NodeExporter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InfluxDB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statsD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Telegraf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등 </a:t>
            </a:r>
            <a:r>
              <a:rPr kumimoji="1" lang="en-US" altLang="ko-KR" dirty="0">
                <a:latin typeface="+mn-ea"/>
              </a:rPr>
              <a:t>+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AsIs</a:t>
            </a:r>
            <a:r>
              <a:rPr kumimoji="1" lang="en-US" altLang="ko-KR" dirty="0">
                <a:latin typeface="+mn-ea"/>
              </a:rPr>
              <a:t> Oasis Cloud</a:t>
            </a:r>
            <a:r>
              <a:rPr kumimoji="1" lang="ko-KR" altLang="en-US" dirty="0">
                <a:latin typeface="+mn-ea"/>
              </a:rPr>
              <a:t> 솔루션 및 서비스</a:t>
            </a:r>
            <a:endParaRPr kumimoji="1" lang="ko-KR" altLang="en-US" dirty="0"/>
          </a:p>
          <a:p>
            <a:pPr lvl="1"/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343" y="5330770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7" y="5779576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63" y="3708815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3" y="4870775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254545" y="227085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2855564" y="2655250"/>
            <a:ext cx="1693156" cy="3593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Oasis Ops PF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전체공통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Airflow,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Batch, IF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김태엽</a:t>
            </a:r>
            <a:r>
              <a:rPr kumimoji="1"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김재홍</a:t>
            </a:r>
            <a:endParaRPr kumimoji="1"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EMR, S3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정성준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Snowflake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이지호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Athena, S3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김지연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2870250" y="226086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Subjects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4646896" y="2270852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5" y="4215841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2" y="2932969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386" y="2944545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92" y="4190007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92" y="4669428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428" y="5129244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01" y="4680437"/>
            <a:ext cx="393003" cy="39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154539" y="3342816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29" y="5145874"/>
            <a:ext cx="407789" cy="4062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8F569-8D54-424B-839F-E39239952D54}"/>
              </a:ext>
            </a:extLst>
          </p:cNvPr>
          <p:cNvSpPr txBox="1"/>
          <p:nvPr/>
        </p:nvSpPr>
        <p:spPr>
          <a:xfrm>
            <a:off x="1151592" y="5616740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 </a:t>
            </a:r>
            <a:r>
              <a:rPr kumimoji="1" lang="ko-KR" altLang="en-US" sz="1200" dirty="0"/>
              <a:t>서비스 플랫폼</a:t>
            </a:r>
            <a:endParaRPr kumimoji="1" lang="en-US" altLang="ko-KR" sz="1200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전체 진행 목표 및 개인별 목표</a:t>
            </a:r>
            <a:endParaRPr kumimoji="1" lang="en-US" altLang="ko-KR" dirty="0"/>
          </a:p>
          <a:p>
            <a:pPr lvl="1"/>
            <a:r>
              <a:rPr kumimoji="1" lang="en-US" altLang="en-US" b="1" dirty="0"/>
              <a:t>Oasis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Ops</a:t>
            </a:r>
            <a:r>
              <a:rPr kumimoji="1" lang="ko-KR" altLang="en-US" b="1" dirty="0"/>
              <a:t>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의 공통영역으로 </a:t>
            </a:r>
            <a:r>
              <a:rPr kumimoji="1" lang="ko-KR" altLang="en-US" b="1" dirty="0"/>
              <a:t>연구 및 구축 </a:t>
            </a:r>
            <a:r>
              <a:rPr kumimoji="1" lang="ko-KR" altLang="en-US" dirty="0"/>
              <a:t>진행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Oasis Cloud</a:t>
            </a:r>
            <a:r>
              <a:rPr kumimoji="1" lang="ko-KR" altLang="en-US" dirty="0"/>
              <a:t>내에 </a:t>
            </a:r>
            <a:r>
              <a:rPr kumimoji="1" lang="en-US" altLang="ko-KR" dirty="0"/>
              <a:t>EC2</a:t>
            </a:r>
            <a:r>
              <a:rPr kumimoji="1" lang="ko-KR" altLang="en-US" dirty="0"/>
              <a:t>기반의 개별 환경에서 구축 및 운영관리 환경 개발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Oasis</a:t>
            </a:r>
            <a:r>
              <a:rPr kumimoji="1" lang="ko-KR" altLang="en-US" b="1" dirty="0"/>
              <a:t> 서비스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개인별로 단위 기술 </a:t>
            </a:r>
            <a:r>
              <a:rPr kumimoji="1" lang="ko-KR" altLang="en-US" dirty="0" err="1"/>
              <a:t>서비스별</a:t>
            </a:r>
            <a:r>
              <a:rPr kumimoji="1" lang="ko-KR" altLang="en-US" dirty="0"/>
              <a:t> 이해도를 높이고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운영관리를 위한 </a:t>
            </a:r>
            <a:r>
              <a:rPr kumimoji="1" lang="ko-KR" altLang="en-US" b="1" dirty="0"/>
              <a:t>주요 </a:t>
            </a:r>
            <a:r>
              <a:rPr kumimoji="1" lang="en-US" altLang="ko-KR" b="1" dirty="0"/>
              <a:t>Metric</a:t>
            </a:r>
            <a:r>
              <a:rPr kumimoji="1" lang="ko-KR" altLang="en-US" b="1" dirty="0"/>
              <a:t>에 대한 감시 및 </a:t>
            </a:r>
            <a:r>
              <a:rPr kumimoji="1" lang="ko-KR" altLang="en-US" b="1" dirty="0" err="1"/>
              <a:t>운영환경</a:t>
            </a:r>
            <a:r>
              <a:rPr kumimoji="1" lang="ko-KR" altLang="en-US" b="1" dirty="0"/>
              <a:t> 개발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구현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Account</a:t>
            </a:r>
            <a:r>
              <a:rPr kumimoji="1" lang="ko-KR" altLang="en-US" dirty="0"/>
              <a:t>개념이 포함된 서비스는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구분자별</a:t>
            </a:r>
            <a:r>
              <a:rPr kumimoji="1" lang="ko-KR" altLang="en-US" dirty="0"/>
              <a:t>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768" y="4680437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22" y="5129243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88" y="2922002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8" y="4220442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E411F8-DC85-C146-BEF3-69AF1E9E4C60}"/>
              </a:ext>
            </a:extLst>
          </p:cNvPr>
          <p:cNvSpPr txBox="1"/>
          <p:nvPr/>
        </p:nvSpPr>
        <p:spPr>
          <a:xfrm>
            <a:off x="4632912" y="2655250"/>
            <a:ext cx="6854918" cy="347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Prometheus, Grafana</a:t>
            </a:r>
            <a:r>
              <a:rPr kumimoji="1" lang="ko-KR" altLang="en-US" sz="1050" b="1" dirty="0">
                <a:latin typeface="+mn-ea"/>
              </a:rPr>
              <a:t>기반으로 </a:t>
            </a:r>
            <a:r>
              <a:rPr kumimoji="1" lang="en-US" altLang="ko-KR" sz="1050" b="1" dirty="0">
                <a:latin typeface="+mn-ea"/>
              </a:rPr>
              <a:t>Cloud</a:t>
            </a:r>
            <a:r>
              <a:rPr kumimoji="1" lang="ko-KR" altLang="en-US" sz="1050" b="1" dirty="0">
                <a:latin typeface="+mn-ea"/>
              </a:rPr>
              <a:t>내에서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 서비스 플랫폼의 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관리환경구축 및 해당 기술력 확보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관련된 </a:t>
            </a:r>
            <a:r>
              <a:rPr kumimoji="1" lang="en-US" altLang="ko-KR" sz="1050" dirty="0">
                <a:latin typeface="+mn-ea"/>
              </a:rPr>
              <a:t>AWS</a:t>
            </a:r>
            <a:r>
              <a:rPr kumimoji="1" lang="ko-KR" altLang="en-US" sz="1050" dirty="0">
                <a:latin typeface="+mn-ea"/>
              </a:rPr>
              <a:t>의 </a:t>
            </a:r>
            <a:r>
              <a:rPr kumimoji="1" lang="en-US" altLang="ko-KR" sz="1050" dirty="0">
                <a:latin typeface="+mn-ea"/>
              </a:rPr>
              <a:t>CloudWatch, </a:t>
            </a:r>
            <a:r>
              <a:rPr kumimoji="1" lang="en-US" altLang="ko-KR" sz="1050" dirty="0" err="1">
                <a:latin typeface="+mn-ea"/>
              </a:rPr>
              <a:t>CloudTail</a:t>
            </a:r>
            <a:r>
              <a:rPr kumimoji="1" lang="ko-KR" altLang="en-US" sz="1050" dirty="0">
                <a:latin typeface="+mn-ea"/>
              </a:rPr>
              <a:t>의 주요 지표 검토 및 감시 체계 구현</a:t>
            </a: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서비스 별 다양한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별 </a:t>
            </a:r>
            <a:r>
              <a:rPr kumimoji="1" lang="en-US" altLang="ko-KR" sz="1050" b="1" dirty="0">
                <a:latin typeface="+mn-ea"/>
              </a:rPr>
              <a:t>Event, Alert, Status, Historic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en-US" altLang="ko-KR" sz="1050" b="1" dirty="0">
                <a:latin typeface="+mn-ea"/>
              </a:rPr>
              <a:t>Status, Non-Use </a:t>
            </a:r>
            <a:r>
              <a:rPr kumimoji="1" lang="ko-KR" altLang="en-US" sz="1050" b="1" dirty="0">
                <a:latin typeface="+mn-ea"/>
              </a:rPr>
              <a:t>관점의 감시 체계 구현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주요 자원</a:t>
            </a:r>
            <a:r>
              <a:rPr kumimoji="1" lang="en-US" altLang="ko-KR" sz="1050" b="1" dirty="0">
                <a:latin typeface="+mn-ea"/>
              </a:rPr>
              <a:t>(SF, EMR, S3. Athena,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en-US" altLang="ko-KR" sz="1050" b="1" dirty="0">
                <a:latin typeface="+mn-ea"/>
              </a:rPr>
              <a:t>EC2)</a:t>
            </a:r>
            <a:r>
              <a:rPr kumimoji="1" lang="ko-KR" altLang="en-US" sz="1050" b="1" dirty="0">
                <a:latin typeface="+mn-ea"/>
              </a:rPr>
              <a:t>에 대한 비용 기반의 감시 체계 구현</a:t>
            </a:r>
            <a:endParaRPr kumimoji="1" lang="en-US" altLang="ko-KR" sz="1050" b="1" dirty="0"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Airflow </a:t>
            </a:r>
            <a:r>
              <a:rPr kumimoji="1" lang="ko-KR" altLang="en-US" sz="1050" dirty="0">
                <a:latin typeface="+mn-ea"/>
              </a:rPr>
              <a:t>및 </a:t>
            </a:r>
            <a:r>
              <a:rPr kumimoji="1" lang="en-US" altLang="ko-KR" sz="1050" dirty="0">
                <a:latin typeface="+mn-ea"/>
              </a:rPr>
              <a:t>Airflow Batch Job</a:t>
            </a:r>
            <a:r>
              <a:rPr kumimoji="1" lang="ko-KR" altLang="en-US" sz="1050" dirty="0">
                <a:latin typeface="+mn-ea"/>
              </a:rPr>
              <a:t> 작업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상태와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 및 자원 사용현황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Legacy Source</a:t>
            </a:r>
            <a:r>
              <a:rPr kumimoji="1" lang="ko-KR" altLang="en-US" sz="1050" dirty="0">
                <a:latin typeface="+mn-ea"/>
              </a:rPr>
              <a:t>대상 </a:t>
            </a:r>
            <a:r>
              <a:rPr kumimoji="1" lang="en-US" altLang="ko-KR" sz="1050" dirty="0">
                <a:latin typeface="+mn-ea"/>
              </a:rPr>
              <a:t>DW</a:t>
            </a:r>
            <a:r>
              <a:rPr kumimoji="1" lang="ko-KR" altLang="en-US" sz="1050" dirty="0">
                <a:latin typeface="+mn-ea"/>
              </a:rPr>
              <a:t>로의 </a:t>
            </a:r>
            <a:r>
              <a:rPr kumimoji="1" lang="en-US" altLang="ko-KR" sz="1050" dirty="0">
                <a:latin typeface="+mn-ea"/>
              </a:rPr>
              <a:t>Data Loading </a:t>
            </a:r>
            <a:r>
              <a:rPr kumimoji="1" lang="ko-KR" altLang="en-US" sz="1050" dirty="0">
                <a:latin typeface="+mn-ea"/>
              </a:rPr>
              <a:t>및 </a:t>
            </a:r>
            <a:r>
              <a:rPr kumimoji="1" lang="en-US" altLang="ko-KR" sz="1050" dirty="0">
                <a:latin typeface="+mn-ea"/>
              </a:rPr>
              <a:t>Outbound I/F </a:t>
            </a:r>
            <a:r>
              <a:rPr kumimoji="1" lang="ko-KR" altLang="en-US" sz="1050" dirty="0">
                <a:latin typeface="+mn-ea"/>
              </a:rPr>
              <a:t>작업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주요</a:t>
            </a:r>
            <a:r>
              <a:rPr kumimoji="1" lang="en-US" altLang="ko-KR" sz="1050" dirty="0">
                <a:latin typeface="+mn-ea"/>
              </a:rPr>
              <a:t> DW, Mart</a:t>
            </a:r>
            <a:r>
              <a:rPr kumimoji="1" lang="ko-KR" altLang="en-US" sz="1050" dirty="0">
                <a:latin typeface="+mn-ea"/>
              </a:rPr>
              <a:t> 생성 작업의 </a:t>
            </a:r>
            <a:r>
              <a:rPr kumimoji="1" lang="ko-KR" altLang="en-US" sz="1050" dirty="0" err="1">
                <a:latin typeface="+mn-ea"/>
              </a:rPr>
              <a:t>정상여부</a:t>
            </a:r>
            <a:r>
              <a:rPr kumimoji="1" lang="ko-KR" altLang="en-US" sz="1050" dirty="0">
                <a:latin typeface="+mn-ea"/>
              </a:rPr>
              <a:t>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EMR,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EC2</a:t>
            </a:r>
            <a:r>
              <a:rPr kumimoji="1" lang="ko-KR" altLang="en-US" sz="1050" dirty="0">
                <a:latin typeface="+mn-ea"/>
              </a:rPr>
              <a:t> 상태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(Cluster, CPU, Mem,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IO, Workload </a:t>
            </a:r>
            <a:r>
              <a:rPr kumimoji="1" lang="ko-KR" altLang="en-US" sz="1050" dirty="0">
                <a:latin typeface="+mn-ea"/>
              </a:rPr>
              <a:t>등 주요 자원들</a:t>
            </a:r>
            <a:r>
              <a:rPr kumimoji="1" lang="en-US" altLang="ko-KR" sz="1050" dirty="0"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Spark</a:t>
            </a:r>
            <a:r>
              <a:rPr kumimoji="1" lang="ko-KR" altLang="en-US" sz="1050" dirty="0">
                <a:latin typeface="+mn-ea"/>
              </a:rPr>
              <a:t>관련 </a:t>
            </a:r>
            <a:r>
              <a:rPr kumimoji="1" lang="en-US" altLang="ko-KR" sz="1050" dirty="0">
                <a:latin typeface="+mn-ea"/>
              </a:rPr>
              <a:t>Workload </a:t>
            </a:r>
            <a:r>
              <a:rPr kumimoji="1" lang="ko-KR" altLang="en-US" sz="1050" dirty="0">
                <a:latin typeface="+mn-ea"/>
              </a:rPr>
              <a:t>상태 감시</a:t>
            </a:r>
            <a:r>
              <a:rPr kumimoji="1" lang="en-US" altLang="ko-KR" sz="1050" dirty="0">
                <a:latin typeface="+mn-ea"/>
              </a:rPr>
              <a:t>/Alert (Job, Status, Queue </a:t>
            </a:r>
            <a:r>
              <a:rPr kumimoji="1" lang="ko-KR" altLang="en-US" sz="1050" dirty="0">
                <a:latin typeface="+mn-ea"/>
              </a:rPr>
              <a:t>등</a:t>
            </a:r>
            <a:r>
              <a:rPr kumimoji="1" lang="en-US" altLang="ko-KR" sz="1050" dirty="0"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S3 </a:t>
            </a:r>
            <a:r>
              <a:rPr kumimoji="1" lang="ko-KR" altLang="en-US" sz="1050" dirty="0">
                <a:latin typeface="+mn-ea"/>
              </a:rPr>
              <a:t>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SF Workload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특이상황</a:t>
            </a:r>
            <a:r>
              <a:rPr kumimoji="1" lang="en-US" altLang="ko-KR" sz="1050" dirty="0">
                <a:latin typeface="+mn-ea"/>
              </a:rPr>
              <a:t>(Heavy Query</a:t>
            </a:r>
            <a:r>
              <a:rPr kumimoji="1" lang="ko-KR" altLang="en-US" sz="1050" dirty="0">
                <a:latin typeface="+mn-ea"/>
              </a:rPr>
              <a:t>등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에 대한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SF </a:t>
            </a:r>
            <a:r>
              <a:rPr kumimoji="1" lang="ko-KR" altLang="en-US" sz="1050" dirty="0">
                <a:latin typeface="+mn-ea"/>
              </a:rPr>
              <a:t>저장소 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 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Athena Workload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특이상황</a:t>
            </a:r>
            <a:r>
              <a:rPr kumimoji="1" lang="en-US" altLang="ko-KR" sz="1050" dirty="0">
                <a:latin typeface="+mn-ea"/>
              </a:rPr>
              <a:t>(Heavy Query)</a:t>
            </a:r>
            <a:r>
              <a:rPr kumimoji="1" lang="ko-KR" altLang="en-US" sz="1050" dirty="0">
                <a:latin typeface="+mn-ea"/>
              </a:rPr>
              <a:t>에 대한 감시</a:t>
            </a:r>
            <a:r>
              <a:rPr kumimoji="1" lang="en-US" altLang="ko-KR" sz="1050" dirty="0">
                <a:latin typeface="+mn-ea"/>
              </a:rPr>
              <a:t>/Alert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사용자별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업무별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 err="1">
                <a:latin typeface="+mn-ea"/>
              </a:rPr>
              <a:t>구분자별</a:t>
            </a:r>
            <a:r>
              <a:rPr kumimoji="1" lang="en-US" altLang="ko-KR" sz="1050" dirty="0">
                <a:latin typeface="+mn-ea"/>
              </a:rPr>
              <a:t>)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S3 </a:t>
            </a:r>
            <a:r>
              <a:rPr kumimoji="1" lang="ko-KR" altLang="en-US" sz="1050" dirty="0">
                <a:latin typeface="+mn-ea"/>
              </a:rPr>
              <a:t>용량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성능 상태 및 </a:t>
            </a:r>
            <a:r>
              <a:rPr kumimoji="1" lang="ko-KR" altLang="en-US" sz="1050" dirty="0" err="1">
                <a:latin typeface="+mn-ea"/>
              </a:rPr>
              <a:t>일단위</a:t>
            </a:r>
            <a:r>
              <a:rPr kumimoji="1" lang="ko-KR" altLang="en-US" sz="1050" dirty="0">
                <a:latin typeface="+mn-ea"/>
              </a:rPr>
              <a:t> 변동 객체의 특이사항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감시</a:t>
            </a:r>
            <a:r>
              <a:rPr kumimoji="1" lang="en-US" altLang="ko-KR" sz="1050" dirty="0">
                <a:latin typeface="+mn-ea"/>
              </a:rPr>
              <a:t>/Alert</a:t>
            </a:r>
            <a:r>
              <a:rPr kumimoji="1" lang="ko-KR" altLang="en-US" sz="1050" dirty="0">
                <a:latin typeface="+mn-ea"/>
              </a:rPr>
              <a:t> </a:t>
            </a:r>
            <a:endParaRPr kumimoji="1"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21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운영계획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월 별 목표와 과제를 선정하여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매월 과제를 개별 마무리하여 </a:t>
            </a:r>
            <a:r>
              <a:rPr kumimoji="1" lang="en-US" altLang="ko-KR" dirty="0"/>
              <a:t>Study </a:t>
            </a:r>
            <a:r>
              <a:rPr kumimoji="1" lang="ko-KR" altLang="en-US" dirty="0"/>
              <a:t>실행력을 높이는 방향으로 진행</a:t>
            </a:r>
            <a:endParaRPr kumimoji="1" lang="en-US" altLang="ko-KR" dirty="0"/>
          </a:p>
          <a:p>
            <a:pPr lvl="1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9703C-E184-554D-8EDF-CA176CEDA812}"/>
              </a:ext>
            </a:extLst>
          </p:cNvPr>
          <p:cNvSpPr/>
          <p:nvPr/>
        </p:nvSpPr>
        <p:spPr>
          <a:xfrm>
            <a:off x="798059" y="1953169"/>
            <a:ext cx="5297941" cy="421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기본 형상 준비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기본적인 </a:t>
            </a: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운영플랫폼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기본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기술 학습</a:t>
            </a:r>
            <a:endParaRPr lang="en-US" altLang="ko-KR" sz="10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 파악 및 기본 </a:t>
            </a:r>
            <a:r>
              <a:rPr lang="en-US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연구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기본 환경 구축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확장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확장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모니터 환경 구축</a:t>
            </a:r>
            <a:endParaRPr lang="en-US" altLang="ko-KR" sz="10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기본 </a:t>
            </a:r>
            <a:r>
              <a:rPr lang="en-US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구현과 비용 환산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기본 감시 구현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감시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의 집계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확인 확인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환경 구축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실질적인 감시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기초 구현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1</a:t>
            </a:r>
            <a:r>
              <a:rPr lang="ko-KR" altLang="en-US" sz="1100" b="1" dirty="0">
                <a:latin typeface="+mn-ea"/>
              </a:rPr>
              <a:t>차 연구 및 구현 마무리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중간보고</a:t>
            </a:r>
            <a:r>
              <a:rPr lang="en-US" altLang="ko-KR" sz="1100" b="1" dirty="0">
                <a:latin typeface="+mn-ea"/>
              </a:rPr>
              <a:t>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8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 </a:t>
            </a:r>
            <a:r>
              <a:rPr lang="ko-KR" altLang="en-US" sz="1100" dirty="0">
                <a:latin typeface="+mn-ea"/>
              </a:rPr>
              <a:t>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Custom Exporter</a:t>
            </a:r>
            <a:r>
              <a:rPr lang="ko-KR" altLang="en-US" sz="1000" dirty="0">
                <a:latin typeface="+mn-ea"/>
              </a:rPr>
              <a:t>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Custom Metric </a:t>
            </a:r>
            <a:r>
              <a:rPr lang="ko-KR" altLang="en-US" sz="1000" dirty="0">
                <a:latin typeface="+mn-ea"/>
              </a:rPr>
              <a:t>구현 학습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9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 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dirty="0">
                <a:latin typeface="+mn-ea"/>
              </a:rPr>
              <a:t>Custom Exporter </a:t>
            </a:r>
            <a:r>
              <a:rPr lang="ko-KR" altLang="en-US" sz="1000" dirty="0">
                <a:latin typeface="+mn-ea"/>
              </a:rPr>
              <a:t>제작</a:t>
            </a:r>
            <a:r>
              <a:rPr lang="en-US" altLang="ko-KR" sz="1000" dirty="0">
                <a:latin typeface="+mn-ea"/>
              </a:rPr>
              <a:t>, Custom</a:t>
            </a:r>
            <a:r>
              <a:rPr lang="ko-KR" altLang="en-US" sz="1000" dirty="0">
                <a:latin typeface="+mn-ea"/>
              </a:rPr>
              <a:t> </a:t>
            </a:r>
            <a:r>
              <a:rPr lang="en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구현 및 적용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확장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프로젝트 정리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최종 보고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C7D9-E075-AD48-8447-87D0077619CA}"/>
              </a:ext>
            </a:extLst>
          </p:cNvPr>
          <p:cNvSpPr txBox="1"/>
          <p:nvPr/>
        </p:nvSpPr>
        <p:spPr>
          <a:xfrm>
            <a:off x="623888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별 진행 계획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1A27-E711-544F-895A-A97BA0FF1476}"/>
              </a:ext>
            </a:extLst>
          </p:cNvPr>
          <p:cNvSpPr txBox="1"/>
          <p:nvPr/>
        </p:nvSpPr>
        <p:spPr>
          <a:xfrm>
            <a:off x="6173990" y="1688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운영 방식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5C7D8-BE85-8C47-84E7-5333B493785A}"/>
              </a:ext>
            </a:extLst>
          </p:cNvPr>
          <p:cNvSpPr/>
          <p:nvPr/>
        </p:nvSpPr>
        <p:spPr>
          <a:xfrm>
            <a:off x="6368143" y="1930023"/>
            <a:ext cx="5199970" cy="162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단위 목표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주 단위 모임 진행</a:t>
            </a:r>
            <a:endParaRPr lang="en-US" altLang="ko-KR" sz="11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개인 역할 및 과제는 지속 진행하고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주 단위 공유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협업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확인 모임 진행</a:t>
            </a:r>
            <a:endParaRPr lang="en-US" altLang="ko-KR" sz="1100" b="1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목표 구체화 정비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역할 확인</a:t>
            </a:r>
            <a:endParaRPr lang="en-US" altLang="ko-KR" sz="10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2,3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과제 연구 및 구현</a:t>
            </a:r>
            <a:endParaRPr lang="en-US" altLang="ko-KR" sz="10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주차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월 단위 결과 공유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미흡 사안 정비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월 단위 산출물 정비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1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(Ending Feature)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en-US" altLang="ko-KR" dirty="0"/>
              <a:t>Ending Feature</a:t>
            </a:r>
            <a:r>
              <a:rPr kumimoji="1" lang="ko-KR" altLang="en-US" dirty="0"/>
              <a:t> </a:t>
            </a:r>
            <a:r>
              <a:rPr kumimoji="1" lang="en-US" altLang="ko-KR" dirty="0"/>
              <a:t>Draft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30EA50-A4AE-974C-A65E-A85BEF92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83" y="1700494"/>
            <a:ext cx="401568" cy="4015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73F0BF-BCD7-B147-9354-98548376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93" y="2568238"/>
            <a:ext cx="394720" cy="394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F17FE-2B44-FD48-A8CE-EF0ADBA2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880" y="4747166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7D0975-6C18-6248-AAEF-12AA487E5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176" y="5420134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C1E657-9C37-CA45-BFD7-C20E4CC3B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731" y="5414609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E2E47B-A25D-0C4F-A70B-FCCCBB75C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744" y="5425715"/>
            <a:ext cx="393003" cy="3930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731B27-AC44-EF4A-96B7-727BDA5BD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9936" y="4778984"/>
            <a:ext cx="407789" cy="4062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984A17-5A68-0E45-8025-87C94EED7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3283" y="4779491"/>
            <a:ext cx="407789" cy="4077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AD214B-A657-1541-97EB-60CC649A3AC0}"/>
              </a:ext>
            </a:extLst>
          </p:cNvPr>
          <p:cNvSpPr txBox="1"/>
          <p:nvPr/>
        </p:nvSpPr>
        <p:spPr>
          <a:xfrm>
            <a:off x="4089124" y="5201905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Airflow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D3E2A-0FA7-A14C-A680-4BE01258F8DF}"/>
              </a:ext>
            </a:extLst>
          </p:cNvPr>
          <p:cNvSpPr txBox="1"/>
          <p:nvPr/>
        </p:nvSpPr>
        <p:spPr>
          <a:xfrm>
            <a:off x="5666807" y="518854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CloudWatch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E0207-406C-EF48-AC3B-2A3EDD2FC431}"/>
              </a:ext>
            </a:extLst>
          </p:cNvPr>
          <p:cNvSpPr txBox="1"/>
          <p:nvPr/>
        </p:nvSpPr>
        <p:spPr>
          <a:xfrm>
            <a:off x="7299347" y="5219098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Snowflake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57317D-8043-3843-91C5-FFB4227F9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9040" y="5414609"/>
            <a:ext cx="394721" cy="394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2C8876-4EB3-D34C-B3C5-0A1CCA7FD32A}"/>
              </a:ext>
            </a:extLst>
          </p:cNvPr>
          <p:cNvSpPr txBox="1"/>
          <p:nvPr/>
        </p:nvSpPr>
        <p:spPr>
          <a:xfrm>
            <a:off x="5164913" y="5836211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EMR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E2B53-675D-4143-A48C-C8C328FF149B}"/>
              </a:ext>
            </a:extLst>
          </p:cNvPr>
          <p:cNvSpPr txBox="1"/>
          <p:nvPr/>
        </p:nvSpPr>
        <p:spPr>
          <a:xfrm>
            <a:off x="5681368" y="583795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166CDD-8C5E-A54F-9716-D6DC3A832F66}"/>
              </a:ext>
            </a:extLst>
          </p:cNvPr>
          <p:cNvSpPr txBox="1"/>
          <p:nvPr/>
        </p:nvSpPr>
        <p:spPr>
          <a:xfrm>
            <a:off x="6194064" y="583795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Athena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F86FB-F8DB-8847-B1DB-CBAEB4C9CAE0}"/>
              </a:ext>
            </a:extLst>
          </p:cNvPr>
          <p:cNvSpPr txBox="1"/>
          <p:nvPr/>
        </p:nvSpPr>
        <p:spPr>
          <a:xfrm>
            <a:off x="3974125" y="583049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IF_Job</a:t>
            </a:r>
            <a:endParaRPr kumimoji="1" lang="en-US" altLang="ko-KR" sz="1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C02D0CE-2D0E-604E-A2B3-98E8BB3578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8474" y="3618725"/>
            <a:ext cx="394720" cy="3947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506A65-3505-944C-AAAB-C4218F130674}"/>
              </a:ext>
            </a:extLst>
          </p:cNvPr>
          <p:cNvSpPr txBox="1"/>
          <p:nvPr/>
        </p:nvSpPr>
        <p:spPr>
          <a:xfrm>
            <a:off x="3976714" y="3013161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Prometheus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CEFA9-9790-8442-A128-81BA1D8BE5DF}"/>
              </a:ext>
            </a:extLst>
          </p:cNvPr>
          <p:cNvSpPr txBox="1"/>
          <p:nvPr/>
        </p:nvSpPr>
        <p:spPr>
          <a:xfrm>
            <a:off x="4788195" y="4014200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Exporter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2724CE4-B5B8-7844-A206-BC274ED47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6005" y="3607255"/>
            <a:ext cx="394720" cy="4018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90DAC7-CC20-3549-B6DA-8B1C57897E05}"/>
              </a:ext>
            </a:extLst>
          </p:cNvPr>
          <p:cNvSpPr txBox="1"/>
          <p:nvPr/>
        </p:nvSpPr>
        <p:spPr>
          <a:xfrm>
            <a:off x="6491169" y="4004382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Fetcher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A78C64-B677-0846-91F0-98977763F5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7043" y="2567868"/>
            <a:ext cx="410084" cy="4100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5D9ADE-D545-0A4C-BEA1-C79575F6801C}"/>
              </a:ext>
            </a:extLst>
          </p:cNvPr>
          <p:cNvSpPr txBox="1"/>
          <p:nvPr/>
        </p:nvSpPr>
        <p:spPr>
          <a:xfrm>
            <a:off x="7364446" y="3024046"/>
            <a:ext cx="7152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Custom</a:t>
            </a:r>
          </a:p>
          <a:p>
            <a:pPr algn="ctr"/>
            <a:r>
              <a:rPr kumimoji="1" lang="en-US" altLang="ko-KR" sz="1000" dirty="0"/>
              <a:t>Repository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0A893C-183A-5B46-AF61-61CF7D4E10EC}"/>
              </a:ext>
            </a:extLst>
          </p:cNvPr>
          <p:cNvCxnSpPr>
            <a:stCxn id="13" idx="0"/>
            <a:endCxn id="36" idx="1"/>
          </p:cNvCxnSpPr>
          <p:nvPr/>
        </p:nvCxnSpPr>
        <p:spPr>
          <a:xfrm rot="5400000" flipH="1" flipV="1">
            <a:off x="4165903" y="3964595"/>
            <a:ext cx="931081" cy="63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5">
            <a:extLst>
              <a:ext uri="{FF2B5EF4-FFF2-40B4-BE49-F238E27FC236}">
                <a16:creationId xmlns:a16="http://schemas.microsoft.com/office/drawing/2014/main" id="{7F2974E3-F9B6-984A-9A86-78291FDFFB04}"/>
              </a:ext>
            </a:extLst>
          </p:cNvPr>
          <p:cNvCxnSpPr>
            <a:cxnSpLocks/>
            <a:stCxn id="36" idx="0"/>
            <a:endCxn id="12" idx="3"/>
          </p:cNvCxnSpPr>
          <p:nvPr/>
        </p:nvCxnSpPr>
        <p:spPr>
          <a:xfrm rot="16200000" flipV="1">
            <a:off x="4412211" y="2885101"/>
            <a:ext cx="853127" cy="614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45">
            <a:extLst>
              <a:ext uri="{FF2B5EF4-FFF2-40B4-BE49-F238E27FC236}">
                <a16:creationId xmlns:a16="http://schemas.microsoft.com/office/drawing/2014/main" id="{E7F5D8B0-D1FC-9E48-AB22-41700E7AD5D7}"/>
              </a:ext>
            </a:extLst>
          </p:cNvPr>
          <p:cNvCxnSpPr>
            <a:cxnSpLocks/>
            <a:stCxn id="20" idx="0"/>
            <a:endCxn id="38" idx="2"/>
          </p:cNvCxnSpPr>
          <p:nvPr/>
        </p:nvCxnSpPr>
        <p:spPr>
          <a:xfrm rot="16200000" flipV="1">
            <a:off x="5387749" y="4080062"/>
            <a:ext cx="457514" cy="94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5C0AFEE9-5162-4E48-B330-4B7394F8C931}"/>
              </a:ext>
            </a:extLst>
          </p:cNvPr>
          <p:cNvCxnSpPr>
            <a:cxnSpLocks/>
            <a:stCxn id="19" idx="0"/>
            <a:endCxn id="40" idx="3"/>
          </p:cNvCxnSpPr>
          <p:nvPr/>
        </p:nvCxnSpPr>
        <p:spPr>
          <a:xfrm rot="16200000" flipV="1">
            <a:off x="6916888" y="3942041"/>
            <a:ext cx="970780" cy="703106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45">
            <a:extLst>
              <a:ext uri="{FF2B5EF4-FFF2-40B4-BE49-F238E27FC236}">
                <a16:creationId xmlns:a16="http://schemas.microsoft.com/office/drawing/2014/main" id="{31FBEA6F-D98C-E644-AE6A-91702AAA4141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6768032" y="2858244"/>
            <a:ext cx="834345" cy="663678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36C83FE1-7D6A-D242-81E9-BE0971D0F3B1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rot="5400000" flipH="1" flipV="1">
            <a:off x="4775338" y="1460293"/>
            <a:ext cx="666960" cy="154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45">
            <a:extLst>
              <a:ext uri="{FF2B5EF4-FFF2-40B4-BE49-F238E27FC236}">
                <a16:creationId xmlns:a16="http://schemas.microsoft.com/office/drawing/2014/main" id="{63595A4E-6C16-E141-AD76-B997F2F4B6A7}"/>
              </a:ext>
            </a:extLst>
          </p:cNvPr>
          <p:cNvCxnSpPr>
            <a:cxnSpLocks/>
            <a:stCxn id="43" idx="0"/>
            <a:endCxn id="11" idx="3"/>
          </p:cNvCxnSpPr>
          <p:nvPr/>
        </p:nvCxnSpPr>
        <p:spPr>
          <a:xfrm rot="16200000" flipV="1">
            <a:off x="6670173" y="1515956"/>
            <a:ext cx="666590" cy="143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3B514F-767C-864F-8B4D-1F7BE2B1DA36}"/>
              </a:ext>
            </a:extLst>
          </p:cNvPr>
          <p:cNvSpPr txBox="1"/>
          <p:nvPr/>
        </p:nvSpPr>
        <p:spPr>
          <a:xfrm>
            <a:off x="5716242" y="2097632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Grafana</a:t>
            </a:r>
          </a:p>
        </p:txBody>
      </p:sp>
      <p:cxnSp>
        <p:nvCxnSpPr>
          <p:cNvPr id="72" name="직선 화살표 연결선 45">
            <a:extLst>
              <a:ext uri="{FF2B5EF4-FFF2-40B4-BE49-F238E27FC236}">
                <a16:creationId xmlns:a16="http://schemas.microsoft.com/office/drawing/2014/main" id="{C598161E-232B-EA4A-8798-46DABE62F2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4535943" y="3808204"/>
            <a:ext cx="2120062" cy="1160494"/>
          </a:xfrm>
          <a:prstGeom prst="bentConnector3">
            <a:avLst>
              <a:gd name="adj1" fmla="val 50000"/>
            </a:avLst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45">
            <a:extLst>
              <a:ext uri="{FF2B5EF4-FFF2-40B4-BE49-F238E27FC236}">
                <a16:creationId xmlns:a16="http://schemas.microsoft.com/office/drawing/2014/main" id="{BC7D911A-C4D2-7044-BE9E-BF6864EC4838}"/>
              </a:ext>
            </a:extLst>
          </p:cNvPr>
          <p:cNvCxnSpPr>
            <a:cxnSpLocks/>
            <a:stCxn id="20" idx="3"/>
            <a:endCxn id="41" idx="2"/>
          </p:cNvCxnSpPr>
          <p:nvPr/>
        </p:nvCxnSpPr>
        <p:spPr>
          <a:xfrm flipV="1">
            <a:off x="6291072" y="4312159"/>
            <a:ext cx="557736" cy="671227"/>
          </a:xfrm>
          <a:prstGeom prst="bentConnector2">
            <a:avLst/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985C17A2-B1B3-664B-B813-E7F498F3E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7897" y="2396282"/>
            <a:ext cx="288560" cy="28856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F461DB5-FC30-D74B-95B6-D8DB7A68A1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5171" y="1535466"/>
            <a:ext cx="288560" cy="28856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DB240B5-8E6F-D942-BE59-F63445A4D1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3445" y="2406644"/>
            <a:ext cx="288560" cy="2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01.potx" id="{DFAF38B7-CF13-1246-AB81-8A217605F3B2}" vid="{204EC0A4-0BB1-1E44-ADA9-07A228B0B0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641</TotalTime>
  <Words>955</Words>
  <Application>Microsoft Macintosh PowerPoint</Application>
  <PresentationFormat>와이드스크린</PresentationFormat>
  <Paragraphs>129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Study Group 연간 운영계획 (1조:Cloud/OpenSource를 활용한 Data Lake 효율적 관리 Research)</vt:lpstr>
      <vt:lpstr>Study Group 연간 운영계획 (1조:Cloud/OpenSource를 활용한 Data Lake 효율적 관리 Research)</vt:lpstr>
      <vt:lpstr>Study Group 연간 운영계획 (1조:Cloud/OpenSource를 활용한 Data Lake 효율적 관리 Research)</vt:lpstr>
      <vt:lpstr>Study Group (Ending Feature)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Doogie</dc:creator>
  <cp:lastModifiedBy>Doogie</cp:lastModifiedBy>
  <cp:revision>48</cp:revision>
  <cp:lastPrinted>2018-02-19T08:05:47Z</cp:lastPrinted>
  <dcterms:created xsi:type="dcterms:W3CDTF">2023-03-14T07:45:10Z</dcterms:created>
  <dcterms:modified xsi:type="dcterms:W3CDTF">2023-04-06T08:43:03Z</dcterms:modified>
</cp:coreProperties>
</file>