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74" r:id="rId3"/>
    <p:sldId id="270" r:id="rId4"/>
    <p:sldId id="277" r:id="rId5"/>
    <p:sldId id="275" r:id="rId6"/>
    <p:sldId id="278" r:id="rId7"/>
    <p:sldId id="279" r:id="rId8"/>
    <p:sldId id="281" r:id="rId9"/>
    <p:sldId id="282" r:id="rId10"/>
    <p:sldId id="2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8"/>
    <p:restoredTop sz="96405"/>
  </p:normalViewPr>
  <p:slideViewPr>
    <p:cSldViewPr snapToGrid="0" snapToObjects="1" showGuides="1">
      <p:cViewPr varScale="1">
        <p:scale>
          <a:sx n="99" d="100"/>
          <a:sy n="99" d="100"/>
        </p:scale>
        <p:origin x="200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9087379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1" y="3641202"/>
            <a:ext cx="908738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42900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BBAEE-2A75-DF49-B228-7306C25082A2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AFF9-7AB5-C94F-942C-ADAB16ACD896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60A2-60BA-AF4B-93EF-10C454B3ED53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01DA-0546-6A48-A824-6B3F70C1156A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239C-1E68-B743-B0AF-95F4C0081CC8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667697" y="6469706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895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8969927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ko-KR" altLang="en-US"/>
              <a:t>마스터 제목 스타일 편집</a:t>
            </a:r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453188"/>
            <a:ext cx="7616757" cy="138499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algn="ctr">
              <a:defRPr sz="900" i="1"/>
            </a:lvl1pPr>
          </a:lstStyle>
          <a:p>
            <a:r>
              <a:rPr kumimoji="1" lang="en-US" altLang="ko-KR" dirty="0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962378" y="6470690"/>
            <a:ext cx="786710" cy="138498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DBCD48D6-E534-F147-8146-66C6CB878EA7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42913" y="850900"/>
            <a:ext cx="11306175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600">
                <a:latin typeface="+mn-ea"/>
                <a:ea typeface="+mn-ea"/>
              </a:defRPr>
            </a:lvl1pPr>
            <a:lvl2pPr marL="311150" indent="-127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446088" indent="-12382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623888" indent="-158750">
              <a:tabLst/>
              <a:defRPr sz="1050"/>
            </a:lvl4pPr>
            <a:lvl5pPr marL="763588" indent="-119063">
              <a:tabLst/>
              <a:defRPr sz="105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49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orient="horz" pos="436">
          <p15:clr>
            <a:srgbClr val="FBAE40"/>
          </p15:clr>
        </p15:guide>
        <p15:guide id="14" orient="horz" pos="1139">
          <p15:clr>
            <a:srgbClr val="FBAE40"/>
          </p15:clr>
        </p15:guide>
        <p15:guide id="15" orient="horz" pos="12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942C94E-170F-1B4D-B407-A7D3559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B5BA-EE48-884B-868C-F50768A9650E}" type="datetime1">
              <a:rPr kumimoji="1" lang="ko-KR" altLang="en-US" smtClean="0"/>
              <a:t>2023. 7. 7.</a:t>
            </a:fld>
            <a:endParaRPr kumimoji="1"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2179738-A1D7-CF47-B576-F3465CFD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F11DE5F-F394-D844-B06A-9BD49260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FCC6-1855-3642-AA53-C67E1A4A2B51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1BE9E-ECAC-E148-B502-D0CDA3292A7C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E3CF-971B-0048-B502-46DA51A2A371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7FCF-AF88-D645-8285-DA72CE045CB7}" type="datetime1">
              <a:rPr kumimoji="1" lang="ko-KR" altLang="en-US" smtClean="0"/>
              <a:t>2023. 7. 7.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20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2913" y="836613"/>
            <a:ext cx="11306175" cy="1270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42913" y="6453188"/>
            <a:ext cx="1686339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B5BA-EE48-884B-868C-F50768A9650E}" type="datetime1">
              <a:rPr kumimoji="1" lang="ko-KR" altLang="en-US" smtClean="0"/>
              <a:t>2023. 7. 7.</a:t>
            </a:fld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92836" y="6471133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5DB7BE-CD29-7649-AA94-F2AA7F3EB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ore-KR"/>
              <a:t>Confidential, Internal use only</a:t>
            </a:r>
            <a:endParaRPr kumimoji="1" lang="ko-Kore-KR" altLang="en-US" dirty="0"/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ED861FC-E9F9-BC40-AECB-C4D098EF64C4}"/>
              </a:ext>
            </a:extLst>
          </p:cNvPr>
          <p:cNvSpPr txBox="1">
            <a:spLocks/>
          </p:cNvSpPr>
          <p:nvPr userDrawn="1"/>
        </p:nvSpPr>
        <p:spPr>
          <a:xfrm>
            <a:off x="4038600" y="6453188"/>
            <a:ext cx="4114800" cy="144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dirty="0"/>
              <a:t>Confidential, Internal use only</a:t>
            </a:r>
            <a:endParaRPr kumimoji="1" lang="ko-Kore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902EDC0A-A08C-0B44-80F2-31465A92DA4E}"/>
              </a:ext>
            </a:extLst>
          </p:cNvPr>
          <p:cNvSpPr txBox="1">
            <a:spLocks/>
          </p:cNvSpPr>
          <p:nvPr userDrawn="1"/>
        </p:nvSpPr>
        <p:spPr>
          <a:xfrm>
            <a:off x="10592836" y="6471132"/>
            <a:ext cx="1156252" cy="144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1" r:id="rId3"/>
    <p:sldLayoutId id="2147483662" r:id="rId4"/>
    <p:sldLayoutId id="2147483660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674688" indent="-149225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52488" indent="-15875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5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7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pos="7514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279" userDrawn="1">
          <p15:clr>
            <a:srgbClr val="F26B43"/>
          </p15:clr>
        </p15:guide>
        <p15:guide id="9" pos="393" userDrawn="1">
          <p15:clr>
            <a:srgbClr val="F26B43"/>
          </p15:clr>
        </p15:guide>
        <p15:guide id="10" pos="7401" userDrawn="1">
          <p15:clr>
            <a:srgbClr val="F26B43"/>
          </p15:clr>
        </p15:guide>
        <p15:guide id="11" pos="7287" userDrawn="1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orient="horz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tiff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1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tiff"/><Relationship Id="rId7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tiff"/><Relationship Id="rId7" Type="http://schemas.openxmlformats.org/officeDocument/2006/relationships/image" Target="../media/image15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3.tiff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716120" y="314280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3387946" y="3142803"/>
            <a:ext cx="12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 &amp; Basic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5466690" y="3142803"/>
            <a:ext cx="608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8858235" y="3142803"/>
            <a:ext cx="646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90" y="4866174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67" y="3719782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961" y="3731358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7" y="4840340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167" y="5319761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003" y="5779577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2476" y="5330770"/>
            <a:ext cx="393003" cy="3930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54D0EA-BA4E-694D-89DB-B4BD7C5D3499}"/>
              </a:ext>
            </a:extLst>
          </p:cNvPr>
          <p:cNvSpPr txBox="1"/>
          <p:nvPr/>
        </p:nvSpPr>
        <p:spPr>
          <a:xfrm>
            <a:off x="3359656" y="3566935"/>
            <a:ext cx="183638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분석 환경 구축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확보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r>
              <a:rPr kumimoji="1" lang="en-US" altLang="ko-KR" sz="1050" dirty="0">
                <a:latin typeface="+mn-ea"/>
              </a:rPr>
              <a:t>(</a:t>
            </a:r>
            <a:r>
              <a:rPr kumimoji="1" lang="ko-KR" altLang="en-US" sz="1050" dirty="0" err="1">
                <a:latin typeface="+mn-ea"/>
              </a:rPr>
              <a:t>중고급</a:t>
            </a:r>
            <a:r>
              <a:rPr kumimoji="1" lang="en-US" altLang="ko-KR" sz="1050" dirty="0">
                <a:latin typeface="+mn-ea"/>
              </a:rPr>
              <a:t>)</a:t>
            </a: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플랫폼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의 자원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서비스 구성 및 운영관리 현황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상태</a:t>
            </a:r>
            <a:r>
              <a:rPr kumimoji="1" lang="en-US" altLang="ko-KR" sz="1050" dirty="0">
                <a:latin typeface="+mn-ea"/>
              </a:rPr>
              <a:t>/</a:t>
            </a:r>
            <a:r>
              <a:rPr kumimoji="1" lang="ko-KR" altLang="en-US" sz="1050" dirty="0">
                <a:latin typeface="+mn-ea"/>
              </a:rPr>
              <a:t>수준 파악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 요소 도출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구현</a:t>
            </a:r>
            <a:endParaRPr kumimoji="1" lang="en-US" altLang="ko-KR" sz="1050" b="1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dirty="0">
                <a:latin typeface="+mn-ea"/>
              </a:rPr>
              <a:t>관련 기술 역량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616114" y="4129629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6504" y="5796207"/>
            <a:ext cx="407789" cy="40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0C6E92-BB5B-D340-877F-FB80E1C32357}"/>
              </a:ext>
            </a:extLst>
          </p:cNvPr>
          <p:cNvSpPr txBox="1"/>
          <p:nvPr/>
        </p:nvSpPr>
        <p:spPr>
          <a:xfrm>
            <a:off x="5431788" y="3535661"/>
            <a:ext cx="3178812" cy="2695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 플랫폼의 감시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관리환경구축 및 해당 기술력 확보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다양한 감시 대상과 감시 </a:t>
            </a:r>
            <a:r>
              <a:rPr kumimoji="1" lang="en-US" altLang="ko-KR" sz="1050" b="1" dirty="0">
                <a:latin typeface="+mn-ea"/>
              </a:rPr>
              <a:t>Metric</a:t>
            </a:r>
            <a:r>
              <a:rPr kumimoji="1" lang="ko-KR" altLang="en-US" sz="1050" b="1" dirty="0">
                <a:latin typeface="+mn-ea"/>
              </a:rPr>
              <a:t>의 기술적 연동 학습 및 구현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(Event, Alert, Status, Historic, FinOps)</a:t>
            </a: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Capacity Planning</a:t>
            </a:r>
            <a:r>
              <a:rPr kumimoji="1" lang="ko-KR" altLang="en-US" sz="1050" b="1" dirty="0">
                <a:latin typeface="+mn-ea"/>
              </a:rPr>
              <a:t>관점에서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서비스의 사용자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업무</a:t>
            </a:r>
            <a:r>
              <a:rPr kumimoji="1" lang="en-US" altLang="ko-KR" sz="1050" b="1" dirty="0">
                <a:latin typeface="+mn-ea"/>
              </a:rPr>
              <a:t>/</a:t>
            </a:r>
            <a:r>
              <a:rPr kumimoji="1" lang="ko-KR" altLang="en-US" sz="1050" b="1" dirty="0">
                <a:latin typeface="+mn-ea"/>
              </a:rPr>
              <a:t>서비스 등 그룹별 사용량 및 비용의 감시와 관리 체계화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 </a:t>
            </a:r>
            <a:r>
              <a:rPr kumimoji="1" lang="ko-KR" altLang="en-US" sz="1050" dirty="0">
                <a:latin typeface="+mn-ea"/>
              </a:rPr>
              <a:t>서비스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시스템</a:t>
            </a:r>
            <a:r>
              <a:rPr kumimoji="1" lang="en-US" altLang="ko-KR" sz="1050" dirty="0">
                <a:latin typeface="+mn-ea"/>
              </a:rPr>
              <a:t>,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en-US" altLang="ko-KR" sz="1050" dirty="0">
                <a:latin typeface="+mn-ea"/>
              </a:rPr>
              <a:t>Workflow</a:t>
            </a:r>
            <a:r>
              <a:rPr kumimoji="1" lang="ko-KR" altLang="en-US" sz="1050" dirty="0">
                <a:latin typeface="+mn-ea"/>
              </a:rPr>
              <a:t>에 대한</a:t>
            </a:r>
            <a:r>
              <a:rPr kumimoji="1" lang="en-US" altLang="ko-KR" sz="1050" dirty="0">
                <a:latin typeface="+mn-ea"/>
              </a:rPr>
              <a:t> </a:t>
            </a:r>
            <a:r>
              <a:rPr kumimoji="1" lang="ko-KR" altLang="en-US" sz="1050" dirty="0">
                <a:latin typeface="+mn-ea"/>
              </a:rPr>
              <a:t>진행상황 감시 및 각종 수행 결과 관리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Oasis </a:t>
            </a:r>
            <a:r>
              <a:rPr kumimoji="1" lang="ko-KR" altLang="en-US" sz="1050" b="1" dirty="0">
                <a:latin typeface="+mn-ea"/>
              </a:rPr>
              <a:t>서비스들의 비용 효율화 관점의 개선 활동</a:t>
            </a:r>
            <a:endParaRPr kumimoji="1" lang="en-US" altLang="ko-KR" sz="1050" b="1" dirty="0">
              <a:latin typeface="+mn-ea"/>
            </a:endParaRPr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FF0247B-D202-DD43-8B5D-945B62957F5A}"/>
              </a:ext>
            </a:extLst>
          </p:cNvPr>
          <p:cNvCxnSpPr>
            <a:cxnSpLocks/>
          </p:cNvCxnSpPr>
          <p:nvPr/>
        </p:nvCxnSpPr>
        <p:spPr>
          <a:xfrm>
            <a:off x="3595406" y="4581506"/>
            <a:ext cx="6533545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FFAD0B-8BB0-F842-86B6-98C5319ED6BA}"/>
              </a:ext>
            </a:extLst>
          </p:cNvPr>
          <p:cNvSpPr txBox="1"/>
          <p:nvPr/>
        </p:nvSpPr>
        <p:spPr>
          <a:xfrm>
            <a:off x="8823019" y="3535661"/>
            <a:ext cx="2411037" cy="288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Cloud </a:t>
            </a:r>
            <a:r>
              <a:rPr kumimoji="1" lang="ko-KR" altLang="en-US" sz="1050" b="1" dirty="0">
                <a:latin typeface="+mn-ea"/>
              </a:rPr>
              <a:t>환경의 운영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관리 관련 기술력과 구축 경험 확보</a:t>
            </a:r>
            <a:r>
              <a:rPr kumimoji="1" lang="en-US" altLang="ko-KR" sz="1050" b="1" dirty="0">
                <a:latin typeface="+mn-ea"/>
              </a:rPr>
              <a:t> </a:t>
            </a:r>
            <a:r>
              <a:rPr kumimoji="1" lang="ko-KR" altLang="en-US" sz="1050" b="1" dirty="0">
                <a:latin typeface="+mn-ea"/>
              </a:rPr>
              <a:t>및 지속적인 고도화 기반 마련</a:t>
            </a:r>
            <a:endParaRPr kumimoji="1" lang="en-US" altLang="ko-KR" sz="105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 err="1">
                <a:latin typeface="+mn-ea"/>
              </a:rPr>
              <a:t>AsIs</a:t>
            </a:r>
            <a:r>
              <a:rPr kumimoji="1" lang="en-US" altLang="ko-KR" sz="1050" dirty="0">
                <a:latin typeface="+mn-ea"/>
              </a:rPr>
              <a:t> Cloud</a:t>
            </a:r>
            <a:r>
              <a:rPr kumimoji="1" lang="ko-KR" altLang="en-US" sz="1050" dirty="0" err="1">
                <a:latin typeface="+mn-ea"/>
              </a:rPr>
              <a:t>서비스별</a:t>
            </a:r>
            <a:r>
              <a:rPr kumimoji="1" lang="ko-KR" altLang="en-US" sz="1050" dirty="0">
                <a:latin typeface="+mn-ea"/>
              </a:rPr>
              <a:t> </a:t>
            </a:r>
            <a:r>
              <a:rPr kumimoji="1" lang="ko-KR" altLang="en-US" sz="1050" dirty="0" err="1">
                <a:latin typeface="+mn-ea"/>
              </a:rPr>
              <a:t>구성현황</a:t>
            </a:r>
            <a:r>
              <a:rPr kumimoji="1" lang="ko-KR" altLang="en-US" sz="1050" dirty="0">
                <a:latin typeface="+mn-ea"/>
              </a:rPr>
              <a:t> 및 운영의 세부내역 연구 및 기술력 향상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서비스와 </a:t>
            </a:r>
            <a:r>
              <a:rPr kumimoji="1" lang="en-US" altLang="ko-KR" sz="1050" dirty="0">
                <a:latin typeface="+mn-ea"/>
              </a:rPr>
              <a:t>Oasis</a:t>
            </a:r>
            <a:r>
              <a:rPr kumimoji="1" lang="ko-KR" altLang="en-US" sz="1050" dirty="0">
                <a:latin typeface="+mn-ea"/>
              </a:rPr>
              <a:t>내 </a:t>
            </a:r>
            <a:r>
              <a:rPr kumimoji="1" lang="en-US" altLang="ko-KR" sz="1050" dirty="0">
                <a:latin typeface="+mn-ea"/>
              </a:rPr>
              <a:t>Workload</a:t>
            </a:r>
            <a:r>
              <a:rPr kumimoji="1" lang="ko-KR" altLang="en-US" sz="1050" dirty="0">
                <a:latin typeface="+mn-ea"/>
              </a:rPr>
              <a:t>의 운영 최적화 수준 검토 및 개선</a:t>
            </a: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latin typeface="+mn-ea"/>
            </a:endParaRPr>
          </a:p>
          <a:p>
            <a:pPr marL="138113" indent="-1381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 err="1">
                <a:latin typeface="+mn-ea"/>
              </a:rPr>
              <a:t>서비스별</a:t>
            </a:r>
            <a:r>
              <a:rPr kumimoji="1" lang="ko-KR" altLang="en-US" sz="1050" b="1" dirty="0">
                <a:latin typeface="+mn-ea"/>
              </a:rPr>
              <a:t> 특성에 맞는 사용량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비용에 대한 지속적인 관리와 효율화 작업 환경 마련</a:t>
            </a:r>
            <a:endParaRPr kumimoji="1" lang="en-US" altLang="ko-KR" sz="1050" dirty="0">
              <a:latin typeface="+mn-ea"/>
            </a:endParaRPr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배경</a:t>
            </a:r>
            <a:endParaRPr kumimoji="1" lang="en-US" altLang="ko-KR" dirty="0"/>
          </a:p>
          <a:p>
            <a:pPr lvl="1"/>
            <a:r>
              <a:rPr kumimoji="1" lang="en" altLang="en-US" dirty="0"/>
              <a:t>Cloud</a:t>
            </a:r>
            <a:r>
              <a:rPr kumimoji="1" lang="ko-KR" altLang="en-US" dirty="0"/>
              <a:t>기반으로 </a:t>
            </a:r>
            <a:r>
              <a:rPr kumimoji="1" lang="en" altLang="en-US" dirty="0"/>
              <a:t>Data Lake </a:t>
            </a:r>
            <a:r>
              <a:rPr kumimoji="1" lang="ko-KR" altLang="en-US" dirty="0"/>
              <a:t>환경이 변화됨에 따라</a:t>
            </a:r>
            <a:r>
              <a:rPr kumimoji="1" lang="en-US" altLang="ko-KR" dirty="0"/>
              <a:t>, </a:t>
            </a:r>
            <a:r>
              <a:rPr kumimoji="1" lang="en" altLang="en-US" b="1" dirty="0"/>
              <a:t>Cloud </a:t>
            </a:r>
            <a:r>
              <a:rPr kumimoji="1" lang="ko-KR" altLang="en-US" b="1" dirty="0"/>
              <a:t>환경에서 요구되는 새로운 관점의 효율적 관리의 필요성</a:t>
            </a:r>
            <a:r>
              <a:rPr kumimoji="1" lang="ko-KR" altLang="en-US" dirty="0"/>
              <a:t> 대두</a:t>
            </a:r>
          </a:p>
          <a:p>
            <a:pPr lvl="1"/>
            <a:r>
              <a:rPr kumimoji="1" lang="ko-KR" altLang="en-US" b="1" dirty="0"/>
              <a:t>실질적 </a:t>
            </a:r>
            <a:r>
              <a:rPr kumimoji="1" lang="en" altLang="en-US" b="1" dirty="0"/>
              <a:t>Research</a:t>
            </a:r>
            <a:r>
              <a:rPr kumimoji="1" lang="ko-KR" altLang="en-US" b="1" dirty="0"/>
              <a:t>와 구현</a:t>
            </a:r>
            <a:r>
              <a:rPr kumimoji="1" lang="ko-KR" altLang="en-US" dirty="0"/>
              <a:t>으로 </a:t>
            </a:r>
            <a:r>
              <a:rPr kumimoji="1" lang="en" altLang="en-US" dirty="0"/>
              <a:t>Cloud </a:t>
            </a:r>
            <a:r>
              <a:rPr kumimoji="1" lang="ko-KR" altLang="en-US" dirty="0"/>
              <a:t>기술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솔루션에 대한 개인 역량 및 조직역량 확대 추구</a:t>
            </a:r>
            <a:endParaRPr kumimoji="1" lang="en-US" altLang="ko-KR" dirty="0"/>
          </a:p>
          <a:p>
            <a:r>
              <a:rPr kumimoji="1" lang="ko-KR" altLang="en-US" dirty="0"/>
              <a:t>목표</a:t>
            </a:r>
            <a:endParaRPr kumimoji="1" lang="en-US" altLang="ko-KR" dirty="0"/>
          </a:p>
          <a:p>
            <a:pPr lvl="1"/>
            <a:r>
              <a:rPr kumimoji="1" lang="en" altLang="ko-KR" dirty="0" err="1"/>
              <a:t>AsIs</a:t>
            </a:r>
            <a:r>
              <a:rPr kumimoji="1" lang="en" altLang="ko-KR" dirty="0"/>
              <a:t> Oasis Cloud Platform </a:t>
            </a:r>
            <a:r>
              <a:rPr kumimoji="1" lang="ko-KR" altLang="en-US" dirty="0"/>
              <a:t>및 해당 </a:t>
            </a:r>
            <a:r>
              <a:rPr kumimoji="1" lang="en" altLang="ko-KR" dirty="0"/>
              <a:t>Platform </a:t>
            </a:r>
            <a:r>
              <a:rPr kumimoji="1" lang="ko-KR" altLang="en-US" dirty="0"/>
              <a:t>운영관리를 위한 기술 이해도 증대 및 개발능력 확보 </a:t>
            </a:r>
          </a:p>
          <a:p>
            <a:pPr lvl="1"/>
            <a:r>
              <a:rPr kumimoji="1" lang="en" altLang="ko-KR" dirty="0"/>
              <a:t>Oasis Cloud </a:t>
            </a:r>
            <a:r>
              <a:rPr kumimoji="1" lang="ko-KR" altLang="en-US" dirty="0"/>
              <a:t>운영관리 환경 구축 및 감시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관리 사안들의 구현으로 </a:t>
            </a:r>
            <a:r>
              <a:rPr kumimoji="1" lang="en" altLang="ko-KR" dirty="0"/>
              <a:t>Oasis</a:t>
            </a:r>
            <a:r>
              <a:rPr kumimoji="1" lang="ko-KR" altLang="en-US" dirty="0"/>
              <a:t>에 대한 기본적인 운영관리 환경 구축 및 개발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구현 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사용자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서비스등</a:t>
            </a:r>
            <a:r>
              <a:rPr kumimoji="1" lang="ko-KR" altLang="en-US" dirty="0"/>
              <a:t> 구별된 </a:t>
            </a:r>
            <a:r>
              <a:rPr kumimoji="1" lang="en" altLang="ko-KR" dirty="0"/>
              <a:t>Account</a:t>
            </a:r>
            <a:r>
              <a:rPr kumimoji="1" lang="ko-KR" altLang="en-US" dirty="0"/>
              <a:t>별 </a:t>
            </a:r>
            <a:r>
              <a:rPr kumimoji="1" lang="en" altLang="ko-KR" dirty="0"/>
              <a:t>Usage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운영관리 특이점의 감시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비용기반의</a:t>
            </a:r>
            <a:r>
              <a:rPr kumimoji="1" lang="ko-KR" altLang="en-US" dirty="0"/>
              <a:t> 자원관리 및 직관적이고 효율적인 </a:t>
            </a:r>
            <a:r>
              <a:rPr kumimoji="1" lang="ko-KR" altLang="en-US" dirty="0" err="1"/>
              <a:t>운영환경</a:t>
            </a:r>
            <a:r>
              <a:rPr kumimoji="1" lang="ko-KR" altLang="en-US" dirty="0"/>
              <a:t> 확보</a:t>
            </a:r>
            <a:endParaRPr kumimoji="1" lang="en-US" altLang="ko-KR" dirty="0"/>
          </a:p>
          <a:p>
            <a:pPr lvl="1"/>
            <a:r>
              <a:rPr kumimoji="1" lang="ko-KR" altLang="en-US" b="1" dirty="0"/>
              <a:t>주요 기술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latin typeface="+mn-ea"/>
              </a:rPr>
              <a:t>Prometheus, Grafana, </a:t>
            </a:r>
            <a:r>
              <a:rPr kumimoji="1" lang="en-US" altLang="ko-KR" dirty="0" err="1">
                <a:latin typeface="+mn-ea"/>
              </a:rPr>
              <a:t>NodeExporter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InfluxDB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statsD</a:t>
            </a:r>
            <a:r>
              <a:rPr kumimoji="1" lang="en-US" altLang="ko-KR" dirty="0">
                <a:latin typeface="+mn-ea"/>
              </a:rPr>
              <a:t>, </a:t>
            </a:r>
            <a:r>
              <a:rPr kumimoji="1" lang="en-US" altLang="ko-KR" dirty="0" err="1">
                <a:latin typeface="+mn-ea"/>
              </a:rPr>
              <a:t>Telegraf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등 </a:t>
            </a:r>
            <a:r>
              <a:rPr kumimoji="1" lang="en-US" altLang="ko-KR" dirty="0">
                <a:latin typeface="+mn-ea"/>
              </a:rPr>
              <a:t>+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 err="1">
                <a:latin typeface="+mn-ea"/>
              </a:rPr>
              <a:t>AsIs</a:t>
            </a:r>
            <a:r>
              <a:rPr kumimoji="1" lang="en-US" altLang="ko-KR" dirty="0">
                <a:latin typeface="+mn-ea"/>
              </a:rPr>
              <a:t> Oasis Cloud</a:t>
            </a:r>
            <a:r>
              <a:rPr kumimoji="1" lang="ko-KR" altLang="en-US" dirty="0">
                <a:latin typeface="+mn-ea"/>
              </a:rPr>
              <a:t> 솔루션 및 서비스</a:t>
            </a:r>
            <a:endParaRPr kumimoji="1" lang="ko-KR" altLang="en-US" dirty="0"/>
          </a:p>
          <a:p>
            <a:pPr lvl="1"/>
            <a:endParaRPr kumimoji="1" lang="ko-KR" altLang="en-US" dirty="0"/>
          </a:p>
          <a:p>
            <a:pPr lvl="1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4343" y="5330770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97" y="5779576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63" y="3708815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343" y="4870775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7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218F909-4852-4445-973D-10CDE032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1AAFD9-4979-C844-8E64-271EB26B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E931B8-D21A-0D48-B238-9E7DD617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1420592"/>
            <a:ext cx="4572001" cy="40044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D4203-F52B-CC48-92DB-93616D21235D}"/>
              </a:ext>
            </a:extLst>
          </p:cNvPr>
          <p:cNvSpPr txBox="1"/>
          <p:nvPr/>
        </p:nvSpPr>
        <p:spPr>
          <a:xfrm>
            <a:off x="7138262" y="5425034"/>
            <a:ext cx="1243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it easy!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7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1FC4-BF2E-8F43-B797-BF08B7730350}"/>
              </a:ext>
            </a:extLst>
          </p:cNvPr>
          <p:cNvSpPr txBox="1"/>
          <p:nvPr/>
        </p:nvSpPr>
        <p:spPr>
          <a:xfrm>
            <a:off x="1254545" y="227085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Domain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C9213-08AF-E244-8F31-D5F7A2DA7836}"/>
              </a:ext>
            </a:extLst>
          </p:cNvPr>
          <p:cNvSpPr txBox="1"/>
          <p:nvPr/>
        </p:nvSpPr>
        <p:spPr>
          <a:xfrm>
            <a:off x="2855564" y="2655250"/>
            <a:ext cx="174124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Oasis Ops PF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전체공통</a:t>
            </a:r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Airflow,</a:t>
            </a:r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Portal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김태엽</a:t>
            </a:r>
            <a:r>
              <a:rPr kumimoji="1"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,</a:t>
            </a: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 김재홍</a:t>
            </a:r>
            <a:endParaRPr kumimoji="1" lang="en-US" altLang="ko-KR" sz="105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EMR, S3</a:t>
            </a:r>
            <a:b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kumimoji="1" lang="ko-KR" altLang="en-US" sz="105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정성준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ko-KR" alt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Snowflake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이지호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endParaRPr kumimoji="1"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 algn="r"/>
            <a: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Athena, S3</a:t>
            </a:r>
            <a:br>
              <a:rPr kumimoji="1" lang="en-US" altLang="ko-KR" sz="1400" b="1" dirty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kumimoji="1" lang="ko-KR" altLang="en-US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김지연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C5C78-0EDA-E94F-B3C7-65636F0CB726}"/>
              </a:ext>
            </a:extLst>
          </p:cNvPr>
          <p:cNvSpPr txBox="1"/>
          <p:nvPr/>
        </p:nvSpPr>
        <p:spPr>
          <a:xfrm>
            <a:off x="2870250" y="2260863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Subjects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0D1CD-A0E6-C241-B19A-5186288E39CA}"/>
              </a:ext>
            </a:extLst>
          </p:cNvPr>
          <p:cNvSpPr txBox="1"/>
          <p:nvPr/>
        </p:nvSpPr>
        <p:spPr>
          <a:xfrm>
            <a:off x="4646896" y="2270852"/>
            <a:ext cx="803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Targets</a:t>
            </a:r>
            <a:endParaRPr kumimoji="1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BD5DF1D-1D49-CA41-8B1C-271634D3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5" y="4215841"/>
            <a:ext cx="407789" cy="4077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49D2AF-D556-B544-A0E6-591BF56A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92" y="2932969"/>
            <a:ext cx="401568" cy="4015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9F644C-82DF-584D-ABE7-2F159AE58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386" y="2944545"/>
            <a:ext cx="394720" cy="3947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C1654C8-4ED3-C44F-B88F-9B67BFBB2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92" y="4190007"/>
            <a:ext cx="443063" cy="4430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C34B3E-1054-5A47-8EAF-5303CAD4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92" y="4669428"/>
            <a:ext cx="398584" cy="3985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89674-E7C4-5748-818F-A5548F7E0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428" y="5129244"/>
            <a:ext cx="409634" cy="4096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6DF5769-8DBB-D845-974A-41353A28AD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0901" y="4680437"/>
            <a:ext cx="393003" cy="3930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CE1994C-95CE-0849-81C0-7E2653F05BD6}"/>
              </a:ext>
            </a:extLst>
          </p:cNvPr>
          <p:cNvSpPr txBox="1"/>
          <p:nvPr/>
        </p:nvSpPr>
        <p:spPr>
          <a:xfrm>
            <a:off x="1154539" y="3342816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Ops</a:t>
            </a:r>
            <a:r>
              <a:rPr kumimoji="1" lang="ko-KR" altLang="en-US" sz="1200" dirty="0"/>
              <a:t> 플랫폼</a:t>
            </a:r>
            <a:endParaRPr kumimoji="1" lang="en-US" altLang="ko-KR" sz="12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9EE0DEA-1275-D74F-89DD-B6DA019BC2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929" y="5145874"/>
            <a:ext cx="407789" cy="4062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88F569-8D54-424B-839F-E39239952D54}"/>
              </a:ext>
            </a:extLst>
          </p:cNvPr>
          <p:cNvSpPr txBox="1"/>
          <p:nvPr/>
        </p:nvSpPr>
        <p:spPr>
          <a:xfrm>
            <a:off x="1151592" y="5616740"/>
            <a:ext cx="14069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00" dirty="0"/>
              <a:t>Oasis </a:t>
            </a:r>
            <a:r>
              <a:rPr kumimoji="1" lang="ko-KR" altLang="en-US" sz="1200" dirty="0"/>
              <a:t>서비스 플랫폼</a:t>
            </a:r>
            <a:endParaRPr kumimoji="1" lang="en-US" altLang="ko-KR" sz="1200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전체 진행 목표 및 개인별 목표</a:t>
            </a:r>
            <a:endParaRPr kumimoji="1" lang="en-US" altLang="ko-KR" dirty="0"/>
          </a:p>
          <a:p>
            <a:pPr lvl="1"/>
            <a:r>
              <a:rPr kumimoji="1" lang="en-US" altLang="en-US" b="1" dirty="0"/>
              <a:t>Oasis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Ops</a:t>
            </a:r>
            <a:r>
              <a:rPr kumimoji="1" lang="ko-KR" altLang="en-US" b="1" dirty="0"/>
              <a:t>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Group</a:t>
            </a:r>
            <a:r>
              <a:rPr kumimoji="1" lang="ko-KR" altLang="en-US" dirty="0"/>
              <a:t>의 공통영역으로 </a:t>
            </a:r>
            <a:r>
              <a:rPr kumimoji="1" lang="ko-KR" altLang="en-US" b="1" dirty="0"/>
              <a:t>연구 및 구축 </a:t>
            </a:r>
            <a:r>
              <a:rPr kumimoji="1" lang="ko-KR" altLang="en-US" dirty="0"/>
              <a:t>진행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Oasis Cloud</a:t>
            </a:r>
            <a:r>
              <a:rPr kumimoji="1" lang="ko-KR" altLang="en-US" dirty="0"/>
              <a:t>내에 </a:t>
            </a:r>
            <a:r>
              <a:rPr kumimoji="1" lang="en-US" altLang="ko-KR" dirty="0"/>
              <a:t>EC2</a:t>
            </a:r>
            <a:r>
              <a:rPr kumimoji="1" lang="ko-KR" altLang="en-US" dirty="0"/>
              <a:t>기반의 개별 환경에서 구축 및 운영관리 환경 개발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 lvl="1"/>
            <a:r>
              <a:rPr kumimoji="1" lang="en-US" altLang="ko-KR" b="1" dirty="0"/>
              <a:t>Oasis</a:t>
            </a:r>
            <a:r>
              <a:rPr kumimoji="1" lang="ko-KR" altLang="en-US" b="1" dirty="0"/>
              <a:t> 서비스 플랫폼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개인별로 단위 기술 </a:t>
            </a:r>
            <a:r>
              <a:rPr kumimoji="1" lang="ko-KR" altLang="en-US" dirty="0" err="1"/>
              <a:t>서비스별</a:t>
            </a:r>
            <a:r>
              <a:rPr kumimoji="1" lang="ko-KR" altLang="en-US" dirty="0"/>
              <a:t> 이해도를 높이고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운영관리를 위한 </a:t>
            </a:r>
            <a:r>
              <a:rPr kumimoji="1" lang="ko-KR" altLang="en-US" b="1" dirty="0"/>
              <a:t>주요 </a:t>
            </a:r>
            <a:r>
              <a:rPr kumimoji="1" lang="en-US" altLang="ko-KR" b="1" dirty="0"/>
              <a:t>Metric</a:t>
            </a:r>
            <a:r>
              <a:rPr kumimoji="1" lang="ko-KR" altLang="en-US" b="1" dirty="0"/>
              <a:t>에 대한 감시 및 </a:t>
            </a:r>
            <a:r>
              <a:rPr kumimoji="1" lang="ko-KR" altLang="en-US" b="1" dirty="0" err="1"/>
              <a:t>운영환경</a:t>
            </a:r>
            <a:r>
              <a:rPr kumimoji="1" lang="ko-KR" altLang="en-US" b="1" dirty="0"/>
              <a:t> 개발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구현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Account</a:t>
            </a:r>
            <a:r>
              <a:rPr kumimoji="1" lang="ko-KR" altLang="en-US" dirty="0"/>
              <a:t>개념이 포함된 서비스는 </a:t>
            </a:r>
            <a:r>
              <a:rPr kumimoji="1" lang="ko-KR" altLang="en-US" dirty="0" err="1"/>
              <a:t>사용자별</a:t>
            </a:r>
            <a:r>
              <a:rPr kumimoji="1" lang="en-US" altLang="ko-KR" dirty="0"/>
              <a:t>/</a:t>
            </a:r>
            <a:r>
              <a:rPr kumimoji="1" lang="ko-KR" altLang="en-US" dirty="0"/>
              <a:t>업무별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구분자별</a:t>
            </a:r>
            <a:r>
              <a:rPr kumimoji="1" lang="ko-KR" altLang="en-US" dirty="0"/>
              <a:t> 특성으로 관리 가능하도록 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비용의 </a:t>
            </a:r>
            <a:r>
              <a:rPr kumimoji="1" lang="ko-KR" altLang="en-US" b="1" dirty="0" err="1"/>
              <a:t>책임관리</a:t>
            </a:r>
            <a:r>
              <a:rPr kumimoji="1" lang="ko-KR" altLang="en-US" b="1" dirty="0"/>
              <a:t> 환경 기반 마련</a:t>
            </a:r>
            <a:endParaRPr kumimoji="1" lang="en-US" altLang="ko-KR" b="1" dirty="0"/>
          </a:p>
          <a:p>
            <a:pPr lvl="1"/>
            <a:endParaRPr kumimoji="1" lang="ko-Kore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544EB11-CE03-DC43-8EFE-4417F6AC6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2768" y="4680437"/>
            <a:ext cx="407789" cy="407789"/>
          </a:xfrm>
          <a:prstGeom prst="rect">
            <a:avLst/>
          </a:prstGeom>
        </p:spPr>
      </p:pic>
      <p:pic>
        <p:nvPicPr>
          <p:cNvPr id="30" name="Graphic 23">
            <a:extLst>
              <a:ext uri="{FF2B5EF4-FFF2-40B4-BE49-F238E27FC236}">
                <a16:creationId xmlns:a16="http://schemas.microsoft.com/office/drawing/2014/main" id="{E3DE3400-CD58-D34B-A806-3962C66A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22" y="5129243"/>
            <a:ext cx="409635" cy="40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6">
            <a:extLst>
              <a:ext uri="{FF2B5EF4-FFF2-40B4-BE49-F238E27FC236}">
                <a16:creationId xmlns:a16="http://schemas.microsoft.com/office/drawing/2014/main" id="{C5F1FA14-2078-7349-A0C2-FD637EDF3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88" y="2922002"/>
            <a:ext cx="394720" cy="39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28">
            <a:extLst>
              <a:ext uri="{FF2B5EF4-FFF2-40B4-BE49-F238E27FC236}">
                <a16:creationId xmlns:a16="http://schemas.microsoft.com/office/drawing/2014/main" id="{66482757-F788-0845-893B-DB517707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68" y="4220442"/>
            <a:ext cx="398585" cy="39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7E411F8-DC85-C146-BEF3-69AF1E9E4C60}"/>
              </a:ext>
            </a:extLst>
          </p:cNvPr>
          <p:cNvSpPr txBox="1"/>
          <p:nvPr/>
        </p:nvSpPr>
        <p:spPr>
          <a:xfrm>
            <a:off x="4632912" y="2655250"/>
            <a:ext cx="6854918" cy="562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b="1" dirty="0">
                <a:latin typeface="+mn-ea"/>
              </a:rPr>
              <a:t>Prometheus, Grafana</a:t>
            </a:r>
            <a:r>
              <a:rPr kumimoji="1" lang="ko-KR" altLang="en-US" sz="1050" b="1" dirty="0">
                <a:latin typeface="+mn-ea"/>
              </a:rPr>
              <a:t>기반으로 </a:t>
            </a:r>
            <a:r>
              <a:rPr kumimoji="1" lang="en-US" altLang="ko-KR" sz="1050" b="1" dirty="0">
                <a:latin typeface="+mn-ea"/>
              </a:rPr>
              <a:t>Cloud</a:t>
            </a:r>
            <a:r>
              <a:rPr kumimoji="1" lang="ko-KR" altLang="en-US" sz="1050" b="1" dirty="0">
                <a:latin typeface="+mn-ea"/>
              </a:rPr>
              <a:t>내에서 </a:t>
            </a:r>
            <a:r>
              <a:rPr kumimoji="1" lang="en-US" altLang="ko-KR" sz="1050" b="1" dirty="0">
                <a:latin typeface="+mn-ea"/>
              </a:rPr>
              <a:t>Oasis</a:t>
            </a:r>
            <a:r>
              <a:rPr kumimoji="1" lang="ko-KR" altLang="en-US" sz="1050" b="1" dirty="0">
                <a:latin typeface="+mn-ea"/>
              </a:rPr>
              <a:t> 서비스 플랫폼의 감시</a:t>
            </a:r>
            <a:r>
              <a:rPr kumimoji="1" lang="en-US" altLang="ko-KR" sz="1050" b="1" dirty="0">
                <a:latin typeface="+mn-ea"/>
              </a:rPr>
              <a:t>,</a:t>
            </a:r>
            <a:r>
              <a:rPr kumimoji="1" lang="ko-KR" altLang="en-US" sz="1050" b="1" dirty="0">
                <a:latin typeface="+mn-ea"/>
              </a:rPr>
              <a:t> 관리환경구축 및 해당 기술력 확보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감시 대상 시스템 및 서비스에 대한 감시 시스템 환경 및 체계 구축</a:t>
            </a:r>
            <a:endParaRPr kumimoji="1" lang="en-US" altLang="ko-KR" sz="1050" b="1" dirty="0"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50" b="1" dirty="0">
                <a:latin typeface="+mn-ea"/>
              </a:rPr>
              <a:t>주요 자원 및 서비스 </a:t>
            </a:r>
            <a:r>
              <a:rPr kumimoji="1" lang="en-US" altLang="ko-KR" sz="1050" b="1" dirty="0">
                <a:latin typeface="+mn-ea"/>
              </a:rPr>
              <a:t>(</a:t>
            </a:r>
            <a:r>
              <a:rPr kumimoji="1" lang="en-US" altLang="ko-KR" sz="1050" b="1" dirty="0" err="1">
                <a:latin typeface="+mn-ea"/>
              </a:rPr>
              <a:t>Aireflow</a:t>
            </a:r>
            <a:r>
              <a:rPr kumimoji="1" lang="en-US" altLang="ko-KR" sz="1050" b="1" dirty="0">
                <a:latin typeface="+mn-ea"/>
              </a:rPr>
              <a:t>, Portal, EMR/S3, Snowflake, Athena)</a:t>
            </a:r>
            <a:r>
              <a:rPr kumimoji="1" lang="ko-KR" altLang="en-US" sz="1050" b="1" dirty="0">
                <a:latin typeface="+mn-ea"/>
              </a:rPr>
              <a:t>에 대한 감시 체계 구현</a:t>
            </a:r>
            <a:endParaRPr kumimoji="1" lang="en-US" altLang="ko-KR" sz="105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2F840-0E55-AA47-8AD8-CE22982D1EBE}"/>
              </a:ext>
            </a:extLst>
          </p:cNvPr>
          <p:cNvSpPr txBox="1"/>
          <p:nvPr/>
        </p:nvSpPr>
        <p:spPr>
          <a:xfrm>
            <a:off x="4635493" y="342900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0432FF"/>
                </a:solidFill>
              </a:rPr>
              <a:t>7</a:t>
            </a:r>
            <a:r>
              <a:rPr kumimoji="1" lang="ko-KR" altLang="en-US" sz="1400" b="1" dirty="0">
                <a:solidFill>
                  <a:srgbClr val="0432FF"/>
                </a:solidFill>
              </a:rPr>
              <a:t>월 중간 성과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3FC08-B5EE-9742-84C1-75C96EBC761E}"/>
              </a:ext>
            </a:extLst>
          </p:cNvPr>
          <p:cNvSpPr txBox="1"/>
          <p:nvPr/>
        </p:nvSpPr>
        <p:spPr>
          <a:xfrm>
            <a:off x="4632912" y="3806050"/>
            <a:ext cx="3224899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01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SF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 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682FF-DADD-2448-A797-00DA4B72E6D1}"/>
              </a:ext>
            </a:extLst>
          </p:cNvPr>
          <p:cNvSpPr txBox="1"/>
          <p:nvPr/>
        </p:nvSpPr>
        <p:spPr>
          <a:xfrm>
            <a:off x="8024859" y="3806049"/>
            <a:ext cx="3462972" cy="23076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39700" indent="-1397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Airflow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운영상태 및 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Batch Job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Oasis Portal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시스템 운영상태 및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시스템 상태 감시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 (</a:t>
            </a:r>
            <a:r>
              <a:rPr kumimoji="1" lang="ko-KR" altLang="en-US" sz="1050" i="1" dirty="0" err="1">
                <a:solidFill>
                  <a:srgbClr val="0432FF"/>
                </a:solidFill>
                <a:latin typeface="+mn-ea"/>
              </a:rPr>
              <a:t>핵심자원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</a:t>
            </a: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)</a:t>
            </a: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EMR Job 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SF Resource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 및 비용 상태</a:t>
            </a:r>
            <a:r>
              <a:rPr kumimoji="1" lang="en-US" altLang="ko-KR" sz="1050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dirty="0">
                <a:solidFill>
                  <a:srgbClr val="0432FF"/>
                </a:solidFill>
                <a:latin typeface="+mn-ea"/>
              </a:rPr>
              <a:t>감시</a:t>
            </a:r>
            <a:endParaRPr kumimoji="1" lang="en-US" altLang="ko-KR" sz="1050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  <a:p>
            <a:pPr marL="138113" indent="-1285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050" i="1" dirty="0">
                <a:solidFill>
                  <a:srgbClr val="0432FF"/>
                </a:solidFill>
                <a:latin typeface="+mn-ea"/>
              </a:rPr>
              <a:t>Athena Query Workload</a:t>
            </a:r>
            <a:r>
              <a:rPr kumimoji="1" lang="ko-KR" altLang="en-US" sz="1050" i="1" dirty="0">
                <a:solidFill>
                  <a:srgbClr val="0432FF"/>
                </a:solidFill>
                <a:latin typeface="+mn-ea"/>
              </a:rPr>
              <a:t> 상태 감시</a:t>
            </a:r>
            <a:endParaRPr kumimoji="1" lang="en-US" altLang="ko-KR" sz="1050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B2E8B-6B53-104A-B894-EB39019843A2}"/>
              </a:ext>
            </a:extLst>
          </p:cNvPr>
          <p:cNvSpPr txBox="1"/>
          <p:nvPr/>
        </p:nvSpPr>
        <p:spPr>
          <a:xfrm>
            <a:off x="8024858" y="342899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이후 계획</a:t>
            </a:r>
          </a:p>
        </p:txBody>
      </p:sp>
    </p:spTree>
    <p:extLst>
      <p:ext uri="{BB962C8B-B14F-4D97-AF65-F5344CB8AC3E}">
        <p14:creationId xmlns:p14="http://schemas.microsoft.com/office/powerpoint/2010/main" val="168103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연간 운영계획</a:t>
            </a:r>
            <a:r>
              <a:rPr kumimoji="1" lang="en-US" altLang="ko-KR" b="1" dirty="0"/>
              <a:t>/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dirty="0"/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en-US" dirty="0"/>
              <a:t>Study </a:t>
            </a:r>
            <a:r>
              <a:rPr kumimoji="1" lang="ko-KR" altLang="en-US" dirty="0"/>
              <a:t>운영계획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월 별 목표와 과제를 선정하여 진행하고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매월 과제를 개별 마무리하여 </a:t>
            </a:r>
            <a:r>
              <a:rPr kumimoji="1" lang="en-US" altLang="ko-KR" dirty="0"/>
              <a:t>Study </a:t>
            </a:r>
            <a:r>
              <a:rPr kumimoji="1" lang="ko-KR" altLang="en-US" dirty="0"/>
              <a:t>실행력을 높이는 방향으로 진행</a:t>
            </a:r>
            <a:endParaRPr kumimoji="1" lang="en-US" altLang="ko-KR" dirty="0"/>
          </a:p>
          <a:p>
            <a:pPr lvl="1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9703C-E184-554D-8EDF-CA176CEDA812}"/>
              </a:ext>
            </a:extLst>
          </p:cNvPr>
          <p:cNvSpPr/>
          <p:nvPr/>
        </p:nvSpPr>
        <p:spPr>
          <a:xfrm>
            <a:off x="798059" y="1953169"/>
            <a:ext cx="5297941" cy="3015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4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형상 준비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기본적인 </a:t>
            </a: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 dirty="0" err="1">
                <a:latin typeface="+mn-ea"/>
              </a:rPr>
              <a:t>운영플랫폼</a:t>
            </a:r>
            <a:r>
              <a:rPr lang="en-US" altLang="ko-KR" sz="1000" dirty="0">
                <a:latin typeface="+mn-ea"/>
              </a:rPr>
              <a:t>)</a:t>
            </a:r>
            <a:r>
              <a:rPr lang="ko-KR" altLang="en-US" sz="1000" dirty="0">
                <a:latin typeface="+mn-ea"/>
              </a:rPr>
              <a:t>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기본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구현 기술 학습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5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공통 스터디 및 기본 환경 구축</a:t>
            </a:r>
            <a:endParaRPr lang="en-US" altLang="ko-KR" sz="1100" dirty="0"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+mn-ea"/>
              </a:rPr>
              <a:t>감시환경</a:t>
            </a:r>
            <a:r>
              <a:rPr lang="ko-KR" altLang="en-US" sz="1000" dirty="0">
                <a:latin typeface="+mn-ea"/>
              </a:rPr>
              <a:t> 확장 구축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관리대상 </a:t>
            </a:r>
            <a:r>
              <a:rPr lang="en" altLang="ko-KR" sz="1000" dirty="0">
                <a:latin typeface="+mn-ea"/>
              </a:rPr>
              <a:t>Metric </a:t>
            </a:r>
            <a:r>
              <a:rPr lang="ko-KR" altLang="en-US" sz="1000" dirty="0">
                <a:latin typeface="+mn-ea"/>
              </a:rPr>
              <a:t>확장 기술 학습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모니터 환경 구축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6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환경 </a:t>
            </a:r>
            <a:r>
              <a:rPr lang="en-US" altLang="ko-KR" sz="1100" dirty="0">
                <a:latin typeface="+mn-ea"/>
              </a:rPr>
              <a:t>3</a:t>
            </a:r>
            <a:r>
              <a:rPr lang="ko-KR" altLang="en-US" sz="1100" dirty="0">
                <a:latin typeface="+mn-ea"/>
              </a:rPr>
              <a:t>차 </a:t>
            </a:r>
            <a:r>
              <a:rPr lang="en-US" altLang="ko-KR" sz="1100" dirty="0">
                <a:latin typeface="+mn-ea"/>
              </a:rPr>
              <a:t>–</a:t>
            </a:r>
            <a:r>
              <a:rPr lang="ko-KR" altLang="en-US" sz="1100" dirty="0">
                <a:latin typeface="+mn-ea"/>
              </a:rPr>
              <a:t> 기본 감시 구현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대상의 실질적인 감시</a:t>
            </a:r>
            <a:r>
              <a:rPr lang="en-US" altLang="ko-KR" sz="1000" dirty="0">
                <a:latin typeface="+mn-ea"/>
              </a:rPr>
              <a:t>,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Alert</a:t>
            </a:r>
            <a:r>
              <a:rPr lang="ko-KR" altLang="en-US" sz="1000" dirty="0">
                <a:latin typeface="+mn-ea"/>
              </a:rPr>
              <a:t> 기초 구현</a:t>
            </a:r>
            <a:endParaRPr lang="en-US" altLang="ko-KR" sz="10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7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1</a:t>
            </a:r>
            <a:r>
              <a:rPr lang="ko-KR" altLang="en-US" sz="1100" b="1" dirty="0">
                <a:latin typeface="+mn-ea"/>
              </a:rPr>
              <a:t>차 스터디 및 구현 마무리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 중간보고</a:t>
            </a:r>
            <a:r>
              <a:rPr lang="en-US" altLang="ko-KR" sz="1100" b="1" dirty="0">
                <a:latin typeface="+mn-ea"/>
              </a:rPr>
              <a:t> 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8,9</a:t>
            </a:r>
            <a:r>
              <a:rPr lang="ko-KR" altLang="en-US" sz="1100" dirty="0">
                <a:latin typeface="+mn-ea"/>
              </a:rPr>
              <a:t>월 </a:t>
            </a:r>
            <a:r>
              <a:rPr lang="en-US" altLang="ko-KR" sz="1100" dirty="0">
                <a:latin typeface="+mn-ea"/>
              </a:rPr>
              <a:t>: Ops</a:t>
            </a:r>
            <a:r>
              <a:rPr lang="ko-KR" altLang="en-US" sz="1100" dirty="0">
                <a:latin typeface="+mn-ea"/>
              </a:rPr>
              <a:t> 환경 고도화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dirty="0">
                <a:latin typeface="+mn-ea"/>
              </a:rPr>
              <a:t>Custom Exporter </a:t>
            </a:r>
            <a:r>
              <a:rPr lang="ko-KR" altLang="en-US" sz="1000" dirty="0">
                <a:latin typeface="+mn-ea"/>
              </a:rPr>
              <a:t>제작</a:t>
            </a:r>
            <a:r>
              <a:rPr lang="en-US" altLang="ko-KR" sz="1000" dirty="0">
                <a:latin typeface="+mn-ea"/>
              </a:rPr>
              <a:t>, Custom</a:t>
            </a:r>
            <a:r>
              <a:rPr lang="ko-KR" altLang="en-US" sz="1000" dirty="0">
                <a:latin typeface="+mn-ea"/>
              </a:rPr>
              <a:t> </a:t>
            </a:r>
            <a:r>
              <a:rPr lang="en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구현 및 적용</a:t>
            </a:r>
            <a:endParaRPr lang="en-US" altLang="ko-KR" sz="10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+mn-ea"/>
              </a:rPr>
              <a:t>개인별 관리 내역의 확장 </a:t>
            </a:r>
            <a:r>
              <a:rPr lang="en-US" altLang="ko-KR" sz="1000" dirty="0">
                <a:latin typeface="+mn-ea"/>
              </a:rPr>
              <a:t>Metric</a:t>
            </a:r>
            <a:r>
              <a:rPr lang="ko-KR" altLang="en-US" sz="1000" dirty="0"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</a:rPr>
              <a:t>10</a:t>
            </a:r>
            <a:r>
              <a:rPr lang="ko-KR" altLang="en-US" sz="1100" dirty="0">
                <a:latin typeface="+mn-ea"/>
              </a:rPr>
              <a:t>월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프로젝트 정리</a:t>
            </a:r>
            <a:endParaRPr lang="en-US" altLang="ko-KR" sz="1100" dirty="0"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: </a:t>
            </a:r>
            <a:r>
              <a:rPr lang="ko-KR" altLang="en-US" sz="1100" b="1" dirty="0">
                <a:latin typeface="+mn-ea"/>
              </a:rPr>
              <a:t>최종 보고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6CC7D9-E075-AD48-8447-87D0077619CA}"/>
              </a:ext>
            </a:extLst>
          </p:cNvPr>
          <p:cNvSpPr txBox="1"/>
          <p:nvPr/>
        </p:nvSpPr>
        <p:spPr>
          <a:xfrm>
            <a:off x="623888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 별 진행 계획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831A27-E711-544F-895A-A97BA0FF1476}"/>
              </a:ext>
            </a:extLst>
          </p:cNvPr>
          <p:cNvSpPr txBox="1"/>
          <p:nvPr/>
        </p:nvSpPr>
        <p:spPr>
          <a:xfrm>
            <a:off x="623888" y="507895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운영 방식</a:t>
            </a:r>
            <a:endParaRPr kumimoji="1" lang="ko-KR" altLang="en-US" sz="14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25C7D8-BE85-8C47-84E7-5333B493785A}"/>
              </a:ext>
            </a:extLst>
          </p:cNvPr>
          <p:cNvSpPr/>
          <p:nvPr/>
        </p:nvSpPr>
        <p:spPr>
          <a:xfrm>
            <a:off x="818041" y="5320041"/>
            <a:ext cx="5199970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단위 목표 기준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주 단위 모임 진행</a:t>
            </a:r>
            <a:endParaRPr lang="en-US" altLang="ko-KR" sz="1100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개인 역할 및 과제는 지속 진행하고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주 단위 공유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협업</a:t>
            </a:r>
            <a:r>
              <a:rPr lang="en-US" altLang="ko-KR" sz="1000" b="1" dirty="0">
                <a:latin typeface="+mn-ea"/>
              </a:rPr>
              <a:t>,</a:t>
            </a:r>
            <a:r>
              <a:rPr lang="ko-KR" altLang="en-US" sz="1000" b="1" dirty="0">
                <a:latin typeface="+mn-ea"/>
              </a:rPr>
              <a:t> 확인 모임 진행</a:t>
            </a:r>
            <a:endParaRPr lang="en-US" altLang="ko-KR" sz="1100" b="1" dirty="0">
              <a:latin typeface="+mn-ea"/>
            </a:endParaRPr>
          </a:p>
          <a:p>
            <a:pPr marL="365125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</a:rPr>
              <a:t>월 초에 </a:t>
            </a:r>
            <a:r>
              <a:rPr lang="ko-KR" altLang="en-US" sz="1100" dirty="0" err="1">
                <a:latin typeface="+mn-ea"/>
              </a:rPr>
              <a:t>월단위의</a:t>
            </a:r>
            <a:r>
              <a:rPr lang="ko-KR" altLang="en-US" sz="1100" dirty="0">
                <a:latin typeface="+mn-ea"/>
              </a:rPr>
              <a:t> 목표 설정</a:t>
            </a:r>
            <a:r>
              <a:rPr lang="en-US" altLang="ko-KR" sz="1100" dirty="0">
                <a:latin typeface="+mn-ea"/>
              </a:rPr>
              <a:t>,</a:t>
            </a:r>
            <a:r>
              <a:rPr lang="ko-KR" altLang="en-US" sz="1100" dirty="0">
                <a:latin typeface="+mn-ea"/>
              </a:rPr>
              <a:t> 월 말에 목표대비 정비</a:t>
            </a:r>
            <a:endParaRPr lang="en-US" altLang="ko-KR" sz="1100" dirty="0"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FAE041-6519-B74D-8D52-EE5B1FB524B7}"/>
              </a:ext>
            </a:extLst>
          </p:cNvPr>
          <p:cNvSpPr/>
          <p:nvPr/>
        </p:nvSpPr>
        <p:spPr>
          <a:xfrm>
            <a:off x="6270171" y="1953169"/>
            <a:ext cx="5297941" cy="325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4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Ops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환경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차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–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공통 스터디 및 기본 형상 준비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432FF"/>
                </a:solidFill>
                <a:latin typeface="+mn-ea"/>
              </a:rPr>
              <a:t>Promethus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/Grafana 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도서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Study,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 Cloud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감시대상의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형상 구명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5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환경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차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–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공통 스터디 및 기본 환경 구축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07988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rgbClr val="0432FF"/>
                </a:solidFill>
                <a:latin typeface="+mn-ea"/>
              </a:rPr>
              <a:t>Promethus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/Grafana 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도서 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Study, Oasis Cloud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감시 환경 구명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6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환경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3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차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–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구현</a:t>
            </a:r>
            <a:endParaRPr lang="en-US" altLang="ko-KR" sz="1100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Oasis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감시 환경 구축</a:t>
            </a:r>
            <a:r>
              <a:rPr lang="en-US" altLang="ko-KR" sz="1000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영역별 </a:t>
            </a:r>
            <a:r>
              <a:rPr lang="ko-KR" altLang="en-US" sz="1000" dirty="0" err="1">
                <a:solidFill>
                  <a:srgbClr val="0432FF"/>
                </a:solidFill>
                <a:latin typeface="+mn-ea"/>
              </a:rPr>
              <a:t>감시대상별</a:t>
            </a:r>
            <a:r>
              <a:rPr lang="ko-KR" altLang="en-US" sz="1000" dirty="0">
                <a:solidFill>
                  <a:srgbClr val="0432FF"/>
                </a:solidFill>
                <a:latin typeface="+mn-ea"/>
              </a:rPr>
              <a:t> 감시 형상 구현</a:t>
            </a:r>
            <a:endParaRPr lang="en-US" altLang="ko-KR" sz="1000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432FF"/>
                </a:solidFill>
                <a:latin typeface="+mn-ea"/>
              </a:rPr>
              <a:t>7</a:t>
            </a:r>
            <a:r>
              <a:rPr lang="ko-KR" altLang="en-US" sz="1100" b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b="1" dirty="0">
                <a:solidFill>
                  <a:srgbClr val="0432FF"/>
                </a:solidFill>
                <a:latin typeface="+mn-ea"/>
              </a:rPr>
              <a:t>: 1</a:t>
            </a:r>
            <a:r>
              <a:rPr lang="ko-KR" altLang="en-US" sz="1100" b="1" dirty="0">
                <a:solidFill>
                  <a:srgbClr val="0432FF"/>
                </a:solidFill>
                <a:latin typeface="+mn-ea"/>
              </a:rPr>
              <a:t>차 스터디 및 구현 마무리</a:t>
            </a:r>
            <a:r>
              <a:rPr lang="en-US" altLang="ko-KR" sz="1100" b="1" dirty="0">
                <a:solidFill>
                  <a:srgbClr val="0432FF"/>
                </a:solidFill>
                <a:latin typeface="+mn-ea"/>
              </a:rPr>
              <a:t>,</a:t>
            </a:r>
            <a:r>
              <a:rPr lang="ko-KR" altLang="en-US" sz="1100" b="1" dirty="0">
                <a:solidFill>
                  <a:srgbClr val="0432FF"/>
                </a:solidFill>
                <a:latin typeface="+mn-ea"/>
              </a:rPr>
              <a:t> 중간보고</a:t>
            </a:r>
            <a:r>
              <a:rPr lang="en-US" altLang="ko-KR" sz="1100" b="1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pPr marL="449263" lvl="1" indent="-169863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감시 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대상별</a:t>
            </a:r>
            <a:r>
              <a:rPr lang="ko-KR" altLang="en-US" sz="1100" dirty="0">
                <a:solidFill>
                  <a:srgbClr val="0432FF"/>
                </a:solidFill>
                <a:latin typeface="+mn-ea"/>
              </a:rPr>
              <a:t> 기본 감시 형상 구현 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(</a:t>
            </a:r>
            <a:r>
              <a:rPr lang="ko-KR" altLang="en-US" sz="1100" dirty="0" err="1">
                <a:solidFill>
                  <a:srgbClr val="0432FF"/>
                </a:solidFill>
                <a:latin typeface="+mn-ea"/>
              </a:rPr>
              <a:t>시연기준</a:t>
            </a:r>
            <a:r>
              <a:rPr lang="en-US" altLang="ko-KR" sz="1100" dirty="0">
                <a:solidFill>
                  <a:srgbClr val="0432FF"/>
                </a:solidFill>
                <a:latin typeface="+mn-ea"/>
              </a:rPr>
              <a:t>)</a:t>
            </a:r>
            <a:endParaRPr lang="en-US" altLang="ko-KR" sz="1100" b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8,9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 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Ops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 환경 고도화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" altLang="ko-KR" sz="1000" i="1" dirty="0">
                <a:solidFill>
                  <a:srgbClr val="0432FF"/>
                </a:solidFill>
                <a:latin typeface="+mn-ea"/>
              </a:rPr>
              <a:t>Custom Exporter 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제작</a:t>
            </a:r>
            <a:r>
              <a:rPr lang="en-US" altLang="ko-KR" sz="1000" i="1" dirty="0">
                <a:solidFill>
                  <a:srgbClr val="0432FF"/>
                </a:solidFill>
                <a:latin typeface="+mn-ea"/>
              </a:rPr>
              <a:t>, Custom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</a:t>
            </a:r>
            <a:r>
              <a:rPr lang="en" altLang="ko-KR" sz="1000" i="1" dirty="0">
                <a:solidFill>
                  <a:srgbClr val="0432FF"/>
                </a:solidFill>
                <a:latin typeface="+mn-ea"/>
              </a:rPr>
              <a:t>Metric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구현 및 적용</a:t>
            </a:r>
            <a:endParaRPr lang="en-US" altLang="ko-KR" sz="10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개인별 관리 내역의 확장 </a:t>
            </a:r>
            <a:r>
              <a:rPr lang="en-US" altLang="ko-KR" sz="1000" i="1" dirty="0">
                <a:solidFill>
                  <a:srgbClr val="0432FF"/>
                </a:solidFill>
                <a:latin typeface="+mn-ea"/>
              </a:rPr>
              <a:t>Metric</a:t>
            </a:r>
            <a:r>
              <a:rPr lang="ko-KR" altLang="en-US" sz="1000" i="1" dirty="0">
                <a:solidFill>
                  <a:srgbClr val="0432FF"/>
                </a:solidFill>
                <a:latin typeface="+mn-ea"/>
              </a:rPr>
              <a:t> 연구 및 기본 감시 확대</a:t>
            </a: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10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i="1" dirty="0">
                <a:solidFill>
                  <a:srgbClr val="0432FF"/>
                </a:solidFill>
                <a:latin typeface="+mn-ea"/>
              </a:rPr>
              <a:t>프로젝트 정리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450850" lvl="1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Study 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프로젝트 산출물 정리</a:t>
            </a:r>
            <a:r>
              <a:rPr lang="en-US" altLang="ko-KR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,</a:t>
            </a:r>
            <a:r>
              <a:rPr lang="ko-KR" altLang="en-US" sz="1000" i="1" dirty="0">
                <a:solidFill>
                  <a:srgbClr val="0432FF"/>
                </a:solidFill>
                <a:latin typeface="맑은 고딕" panose="020B0503020000020004" pitchFamily="34" charset="-127"/>
              </a:rPr>
              <a:t> 미완 과제 정비</a:t>
            </a:r>
            <a:endParaRPr lang="en-US" altLang="ko-KR" sz="1100" i="1" dirty="0">
              <a:solidFill>
                <a:srgbClr val="0432FF"/>
              </a:solidFill>
              <a:latin typeface="+mn-ea"/>
            </a:endParaRPr>
          </a:p>
          <a:p>
            <a:pPr marL="171450" indent="-1714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11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월</a:t>
            </a:r>
            <a:r>
              <a:rPr lang="en-US" altLang="ko-KR" sz="1100" b="1" i="1" dirty="0">
                <a:solidFill>
                  <a:srgbClr val="0432FF"/>
                </a:solidFill>
                <a:latin typeface="+mn-ea"/>
              </a:rPr>
              <a:t>: </a:t>
            </a:r>
            <a:r>
              <a:rPr lang="ko-KR" altLang="en-US" sz="1100" b="1" i="1" dirty="0">
                <a:solidFill>
                  <a:srgbClr val="0432FF"/>
                </a:solidFill>
                <a:latin typeface="+mn-ea"/>
              </a:rPr>
              <a:t>최종 보고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A27884-185B-DD4B-A5EB-64E5469B348B}"/>
              </a:ext>
            </a:extLst>
          </p:cNvPr>
          <p:cNvSpPr txBox="1"/>
          <p:nvPr/>
        </p:nvSpPr>
        <p:spPr>
          <a:xfrm>
            <a:off x="6096000" y="168893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rgbClr val="0432FF"/>
                </a:solidFill>
              </a:rPr>
              <a:t>월 별 진행 실적</a:t>
            </a:r>
          </a:p>
        </p:txBody>
      </p:sp>
    </p:spTree>
    <p:extLst>
      <p:ext uri="{BB962C8B-B14F-4D97-AF65-F5344CB8AC3E}">
        <p14:creationId xmlns:p14="http://schemas.microsoft.com/office/powerpoint/2010/main" val="333711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중간실적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–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sz="1600" dirty="0"/>
              <a:t>(1</a:t>
            </a:r>
            <a:r>
              <a:rPr kumimoji="1" lang="ko-KR" altLang="en-US" sz="1600" dirty="0"/>
              <a:t>조</a:t>
            </a:r>
            <a:r>
              <a:rPr kumimoji="1" lang="en-US" altLang="ko-KR" sz="1600" dirty="0"/>
              <a:t>:Cloud/</a:t>
            </a:r>
            <a:r>
              <a:rPr kumimoji="1" lang="en-US" altLang="ko-KR" sz="1600" dirty="0" err="1"/>
              <a:t>OpenSource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활용한 </a:t>
            </a:r>
            <a:r>
              <a:rPr kumimoji="1" lang="en-US" altLang="ko-KR" sz="1600" dirty="0"/>
              <a:t>Data Lake </a:t>
            </a:r>
            <a:r>
              <a:rPr kumimoji="1" lang="ko-KR" altLang="en-US" sz="1600" dirty="0"/>
              <a:t>효율적 관리 </a:t>
            </a:r>
            <a:r>
              <a:rPr kumimoji="1" lang="en-US" altLang="ko-KR" sz="1600" dirty="0"/>
              <a:t>Research)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Ops </a:t>
            </a:r>
            <a:r>
              <a:rPr kumimoji="1" lang="ko-KR" altLang="en-US" dirty="0">
                <a:solidFill>
                  <a:srgbClr val="0432FF"/>
                </a:solidFill>
              </a:rPr>
              <a:t>플랫폼 구축 및 감시 </a:t>
            </a:r>
            <a:r>
              <a:rPr kumimoji="1" lang="ko-KR" altLang="en-US" dirty="0" err="1">
                <a:solidFill>
                  <a:srgbClr val="0432FF"/>
                </a:solidFill>
              </a:rPr>
              <a:t>대상별</a:t>
            </a:r>
            <a:r>
              <a:rPr kumimoji="1" lang="ko-KR" altLang="en-US" dirty="0">
                <a:solidFill>
                  <a:srgbClr val="0432FF"/>
                </a:solidFill>
              </a:rPr>
              <a:t> 개인별 구현 진행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공통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en-US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플랫폼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onPrem</a:t>
            </a:r>
            <a:r>
              <a:rPr kumimoji="1" lang="ko-KR" altLang="en-US" dirty="0">
                <a:solidFill>
                  <a:srgbClr val="0432FF"/>
                </a:solidFill>
              </a:rPr>
              <a:t>환경에 </a:t>
            </a:r>
            <a:r>
              <a:rPr kumimoji="1" lang="en-US" altLang="ko-KR" dirty="0" err="1">
                <a:solidFill>
                  <a:srgbClr val="0432FF"/>
                </a:solidFill>
              </a:rPr>
              <a:t>Promethues</a:t>
            </a:r>
            <a:r>
              <a:rPr kumimoji="1" lang="en-US" altLang="ko-KR" dirty="0">
                <a:solidFill>
                  <a:srgbClr val="0432FF"/>
                </a:solidFill>
              </a:rPr>
              <a:t>, Grafana,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DB Replay</a:t>
            </a:r>
            <a:r>
              <a:rPr kumimoji="1" lang="ko-KR" altLang="en-US" dirty="0" err="1">
                <a:solidFill>
                  <a:srgbClr val="0432FF"/>
                </a:solidFill>
              </a:rPr>
              <a:t>환경울</a:t>
            </a:r>
            <a:r>
              <a:rPr kumimoji="1" lang="ko-KR" altLang="en-US" dirty="0">
                <a:solidFill>
                  <a:srgbClr val="0432FF"/>
                </a:solidFill>
              </a:rPr>
              <a:t> 구축하고</a:t>
            </a:r>
            <a:r>
              <a:rPr kumimoji="1" lang="en-US" altLang="ko-KR" dirty="0">
                <a:solidFill>
                  <a:srgbClr val="0432FF"/>
                </a:solidFill>
              </a:rPr>
              <a:t>, </a:t>
            </a:r>
            <a:r>
              <a:rPr kumimoji="1" lang="ko-KR" altLang="en-US" dirty="0">
                <a:solidFill>
                  <a:srgbClr val="0432FF"/>
                </a:solidFill>
              </a:rPr>
              <a:t>감시 대상 및 항목을 수집 및 감시 할 수 있도록 구성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개인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Oasis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Ops</a:t>
            </a:r>
            <a:r>
              <a:rPr kumimoji="1" lang="ko-KR" altLang="en-US" b="1" dirty="0">
                <a:solidFill>
                  <a:srgbClr val="0432FF"/>
                </a:solidFill>
              </a:rPr>
              <a:t> 대상</a:t>
            </a:r>
            <a:r>
              <a:rPr kumimoji="1" lang="en-US" altLang="ko-KR" dirty="0">
                <a:solidFill>
                  <a:srgbClr val="0432FF"/>
                </a:solidFill>
              </a:rPr>
              <a:t>: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Oasis </a:t>
            </a:r>
            <a:r>
              <a:rPr kumimoji="1" lang="ko-KR" altLang="en-US" dirty="0">
                <a:solidFill>
                  <a:srgbClr val="0432FF"/>
                </a:solidFill>
              </a:rPr>
              <a:t>기술 서비스</a:t>
            </a:r>
            <a:r>
              <a:rPr kumimoji="1" lang="en-US" altLang="ko-KR" dirty="0">
                <a:solidFill>
                  <a:srgbClr val="0432FF"/>
                </a:solidFill>
              </a:rPr>
              <a:t> </a:t>
            </a:r>
            <a:r>
              <a:rPr kumimoji="1" lang="ko-KR" altLang="en-US" dirty="0" err="1">
                <a:solidFill>
                  <a:srgbClr val="0432FF"/>
                </a:solidFill>
              </a:rPr>
              <a:t>단위별로</a:t>
            </a:r>
            <a:r>
              <a:rPr kumimoji="1" lang="ko-KR" altLang="en-US" dirty="0">
                <a:solidFill>
                  <a:srgbClr val="0432FF"/>
                </a:solidFill>
              </a:rPr>
              <a:t> 가장 기초 핵심적인 요소에 대해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 err="1">
                <a:solidFill>
                  <a:srgbClr val="0432FF"/>
                </a:solidFill>
              </a:rPr>
              <a:t>Granfa</a:t>
            </a:r>
            <a:r>
              <a:rPr kumimoji="1" lang="ko-KR" altLang="en-US" dirty="0" err="1">
                <a:solidFill>
                  <a:srgbClr val="0432FF"/>
                </a:solidFill>
              </a:rPr>
              <a:t>를</a:t>
            </a:r>
            <a:r>
              <a:rPr kumimoji="1" lang="ko-KR" altLang="en-US" dirty="0">
                <a:solidFill>
                  <a:srgbClr val="0432FF"/>
                </a:solidFill>
              </a:rPr>
              <a:t> 기준으로 감시되도록 구성 및 구현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r>
              <a:rPr kumimoji="1" lang="en-US" altLang="ko-KR" b="1" dirty="0">
                <a:solidFill>
                  <a:srgbClr val="0432FF"/>
                </a:solidFill>
              </a:rPr>
              <a:t>Study </a:t>
            </a:r>
            <a:r>
              <a:rPr kumimoji="1" lang="en-US" altLang="ko-KR" b="1" dirty="0" err="1">
                <a:solidFill>
                  <a:srgbClr val="0432FF"/>
                </a:solidFill>
              </a:rPr>
              <a:t>ValueUp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거시적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dirty="0">
                <a:solidFill>
                  <a:srgbClr val="0432FF"/>
                </a:solidFill>
              </a:rPr>
              <a:t>실질적 </a:t>
            </a:r>
            <a:r>
              <a:rPr kumimoji="1" lang="en-US" altLang="ko-KR" dirty="0">
                <a:solidFill>
                  <a:srgbClr val="0432FF"/>
                </a:solidFill>
              </a:rPr>
              <a:t>Ops</a:t>
            </a:r>
            <a:r>
              <a:rPr kumimoji="1" lang="ko-KR" altLang="en-US" dirty="0">
                <a:solidFill>
                  <a:srgbClr val="0432FF"/>
                </a:solidFill>
              </a:rPr>
              <a:t>관련 솔루션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Cloud</a:t>
            </a:r>
            <a:r>
              <a:rPr kumimoji="1" lang="ko-KR" altLang="en-US" dirty="0">
                <a:solidFill>
                  <a:srgbClr val="0432FF"/>
                </a:solidFill>
              </a:rPr>
              <a:t>서비스의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상세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기술경험과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지식습득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및 </a:t>
            </a:r>
            <a:r>
              <a:rPr kumimoji="1" lang="en-US" altLang="ko-KR" b="1" dirty="0">
                <a:solidFill>
                  <a:srgbClr val="0432FF"/>
                </a:solidFill>
              </a:rPr>
              <a:t>(</a:t>
            </a:r>
            <a:r>
              <a:rPr kumimoji="1" lang="ko-KR" altLang="en-US" b="1" dirty="0">
                <a:solidFill>
                  <a:srgbClr val="0432FF"/>
                </a:solidFill>
              </a:rPr>
              <a:t>미시적</a:t>
            </a:r>
            <a:r>
              <a:rPr kumimoji="1" lang="en-US" altLang="ko-KR" b="1" dirty="0">
                <a:solidFill>
                  <a:srgbClr val="0432FF"/>
                </a:solidFill>
              </a:rPr>
              <a:t>)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dirty="0">
                <a:solidFill>
                  <a:srgbClr val="0432FF"/>
                </a:solidFill>
              </a:rPr>
              <a:t>실무적인 </a:t>
            </a:r>
            <a:r>
              <a:rPr kumimoji="1" lang="ko-KR" altLang="en-US" b="1" dirty="0">
                <a:solidFill>
                  <a:srgbClr val="0432FF"/>
                </a:solidFill>
              </a:rPr>
              <a:t>구축</a:t>
            </a:r>
            <a:r>
              <a:rPr kumimoji="1" lang="en-US" altLang="ko-KR" b="1" dirty="0">
                <a:solidFill>
                  <a:srgbClr val="0432FF"/>
                </a:solidFill>
              </a:rPr>
              <a:t>,</a:t>
            </a:r>
            <a:r>
              <a:rPr kumimoji="1" lang="ko-KR" altLang="en-US" b="1" dirty="0">
                <a:solidFill>
                  <a:srgbClr val="0432FF"/>
                </a:solidFill>
              </a:rPr>
              <a:t>개발</a:t>
            </a:r>
            <a:r>
              <a:rPr kumimoji="1" lang="en-US" altLang="ko-KR" b="1" dirty="0">
                <a:solidFill>
                  <a:srgbClr val="0432FF"/>
                </a:solidFill>
              </a:rPr>
              <a:t>,Coding</a:t>
            </a:r>
            <a:r>
              <a:rPr kumimoji="1" lang="ko-KR" altLang="en-US" dirty="0">
                <a:solidFill>
                  <a:srgbClr val="0432FF"/>
                </a:solidFill>
              </a:rPr>
              <a:t>수행으로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개인의 현장 역량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upgrade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하반기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Account</a:t>
            </a:r>
            <a:r>
              <a:rPr kumimoji="1" lang="ko-KR" altLang="en-US" dirty="0">
                <a:solidFill>
                  <a:srgbClr val="0432FF"/>
                </a:solidFill>
              </a:rPr>
              <a:t>개념이 포함된 서비스는 </a:t>
            </a:r>
            <a:r>
              <a:rPr kumimoji="1" lang="ko-KR" altLang="en-US" dirty="0" err="1">
                <a:solidFill>
                  <a:srgbClr val="0432FF"/>
                </a:solidFill>
              </a:rPr>
              <a:t>사용자별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업무별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 err="1">
                <a:solidFill>
                  <a:srgbClr val="0432FF"/>
                </a:solidFill>
              </a:rPr>
              <a:t>구분자별</a:t>
            </a:r>
            <a:r>
              <a:rPr kumimoji="1" lang="ko-KR" altLang="en-US" dirty="0">
                <a:solidFill>
                  <a:srgbClr val="0432FF"/>
                </a:solidFill>
              </a:rPr>
              <a:t> 특성으로 관리 가능하도록 하여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비용의 책임</a:t>
            </a:r>
            <a:r>
              <a:rPr kumimoji="1" lang="en-US" altLang="ko-KR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관리 환경 기반 마련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72" y="4144585"/>
            <a:ext cx="443063" cy="44306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257" y="5275717"/>
            <a:ext cx="407789" cy="40622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95873" y="4192934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88723" y="527571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412" y="4734322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42978" y="4723644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3381046" y="5478828"/>
            <a:ext cx="2705940" cy="1"/>
          </a:xfrm>
          <a:prstGeom prst="bent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3216280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366133" y="3852273"/>
            <a:ext cx="2681010" cy="1079409"/>
          </a:xfrm>
          <a:prstGeom prst="bentConnector3">
            <a:avLst>
              <a:gd name="adj1" fmla="val 4275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05F35B4-6D03-7043-BDC4-C7268AA9512A}"/>
              </a:ext>
            </a:extLst>
          </p:cNvPr>
          <p:cNvSpPr txBox="1"/>
          <p:nvPr/>
        </p:nvSpPr>
        <p:spPr>
          <a:xfrm>
            <a:off x="3498019" y="5537232"/>
            <a:ext cx="146235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SF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/ DB Relay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이지호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2" y="3244212"/>
            <a:ext cx="2237675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@CloudWatch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745410"/>
            <a:ext cx="2692162" cy="111436"/>
          </a:xfrm>
          <a:prstGeom prst="bentConnector3">
            <a:avLst>
              <a:gd name="adj1" fmla="val 5584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809576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Parsing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rot="10800000" flipV="1">
            <a:off x="3384435" y="3856845"/>
            <a:ext cx="2681010" cy="509271"/>
          </a:xfrm>
          <a:prstGeom prst="bentConnector3">
            <a:avLst>
              <a:gd name="adj1" fmla="val 539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16762" y="4405627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98460" y="4990088"/>
            <a:ext cx="149718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 Web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DD6839-0DF5-1B48-A35A-AA1FECD19B5A}"/>
              </a:ext>
            </a:extLst>
          </p:cNvPr>
          <p:cNvSpPr txBox="1"/>
          <p:nvPr/>
        </p:nvSpPr>
        <p:spPr>
          <a:xfrm>
            <a:off x="6139664" y="3114362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Oasis Ops Platform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공통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74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이지호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Snowflake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Snowflake</a:t>
            </a:r>
            <a:r>
              <a:rPr kumimoji="1" lang="ko-KR" altLang="en-US" dirty="0">
                <a:solidFill>
                  <a:srgbClr val="0432FF"/>
                </a:solidFill>
              </a:rPr>
              <a:t>의 핵심요소를 감시대상으로 구현</a:t>
            </a:r>
            <a:r>
              <a:rPr kumimoji="1" lang="en-US" altLang="ko-KR" dirty="0">
                <a:solidFill>
                  <a:srgbClr val="0432FF"/>
                </a:solidFill>
              </a:rPr>
              <a:t> </a:t>
            </a:r>
            <a:r>
              <a:rPr kumimoji="1" lang="ko-KR" altLang="en-US" dirty="0">
                <a:solidFill>
                  <a:srgbClr val="0432FF"/>
                </a:solidFill>
              </a:rPr>
              <a:t>및 관련 기술 이해와 실무 개발 역량 강화</a:t>
            </a:r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Snowflake</a:t>
            </a:r>
            <a:r>
              <a:rPr kumimoji="1" lang="ko-KR" altLang="en-US" dirty="0">
                <a:solidFill>
                  <a:srgbClr val="0432FF"/>
                </a:solidFill>
              </a:rPr>
              <a:t>내 </a:t>
            </a:r>
            <a:r>
              <a:rPr kumimoji="1" lang="en-US" altLang="ko-KR" dirty="0" err="1">
                <a:solidFill>
                  <a:srgbClr val="0432FF"/>
                </a:solidFill>
              </a:rPr>
              <a:t>MetaDB</a:t>
            </a:r>
            <a:r>
              <a:rPr kumimoji="1" lang="ko-KR" altLang="en-US" dirty="0">
                <a:solidFill>
                  <a:srgbClr val="0432FF"/>
                </a:solidFill>
              </a:rPr>
              <a:t>의 </a:t>
            </a:r>
            <a:r>
              <a:rPr kumimoji="1" lang="en-US" altLang="ko-KR" b="1" dirty="0">
                <a:solidFill>
                  <a:srgbClr val="0432FF"/>
                </a:solidFill>
              </a:rPr>
              <a:t>Query History</a:t>
            </a:r>
            <a:r>
              <a:rPr kumimoji="1" lang="ko-KR" altLang="en-US" b="1" dirty="0">
                <a:solidFill>
                  <a:srgbClr val="0432FF"/>
                </a:solidFill>
              </a:rPr>
              <a:t> 정보</a:t>
            </a:r>
            <a:r>
              <a:rPr kumimoji="1" lang="ko-KR" altLang="en-US" dirty="0">
                <a:solidFill>
                  <a:srgbClr val="0432FF"/>
                </a:solidFill>
              </a:rPr>
              <a:t>를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감시정보로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변환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저장하도록 개발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&gt;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Snowflake </a:t>
            </a:r>
            <a:r>
              <a:rPr kumimoji="1" lang="en-US" altLang="ko-KR" b="1" dirty="0" err="1">
                <a:solidFill>
                  <a:srgbClr val="0432FF"/>
                </a:solidFill>
              </a:rPr>
              <a:t>MetaDB</a:t>
            </a:r>
            <a:r>
              <a:rPr kumimoji="1" lang="en-US" altLang="ko-KR" b="1" dirty="0">
                <a:solidFill>
                  <a:srgbClr val="0432FF"/>
                </a:solidFill>
              </a:rPr>
              <a:t>, Java Appl. MySQL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Query History</a:t>
            </a:r>
            <a:r>
              <a:rPr kumimoji="1" lang="ko-KR" altLang="en-US" dirty="0">
                <a:solidFill>
                  <a:srgbClr val="0432FF"/>
                </a:solidFill>
              </a:rPr>
              <a:t>정보 기반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b="1" u="sng" dirty="0">
                <a:solidFill>
                  <a:srgbClr val="0432FF"/>
                </a:solidFill>
              </a:rPr>
              <a:t>입체적 감시 환경 구성</a:t>
            </a:r>
            <a:r>
              <a:rPr kumimoji="1" lang="en-US" altLang="ko-KR" dirty="0">
                <a:solidFill>
                  <a:srgbClr val="0432FF"/>
                </a:solidFill>
              </a:rPr>
              <a:t> &gt;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Query</a:t>
            </a:r>
            <a:r>
              <a:rPr kumimoji="1" lang="ko-KR" altLang="en-US" b="1" dirty="0">
                <a:solidFill>
                  <a:srgbClr val="0432FF"/>
                </a:solidFill>
              </a:rPr>
              <a:t>요청의 </a:t>
            </a:r>
            <a:r>
              <a:rPr kumimoji="1" lang="ko-KR" altLang="en-US" b="1" dirty="0" err="1">
                <a:solidFill>
                  <a:srgbClr val="0432FF"/>
                </a:solidFill>
              </a:rPr>
              <a:t>준실시간</a:t>
            </a:r>
            <a:r>
              <a:rPr kumimoji="1" lang="ko-KR" altLang="en-US" b="1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X-Metrix, Warehouse</a:t>
            </a:r>
            <a:r>
              <a:rPr kumimoji="1" lang="ko-KR" altLang="en-US" b="1" dirty="0">
                <a:solidFill>
                  <a:srgbClr val="0432FF"/>
                </a:solidFill>
              </a:rPr>
              <a:t>별</a:t>
            </a:r>
            <a:r>
              <a:rPr kumimoji="1" lang="en-US" altLang="ko-KR" b="1" dirty="0">
                <a:solidFill>
                  <a:srgbClr val="0432FF"/>
                </a:solidFill>
              </a:rPr>
              <a:t>/</a:t>
            </a:r>
            <a:r>
              <a:rPr kumimoji="1" lang="ko-KR" altLang="en-US" b="1" dirty="0">
                <a:solidFill>
                  <a:srgbClr val="0432FF"/>
                </a:solidFill>
              </a:rPr>
              <a:t>시간대별</a:t>
            </a:r>
            <a:r>
              <a:rPr kumimoji="1" lang="en-US" altLang="ko-KR" b="1" dirty="0">
                <a:solidFill>
                  <a:srgbClr val="0432FF"/>
                </a:solidFill>
              </a:rPr>
              <a:t>/</a:t>
            </a:r>
            <a:r>
              <a:rPr kumimoji="1" lang="en-US" altLang="ko-KR" b="1" dirty="0" err="1">
                <a:solidFill>
                  <a:srgbClr val="0432FF"/>
                </a:solidFill>
              </a:rPr>
              <a:t>UserID</a:t>
            </a:r>
            <a:r>
              <a:rPr kumimoji="1" lang="ko-KR" altLang="en-US" b="1" dirty="0">
                <a:solidFill>
                  <a:srgbClr val="0432FF"/>
                </a:solidFill>
              </a:rPr>
              <a:t>별 </a:t>
            </a:r>
            <a:r>
              <a:rPr kumimoji="1" lang="ko-KR" altLang="en-US" b="1" dirty="0" err="1">
                <a:solidFill>
                  <a:srgbClr val="0432FF"/>
                </a:solidFill>
              </a:rPr>
              <a:t>비교감시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하반기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Account</a:t>
            </a:r>
            <a:r>
              <a:rPr kumimoji="1" lang="ko-KR" altLang="en-US" dirty="0">
                <a:solidFill>
                  <a:srgbClr val="0432FF"/>
                </a:solidFill>
              </a:rPr>
              <a:t>개념이 포함된 </a:t>
            </a:r>
            <a:r>
              <a:rPr kumimoji="1" lang="ko-KR" altLang="en-US" dirty="0" err="1">
                <a:solidFill>
                  <a:srgbClr val="0432FF"/>
                </a:solidFill>
              </a:rPr>
              <a:t>사용자별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>
                <a:solidFill>
                  <a:srgbClr val="0432FF"/>
                </a:solidFill>
              </a:rPr>
              <a:t>업무별</a:t>
            </a:r>
            <a:r>
              <a:rPr kumimoji="1" lang="en-US" altLang="ko-KR" dirty="0">
                <a:solidFill>
                  <a:srgbClr val="0432FF"/>
                </a:solidFill>
              </a:rPr>
              <a:t>/</a:t>
            </a:r>
            <a:r>
              <a:rPr kumimoji="1" lang="ko-KR" altLang="en-US" dirty="0" err="1">
                <a:solidFill>
                  <a:srgbClr val="0432FF"/>
                </a:solidFill>
              </a:rPr>
              <a:t>구분자별</a:t>
            </a:r>
            <a:r>
              <a:rPr kumimoji="1" lang="ko-KR" altLang="en-US" dirty="0">
                <a:solidFill>
                  <a:srgbClr val="0432FF"/>
                </a:solidFill>
              </a:rPr>
              <a:t> 특성으로 관리 가능하도록 하여</a:t>
            </a:r>
            <a:r>
              <a:rPr kumimoji="1" lang="en-US" altLang="ko-KR" dirty="0">
                <a:solidFill>
                  <a:srgbClr val="0432FF"/>
                </a:solidFill>
              </a:rPr>
              <a:t>,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ko-KR" altLang="en-US" b="1" dirty="0">
                <a:solidFill>
                  <a:srgbClr val="0432FF"/>
                </a:solidFill>
              </a:rPr>
              <a:t>비용의 </a:t>
            </a:r>
            <a:r>
              <a:rPr kumimoji="1" lang="ko-KR" altLang="en-US" b="1" dirty="0" err="1">
                <a:solidFill>
                  <a:srgbClr val="0432FF"/>
                </a:solidFill>
              </a:rPr>
              <a:t>책임관리</a:t>
            </a:r>
            <a:r>
              <a:rPr kumimoji="1" lang="ko-KR" altLang="en-US" b="1" dirty="0">
                <a:solidFill>
                  <a:srgbClr val="0432FF"/>
                </a:solidFill>
              </a:rPr>
              <a:t> 환경 기반 마련</a:t>
            </a:r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하반기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b="1" dirty="0">
                <a:solidFill>
                  <a:srgbClr val="0432FF"/>
                </a:solidFill>
              </a:rPr>
              <a:t>Snowflake</a:t>
            </a:r>
            <a:r>
              <a:rPr kumimoji="1" lang="ko-KR" altLang="en-US" b="1" dirty="0">
                <a:solidFill>
                  <a:srgbClr val="0432FF"/>
                </a:solidFill>
              </a:rPr>
              <a:t> 자체에 대한 </a:t>
            </a:r>
            <a:r>
              <a:rPr kumimoji="1" lang="en-US" altLang="ko-KR" b="1" dirty="0">
                <a:solidFill>
                  <a:srgbClr val="0432FF"/>
                </a:solidFill>
              </a:rPr>
              <a:t>Study</a:t>
            </a:r>
            <a:r>
              <a:rPr kumimoji="1" lang="ko-KR" altLang="en-US" dirty="0">
                <a:solidFill>
                  <a:srgbClr val="0432FF"/>
                </a:solidFill>
              </a:rPr>
              <a:t>로 </a:t>
            </a:r>
            <a:r>
              <a:rPr kumimoji="1" lang="en-US" altLang="ko-KR" dirty="0">
                <a:solidFill>
                  <a:srgbClr val="0432FF"/>
                </a:solidFill>
              </a:rPr>
              <a:t>Snowflake </a:t>
            </a:r>
            <a:r>
              <a:rPr kumimoji="1" lang="ko-KR" altLang="en-US" dirty="0">
                <a:solidFill>
                  <a:srgbClr val="0432FF"/>
                </a:solidFill>
              </a:rPr>
              <a:t>내부 </a:t>
            </a:r>
            <a:r>
              <a:rPr kumimoji="1" lang="en-US" altLang="ko-KR" dirty="0">
                <a:solidFill>
                  <a:srgbClr val="0432FF"/>
                </a:solidFill>
              </a:rPr>
              <a:t>Meta</a:t>
            </a:r>
            <a:r>
              <a:rPr kumimoji="1" lang="ko-KR" altLang="en-US" dirty="0">
                <a:solidFill>
                  <a:srgbClr val="0432FF"/>
                </a:solidFill>
              </a:rPr>
              <a:t>정보의 추가 발굴 및 </a:t>
            </a:r>
            <a:r>
              <a:rPr kumimoji="1" lang="ko-KR" altLang="en-US" b="1" dirty="0">
                <a:solidFill>
                  <a:srgbClr val="0432FF"/>
                </a:solidFill>
              </a:rPr>
              <a:t>감시 </a:t>
            </a:r>
            <a:r>
              <a:rPr kumimoji="1" lang="en-US" altLang="ko-KR" b="1" dirty="0">
                <a:solidFill>
                  <a:srgbClr val="0432FF"/>
                </a:solidFill>
              </a:rPr>
              <a:t>Factor</a:t>
            </a:r>
            <a:r>
              <a:rPr kumimoji="1" lang="ko-KR" altLang="en-US" b="1" dirty="0">
                <a:solidFill>
                  <a:srgbClr val="0432FF"/>
                </a:solidFill>
              </a:rPr>
              <a:t>고도화</a:t>
            </a:r>
            <a:endParaRPr kumimoji="1" lang="ko-Kore-KR" altLang="en-US" b="1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396C48C-8BFC-D142-831F-3AFB3049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257" y="5275717"/>
            <a:ext cx="407789" cy="40622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1AFEB7-7B16-484B-B806-F241FAA8CE6E}"/>
              </a:ext>
            </a:extLst>
          </p:cNvPr>
          <p:cNvSpPr txBox="1"/>
          <p:nvPr/>
        </p:nvSpPr>
        <p:spPr>
          <a:xfrm>
            <a:off x="1988723" y="5275717"/>
            <a:ext cx="9089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Snowflake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cxnSp>
        <p:nvCxnSpPr>
          <p:cNvPr id="50" name="직선 화살표 연결선 45">
            <a:extLst>
              <a:ext uri="{FF2B5EF4-FFF2-40B4-BE49-F238E27FC236}">
                <a16:creationId xmlns:a16="http://schemas.microsoft.com/office/drawing/2014/main" id="{1866C4CA-B69E-F045-84B2-E9E5EF3776DD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rot="10800000" flipV="1">
            <a:off x="3381046" y="5478828"/>
            <a:ext cx="2705940" cy="1"/>
          </a:xfrm>
          <a:prstGeom prst="bentConnector3">
            <a:avLst>
              <a:gd name="adj1" fmla="val 50000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078F2A2-BDC1-6047-A8E5-A82AE3271E7A}"/>
              </a:ext>
            </a:extLst>
          </p:cNvPr>
          <p:cNvSpPr txBox="1"/>
          <p:nvPr/>
        </p:nvSpPr>
        <p:spPr>
          <a:xfrm>
            <a:off x="3498019" y="5575869"/>
            <a:ext cx="193983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Snowflake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Relay 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개발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(Java Application)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F4AF61-75AF-FD46-92DE-665BEB282FAA}"/>
              </a:ext>
            </a:extLst>
          </p:cNvPr>
          <p:cNvSpPr txBox="1"/>
          <p:nvPr/>
        </p:nvSpPr>
        <p:spPr>
          <a:xfrm>
            <a:off x="2658672" y="4931162"/>
            <a:ext cx="1784538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Snowflake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MetaDB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Study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및 주요 감시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Factor 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발굴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E1AB2-1C04-5243-A87C-EACFA092205F}"/>
              </a:ext>
            </a:extLst>
          </p:cNvPr>
          <p:cNvSpPr txBox="1"/>
          <p:nvPr/>
        </p:nvSpPr>
        <p:spPr>
          <a:xfrm>
            <a:off x="7064596" y="4994262"/>
            <a:ext cx="146235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Snowflake Meta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정보의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Mysql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DB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구성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781220-A717-154A-BE99-FE8B19EDD3A7}"/>
              </a:ext>
            </a:extLst>
          </p:cNvPr>
          <p:cNvSpPr txBox="1"/>
          <p:nvPr/>
        </p:nvSpPr>
        <p:spPr>
          <a:xfrm>
            <a:off x="6756099" y="3101680"/>
            <a:ext cx="237151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Snowflake Query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처리 상태의 </a:t>
            </a:r>
            <a:b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</a:b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입체적 감시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Pannel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구현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03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김재홍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Portal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62EE803-53D0-0343-99F0-00992550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12" y="4734322"/>
            <a:ext cx="394721" cy="3947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29B741-7DAD-3D40-993F-03AF8DA3085F}"/>
              </a:ext>
            </a:extLst>
          </p:cNvPr>
          <p:cNvSpPr txBox="1"/>
          <p:nvPr/>
        </p:nvSpPr>
        <p:spPr>
          <a:xfrm>
            <a:off x="2242978" y="4723644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Oasis Portal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59" name="직선 화살표 연결선 45">
            <a:extLst>
              <a:ext uri="{FF2B5EF4-FFF2-40B4-BE49-F238E27FC236}">
                <a16:creationId xmlns:a16="http://schemas.microsoft.com/office/drawing/2014/main" id="{04BEECA6-7A92-934E-9800-626FDFC7C801}"/>
              </a:ext>
            </a:extLst>
          </p:cNvPr>
          <p:cNvCxnSpPr>
            <a:cxnSpLocks/>
            <a:endCxn id="47" idx="3"/>
          </p:cNvCxnSpPr>
          <p:nvPr/>
        </p:nvCxnSpPr>
        <p:spPr>
          <a:xfrm rot="10800000" flipV="1">
            <a:off x="3366133" y="3852273"/>
            <a:ext cx="2681010" cy="1079409"/>
          </a:xfrm>
          <a:prstGeom prst="bentConnector3">
            <a:avLst>
              <a:gd name="adj1" fmla="val 4275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164346-04B3-9B43-ABBB-E8CC0485F1BC}"/>
              </a:ext>
            </a:extLst>
          </p:cNvPr>
          <p:cNvSpPr txBox="1"/>
          <p:nvPr/>
        </p:nvSpPr>
        <p:spPr>
          <a:xfrm>
            <a:off x="3498460" y="4990088"/>
            <a:ext cx="149718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Portal Web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김재홍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69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김태엽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Airflow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0C0F2B-B90A-FA46-B1B0-377B4E6F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372" y="4144585"/>
            <a:ext cx="443063" cy="44306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1111386-722D-F240-B298-94072F10FDEE}"/>
              </a:ext>
            </a:extLst>
          </p:cNvPr>
          <p:cNvSpPr txBox="1"/>
          <p:nvPr/>
        </p:nvSpPr>
        <p:spPr>
          <a:xfrm>
            <a:off x="2395873" y="4192934"/>
            <a:ext cx="44681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ko-KR" sz="1000" dirty="0"/>
              <a:t>Airflow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45">
            <a:extLst>
              <a:ext uri="{FF2B5EF4-FFF2-40B4-BE49-F238E27FC236}">
                <a16:creationId xmlns:a16="http://schemas.microsoft.com/office/drawing/2014/main" id="{94EC04F6-C7DB-9E44-B9AF-A154C67EA607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rot="10800000" flipV="1">
            <a:off x="3384435" y="3856845"/>
            <a:ext cx="2681010" cy="509271"/>
          </a:xfrm>
          <a:prstGeom prst="bentConnector3">
            <a:avLst>
              <a:gd name="adj1" fmla="val 5399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805E682-D6F5-E74D-B82D-07EEBFEB8DCD}"/>
              </a:ext>
            </a:extLst>
          </p:cNvPr>
          <p:cNvSpPr txBox="1"/>
          <p:nvPr/>
        </p:nvSpPr>
        <p:spPr>
          <a:xfrm>
            <a:off x="3516762" y="4405627"/>
            <a:ext cx="197109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Airflow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김태엽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85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 err="1"/>
              <a:t>정성준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EMR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45">
            <a:extLst>
              <a:ext uri="{FF2B5EF4-FFF2-40B4-BE49-F238E27FC236}">
                <a16:creationId xmlns:a16="http://schemas.microsoft.com/office/drawing/2014/main" id="{8A90A045-827B-D84D-B75B-AB0AAF4D3081}"/>
              </a:ext>
            </a:extLst>
          </p:cNvPr>
          <p:cNvCxnSpPr>
            <a:cxnSpLocks/>
            <a:stCxn id="38" idx="1"/>
            <a:endCxn id="40" idx="3"/>
          </p:cNvCxnSpPr>
          <p:nvPr/>
        </p:nvCxnSpPr>
        <p:spPr>
          <a:xfrm rot="10800000">
            <a:off x="3373283" y="3745410"/>
            <a:ext cx="2692162" cy="111436"/>
          </a:xfrm>
          <a:prstGeom prst="bentConnector3">
            <a:avLst>
              <a:gd name="adj1" fmla="val 5584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E3A0F53-570D-2E47-9D5E-55CF550100D1}"/>
              </a:ext>
            </a:extLst>
          </p:cNvPr>
          <p:cNvSpPr txBox="1"/>
          <p:nvPr/>
        </p:nvSpPr>
        <p:spPr>
          <a:xfrm>
            <a:off x="3559556" y="3809576"/>
            <a:ext cx="2067540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EMR</a:t>
            </a:r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 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Parsing / </a:t>
            </a:r>
            <a:r>
              <a:rPr kumimoji="1" lang="en-US" altLang="ko-KR" sz="1050" b="1" i="1" dirty="0" err="1">
                <a:solidFill>
                  <a:srgbClr val="0432FF"/>
                </a:solidFill>
                <a:latin typeface="+mn-ea"/>
              </a:rPr>
              <a:t>CustomExporter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  <a:p>
            <a:r>
              <a:rPr kumimoji="1" lang="ko-KR" altLang="en-US" sz="1050" b="1" i="1" dirty="0" err="1">
                <a:solidFill>
                  <a:srgbClr val="0432FF"/>
                </a:solidFill>
                <a:latin typeface="+mn-ea"/>
              </a:rPr>
              <a:t>정성준</a:t>
            </a:r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70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DEF08-BFE9-CB47-8A6E-61D2255F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260351"/>
            <a:ext cx="11664950" cy="420686"/>
          </a:xfrm>
        </p:spPr>
        <p:txBody>
          <a:bodyPr>
            <a:normAutofit/>
          </a:bodyPr>
          <a:lstStyle/>
          <a:p>
            <a:r>
              <a:rPr kumimoji="1" lang="en-US" altLang="en-US" b="1" dirty="0"/>
              <a:t>Study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Group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개인별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김지연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r>
              <a:rPr kumimoji="1" lang="ko-KR" altLang="en-US" b="1" u="sng" dirty="0" err="1">
                <a:solidFill>
                  <a:srgbClr val="0432FF"/>
                </a:solidFill>
              </a:rPr>
              <a:t>구현내역</a:t>
            </a:r>
            <a:r>
              <a:rPr kumimoji="1" lang="en-US" altLang="ko-KR" b="1" u="sng" dirty="0">
                <a:solidFill>
                  <a:srgbClr val="0432FF"/>
                </a:solidFill>
              </a:rPr>
              <a:t>/</a:t>
            </a:r>
            <a:r>
              <a:rPr kumimoji="1" lang="en-US" altLang="ko-KR" b="1" u="sng" dirty="0" err="1">
                <a:solidFill>
                  <a:srgbClr val="0432FF"/>
                </a:solidFill>
              </a:rPr>
              <a:t>ValueUp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&gt;</a:t>
            </a:r>
            <a:r>
              <a:rPr kumimoji="1" lang="ko-KR" altLang="en-US" b="1" u="sng" dirty="0">
                <a:solidFill>
                  <a:srgbClr val="0432FF"/>
                </a:solidFill>
              </a:rPr>
              <a:t> </a:t>
            </a:r>
            <a:r>
              <a:rPr kumimoji="1" lang="en-US" altLang="ko-KR" b="1" u="sng" dirty="0">
                <a:solidFill>
                  <a:srgbClr val="0432FF"/>
                </a:solidFill>
              </a:rPr>
              <a:t>Oasis Athena</a:t>
            </a:r>
            <a:endParaRPr kumimoji="1" lang="ko-KR" altLang="en-US" b="1" dirty="0"/>
          </a:p>
        </p:txBody>
      </p:sp>
      <p:sp>
        <p:nvSpPr>
          <p:cNvPr id="29" name="내용 개체 틀 3">
            <a:extLst>
              <a:ext uri="{FF2B5EF4-FFF2-40B4-BE49-F238E27FC236}">
                <a16:creationId xmlns:a16="http://schemas.microsoft.com/office/drawing/2014/main" id="{118454B8-903F-5F46-B991-9386A9815EF8}"/>
              </a:ext>
            </a:extLst>
          </p:cNvPr>
          <p:cNvSpPr txBox="1">
            <a:spLocks/>
          </p:cNvSpPr>
          <p:nvPr/>
        </p:nvSpPr>
        <p:spPr>
          <a:xfrm>
            <a:off x="442913" y="850900"/>
            <a:ext cx="11306175" cy="1396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4688" indent="-149225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2488" indent="-158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(</a:t>
            </a:r>
            <a:r>
              <a:rPr kumimoji="1" lang="ko-KR" altLang="en-US" dirty="0">
                <a:solidFill>
                  <a:srgbClr val="0432FF"/>
                </a:solidFill>
              </a:rPr>
              <a:t>중간보고 기준</a:t>
            </a:r>
            <a:r>
              <a:rPr kumimoji="1" lang="en-US" altLang="ko-KR" dirty="0">
                <a:solidFill>
                  <a:srgbClr val="0432FF"/>
                </a:solidFill>
              </a:rPr>
              <a:t>)</a:t>
            </a:r>
            <a:r>
              <a:rPr kumimoji="1" lang="ko-KR" altLang="en-US" dirty="0">
                <a:solidFill>
                  <a:srgbClr val="0432FF"/>
                </a:solidFill>
              </a:rPr>
              <a:t> </a:t>
            </a:r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dirty="0">
              <a:solidFill>
                <a:srgbClr val="0432FF"/>
              </a:solidFill>
            </a:endParaRP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r>
              <a:rPr kumimoji="1" lang="en-US" altLang="ko-KR" dirty="0">
                <a:solidFill>
                  <a:srgbClr val="0432FF"/>
                </a:solidFill>
              </a:rPr>
              <a:t>Bula Bula</a:t>
            </a:r>
          </a:p>
          <a:p>
            <a:pPr lvl="1"/>
            <a:endParaRPr kumimoji="1" lang="en-US" altLang="ko-KR" b="1" dirty="0">
              <a:solidFill>
                <a:srgbClr val="0432FF"/>
              </a:solidFill>
            </a:endParaRPr>
          </a:p>
          <a:p>
            <a:pPr lvl="1"/>
            <a:endParaRPr kumimoji="1" lang="ko-Kore-KR" altLang="en-US"/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552ECE9-8D29-BA41-92C8-9DDBDB247C96}"/>
              </a:ext>
            </a:extLst>
          </p:cNvPr>
          <p:cNvSpPr/>
          <p:nvPr/>
        </p:nvSpPr>
        <p:spPr>
          <a:xfrm>
            <a:off x="6047782" y="3703943"/>
            <a:ext cx="1620163" cy="2400285"/>
          </a:xfrm>
          <a:prstGeom prst="roundRect">
            <a:avLst>
              <a:gd name="adj" fmla="val 462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BB9067-DCF8-7946-87FB-DACCE12C8CDF}"/>
              </a:ext>
            </a:extLst>
          </p:cNvPr>
          <p:cNvSpPr txBox="1"/>
          <p:nvPr/>
        </p:nvSpPr>
        <p:spPr>
          <a:xfrm>
            <a:off x="6053585" y="6091270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-Dev(da1r3)/12.4.140.64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42090A5-29E1-634E-8824-C8949548E1FB}"/>
              </a:ext>
            </a:extLst>
          </p:cNvPr>
          <p:cNvSpPr/>
          <p:nvPr/>
        </p:nvSpPr>
        <p:spPr>
          <a:xfrm>
            <a:off x="5767820" y="3460111"/>
            <a:ext cx="1620163" cy="2400286"/>
          </a:xfrm>
          <a:prstGeom prst="roundRect">
            <a:avLst>
              <a:gd name="adj" fmla="val 46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04AA8-0678-7242-9D7A-C90C98FF52C0}"/>
              </a:ext>
            </a:extLst>
          </p:cNvPr>
          <p:cNvSpPr/>
          <p:nvPr/>
        </p:nvSpPr>
        <p:spPr>
          <a:xfrm>
            <a:off x="1684232" y="2892888"/>
            <a:ext cx="1815482" cy="1205822"/>
          </a:xfrm>
          <a:prstGeom prst="roundRect">
            <a:avLst>
              <a:gd name="adj" fmla="val 462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B6D62B5-6BFE-DE43-A0FB-DFA752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78" y="3615245"/>
            <a:ext cx="476870" cy="4768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1A232E6-CD37-A346-BC1D-83C399ED7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45" y="3631409"/>
            <a:ext cx="450873" cy="45087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758BC32-02EA-DC4F-8339-AAC7B75B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410" y="3519973"/>
            <a:ext cx="450873" cy="4508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13FDE-5DA4-BF45-9521-4AC393A18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403" y="3525496"/>
            <a:ext cx="431525" cy="4315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91095B5-0E49-1E4B-A0D7-D22569CBA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725" y="3002527"/>
            <a:ext cx="423768" cy="42376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81B85E4-43E1-9B49-9040-40649A3054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5130" y="2987124"/>
            <a:ext cx="458311" cy="4583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6B7539D-F80A-5F49-A4AC-B5B7979134C8}"/>
              </a:ext>
            </a:extLst>
          </p:cNvPr>
          <p:cNvSpPr txBox="1"/>
          <p:nvPr/>
        </p:nvSpPr>
        <p:spPr>
          <a:xfrm>
            <a:off x="5968444" y="5698183"/>
            <a:ext cx="7152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/>
              <a:t>SF Fetcher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3A0330-50F6-6F4C-9B48-0A4BFFD4F3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099" y="4454690"/>
            <a:ext cx="450874" cy="450874"/>
          </a:xfrm>
          <a:prstGeom prst="rect">
            <a:avLst/>
          </a:prstGeom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9469A269-A3E0-0C4A-BE80-0AE997EC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25" y="3525495"/>
            <a:ext cx="438021" cy="43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409DF1B8-4151-6243-BC0C-BBD5BD97B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6986" y="5275716"/>
            <a:ext cx="407789" cy="406226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86F9817-0FB9-A347-B9A9-7B27E453E9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6240" y="5445895"/>
            <a:ext cx="272886" cy="272886"/>
          </a:xfrm>
          <a:prstGeom prst="rect">
            <a:avLst/>
          </a:prstGeom>
        </p:spPr>
      </p:pic>
      <p:cxnSp>
        <p:nvCxnSpPr>
          <p:cNvPr id="55" name="직선 화살표 연결선 45">
            <a:extLst>
              <a:ext uri="{FF2B5EF4-FFF2-40B4-BE49-F238E27FC236}">
                <a16:creationId xmlns:a16="http://schemas.microsoft.com/office/drawing/2014/main" id="{E14088F3-9AE2-6D48-9948-FD3FF30E2815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rot="10800000">
            <a:off x="3383441" y="3216280"/>
            <a:ext cx="2682004" cy="640566"/>
          </a:xfrm>
          <a:prstGeom prst="bentConnector3">
            <a:avLst>
              <a:gd name="adj1" fmla="val 5416"/>
            </a:avLst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5">
            <a:extLst>
              <a:ext uri="{FF2B5EF4-FFF2-40B4-BE49-F238E27FC236}">
                <a16:creationId xmlns:a16="http://schemas.microsoft.com/office/drawing/2014/main" id="{5DFB9482-838B-1740-8B6B-3F6B84491E4D}"/>
              </a:ext>
            </a:extLst>
          </p:cNvPr>
          <p:cNvCxnSpPr>
            <a:cxnSpLocks/>
            <a:stCxn id="53" idx="3"/>
            <a:endCxn id="51" idx="2"/>
          </p:cNvCxnSpPr>
          <p:nvPr/>
        </p:nvCxnSpPr>
        <p:spPr>
          <a:xfrm flipV="1">
            <a:off x="6494775" y="4905564"/>
            <a:ext cx="486761" cy="573265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41BF2A2F-6011-7045-AF00-DA6A8272A2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8643" y="4484677"/>
            <a:ext cx="461708" cy="46170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9F14BC8-384C-0C43-9EAD-500017C0F6FB}"/>
              </a:ext>
            </a:extLst>
          </p:cNvPr>
          <p:cNvSpPr txBox="1"/>
          <p:nvPr/>
        </p:nvSpPr>
        <p:spPr>
          <a:xfrm>
            <a:off x="5811608" y="4981398"/>
            <a:ext cx="8850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000" dirty="0" err="1"/>
              <a:t>PushGateway</a:t>
            </a:r>
            <a:endParaRPr kumimoji="1" lang="en-US" altLang="ko-KR" sz="1000" dirty="0"/>
          </a:p>
        </p:txBody>
      </p:sp>
      <p:cxnSp>
        <p:nvCxnSpPr>
          <p:cNvPr id="60" name="직선 화살표 연결선 45">
            <a:extLst>
              <a:ext uri="{FF2B5EF4-FFF2-40B4-BE49-F238E27FC236}">
                <a16:creationId xmlns:a16="http://schemas.microsoft.com/office/drawing/2014/main" id="{45105918-99FE-4846-B677-4E79B688BE18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 rot="16200000" flipH="1">
            <a:off x="6799887" y="4273040"/>
            <a:ext cx="362575" cy="723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45">
            <a:extLst>
              <a:ext uri="{FF2B5EF4-FFF2-40B4-BE49-F238E27FC236}">
                <a16:creationId xmlns:a16="http://schemas.microsoft.com/office/drawing/2014/main" id="{F0748880-A291-F34D-910E-9D896A6A917B}"/>
              </a:ext>
            </a:extLst>
          </p:cNvPr>
          <p:cNvCxnSpPr>
            <a:cxnSpLocks/>
            <a:stCxn id="38" idx="2"/>
            <a:endCxn id="57" idx="0"/>
          </p:cNvCxnSpPr>
          <p:nvPr/>
        </p:nvCxnSpPr>
        <p:spPr>
          <a:xfrm rot="5400000">
            <a:off x="6088993" y="4282787"/>
            <a:ext cx="402395" cy="1385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45">
            <a:extLst>
              <a:ext uri="{FF2B5EF4-FFF2-40B4-BE49-F238E27FC236}">
                <a16:creationId xmlns:a16="http://schemas.microsoft.com/office/drawing/2014/main" id="{DF34833A-9028-0744-A38F-E1505511443C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rot="10800000" flipV="1">
            <a:off x="6516318" y="3853680"/>
            <a:ext cx="226060" cy="3166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7DBD44-88E9-894C-AA77-A027E8D95763}"/>
              </a:ext>
            </a:extLst>
          </p:cNvPr>
          <p:cNvSpPr txBox="1"/>
          <p:nvPr/>
        </p:nvSpPr>
        <p:spPr>
          <a:xfrm>
            <a:off x="3573933" y="3244212"/>
            <a:ext cx="210937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50" b="1" i="1" dirty="0">
                <a:solidFill>
                  <a:srgbClr val="0432FF"/>
                </a:solidFill>
                <a:latin typeface="+mn-ea"/>
              </a:rPr>
              <a:t>Athena @CloudWatch / Exporter</a:t>
            </a:r>
          </a:p>
          <a:p>
            <a:r>
              <a:rPr kumimoji="1" lang="ko-KR" altLang="en-US" sz="1050" b="1" i="1" dirty="0">
                <a:solidFill>
                  <a:srgbClr val="0432FF"/>
                </a:solidFill>
                <a:latin typeface="+mn-ea"/>
              </a:rPr>
              <a:t>김지연</a:t>
            </a:r>
            <a:endParaRPr kumimoji="1" lang="en-US" altLang="ko-KR" sz="1050" b="1" i="1" dirty="0">
              <a:solidFill>
                <a:srgbClr val="0432FF"/>
              </a:solidFill>
              <a:latin typeface="+mn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D7BDEB7-780D-D846-A00A-2043DBDE525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35298" y="3641932"/>
            <a:ext cx="420686" cy="4206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1774E59-6C3E-5B41-B85C-30456FF375F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36313" y="4427597"/>
            <a:ext cx="450875" cy="53541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C38FDCD-7478-8145-9080-AB05EC467705}"/>
              </a:ext>
            </a:extLst>
          </p:cNvPr>
          <p:cNvSpPr txBox="1"/>
          <p:nvPr/>
        </p:nvSpPr>
        <p:spPr>
          <a:xfrm>
            <a:off x="9040499" y="3644650"/>
            <a:ext cx="103174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General User</a:t>
            </a:r>
          </a:p>
          <a:p>
            <a:r>
              <a:rPr kumimoji="1" lang="en-US" altLang="ko-KR" sz="1000" dirty="0"/>
              <a:t>&amp; Monitor</a:t>
            </a:r>
          </a:p>
          <a:p>
            <a:r>
              <a:rPr kumimoji="1" lang="en-US" altLang="ko-KR" sz="1000" dirty="0"/>
              <a:t>At Office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6E6E6-1093-EF45-BBEC-27D76F044195}"/>
              </a:ext>
            </a:extLst>
          </p:cNvPr>
          <p:cNvSpPr txBox="1"/>
          <p:nvPr/>
        </p:nvSpPr>
        <p:spPr>
          <a:xfrm>
            <a:off x="9040499" y="4454689"/>
            <a:ext cx="103174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1000" dirty="0"/>
              <a:t>DevOps</a:t>
            </a:r>
          </a:p>
        </p:txBody>
      </p:sp>
      <p:cxnSp>
        <p:nvCxnSpPr>
          <p:cNvPr id="69" name="직선 화살표 연결선 45">
            <a:extLst>
              <a:ext uri="{FF2B5EF4-FFF2-40B4-BE49-F238E27FC236}">
                <a16:creationId xmlns:a16="http://schemas.microsoft.com/office/drawing/2014/main" id="{D57EBD83-DA06-9A40-9024-152742575D4C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rot="10800000" flipV="1">
            <a:off x="7219248" y="3852274"/>
            <a:ext cx="1316050" cy="140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8EC39AE-32F3-3F46-9979-CABCADEDF621}"/>
              </a:ext>
            </a:extLst>
          </p:cNvPr>
          <p:cNvSpPr txBox="1"/>
          <p:nvPr/>
        </p:nvSpPr>
        <p:spPr>
          <a:xfrm>
            <a:off x="5773623" y="5873196"/>
            <a:ext cx="161436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900" dirty="0" err="1"/>
              <a:t>Plam</a:t>
            </a:r>
            <a:r>
              <a:rPr kumimoji="1" lang="en-US" altLang="ko-KR" sz="900" dirty="0"/>
              <a:t>-Ops(da1r2)/12.4.140.63</a:t>
            </a:r>
          </a:p>
        </p:txBody>
      </p:sp>
      <p:cxnSp>
        <p:nvCxnSpPr>
          <p:cNvPr id="71" name="직선 화살표 연결선 45">
            <a:extLst>
              <a:ext uri="{FF2B5EF4-FFF2-40B4-BE49-F238E27FC236}">
                <a16:creationId xmlns:a16="http://schemas.microsoft.com/office/drawing/2014/main" id="{8F234DCA-042A-CB43-859D-21B403467C78}"/>
              </a:ext>
            </a:extLst>
          </p:cNvPr>
          <p:cNvCxnSpPr>
            <a:cxnSpLocks/>
            <a:stCxn id="66" idx="1"/>
            <a:endCxn id="33" idx="3"/>
          </p:cNvCxnSpPr>
          <p:nvPr/>
        </p:nvCxnSpPr>
        <p:spPr>
          <a:xfrm rot="10800000">
            <a:off x="7387983" y="4660254"/>
            <a:ext cx="1148330" cy="350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D08BDF8A-12C9-D048-8194-1649A10A9EED}"/>
              </a:ext>
            </a:extLst>
          </p:cNvPr>
          <p:cNvCxnSpPr>
            <a:cxnSpLocks/>
          </p:cNvCxnSpPr>
          <p:nvPr/>
        </p:nvCxnSpPr>
        <p:spPr>
          <a:xfrm>
            <a:off x="4324918" y="2892888"/>
            <a:ext cx="0" cy="2968677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FC021318-0927-2A48-BA5C-2D6440CA9691}"/>
              </a:ext>
            </a:extLst>
          </p:cNvPr>
          <p:cNvCxnSpPr>
            <a:cxnSpLocks/>
          </p:cNvCxnSpPr>
          <p:nvPr/>
        </p:nvCxnSpPr>
        <p:spPr>
          <a:xfrm>
            <a:off x="8004706" y="2892888"/>
            <a:ext cx="0" cy="2956639"/>
          </a:xfrm>
          <a:prstGeom prst="line">
            <a:avLst/>
          </a:prstGeom>
          <a:ln w="76200">
            <a:solidFill>
              <a:schemeClr val="accent1">
                <a:alpha val="6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4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PPT_01.potx" id="{DFAF38B7-CF13-1246-AB81-8A217605F3B2}" vid="{204EC0A4-0BB1-1E44-ADA9-07A228B0B03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1116</TotalTime>
  <Words>1451</Words>
  <Application>Microsoft Macintosh PowerPoint</Application>
  <PresentationFormat>와이드스크린</PresentationFormat>
  <Paragraphs>257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Study Group 연간 운영계획 (1조:Cloud/OpenSource를 활용한 Data Lake 효율적 관리 Research)</vt:lpstr>
      <vt:lpstr>Study Group 연간 운영계획/중간실적 (1조:Cloud/OpenSource를 활용한 Data Lake 효율적 관리 Research)</vt:lpstr>
      <vt:lpstr>Study Group 연간 운영계획/중간실적 (1조:Cloud/OpenSource를 활용한 Data Lake 효율적 관리 Research)</vt:lpstr>
      <vt:lpstr>Study Group 중간실적 – 구현내역/ValueUp (1조:Cloud/OpenSource를 활용한 Data Lake 효율적 관리 Research)</vt:lpstr>
      <vt:lpstr>Study Group (개인별:이지호) 구현내역/ValueUp &gt; Oasis Snowflake</vt:lpstr>
      <vt:lpstr>Study Group (개인별:김재홍) 구현내역/ValueUp &gt; Oasis Portal</vt:lpstr>
      <vt:lpstr>Study Group (개인별:김태엽) 구현내역/ValueUp &gt; Oasis Airflow</vt:lpstr>
      <vt:lpstr>Study Group (개인별:정성준) 구현내역/ValueUp &gt; Oasis EMR</vt:lpstr>
      <vt:lpstr>Study Group (개인별:김지연) 구현내역/ValueUp &gt; Oasis Athena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Doogie</dc:creator>
  <cp:lastModifiedBy>Doogie</cp:lastModifiedBy>
  <cp:revision>67</cp:revision>
  <cp:lastPrinted>2018-02-19T08:05:47Z</cp:lastPrinted>
  <dcterms:created xsi:type="dcterms:W3CDTF">2023-03-14T07:45:10Z</dcterms:created>
  <dcterms:modified xsi:type="dcterms:W3CDTF">2023-07-07T06:04:06Z</dcterms:modified>
</cp:coreProperties>
</file>