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6" r:id="rId3"/>
    <p:sldId id="257" r:id="rId4"/>
    <p:sldId id="302" r:id="rId5"/>
    <p:sldId id="285" r:id="rId6"/>
    <p:sldId id="287" r:id="rId7"/>
    <p:sldId id="288" r:id="rId8"/>
    <p:sldId id="260" r:id="rId9"/>
    <p:sldId id="261" r:id="rId10"/>
    <p:sldId id="289" r:id="rId11"/>
    <p:sldId id="263" r:id="rId12"/>
    <p:sldId id="262" r:id="rId13"/>
    <p:sldId id="264" r:id="rId14"/>
    <p:sldId id="311" r:id="rId15"/>
    <p:sldId id="265" r:id="rId16"/>
    <p:sldId id="290" r:id="rId17"/>
    <p:sldId id="292" r:id="rId18"/>
    <p:sldId id="258" r:id="rId19"/>
    <p:sldId id="291" r:id="rId20"/>
    <p:sldId id="293" r:id="rId21"/>
    <p:sldId id="294" r:id="rId22"/>
    <p:sldId id="298" r:id="rId23"/>
    <p:sldId id="299" r:id="rId24"/>
    <p:sldId id="300" r:id="rId25"/>
    <p:sldId id="301" r:id="rId26"/>
    <p:sldId id="267" r:id="rId27"/>
    <p:sldId id="296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03" autoAdjust="0"/>
    <p:restoredTop sz="81329"/>
  </p:normalViewPr>
  <p:slideViewPr>
    <p:cSldViewPr snapToGrid="0">
      <p:cViewPr varScale="1">
        <p:scale>
          <a:sx n="101" d="100"/>
          <a:sy n="101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D701-8569-AA4D-8AAE-15EEE268B4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91497-A9F3-1C44-8CE7-F09D083D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note that </a:t>
            </a:r>
            <a:r>
              <a:rPr lang="en-US" baseline="0" dirty="0" err="1"/>
              <a:t>GoF</a:t>
            </a:r>
            <a:r>
              <a:rPr lang="en-US" baseline="0" dirty="0"/>
              <a:t> talks about “frameworks” here to mean domain-specific frameworks, not general frameworks. So, graphical editor framework, spreadsheet framework, simulation framework are good examples. Generic libraries (</a:t>
            </a:r>
            <a:r>
              <a:rPr lang="en-US" baseline="0" dirty="0" err="1"/>
              <a:t>.Net</a:t>
            </a:r>
            <a:r>
              <a:rPr lang="en-US" baseline="0" dirty="0"/>
              <a:t> BCL, Java JDK, </a:t>
            </a:r>
            <a:r>
              <a:rPr lang="en-US" baseline="0" dirty="0" err="1"/>
              <a:t>stdlib</a:t>
            </a:r>
            <a:r>
              <a:rPr lang="en-US" baseline="0" dirty="0"/>
              <a:t>, boost) are useful for creating many classes of application. There are higher level frameworks that bridge that boundary. Think about windowing libraries, widget libraries, </a:t>
            </a:r>
            <a:r>
              <a:rPr lang="en-US" baseline="0" dirty="0" err="1"/>
              <a:t>javascript</a:t>
            </a:r>
            <a:r>
              <a:rPr lang="en-US" baseline="0" dirty="0"/>
              <a:t> frameworks.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Mud to Structure: taking business requirements and determining a system to hang the domain logic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91497-A9F3-1C44-8CE7-F09D083DBC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Pub-Sub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Blackboard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91497-A9F3-1C44-8CE7-F09D083DBC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0925-25F0-48B4-A6D4-10BD5432B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60B9-7724-44F3-BF50-044CF908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Riley, MSE ’07</a:t>
            </a:r>
          </a:p>
          <a:p>
            <a:r>
              <a:rPr lang="en-US" dirty="0"/>
              <a:t>Sr. Dir. Engineering</a:t>
            </a:r>
          </a:p>
          <a:p>
            <a:r>
              <a:rPr lang="en-US" dirty="0" err="1"/>
              <a:t>Apptio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071DC-A37C-DA4C-822E-10A7CA77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8" y="422277"/>
            <a:ext cx="1991825" cy="257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26965-8F4C-E946-A41A-4D73EB157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1" t="25135" r="25138" b="16312"/>
          <a:stretch/>
        </p:blipFill>
        <p:spPr>
          <a:xfrm>
            <a:off x="6083300" y="4697996"/>
            <a:ext cx="2857500" cy="18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E6122-EFC2-C942-B268-DA20C775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D8A11-A0F8-7740-8455-15717C062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60,000 foot view</a:t>
            </a:r>
          </a:p>
        </p:txBody>
      </p:sp>
    </p:spTree>
    <p:extLst>
      <p:ext uri="{BB962C8B-B14F-4D97-AF65-F5344CB8AC3E}">
        <p14:creationId xmlns:p14="http://schemas.microsoft.com/office/powerpoint/2010/main" val="419722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D838-141F-FB4F-9345-A4349BBC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“architecture”?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E1E3-2BC9-3C45-96FE-18BE8976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level structures of a software system</a:t>
            </a:r>
          </a:p>
          <a:p>
            <a:endParaRPr lang="en-US" dirty="0"/>
          </a:p>
          <a:p>
            <a:r>
              <a:rPr lang="en-US" b="1" dirty="0"/>
              <a:t>Everything that is </a:t>
            </a:r>
            <a:r>
              <a:rPr lang="en-US" b="1" i="1" dirty="0"/>
              <a:t>not</a:t>
            </a:r>
            <a:r>
              <a:rPr lang="en-US" b="1" dirty="0"/>
              <a:t> related to the business logic/domain of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Eg</a:t>
            </a:r>
            <a:r>
              <a:rPr lang="en-US" sz="2000" dirty="0"/>
              <a:t>. the arrangement of AWS resources is architecture, but how the code processes business objects is not</a:t>
            </a:r>
          </a:p>
        </p:txBody>
      </p:sp>
    </p:spTree>
    <p:extLst>
      <p:ext uri="{BB962C8B-B14F-4D97-AF65-F5344CB8AC3E}">
        <p14:creationId xmlns:p14="http://schemas.microsoft.com/office/powerpoint/2010/main" val="3602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172-A87D-F14B-BB15-A853656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4C44-373A-524F-B8B1-3494285E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design patterns, but…</a:t>
            </a:r>
          </a:p>
          <a:p>
            <a:endParaRPr lang="en-US" dirty="0"/>
          </a:p>
          <a:p>
            <a:r>
              <a:rPr lang="en-US" dirty="0"/>
              <a:t>Address various issues in software engineering, such as computer hardware </a:t>
            </a:r>
            <a:r>
              <a:rPr lang="en-US" b="1" dirty="0"/>
              <a:t>performance limitations</a:t>
            </a:r>
            <a:r>
              <a:rPr lang="en-US" dirty="0"/>
              <a:t>, </a:t>
            </a:r>
            <a:r>
              <a:rPr lang="en-US" b="1" dirty="0"/>
              <a:t>high availability</a:t>
            </a:r>
            <a:r>
              <a:rPr lang="en-US" dirty="0"/>
              <a:t> (HA), and minimization of a </a:t>
            </a:r>
            <a:r>
              <a:rPr lang="en-US" b="1" dirty="0"/>
              <a:t>business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C066-9014-724C-B20D-68198BA70AB3}"/>
              </a:ext>
            </a:extLst>
          </p:cNvPr>
          <p:cNvSpPr txBox="1"/>
          <p:nvPr/>
        </p:nvSpPr>
        <p:spPr>
          <a:xfrm>
            <a:off x="2263923" y="6172200"/>
            <a:ext cx="650280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Pipes and filters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a pipeline consisting of a chain of processing elements, arranged so that </a:t>
            </a:r>
            <a:b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the output of each element is the input of the next</a:t>
            </a:r>
          </a:p>
        </p:txBody>
      </p:sp>
    </p:spTree>
    <p:extLst>
      <p:ext uri="{BB962C8B-B14F-4D97-AF65-F5344CB8AC3E}">
        <p14:creationId xmlns:p14="http://schemas.microsoft.com/office/powerpoint/2010/main" val="15142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9EE9-871E-104A-960D-996FFBD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architectural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CBAD-F3DB-474C-BE98-73BBE5C6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shortcut</a:t>
            </a:r>
          </a:p>
          <a:p>
            <a:endParaRPr lang="en-US" dirty="0"/>
          </a:p>
          <a:p>
            <a:r>
              <a:rPr lang="en-US" dirty="0"/>
              <a:t>Don’t reinvent the wheel</a:t>
            </a:r>
          </a:p>
          <a:p>
            <a:endParaRPr lang="en-US" dirty="0"/>
          </a:p>
          <a:p>
            <a:r>
              <a:rPr lang="en-US" dirty="0"/>
              <a:t>Standardized implementations</a:t>
            </a:r>
          </a:p>
          <a:p>
            <a:endParaRPr lang="en-US" dirty="0"/>
          </a:p>
          <a:p>
            <a:r>
              <a:rPr lang="en-US" i="1" dirty="0"/>
              <a:t>Only so many [efficient] ways to solve non-domain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 patterns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 patterns (high level) are often 1:1 with frameworks for broad domains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ASP.NET (</a:t>
            </a:r>
            <a:r>
              <a:rPr lang="en-US" cap="small" dirty="0"/>
              <a:t>Layers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Apache Camel (</a:t>
            </a:r>
            <a:r>
              <a:rPr lang="en-US" cap="small" dirty="0"/>
              <a:t>Pipes &amp; Filters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Smalltalk UI (</a:t>
            </a:r>
            <a:r>
              <a:rPr lang="en-US" cap="small" dirty="0"/>
              <a:t>MVC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JavaSpaces (</a:t>
            </a:r>
            <a:r>
              <a:rPr lang="en-US" cap="small" dirty="0"/>
              <a:t>Blackboard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Erlang</a:t>
            </a:r>
            <a:r>
              <a:rPr lang="en-US" dirty="0"/>
              <a:t> OTP (</a:t>
            </a:r>
            <a:r>
              <a:rPr lang="en-US" cap="small" dirty="0"/>
              <a:t>Actors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ABF17-BF51-C94B-908B-ABB943F2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F4DA-E7DE-1D47-8E5F-3ECB8F1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arch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ACBD3E-87CB-BC46-893D-E8F95300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46852"/>
              </p:ext>
            </p:extLst>
          </p:nvPr>
        </p:nvGraphicFramePr>
        <p:xfrm>
          <a:off x="628650" y="2226469"/>
          <a:ext cx="7886700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85234214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03760260"/>
                    </a:ext>
                  </a:extLst>
                </a:gridCol>
              </a:tblGrid>
              <a:tr h="19888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From Mud to 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Distribution Infrastructure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Multiplexing and Dispatching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Interface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Component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Application Control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Concurrency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Synchronization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Object Interaction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Adaptation and Extension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Modal Behavior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Resource Management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Database Access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67147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44419-7DB7-E74B-8C3A-A52F6EA96284}"/>
              </a:ext>
            </a:extLst>
          </p:cNvPr>
          <p:cNvSpPr txBox="1"/>
          <p:nvPr/>
        </p:nvSpPr>
        <p:spPr>
          <a:xfrm>
            <a:off x="4801971" y="6184681"/>
            <a:ext cx="39819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POSA4</a:t>
            </a:r>
            <a:r>
              <a:rPr lang="en-US" sz="1350" dirty="0"/>
              <a:t>: A Pattern Language for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6003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CBF4-5945-2947-9F20-1FF986B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BDB61C2-E2A6-F243-8442-44D21CEDF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365126"/>
            <a:ext cx="7639050" cy="6313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423DDA-E96C-1D41-8F41-45CD4D32F84C}"/>
              </a:ext>
            </a:extLst>
          </p:cNvPr>
          <p:cNvSpPr/>
          <p:nvPr/>
        </p:nvSpPr>
        <p:spPr>
          <a:xfrm>
            <a:off x="3556000" y="203200"/>
            <a:ext cx="2057400" cy="965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116E-A5E4-F149-BDF9-8F684F8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 Our pattern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3041-4A8E-7B4B-8359-2EB70941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</a:t>
            </a:r>
            <a:r>
              <a:rPr lang="en-US" b="1" dirty="0"/>
              <a:t>name</a:t>
            </a:r>
          </a:p>
          <a:p>
            <a:r>
              <a:rPr lang="en-US" b="1" dirty="0"/>
              <a:t>Scope</a:t>
            </a:r>
            <a:r>
              <a:rPr lang="en-US" dirty="0"/>
              <a:t> of the problem</a:t>
            </a:r>
          </a:p>
          <a:p>
            <a:r>
              <a:rPr lang="en-US" b="1" dirty="0"/>
              <a:t>Challenges</a:t>
            </a:r>
          </a:p>
          <a:p>
            <a:r>
              <a:rPr lang="en-US" b="1" dirty="0"/>
              <a:t>Components</a:t>
            </a:r>
            <a:r>
              <a:rPr lang="en-US" dirty="0"/>
              <a:t> / related patterns</a:t>
            </a:r>
          </a:p>
          <a:p>
            <a:r>
              <a:rPr lang="en-US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9170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71C-D10E-4C3A-87CD-069A84E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to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1BFBA-52F6-F14A-A6F7-5D1F84B1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Layers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Pipes and filters</a:t>
            </a:r>
          </a:p>
          <a:p>
            <a:pPr marL="214313" indent="-214313"/>
            <a:r>
              <a:rPr lang="en-US" dirty="0"/>
              <a:t>MVC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Pub-Sub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Microkernel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Blackboard / Tuple Spaces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Actor*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(category: From Mud to Structure)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support the independent development of different system parts</a:t>
            </a:r>
          </a:p>
          <a:p>
            <a:endParaRPr lang="en-US" dirty="0"/>
          </a:p>
          <a:p>
            <a:r>
              <a:rPr lang="en-US" dirty="0"/>
              <a:t>Challenge: </a:t>
            </a:r>
            <a:r>
              <a:rPr lang="en-US" i="1" dirty="0"/>
              <a:t>separation of concerns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Explicit Interfaces</a:t>
            </a:r>
            <a:r>
              <a:rPr lang="en-US" dirty="0"/>
              <a:t>, </a:t>
            </a:r>
            <a:r>
              <a:rPr lang="en-US" cap="small" dirty="0"/>
              <a:t>Encapsulated Implementation</a:t>
            </a:r>
            <a:r>
              <a:rPr lang="en-US" dirty="0"/>
              <a:t>, </a:t>
            </a:r>
            <a:r>
              <a:rPr lang="en-US" cap="small" dirty="0"/>
              <a:t>Commands</a:t>
            </a:r>
            <a:r>
              <a:rPr lang="en-US" dirty="0"/>
              <a:t>/</a:t>
            </a:r>
            <a:r>
              <a:rPr lang="en-US" cap="small" dirty="0"/>
              <a:t>Messages, Data Transfer Objects (DTOs)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73A3-B1DE-904F-84E4-19F05524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Stephen Riley, MSE ‘07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96A12-0CE5-7448-B45D-69C63365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22" y="2226469"/>
            <a:ext cx="349495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&amp;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design that is suitable for processing data streams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Common request/response semantics (</a:t>
            </a:r>
            <a:r>
              <a:rPr lang="en-US" i="1" dirty="0" err="1"/>
              <a:t>eg</a:t>
            </a:r>
            <a:r>
              <a:rPr lang="en-US" i="1" dirty="0"/>
              <a:t>. REST)</a:t>
            </a:r>
            <a:br>
              <a:rPr lang="en-US" i="1" dirty="0"/>
            </a:br>
            <a:r>
              <a:rPr lang="en-US" i="1" dirty="0"/>
              <a:t>don’t work for streams</a:t>
            </a:r>
          </a:p>
          <a:p>
            <a:pPr lvl="1"/>
            <a:r>
              <a:rPr lang="en-US" i="1" dirty="0"/>
              <a:t>Debugging</a:t>
            </a:r>
          </a:p>
          <a:p>
            <a:pPr lvl="1"/>
            <a:r>
              <a:rPr lang="en-US" i="1" dirty="0"/>
              <a:t>Async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Domain Objects</a:t>
            </a:r>
            <a:r>
              <a:rPr lang="en-US" dirty="0"/>
              <a:t>, </a:t>
            </a:r>
            <a:r>
              <a:rPr lang="en-US" cap="small" dirty="0"/>
              <a:t>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36CC-DA0F-3747-8A2E-1314D3ADADC9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7243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(Model-View-Controller)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consider that the UI of an application changes more frequently than its domain functionality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Changes to UI </a:t>
            </a:r>
            <a:r>
              <a:rPr lang="en-US" b="1" i="1" dirty="0"/>
              <a:t>must not </a:t>
            </a:r>
            <a:r>
              <a:rPr lang="en-US" i="1" dirty="0"/>
              <a:t>affect the app’s core functionality</a:t>
            </a:r>
          </a:p>
          <a:p>
            <a:pPr lvl="1"/>
            <a:r>
              <a:rPr lang="en-US" i="1" dirty="0"/>
              <a:t>(When in doubt, see above)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dirty="0"/>
              <a:t>Model (processing), Controller (input), View (output)</a:t>
            </a:r>
          </a:p>
          <a:p>
            <a:pPr lvl="1"/>
            <a:r>
              <a:rPr lang="en-US" cap="small" dirty="0"/>
              <a:t>Domain Objects, Template View, Transform View, Page Controller, Command Processor, Data Transfer Objects (DTOs), Observer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Publisher-Subscriber (Pub-Sub)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need an infrastructure that allows components to notify each other about events of interest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Robust notification system to coordinate state change</a:t>
            </a:r>
          </a:p>
          <a:p>
            <a:pPr lvl="1"/>
            <a:r>
              <a:rPr lang="en-US" i="1" dirty="0"/>
              <a:t>Asynchronous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Messaging, Broker, Event-Driven Consumers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940AA-DA03-FD47-9001-41ADE70CC61F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1240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design support for functional scalability and adaptability</a:t>
            </a:r>
            <a:br>
              <a:rPr lang="en-US" dirty="0"/>
            </a:br>
            <a:r>
              <a:rPr lang="en-US" dirty="0"/>
              <a:t>(multiple versions simultaneously)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Data model versioning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Layers (</a:t>
            </a:r>
            <a:r>
              <a:rPr lang="en-US" dirty="0"/>
              <a:t>esp. routing layer</a:t>
            </a:r>
            <a:r>
              <a:rPr lang="en-US" cap="small" dirty="0"/>
              <a:t>), Object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5650" cy="1325563"/>
          </a:xfrm>
        </p:spPr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Must sometimes provide a design that resolves tasks for which no deterministic solution strategy is known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Basically codifying trial-and-error</a:t>
            </a:r>
          </a:p>
          <a:p>
            <a:pPr lvl="1"/>
            <a:r>
              <a:rPr lang="en-US" i="1" dirty="0"/>
              <a:t>May not understand the output!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Domain Object (</a:t>
            </a:r>
            <a:r>
              <a:rPr lang="en-US" dirty="0"/>
              <a:t>maybe many</a:t>
            </a:r>
            <a:r>
              <a:rPr lang="en-US" cap="small" dirty="0"/>
              <a:t>!), Database Access Layer, </a:t>
            </a:r>
            <a:r>
              <a:rPr lang="en-US" dirty="0"/>
              <a:t>the “Brain”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5D9D39-4245-3644-8CF1-C3B40346D191}"/>
              </a:ext>
            </a:extLst>
          </p:cNvPr>
          <p:cNvGrpSpPr/>
          <p:nvPr/>
        </p:nvGrpSpPr>
        <p:grpSpPr>
          <a:xfrm>
            <a:off x="6139123" y="6011817"/>
            <a:ext cx="2452433" cy="300082"/>
            <a:chOff x="8300528" y="5807631"/>
            <a:chExt cx="3269909" cy="4001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E01472-3F28-E648-B3E4-3056B7AC7B76}"/>
                </a:ext>
              </a:extLst>
            </p:cNvPr>
            <p:cNvSpPr txBox="1"/>
            <p:nvPr/>
          </p:nvSpPr>
          <p:spPr>
            <a:xfrm>
              <a:off x="8300528" y="5807631"/>
              <a:ext cx="29227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Silver Bullet Syndrome alert!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16675-5D0C-314B-8C56-0BADE3F67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1166381" y="5807631"/>
              <a:ext cx="404056" cy="3504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6E7B14-A97E-D149-A4AF-14293E66614D}"/>
              </a:ext>
            </a:extLst>
          </p:cNvPr>
          <p:cNvSpPr txBox="1"/>
          <p:nvPr/>
        </p:nvSpPr>
        <p:spPr>
          <a:xfrm>
            <a:off x="3452783" y="827852"/>
            <a:ext cx="223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 “Tuple Spaces”</a:t>
            </a:r>
          </a:p>
        </p:txBody>
      </p:sp>
    </p:spTree>
    <p:extLst>
      <p:ext uri="{BB962C8B-B14F-4D97-AF65-F5344CB8AC3E}">
        <p14:creationId xmlns:p14="http://schemas.microsoft.com/office/powerpoint/2010/main" val="29446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F6BA8-C814-6B41-96E7-CE984F3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70E8-9FF2-BB46-9C93-D0913E34E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tax calculator logic</a:t>
            </a:r>
          </a:p>
        </p:txBody>
      </p:sp>
    </p:spTree>
    <p:extLst>
      <p:ext uri="{BB962C8B-B14F-4D97-AF65-F5344CB8AC3E}">
        <p14:creationId xmlns:p14="http://schemas.microsoft.com/office/powerpoint/2010/main" val="402608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ABD7-350D-814A-95D4-88A33B3B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D80F-0A32-554F-B7A5-C6F6F8BF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Patterns of Software Architecture </a:t>
            </a:r>
            <a:r>
              <a:rPr lang="en-US" dirty="0"/>
              <a:t>(4 volumes), pub. Wiley Press</a:t>
            </a:r>
          </a:p>
          <a:p>
            <a:r>
              <a:rPr lang="en-US" dirty="0"/>
              <a:t>Wiley Series in Software Design Patterns</a:t>
            </a:r>
          </a:p>
          <a:p>
            <a:r>
              <a:rPr lang="en-US" i="1" dirty="0"/>
              <a:t>Enterprise Integration Patterns</a:t>
            </a:r>
            <a:r>
              <a:rPr lang="en-US" dirty="0"/>
              <a:t>, pub. Addison Wesley</a:t>
            </a:r>
          </a:p>
          <a:p>
            <a:r>
              <a:rPr lang="en-US" i="1" dirty="0"/>
              <a:t>Patterns of Enterprise Application Architecture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i="1" dirty="0"/>
              <a:t>Framework Design Guidelines: Conventions, Idioms, and Patterns for Reusable .NET Libraries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dirty="0">
                <a:latin typeface="Courier" pitchFamily="2" charset="0"/>
              </a:rPr>
              <a:t>wiki.c2.com</a:t>
            </a:r>
            <a:r>
              <a:rPr lang="en-US" dirty="0"/>
              <a:t> (Agile, patterns,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8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35867E-77AE-394A-BC8D-3C1749D9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14352-806E-F348-9957-9069AEB9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4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highly-concurrent system where fail-fast is a design goal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i="1" dirty="0"/>
              <a:t>Orthogonal to traditional concurrent design</a:t>
            </a:r>
          </a:p>
          <a:p>
            <a:pPr lvl="1"/>
            <a:r>
              <a:rPr lang="en-US" i="1" dirty="0"/>
              <a:t>Difficult to debug</a:t>
            </a:r>
          </a:p>
          <a:p>
            <a:endParaRPr lang="en-US" i="1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cap="small" dirty="0" err="1"/>
              <a:t>GenServer</a:t>
            </a:r>
            <a:r>
              <a:rPr lang="en-US" dirty="0"/>
              <a:t> (state management), </a:t>
            </a:r>
            <a:r>
              <a:rPr lang="en-US" cap="small" dirty="0"/>
              <a:t>Messages</a:t>
            </a:r>
            <a:r>
              <a:rPr lang="en-US" dirty="0"/>
              <a:t>, </a:t>
            </a:r>
            <a:r>
              <a:rPr lang="en-US" cap="small" dirty="0"/>
              <a:t>Object Adapter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97C-398E-584C-9C5B-2DB05E36AD6A}"/>
              </a:ext>
            </a:extLst>
          </p:cNvPr>
          <p:cNvSpPr txBox="1"/>
          <p:nvPr/>
        </p:nvSpPr>
        <p:spPr>
          <a:xfrm>
            <a:off x="6692900" y="6176963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cf. Elixir,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8A4-EBC6-4AD2-99C5-D1A5C67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B765-30CF-4F78-A620-0C2E5151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design patterns</a:t>
            </a:r>
          </a:p>
          <a:p>
            <a:endParaRPr lang="en-US" dirty="0"/>
          </a:p>
          <a:p>
            <a:r>
              <a:rPr lang="en-US" dirty="0"/>
              <a:t>Overview of architectural patterns</a:t>
            </a:r>
          </a:p>
          <a:p>
            <a:endParaRPr lang="en-US" dirty="0"/>
          </a:p>
          <a:p>
            <a:r>
              <a:rPr lang="en-US" dirty="0"/>
              <a:t>High level patterns in detail</a:t>
            </a:r>
          </a:p>
        </p:txBody>
      </p:sp>
    </p:spTree>
    <p:extLst>
      <p:ext uri="{BB962C8B-B14F-4D97-AF65-F5344CB8AC3E}">
        <p14:creationId xmlns:p14="http://schemas.microsoft.com/office/powerpoint/2010/main" val="104998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ADE82-0C4A-D746-A0A7-1B52BDA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AD25-13A5-894C-B412-7E6397BF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a problem which occurs over and over again</a:t>
            </a:r>
          </a:p>
          <a:p>
            <a:pPr marL="0" indent="0">
              <a:buNone/>
            </a:pPr>
            <a:r>
              <a:rPr lang="en-US" dirty="0"/>
              <a:t>Describes a solution to that problem</a:t>
            </a:r>
          </a:p>
          <a:p>
            <a:pPr marL="0" indent="0">
              <a:buNone/>
            </a:pPr>
            <a:r>
              <a:rPr lang="en-US" dirty="0"/>
              <a:t>Can be applied millions of times, each time in a different way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…descriptions of communicating objects and classes that are customized to solve a general design problem in a particular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FC66E-99C0-644C-A9D8-BF0E3602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design patterns solve design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appropriate objects</a:t>
            </a:r>
          </a:p>
          <a:p>
            <a:pPr marL="0" indent="0">
              <a:buNone/>
            </a:pPr>
            <a:r>
              <a:rPr lang="en-US" dirty="0"/>
              <a:t>Determining object granularity</a:t>
            </a:r>
          </a:p>
          <a:p>
            <a:pPr marL="0" indent="0">
              <a:buNone/>
            </a:pPr>
            <a:r>
              <a:rPr lang="en-US" dirty="0"/>
              <a:t>Specifying object interfaces</a:t>
            </a:r>
          </a:p>
          <a:p>
            <a:pPr marL="0" indent="0">
              <a:buNone/>
            </a:pPr>
            <a:r>
              <a:rPr lang="en-US" dirty="0"/>
              <a:t>Specifying object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i="1" dirty="0"/>
              <a:t>Remind yourself what tools are 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BCB27-9420-4A46-891E-85BFCD1C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6BE-E16B-CB49-95A2-31D21440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E574-64AB-2C41-8ECE-3008A8D9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  <a:p>
            <a:endParaRPr lang="en-US" dirty="0"/>
          </a:p>
          <a:p>
            <a:r>
              <a:rPr lang="en-US" dirty="0"/>
              <a:t>Design patterns</a:t>
            </a:r>
          </a:p>
          <a:p>
            <a:endParaRPr lang="en-US" dirty="0"/>
          </a:p>
          <a:p>
            <a:r>
              <a:rPr lang="en-US" dirty="0"/>
              <a:t>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483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8062-0B0D-FB4E-A6FF-F1853A9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286-C728-6243-8AC1-70BAB0AB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of a special feature of a recurring construct in one or more programming languages</a:t>
            </a:r>
          </a:p>
          <a:p>
            <a:endParaRPr lang="en-US" dirty="0"/>
          </a:p>
          <a:p>
            <a:r>
              <a:rPr lang="en-US" dirty="0"/>
              <a:t>Often confused with (and mixed with!) coding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F0AB8-4538-B749-9404-559123B09F48}"/>
              </a:ext>
            </a:extLst>
          </p:cNvPr>
          <p:cNvSpPr txBox="1"/>
          <p:nvPr/>
        </p:nvSpPr>
        <p:spPr>
          <a:xfrm>
            <a:off x="2352823" y="6172200"/>
            <a:ext cx="633218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value1 ?? value2 ?? value3 ??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69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24A-D526-C140-B2DB-2A24377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202F-6FEF-4C48-8104-4ECDE6CE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General, reusable solutions to commonly occurring problems within a given context in software design</a:t>
            </a:r>
          </a:p>
          <a:p>
            <a:endParaRPr lang="en-US" dirty="0"/>
          </a:p>
          <a:p>
            <a:r>
              <a:rPr lang="en-US" dirty="0"/>
              <a:t>Formalized best practices that the programmer can use to solve common problems when designing an application or system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5D2F3-BBE1-DF48-B8AA-C6FF5AF55D61}"/>
              </a:ext>
            </a:extLst>
          </p:cNvPr>
          <p:cNvSpPr txBox="1"/>
          <p:nvPr/>
        </p:nvSpPr>
        <p:spPr>
          <a:xfrm>
            <a:off x="2289323" y="6172200"/>
            <a:ext cx="642836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ensure a class has only one instance, and provide a global point of access to it.</a:t>
            </a:r>
          </a:p>
        </p:txBody>
      </p:sp>
    </p:spTree>
    <p:extLst>
      <p:ext uri="{BB962C8B-B14F-4D97-AF65-F5344CB8AC3E}">
        <p14:creationId xmlns:p14="http://schemas.microsoft.com/office/powerpoint/2010/main" val="279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945</Words>
  <Application>Microsoft Macintosh PowerPoint</Application>
  <PresentationFormat>On-screen Show (4:3)</PresentationFormat>
  <Paragraphs>191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Courier New</vt:lpstr>
      <vt:lpstr>Office Theme</vt:lpstr>
      <vt:lpstr>POSA</vt:lpstr>
      <vt:lpstr>J. Stephen Riley, MSE ‘07</vt:lpstr>
      <vt:lpstr>Agenda</vt:lpstr>
      <vt:lpstr>Design Patterns Review</vt:lpstr>
      <vt:lpstr>What is a pattern</vt:lpstr>
      <vt:lpstr>How design patterns solve design problems</vt:lpstr>
      <vt:lpstr>Levels of patterns</vt:lpstr>
      <vt:lpstr>Levels – idioms</vt:lpstr>
      <vt:lpstr>Levels – design patterns</vt:lpstr>
      <vt:lpstr>Architectural Patterns</vt:lpstr>
      <vt:lpstr>So what is “architecture”?</vt:lpstr>
      <vt:lpstr>Levels – architectural patterns</vt:lpstr>
      <vt:lpstr>Why use architectural patterns?</vt:lpstr>
      <vt:lpstr>Arch patterns and frameworks</vt:lpstr>
      <vt:lpstr>Categories of arch patterns</vt:lpstr>
      <vt:lpstr>PowerPoint Presentation</vt:lpstr>
      <vt:lpstr>TL;DR Our pattern language</vt:lpstr>
      <vt:lpstr>Patterns to review</vt:lpstr>
      <vt:lpstr>Layers</vt:lpstr>
      <vt:lpstr>Pipes &amp; Filters</vt:lpstr>
      <vt:lpstr>MVC (Model-View-Controller)</vt:lpstr>
      <vt:lpstr>Publisher-Subscriber (Pub-Sub)</vt:lpstr>
      <vt:lpstr>Microkernel</vt:lpstr>
      <vt:lpstr>Blackboard</vt:lpstr>
      <vt:lpstr>Case Study</vt:lpstr>
      <vt:lpstr>References</vt:lpstr>
      <vt:lpstr>Appendix</vt:lpstr>
      <vt:lpstr>Bonus: Actors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Stephen Riley</dc:creator>
  <cp:lastModifiedBy>Stephen Riley</cp:lastModifiedBy>
  <cp:revision>27</cp:revision>
  <dcterms:created xsi:type="dcterms:W3CDTF">2018-04-16T04:03:30Z</dcterms:created>
  <dcterms:modified xsi:type="dcterms:W3CDTF">2018-04-17T22:16:30Z</dcterms:modified>
</cp:coreProperties>
</file>