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3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86418" autoAdjust="0"/>
  </p:normalViewPr>
  <p:slideViewPr>
    <p:cSldViewPr snapToGrid="0">
      <p:cViewPr varScale="1">
        <p:scale>
          <a:sx n="112" d="100"/>
          <a:sy n="112" d="100"/>
        </p:scale>
        <p:origin x="8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json-schema.org/" TargetMode="External"/><Relationship Id="rId3" Type="http://schemas.openxmlformats.org/officeDocument/2006/relationships/hyperlink" Target="http://developer.netflix.com/docs/REST_API_Conventions" TargetMode="External"/><Relationship Id="rId7" Type="http://schemas.openxmlformats.org/officeDocument/2006/relationships/hyperlink" Target="http://www.jsonrpc.org/specification" TargetMode="External"/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onrpc.org/historical/json-rpc-over-http.html" TargetMode="External"/><Relationship Id="rId5" Type="http://schemas.openxmlformats.org/officeDocument/2006/relationships/hyperlink" Target="http://en.wikipedia.org/wiki/Plain_Old_XML" TargetMode="External"/><Relationship Id="rId4" Type="http://schemas.openxmlformats.org/officeDocument/2006/relationships/hyperlink" Target="http://docs.oasis-open.org/odata/odata/v4.0/odata-v4.0-part1-protocol.html" TargetMode="External"/><Relationship Id="rId9" Type="http://schemas.openxmlformats.org/officeDocument/2006/relationships/hyperlink" Target="https://kenai.com/projects/suncloudapis/pages/HelloClou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5240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 II</a:t>
            </a:r>
          </a:p>
        </p:txBody>
      </p:sp>
    </p:spTree>
    <p:extLst>
      <p:ext uri="{BB962C8B-B14F-4D97-AF65-F5344CB8AC3E}">
        <p14:creationId xmlns:p14="http://schemas.microsoft.com/office/powerpoint/2010/main" val="44139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it off – asking what the service 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url: '/',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data: null,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type: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beforeSend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function (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req.setRequestHeader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("Accept",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foo.root+json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success: function (root)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// process root node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3250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wire – client to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foo.root+json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1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wire – server to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foo.root+json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; charset=utf-8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Content-Length: 184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 "timesheets":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foo.timesheets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": "timesheets",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": "/timesheets"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  "version": "0.1"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33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/timesheets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foo.timesheets+json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foo.timesheets+json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2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71301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something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resource: 1 }</a:t>
            </a:r>
          </a:p>
        </p:txBody>
      </p:sp>
    </p:spTree>
    <p:extLst>
      <p:ext uri="{BB962C8B-B14F-4D97-AF65-F5344CB8AC3E}">
        <p14:creationId xmlns:p14="http://schemas.microsoft.com/office/powerpoint/2010/main" val="319088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1104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255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"resource": 1,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"id": {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"area":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"number": "4035447427",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"value": "dat-4035447427“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"status": "draft",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"opened": "2012-01-12T17:00:03Z",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"cae499ca-3c50-4249-9685-88d24c263534",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"0.1"</a:t>
            </a:r>
          </a:p>
        </p:txBody>
      </p:sp>
    </p:spTree>
    <p:extLst>
      <p:ext uri="{BB962C8B-B14F-4D97-AF65-F5344CB8AC3E}">
        <p14:creationId xmlns:p14="http://schemas.microsoft.com/office/powerpoint/2010/main" val="286954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"actions":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-submittal",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"submit",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"/timesheets/dat-4035447427/submittal"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"cancel",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"/timesheets/dat-4035447427/cancellation"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417338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"documentation":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426171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line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/timesheets/dat-4035447427/lines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foo.timesheet-line+json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78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week: 2, year: 2012, day: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hours: 8, project: "project" }</a:t>
            </a:r>
          </a:p>
        </p:txBody>
      </p:sp>
    </p:spTree>
    <p:extLst>
      <p:ext uri="{BB962C8B-B14F-4D97-AF65-F5344CB8AC3E}">
        <p14:creationId xmlns:p14="http://schemas.microsoft.com/office/powerpoint/2010/main" val="409193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E-mail: millerm@seattleu.edu</a:t>
            </a:r>
          </a:p>
          <a:p>
            <a:pPr marL="0" indent="0">
              <a:buNone/>
            </a:pPr>
            <a:r>
              <a:rPr lang="en-US" dirty="0"/>
              <a:t>Phone: 425-503-4367</a:t>
            </a:r>
          </a:p>
          <a:p>
            <a:pPr marL="0" indent="0">
              <a:buNone/>
            </a:pPr>
            <a:r>
              <a:rPr lang="en-US" dirty="0"/>
              <a:t>Office hours: Tuesdays, 5 – 6pm, by appointment</a:t>
            </a:r>
          </a:p>
          <a:p>
            <a:pPr marL="0" indent="0">
              <a:buNone/>
            </a:pPr>
            <a:r>
              <a:rPr lang="en-US" dirty="0"/>
              <a:t>What I do: Engineering director and architect</a:t>
            </a:r>
          </a:p>
          <a:p>
            <a:pPr marL="0" indent="0">
              <a:buNone/>
            </a:pPr>
            <a:r>
              <a:rPr lang="en-US" dirty="0"/>
              <a:t>What I’ve done: Serial start-ups, architecture, consulting, development, teaching, </a:t>
            </a:r>
            <a:r>
              <a:rPr lang="is-IS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 – I will not be teaching on 17 April, Stephen will take the class</a:t>
            </a:r>
          </a:p>
        </p:txBody>
      </p:sp>
    </p:spTree>
    <p:extLst>
      <p:ext uri="{BB962C8B-B14F-4D97-AF65-F5344CB8AC3E}">
        <p14:creationId xmlns:p14="http://schemas.microsoft.com/office/powerpoint/2010/main" val="28162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90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Server: Microsoft-IIS/7.5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363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0212" y="1825625"/>
            <a:ext cx="566358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"week": 2,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"year": 2012,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"day":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"hours": 8.0,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"project": "project",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"recorded": "2012-01-12T17:18:46Z",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0.0,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recVersion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"5ecfb4f8-02c1-414c-b8a7-b3cfe1a85190",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periodFrom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"2012-01-09T00:00:00Z",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periodTo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"2012-01-15T00:00:00Z",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"line-0.1"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6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/timesheets/dat-4035447427/submittal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{"resource":1}</a:t>
            </a:r>
          </a:p>
        </p:txBody>
      </p:sp>
    </p:spTree>
    <p:extLst>
      <p:ext uri="{BB962C8B-B14F-4D97-AF65-F5344CB8AC3E}">
        <p14:creationId xmlns:p14="http://schemas.microsoft.com/office/powerpoint/2010/main" val="25551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HTTP/1.1 400 Bad Request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foo.simple-error+json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45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"message": "Invalid state transition"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1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/timesheets/dat-4035447427/cancellation HTTP/1.1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102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{"resource":1,"reason":"Not enough information provided. Please complete the timesheet and resubmit."}</a:t>
            </a:r>
          </a:p>
        </p:txBody>
      </p:sp>
    </p:spTree>
    <p:extLst>
      <p:ext uri="{BB962C8B-B14F-4D97-AF65-F5344CB8AC3E}">
        <p14:creationId xmlns:p14="http://schemas.microsoft.com/office/powerpoint/2010/main" val="347958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"actions": [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-closure",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"close",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"/timesheets/dat-4035447427/closure"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"documentation":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"/timesheets/dat-4035447427/cancellation"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50345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the timesheet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/timesheets/dat-4035447427/closure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01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40566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"resource": 1,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"id":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"area":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"number": "4035447427",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"value": "dat-4035447427"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"status": "closed",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"opened": "2012-01-12T17:00:03Z",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recVersion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"cae499ca-3c50-4249-9685-88d24c263534",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"documentation": [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-closure",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"closure",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"/timesheets/dat-4035447427/closure"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290842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Fielding’s dissertation, especially part 5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http://www.ics.uci.edu/~fielding/pubs/dissertation/top.htm</a:t>
            </a:r>
            <a:endParaRPr lang="en-US" sz="2000" dirty="0"/>
          </a:p>
          <a:p>
            <a:r>
              <a:rPr lang="en-US" dirty="0"/>
              <a:t>Read the Netflix developer documentation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http://developer.netflix.com/docs/REST_API_Conventions</a:t>
            </a:r>
            <a:endParaRPr lang="en-US" sz="2000" dirty="0"/>
          </a:p>
          <a:p>
            <a:r>
              <a:rPr lang="en-US" dirty="0"/>
              <a:t>Read about OData</a:t>
            </a:r>
          </a:p>
          <a:p>
            <a:pPr marL="457200" lvl="1" indent="0">
              <a:buNone/>
            </a:pPr>
            <a:r>
              <a:rPr lang="en-US" sz="2200" dirty="0">
                <a:hlinkClick r:id="rId4"/>
              </a:rPr>
              <a:t>http://docs.oasis-open.org/odata/odata/v4.0/odata-v4.0-part1-protocol.html</a:t>
            </a:r>
            <a:endParaRPr lang="en-US" sz="2200" dirty="0"/>
          </a:p>
          <a:p>
            <a:r>
              <a:rPr lang="en-US" dirty="0"/>
              <a:t>Read about POX and JSON</a:t>
            </a:r>
          </a:p>
          <a:p>
            <a:pPr marL="457200" lvl="1" indent="0">
              <a:buNone/>
            </a:pPr>
            <a:r>
              <a:rPr lang="en-US" sz="2200" dirty="0">
                <a:hlinkClick r:id="rId5"/>
              </a:rPr>
              <a:t>http://en.wikipedia.org/wiki/Plain_Old_XML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hlinkClick r:id="rId6"/>
              </a:rPr>
              <a:t>http://www.jsonrpc.org/historical/json-rpc-over-http.html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http://www.jsonrpc.org/specification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hlinkClick r:id="rId8"/>
              </a:rPr>
              <a:t>http://json-schema.org/</a:t>
            </a:r>
            <a:endParaRPr lang="en-US" sz="2200" dirty="0"/>
          </a:p>
          <a:p>
            <a:r>
              <a:rPr lang="en-US" sz="2600" dirty="0"/>
              <a:t>Project Kenai</a:t>
            </a:r>
          </a:p>
          <a:p>
            <a:pPr marL="457200" lvl="1" indent="0">
              <a:buNone/>
            </a:pPr>
            <a:r>
              <a:rPr lang="en-US" sz="1800" dirty="0">
                <a:hlinkClick r:id="rId9"/>
              </a:rPr>
              <a:t>https://kenai.com/projects/suncloudapis/pages/HelloCloud</a:t>
            </a:r>
            <a:endParaRPr lang="en-US" sz="18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98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Lectures, lectures, lectures</a:t>
            </a:r>
          </a:p>
          <a:p>
            <a:pPr marL="0" indent="0">
              <a:buNone/>
            </a:pPr>
            <a:r>
              <a:rPr lang="en-US" dirty="0"/>
              <a:t>I prefer discussion to lecturing</a:t>
            </a:r>
          </a:p>
          <a:p>
            <a:pPr marL="0" indent="0">
              <a:buNone/>
            </a:pPr>
            <a:r>
              <a:rPr lang="en-US" dirty="0"/>
              <a:t>One team project</a:t>
            </a:r>
          </a:p>
          <a:p>
            <a:pPr marL="0" indent="0">
              <a:buNone/>
            </a:pPr>
            <a:r>
              <a:rPr lang="en-US" dirty="0"/>
              <a:t>At least one, 15-30 minute, individual presentation</a:t>
            </a:r>
          </a:p>
          <a:p>
            <a:pPr marL="0" indent="0">
              <a:buNone/>
            </a:pPr>
            <a:r>
              <a:rPr lang="en-US" dirty="0"/>
              <a:t>One or two ”design sessions”</a:t>
            </a:r>
          </a:p>
          <a:p>
            <a:pPr marL="0" indent="0">
              <a:buNone/>
            </a:pPr>
            <a:r>
              <a:rPr lang="en-US" dirty="0"/>
              <a:t>Weekly reading and write-up (about 5 of these)</a:t>
            </a:r>
          </a:p>
          <a:p>
            <a:pPr marL="0" indent="0">
              <a:buNone/>
            </a:pPr>
            <a:r>
              <a:rPr lang="en-US" dirty="0"/>
              <a:t>One midterm</a:t>
            </a:r>
          </a:p>
          <a:p>
            <a:pPr marL="0" indent="0">
              <a:buNone/>
            </a:pPr>
            <a:r>
              <a:rPr lang="en-US" dirty="0"/>
              <a:t>One final</a:t>
            </a:r>
          </a:p>
        </p:txBody>
      </p:sp>
    </p:spTree>
    <p:extLst>
      <p:ext uri="{BB962C8B-B14F-4D97-AF65-F5344CB8AC3E}">
        <p14:creationId xmlns:p14="http://schemas.microsoft.com/office/powerpoint/2010/main" val="1660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we’re going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API design, interfaces, and messages</a:t>
            </a:r>
          </a:p>
          <a:p>
            <a:pPr marL="0" indent="0">
              <a:buNone/>
            </a:pPr>
            <a:r>
              <a:rPr lang="en-US" dirty="0"/>
              <a:t>Gang of Four patterns</a:t>
            </a:r>
          </a:p>
          <a:p>
            <a:pPr marL="0" indent="0">
              <a:buNone/>
            </a:pPr>
            <a:r>
              <a:rPr lang="en-US" dirty="0"/>
              <a:t>Distributed systems and service-oriented architecture</a:t>
            </a:r>
          </a:p>
          <a:p>
            <a:pPr marL="0" indent="0">
              <a:buNone/>
            </a:pPr>
            <a:r>
              <a:rPr lang="en-US" dirty="0"/>
              <a:t>Approaches to dealing with existing systems</a:t>
            </a:r>
          </a:p>
          <a:p>
            <a:pPr marL="0" indent="0">
              <a:buNone/>
            </a:pPr>
            <a:r>
              <a:rPr lang="en-US" dirty="0"/>
              <a:t>Reverse engineering and archaeology</a:t>
            </a:r>
          </a:p>
          <a:p>
            <a:pPr marL="0" indent="0">
              <a:buNone/>
            </a:pPr>
            <a:r>
              <a:rPr lang="en-US" dirty="0"/>
              <a:t>Design and architecture decision impacts on quality</a:t>
            </a:r>
          </a:p>
          <a:p>
            <a:pPr marL="0" indent="0">
              <a:buNone/>
            </a:pPr>
            <a:r>
              <a:rPr lang="en-US" dirty="0"/>
              <a:t>Development tools</a:t>
            </a:r>
          </a:p>
          <a:p>
            <a:pPr marL="0" indent="0">
              <a:buNone/>
            </a:pPr>
            <a:r>
              <a:rPr lang="en-US" dirty="0"/>
              <a:t>Revisit enterprise patterns</a:t>
            </a:r>
          </a:p>
          <a:p>
            <a:pPr marL="0" indent="0">
              <a:buNone/>
            </a:pPr>
            <a:r>
              <a:rPr lang="en-US" i="1" dirty="0"/>
              <a:t>Are we interested in UML at all?</a:t>
            </a:r>
          </a:p>
        </p:txBody>
      </p:sp>
    </p:spTree>
    <p:extLst>
      <p:ext uri="{BB962C8B-B14F-4D97-AF65-F5344CB8AC3E}">
        <p14:creationId xmlns:p14="http://schemas.microsoft.com/office/powerpoint/2010/main" val="306766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(draft, 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Five teams of two people, you choose</a:t>
            </a:r>
          </a:p>
          <a:p>
            <a:pPr marL="0" indent="0">
              <a:buNone/>
            </a:pPr>
            <a:r>
              <a:rPr lang="en-US" dirty="0"/>
              <a:t>Each team owns a component of the overall system</a:t>
            </a:r>
          </a:p>
          <a:p>
            <a:pPr marL="0" indent="0">
              <a:buNone/>
            </a:pPr>
            <a:r>
              <a:rPr lang="en-US" dirty="0"/>
              <a:t>Design strategy stand-up (each team to present)</a:t>
            </a:r>
          </a:p>
          <a:p>
            <a:pPr marL="0" indent="0">
              <a:buNone/>
            </a:pPr>
            <a:r>
              <a:rPr lang="en-US" dirty="0"/>
              <a:t>Interface design (each team turns in design and presents)</a:t>
            </a:r>
          </a:p>
          <a:p>
            <a:pPr marL="0" indent="0">
              <a:buNone/>
            </a:pPr>
            <a:r>
              <a:rPr lang="en-US" dirty="0"/>
              <a:t>Cross-component concern negotiation</a:t>
            </a:r>
          </a:p>
          <a:p>
            <a:pPr marL="0" indent="0">
              <a:buNone/>
            </a:pPr>
            <a:r>
              <a:rPr lang="en-US" dirty="0"/>
              <a:t>Shared code, reuse, modules, etc.</a:t>
            </a:r>
          </a:p>
          <a:p>
            <a:pPr marL="0" indent="0">
              <a:buNone/>
            </a:pPr>
            <a:r>
              <a:rPr lang="en-US" dirty="0"/>
              <a:t>We will be building a “complete” system</a:t>
            </a:r>
          </a:p>
          <a:p>
            <a:pPr marL="0" indent="0">
              <a:buNone/>
            </a:pPr>
            <a:r>
              <a:rPr lang="en-US" dirty="0"/>
              <a:t>Final presentation </a:t>
            </a:r>
            <a:r>
              <a:rPr lang="en-US" b="1" dirty="0"/>
              <a:t>and demo</a:t>
            </a:r>
          </a:p>
        </p:txBody>
      </p:sp>
    </p:spTree>
    <p:extLst>
      <p:ext uri="{BB962C8B-B14F-4D97-AF65-F5344CB8AC3E}">
        <p14:creationId xmlns:p14="http://schemas.microsoft.com/office/powerpoint/2010/main" val="37039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Design, part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REST</a:t>
            </a:r>
          </a:p>
        </p:txBody>
      </p:sp>
    </p:spTree>
    <p:extLst>
      <p:ext uri="{BB962C8B-B14F-4D97-AF65-F5344CB8AC3E}">
        <p14:creationId xmlns:p14="http://schemas.microsoft.com/office/powerpoint/2010/main" val="257996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 isn’t 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Representational state transfer</a:t>
            </a:r>
          </a:p>
          <a:p>
            <a:pPr marL="0" indent="0">
              <a:buNone/>
            </a:pPr>
            <a:r>
              <a:rPr lang="en-US" dirty="0"/>
              <a:t>REST is not a protocol, it’s an architectural style</a:t>
            </a:r>
          </a:p>
          <a:p>
            <a:pPr marL="0" indent="0">
              <a:buNone/>
            </a:pPr>
            <a:r>
              <a:rPr lang="en-US" dirty="0"/>
              <a:t>Defined in 2000 by Roy Fielding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http://www.ics.uci.edu/~fielding/pubs/dissertation/top.htm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Hypermedia as the Engine of Application State</a:t>
            </a:r>
          </a:p>
          <a:p>
            <a:pPr marL="0" indent="0">
              <a:buNone/>
            </a:pPr>
            <a:r>
              <a:rPr lang="en-US" dirty="0"/>
              <a:t>There is no “standard” REST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4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REST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</a:t>
            </a:r>
          </a:p>
          <a:p>
            <a:pPr marL="0" indent="0">
              <a:buNone/>
            </a:pPr>
            <a:r>
              <a:rPr lang="en-US" dirty="0"/>
              <a:t>Scalability</a:t>
            </a:r>
          </a:p>
          <a:p>
            <a:pPr marL="0" indent="0">
              <a:buNone/>
            </a:pPr>
            <a:r>
              <a:rPr lang="en-US" dirty="0"/>
              <a:t>Simplicity of interfaces</a:t>
            </a:r>
          </a:p>
          <a:p>
            <a:pPr marL="0" indent="0">
              <a:buNone/>
            </a:pPr>
            <a:r>
              <a:rPr lang="en-US" dirty="0"/>
              <a:t>Modifiability of components</a:t>
            </a:r>
          </a:p>
          <a:p>
            <a:pPr marL="0" indent="0">
              <a:buNone/>
            </a:pPr>
            <a:r>
              <a:rPr lang="en-US" dirty="0"/>
              <a:t>Visibility of communications</a:t>
            </a:r>
          </a:p>
          <a:p>
            <a:pPr marL="0" indent="0">
              <a:buNone/>
            </a:pPr>
            <a:r>
              <a:rPr lang="en-US" dirty="0"/>
              <a:t>Portability of deployment</a:t>
            </a:r>
          </a:p>
          <a:p>
            <a:pPr marL="0" indent="0">
              <a:buNone/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06161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Client-server</a:t>
            </a:r>
          </a:p>
          <a:p>
            <a:pPr marL="0" indent="0">
              <a:buNone/>
            </a:pPr>
            <a:r>
              <a:rPr lang="en-US" dirty="0"/>
              <a:t>Stateless</a:t>
            </a:r>
          </a:p>
          <a:p>
            <a:pPr marL="0" indent="0">
              <a:buNone/>
            </a:pPr>
            <a:r>
              <a:rPr lang="en-US" dirty="0"/>
              <a:t>Cacheable</a:t>
            </a:r>
          </a:p>
          <a:p>
            <a:pPr marL="0" indent="0">
              <a:buNone/>
            </a:pPr>
            <a:r>
              <a:rPr lang="en-US" dirty="0"/>
              <a:t>Layered</a:t>
            </a:r>
          </a:p>
          <a:p>
            <a:pPr marL="0" indent="0">
              <a:buNone/>
            </a:pPr>
            <a:r>
              <a:rPr lang="en-US" dirty="0"/>
              <a:t>(Code on demand)</a:t>
            </a:r>
          </a:p>
          <a:p>
            <a:pPr marL="0" indent="0">
              <a:buNone/>
            </a:pPr>
            <a:r>
              <a:rPr lang="en-US" dirty="0"/>
              <a:t>Uniform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9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818</Words>
  <Application>Microsoft Macintosh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SEGR 5240</vt:lpstr>
      <vt:lpstr>Administration</vt:lpstr>
      <vt:lpstr>Course structure</vt:lpstr>
      <vt:lpstr>Topics we’re going after</vt:lpstr>
      <vt:lpstr>The project (draft, TBD)</vt:lpstr>
      <vt:lpstr>API Design, part 1</vt:lpstr>
      <vt:lpstr>What is or isn’t REST</vt:lpstr>
      <vt:lpstr>Induced REST properties</vt:lpstr>
      <vt:lpstr>Formal REST constraints</vt:lpstr>
      <vt:lpstr>Kicking it off – asking what the service has</vt:lpstr>
      <vt:lpstr>On the wire – client to server</vt:lpstr>
      <vt:lpstr>On the wire – server to client</vt:lpstr>
      <vt:lpstr>Navigating the URLs</vt:lpstr>
      <vt:lpstr>Making something happen</vt:lpstr>
      <vt:lpstr>Seeing the state change - header</vt:lpstr>
      <vt:lpstr>Seeing the state change - core</vt:lpstr>
      <vt:lpstr>Seeing the state change - actions</vt:lpstr>
      <vt:lpstr>Seeing the state change - navigation</vt:lpstr>
      <vt:lpstr>Adding a line item</vt:lpstr>
      <vt:lpstr>…and the server says</vt:lpstr>
      <vt:lpstr>Breaking the rules</vt:lpstr>
      <vt:lpstr>…and the server says</vt:lpstr>
      <vt:lpstr>Canceling the request</vt:lpstr>
      <vt:lpstr>Part of the response</vt:lpstr>
      <vt:lpstr>Close the timesheet</vt:lpstr>
      <vt:lpstr>…and the server says</vt:lpstr>
      <vt:lpstr>For next week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41</cp:revision>
  <dcterms:created xsi:type="dcterms:W3CDTF">2014-02-23T16:30:37Z</dcterms:created>
  <dcterms:modified xsi:type="dcterms:W3CDTF">2018-04-02T15:56:10Z</dcterms:modified>
</cp:coreProperties>
</file>