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13" r:id="rId2"/>
    <p:sldId id="257" r:id="rId3"/>
    <p:sldId id="259" r:id="rId4"/>
    <p:sldId id="258" r:id="rId5"/>
    <p:sldId id="260" r:id="rId6"/>
    <p:sldId id="261" r:id="rId7"/>
    <p:sldId id="314" r:id="rId8"/>
    <p:sldId id="315" r:id="rId9"/>
    <p:sldId id="316" r:id="rId10"/>
    <p:sldId id="262" r:id="rId11"/>
    <p:sldId id="264"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79" autoAdjust="0"/>
    <p:restoredTop sz="71904" autoAdjust="0"/>
  </p:normalViewPr>
  <p:slideViewPr>
    <p:cSldViewPr snapToGrid="0">
      <p:cViewPr varScale="1">
        <p:scale>
          <a:sx n="92" d="100"/>
          <a:sy n="92" d="100"/>
        </p:scale>
        <p:origin x="584"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4/3/18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confuse this use of the word “style” with its use in describing personalization or fashion. Architectural style as applied to building architecture is closer in nature to that which we’re discussing here, but also tends to reflect the local ruler’s personal tastes. We don’t want personality or taste to govern our architectural decisions.</a:t>
            </a:r>
          </a:p>
        </p:txBody>
      </p:sp>
      <p:sp>
        <p:nvSpPr>
          <p:cNvPr id="4" name="Slide Number Placeholder 3"/>
          <p:cNvSpPr>
            <a:spLocks noGrp="1"/>
          </p:cNvSpPr>
          <p:nvPr>
            <p:ph type="sldNum" sz="quarter" idx="10"/>
          </p:nvPr>
        </p:nvSpPr>
        <p:spPr/>
        <p:txBody>
          <a:bodyPr/>
          <a:lstStyle/>
          <a:p>
            <a:fld id="{E58294B0-43FA-4697-A94A-C7D8A3CEE26B}" type="slidenum">
              <a:rPr lang="en-US" smtClean="0"/>
              <a:t>9</a:t>
            </a:fld>
            <a:endParaRPr lang="en-US"/>
          </a:p>
        </p:txBody>
      </p:sp>
    </p:spTree>
    <p:extLst>
      <p:ext uri="{BB962C8B-B14F-4D97-AF65-F5344CB8AC3E}">
        <p14:creationId xmlns:p14="http://schemas.microsoft.com/office/powerpoint/2010/main" val="33871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Performance</a:t>
            </a:r>
            <a:r>
              <a:rPr lang="en-US" dirty="0"/>
              <a:t> - The performance of a network-based application is bound first by the application requirements, then by the chosen interaction style, followed by the realized architecture, and finally by the implementation of each component. In other words, software cannot avoid the basic cost of achieving the application needs</a:t>
            </a:r>
          </a:p>
          <a:p>
            <a:pPr marL="171450" indent="-171450">
              <a:buFont typeface="Arial" panose="020B0604020202020204" pitchFamily="34" charset="0"/>
              <a:buChar char="•"/>
            </a:pPr>
            <a:r>
              <a:rPr lang="en-US" b="1" dirty="0"/>
              <a:t>Scalability</a:t>
            </a:r>
            <a:r>
              <a:rPr lang="en-US" dirty="0"/>
              <a:t> - Scalability refers to the ability of the architecture to support large numbers of components, or interactions among components, within an active configuration. </a:t>
            </a:r>
          </a:p>
          <a:p>
            <a:pPr marL="171450" indent="-171450">
              <a:buFont typeface="Arial" panose="020B0604020202020204" pitchFamily="34" charset="0"/>
              <a:buChar char="•"/>
            </a:pPr>
            <a:r>
              <a:rPr lang="en-US" b="1" dirty="0"/>
              <a:t>Simplicity</a:t>
            </a:r>
            <a:r>
              <a:rPr lang="en-US" dirty="0"/>
              <a:t> - The primary means by which architectural styles induce simplicity is by applying the principle of separation of concerns to the allocation of functionality within components. If functionality can be allocated such that the individual components are substantially less complex, then they will be easier to understand and implement.</a:t>
            </a:r>
          </a:p>
          <a:p>
            <a:pPr marL="171450" indent="-171450">
              <a:buFont typeface="Arial" panose="020B0604020202020204" pitchFamily="34" charset="0"/>
              <a:buChar char="•"/>
            </a:pPr>
            <a:r>
              <a:rPr lang="en-US" b="1" dirty="0"/>
              <a:t>Modifiability</a:t>
            </a:r>
            <a:r>
              <a:rPr lang="en-US" dirty="0"/>
              <a:t> - Modifiability is about the ease with which a change can be made to an application architecture. Modifiability can be further broken down into evolvability, extensibility, customizability, configurability, and reusability</a:t>
            </a:r>
          </a:p>
          <a:p>
            <a:pPr marL="171450" indent="-171450">
              <a:buFont typeface="Arial" panose="020B0604020202020204" pitchFamily="34" charset="0"/>
              <a:buChar char="•"/>
            </a:pPr>
            <a:r>
              <a:rPr lang="en-US" b="1" dirty="0"/>
              <a:t>Visibility</a:t>
            </a:r>
            <a:r>
              <a:rPr lang="en-US" dirty="0"/>
              <a:t> - Styles can also influence the visibility of interactions within a network-based application by restricting interfaces via generality or providing access to monitoring. Visibility in this case refers to the ability of a component to monitor or mediate the interaction between two other components.</a:t>
            </a:r>
          </a:p>
          <a:p>
            <a:pPr marL="171450" indent="-171450">
              <a:buFont typeface="Arial" panose="020B0604020202020204" pitchFamily="34" charset="0"/>
              <a:buChar char="•"/>
            </a:pPr>
            <a:r>
              <a:rPr lang="en-US" b="1" dirty="0"/>
              <a:t>Portability</a:t>
            </a:r>
            <a:r>
              <a:rPr lang="en-US" dirty="0"/>
              <a:t> - Software is portable if it can run in different environments</a:t>
            </a:r>
          </a:p>
          <a:p>
            <a:pPr marL="171450" indent="-171450">
              <a:buFont typeface="Arial" panose="020B0604020202020204" pitchFamily="34" charset="0"/>
              <a:buChar char="•"/>
            </a:pPr>
            <a:r>
              <a:rPr lang="en-US" b="1" dirty="0"/>
              <a:t>Reliability</a:t>
            </a:r>
            <a:r>
              <a:rPr lang="en-US" dirty="0"/>
              <a:t> - Reliability, within the perspective of application architectures, can be viewed as the degree to which an architecture is susceptible to failure at the system level in the presence of partial failures within components, connectors, or data.</a:t>
            </a:r>
          </a:p>
        </p:txBody>
      </p:sp>
      <p:sp>
        <p:nvSpPr>
          <p:cNvPr id="4" name="Slide Number Placeholder 3"/>
          <p:cNvSpPr>
            <a:spLocks noGrp="1"/>
          </p:cNvSpPr>
          <p:nvPr>
            <p:ph type="sldNum" sz="quarter" idx="10"/>
          </p:nvPr>
        </p:nvSpPr>
        <p:spPr/>
        <p:txBody>
          <a:bodyPr/>
          <a:lstStyle/>
          <a:p>
            <a:fld id="{E58294B0-43FA-4697-A94A-C7D8A3CEE26B}" type="slidenum">
              <a:rPr lang="en-US" smtClean="0"/>
              <a:t>11</a:t>
            </a:fld>
            <a:endParaRPr lang="en-US"/>
          </a:p>
        </p:txBody>
      </p:sp>
    </p:spTree>
    <p:extLst>
      <p:ext uri="{BB962C8B-B14F-4D97-AF65-F5344CB8AC3E}">
        <p14:creationId xmlns:p14="http://schemas.microsoft.com/office/powerpoint/2010/main" val="374690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13</a:t>
            </a:fld>
            <a:endParaRPr lang="en-US"/>
          </a:p>
        </p:txBody>
      </p:sp>
    </p:spTree>
    <p:extLst>
      <p:ext uri="{BB962C8B-B14F-4D97-AF65-F5344CB8AC3E}">
        <p14:creationId xmlns:p14="http://schemas.microsoft.com/office/powerpoint/2010/main" val="309492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4/3/18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4/3/18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4/3/18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4/3/18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json-schema.org/" TargetMode="External"/><Relationship Id="rId3" Type="http://schemas.openxmlformats.org/officeDocument/2006/relationships/hyperlink" Target="https://developer.paypal.com/docs/api/overview/" TargetMode="External"/><Relationship Id="rId7" Type="http://schemas.openxmlformats.org/officeDocument/2006/relationships/hyperlink" Target="http://www.jsonrpc.org/specification" TargetMode="External"/><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 Id="rId6" Type="http://schemas.openxmlformats.org/officeDocument/2006/relationships/hyperlink" Target="http://www.jsonrpc.org/historical/json-rpc-over-http.html" TargetMode="External"/><Relationship Id="rId5" Type="http://schemas.openxmlformats.org/officeDocument/2006/relationships/hyperlink" Target="http://en.wikipedia.org/wiki/Plain_Old_XML" TargetMode="External"/><Relationship Id="rId4" Type="http://schemas.openxmlformats.org/officeDocument/2006/relationships/hyperlink" Target="http://docs.oasis-open.org/odata/odata/v4.0/odata-v4.0-part1-protoco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SEGR 5240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 II</a:t>
            </a:r>
          </a:p>
        </p:txBody>
      </p:sp>
    </p:spTree>
    <p:extLst>
      <p:ext uri="{BB962C8B-B14F-4D97-AF65-F5344CB8AC3E}">
        <p14:creationId xmlns:p14="http://schemas.microsoft.com/office/powerpoint/2010/main" val="44139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or isn’t REST</a:t>
            </a:r>
          </a:p>
        </p:txBody>
      </p:sp>
      <p:sp>
        <p:nvSpPr>
          <p:cNvPr id="5" name="Content Placeholder 4"/>
          <p:cNvSpPr>
            <a:spLocks noGrp="1"/>
          </p:cNvSpPr>
          <p:nvPr>
            <p:ph idx="1"/>
          </p:nvPr>
        </p:nvSpPr>
        <p:spPr/>
        <p:txBody>
          <a:bodyPr/>
          <a:lstStyle/>
          <a:p>
            <a:pPr marL="0" indent="0">
              <a:buNone/>
            </a:pPr>
            <a:r>
              <a:rPr lang="en-US" dirty="0"/>
              <a:t>Representational state transfer</a:t>
            </a:r>
          </a:p>
          <a:p>
            <a:pPr marL="0" indent="0">
              <a:buNone/>
            </a:pPr>
            <a:r>
              <a:rPr lang="en-US" dirty="0"/>
              <a:t>REST is not a protocol, it’s an architectural style</a:t>
            </a:r>
          </a:p>
          <a:p>
            <a:pPr marL="0" indent="0">
              <a:buNone/>
            </a:pPr>
            <a:r>
              <a:rPr lang="en-US" dirty="0"/>
              <a:t>Defined in 2000 by Roy Fielding</a:t>
            </a:r>
          </a:p>
          <a:p>
            <a:pPr marL="457200" lvl="1" indent="0">
              <a:buNone/>
            </a:pPr>
            <a:r>
              <a:rPr lang="en-US" sz="2000" dirty="0">
                <a:hlinkClick r:id="rId2"/>
              </a:rPr>
              <a:t>http://www.ics.uci.edu/~fielding/pubs/dissertation/top.htm</a:t>
            </a:r>
            <a:endParaRPr lang="en-US" dirty="0"/>
          </a:p>
          <a:p>
            <a:pPr marL="0" indent="0">
              <a:buNone/>
            </a:pPr>
            <a:r>
              <a:rPr lang="en-US" dirty="0"/>
              <a:t>Hypermedia as the Engine of Application State (HATEOAS)</a:t>
            </a:r>
          </a:p>
          <a:p>
            <a:pPr marL="0" indent="0">
              <a:buNone/>
            </a:pPr>
            <a:r>
              <a:rPr lang="en-US" dirty="0"/>
              <a:t>There is no “standard” REST</a:t>
            </a:r>
          </a:p>
          <a:p>
            <a:pPr marL="0" indent="0">
              <a:buNone/>
            </a:pPr>
            <a:endParaRPr lang="en-US" dirty="0"/>
          </a:p>
        </p:txBody>
      </p:sp>
    </p:spTree>
    <p:extLst>
      <p:ext uri="{BB962C8B-B14F-4D97-AF65-F5344CB8AC3E}">
        <p14:creationId xmlns:p14="http://schemas.microsoft.com/office/powerpoint/2010/main" val="361424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interest</a:t>
            </a:r>
          </a:p>
        </p:txBody>
      </p:sp>
      <p:sp>
        <p:nvSpPr>
          <p:cNvPr id="3" name="Content Placeholder 2"/>
          <p:cNvSpPr>
            <a:spLocks noGrp="1"/>
          </p:cNvSpPr>
          <p:nvPr>
            <p:ph idx="1"/>
          </p:nvPr>
        </p:nvSpPr>
        <p:spPr/>
        <p:txBody>
          <a:bodyPr/>
          <a:lstStyle/>
          <a:p>
            <a:pPr marL="0" indent="0">
              <a:buNone/>
            </a:pPr>
            <a:r>
              <a:rPr lang="en-US" dirty="0"/>
              <a:t>Performance</a:t>
            </a:r>
          </a:p>
          <a:p>
            <a:pPr marL="0" indent="0">
              <a:buNone/>
            </a:pPr>
            <a:r>
              <a:rPr lang="en-US" dirty="0"/>
              <a:t>Scalability</a:t>
            </a:r>
          </a:p>
          <a:p>
            <a:pPr marL="0" indent="0">
              <a:buNone/>
            </a:pPr>
            <a:r>
              <a:rPr lang="en-US" dirty="0"/>
              <a:t>Simplicity of interfaces</a:t>
            </a:r>
          </a:p>
          <a:p>
            <a:pPr marL="0" indent="0">
              <a:buNone/>
            </a:pPr>
            <a:r>
              <a:rPr lang="en-US" dirty="0"/>
              <a:t>Modifiability of components</a:t>
            </a:r>
          </a:p>
          <a:p>
            <a:pPr marL="0" indent="0">
              <a:buNone/>
            </a:pPr>
            <a:r>
              <a:rPr lang="en-US" dirty="0"/>
              <a:t>Visibility of communications</a:t>
            </a:r>
          </a:p>
          <a:p>
            <a:pPr marL="0" indent="0">
              <a:buNone/>
            </a:pPr>
            <a:r>
              <a:rPr lang="en-US" dirty="0"/>
              <a:t>Portability of deployment</a:t>
            </a:r>
          </a:p>
          <a:p>
            <a:pPr marL="0" indent="0">
              <a:buNone/>
            </a:pPr>
            <a:r>
              <a:rPr lang="en-US" dirty="0"/>
              <a:t>Reliability</a:t>
            </a:r>
          </a:p>
        </p:txBody>
      </p:sp>
    </p:spTree>
    <p:extLst>
      <p:ext uri="{BB962C8B-B14F-4D97-AF65-F5344CB8AC3E}">
        <p14:creationId xmlns:p14="http://schemas.microsoft.com/office/powerpoint/2010/main" val="106161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REST constraints</a:t>
            </a:r>
          </a:p>
        </p:txBody>
      </p:sp>
      <p:sp>
        <p:nvSpPr>
          <p:cNvPr id="3" name="Content Placeholder 2"/>
          <p:cNvSpPr>
            <a:spLocks noGrp="1"/>
          </p:cNvSpPr>
          <p:nvPr>
            <p:ph idx="1"/>
          </p:nvPr>
        </p:nvSpPr>
        <p:spPr/>
        <p:txBody>
          <a:bodyPr/>
          <a:lstStyle/>
          <a:p>
            <a:pPr marL="0" indent="0">
              <a:buNone/>
            </a:pPr>
            <a:r>
              <a:rPr lang="en-US" dirty="0"/>
              <a:t>Client-server</a:t>
            </a:r>
          </a:p>
          <a:p>
            <a:pPr marL="0" indent="0">
              <a:buNone/>
            </a:pPr>
            <a:r>
              <a:rPr lang="en-US" dirty="0"/>
              <a:t>Stateless</a:t>
            </a:r>
          </a:p>
          <a:p>
            <a:pPr marL="0" indent="0">
              <a:buNone/>
            </a:pPr>
            <a:r>
              <a:rPr lang="en-US" dirty="0"/>
              <a:t>Cacheable</a:t>
            </a:r>
          </a:p>
          <a:p>
            <a:pPr marL="0" indent="0">
              <a:buNone/>
            </a:pPr>
            <a:r>
              <a:rPr lang="en-US" dirty="0"/>
              <a:t>Layered</a:t>
            </a:r>
          </a:p>
          <a:p>
            <a:pPr marL="0" indent="0">
              <a:buNone/>
            </a:pPr>
            <a:r>
              <a:rPr lang="en-US" dirty="0"/>
              <a:t>(Code on demand)</a:t>
            </a:r>
          </a:p>
          <a:p>
            <a:pPr marL="0" indent="0">
              <a:buNone/>
            </a:pPr>
            <a:r>
              <a:rPr lang="en-US" dirty="0"/>
              <a:t>Uniform interface</a:t>
            </a:r>
          </a:p>
          <a:p>
            <a:pPr marL="0" indent="0">
              <a:buNone/>
            </a:pPr>
            <a:endParaRPr lang="en-US" dirty="0"/>
          </a:p>
        </p:txBody>
      </p:sp>
    </p:spTree>
    <p:extLst>
      <p:ext uri="{BB962C8B-B14F-4D97-AF65-F5344CB8AC3E}">
        <p14:creationId xmlns:p14="http://schemas.microsoft.com/office/powerpoint/2010/main" val="259669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Kicking it off – asking what the service has</a:t>
            </a:r>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curl http://localhost:5000 --dump-header -</a:t>
            </a:r>
          </a:p>
        </p:txBody>
      </p:sp>
    </p:spTree>
    <p:extLst>
      <p:ext uri="{BB962C8B-B14F-4D97-AF65-F5344CB8AC3E}">
        <p14:creationId xmlns:p14="http://schemas.microsoft.com/office/powerpoint/2010/main" val="323250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client to server</a:t>
            </a:r>
          </a:p>
        </p:txBody>
      </p:sp>
      <p:sp>
        <p:nvSpPr>
          <p:cNvPr id="3" name="Content Placeholder 2"/>
          <p:cNvSpPr>
            <a:spLocks noGrp="1"/>
          </p:cNvSpPr>
          <p:nvPr>
            <p:ph idx="1"/>
          </p:nvPr>
        </p:nvSpPr>
        <p:spPr>
          <a:solidFill>
            <a:schemeClr val="tx1"/>
          </a:solidFill>
        </p:spPr>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p:txBody>
      </p:sp>
    </p:spTree>
    <p:extLst>
      <p:ext uri="{BB962C8B-B14F-4D97-AF65-F5344CB8AC3E}">
        <p14:creationId xmlns:p14="http://schemas.microsoft.com/office/powerpoint/2010/main" val="177511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server to client</a:t>
            </a:r>
          </a:p>
        </p:txBody>
      </p:sp>
      <p:sp>
        <p:nvSpPr>
          <p:cNvPr id="3" name="Content Placeholder 2"/>
          <p:cNvSpPr>
            <a:spLocks noGrp="1"/>
          </p:cNvSpPr>
          <p:nvPr>
            <p:ph idx="1"/>
          </p:nvPr>
        </p:nvSpPr>
        <p:spPr>
          <a:solidFill>
            <a:schemeClr val="tx1"/>
          </a:solidFill>
        </p:spPr>
        <p:txBody>
          <a:bodyPr>
            <a:normAutofit fontScale="62500" lnSpcReduction="20000"/>
          </a:bodyPr>
          <a:lstStyle/>
          <a:p>
            <a:pPr marL="0" indent="0">
              <a:buNone/>
            </a:pPr>
            <a:r>
              <a:rPr lang="en-US" dirty="0">
                <a:ln>
                  <a:solidFill>
                    <a:srgbClr val="00B050"/>
                  </a:solidFill>
                </a:ln>
                <a:solidFill>
                  <a:srgbClr val="00B050"/>
                </a:solidFill>
              </a:rPr>
              <a:t>HTTP/1.1 200 OK</a:t>
            </a:r>
          </a:p>
          <a:p>
            <a:pPr marL="0" indent="0">
              <a:buNone/>
            </a:pPr>
            <a:r>
              <a:rPr lang="en-US" dirty="0">
                <a:ln>
                  <a:solidFill>
                    <a:srgbClr val="00B050"/>
                  </a:solidFill>
                </a:ln>
                <a:solidFill>
                  <a:srgbClr val="00B050"/>
                </a:solidFill>
              </a:rPr>
              <a:t>Date: Tue, 03 Apr 2018 16:54:32 GMT</a:t>
            </a:r>
          </a:p>
          <a:p>
            <a:pPr marL="0" indent="0">
              <a:buNone/>
            </a:pPr>
            <a:r>
              <a:rPr lang="en-US" dirty="0">
                <a:ln>
                  <a:solidFill>
                    <a:srgbClr val="00B050"/>
                  </a:solidFill>
                </a:ln>
                <a:solidFill>
                  <a:srgbClr val="00B050"/>
                </a:solidFill>
              </a:rPr>
              <a:t>Content-Type: application/</a:t>
            </a:r>
            <a:r>
              <a:rPr lang="en-US" dirty="0" err="1">
                <a:ln>
                  <a:solidFill>
                    <a:srgbClr val="00B050"/>
                  </a:solidFill>
                </a:ln>
                <a:solidFill>
                  <a:srgbClr val="00B050"/>
                </a:solidFill>
              </a:rPr>
              <a:t>com.my-company.my-product.root+json</a:t>
            </a:r>
            <a:r>
              <a:rPr lang="en-US" dirty="0">
                <a:ln>
                  <a:solidFill>
                    <a:srgbClr val="00B050"/>
                  </a:solidFill>
                </a:ln>
                <a:solidFill>
                  <a:srgbClr val="00B050"/>
                </a:solidFill>
              </a:rPr>
              <a:t>; charset=utf-8</a:t>
            </a:r>
          </a:p>
          <a:p>
            <a:pPr marL="0" indent="0">
              <a:buNone/>
            </a:pPr>
            <a:r>
              <a:rPr lang="en-US" dirty="0">
                <a:ln>
                  <a:solidFill>
                    <a:srgbClr val="00B050"/>
                  </a:solidFill>
                </a:ln>
                <a:solidFill>
                  <a:srgbClr val="00B050"/>
                </a:solidFill>
              </a:rPr>
              <a:t>Transfer-Encoding: chunked</a:t>
            </a:r>
          </a:p>
          <a:p>
            <a:pPr marL="0" indent="0">
              <a:buNone/>
            </a:pPr>
            <a:endParaRPr lang="en-US" dirty="0">
              <a:ln>
                <a:solidFill>
                  <a:srgbClr val="00B050"/>
                </a:solidFill>
              </a:ln>
              <a:solidFill>
                <a:srgbClr val="00B050"/>
              </a:solidFill>
            </a:endParaRPr>
          </a:p>
          <a:p>
            <a:pPr marL="0" indent="0">
              <a:buNone/>
            </a:pP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"timesheets": {</a:t>
            </a:r>
          </a:p>
          <a:p>
            <a:pPr marL="0" indent="0">
              <a:buNone/>
            </a:pPr>
            <a:r>
              <a:rPr lang="en-US" dirty="0">
                <a:ln>
                  <a:solidFill>
                    <a:srgbClr val="00B050"/>
                  </a:solidFill>
                </a:ln>
                <a:solidFill>
                  <a:srgbClr val="00B050"/>
                </a:solidFill>
              </a:rPr>
              <a:t>    "method": "get",</a:t>
            </a:r>
          </a:p>
          <a:p>
            <a:pPr marL="0" indent="0">
              <a:buNone/>
            </a:pPr>
            <a:r>
              <a:rPr lang="en-US" dirty="0">
                <a:ln>
                  <a:solidFill>
                    <a:srgbClr val="00B050"/>
                  </a:solidFill>
                </a:ln>
                <a:solidFill>
                  <a:srgbClr val="00B050"/>
                </a:solidFill>
              </a:rPr>
              <a:t>    "type": "application/</a:t>
            </a:r>
            <a:r>
              <a:rPr lang="en-US" dirty="0" err="1">
                <a:ln>
                  <a:solidFill>
                    <a:srgbClr val="00B050"/>
                  </a:solidFill>
                </a:ln>
                <a:solidFill>
                  <a:srgbClr val="00B050"/>
                </a:solidFill>
              </a:rPr>
              <a:t>com.my-company.my-product.timesheets+json</a:t>
            </a: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rel</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href</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p>
          <a:p>
            <a:pPr marL="0" indent="0">
              <a:buNone/>
            </a:pPr>
            <a:r>
              <a:rPr lang="en-US" dirty="0">
                <a:ln>
                  <a:solidFill>
                    <a:srgbClr val="00B050"/>
                  </a:solidFill>
                </a:ln>
                <a:solidFill>
                  <a:srgbClr val="00B050"/>
                </a:solidFill>
              </a:rPr>
              <a:t>}</a:t>
            </a:r>
          </a:p>
        </p:txBody>
      </p:sp>
    </p:spTree>
    <p:extLst>
      <p:ext uri="{BB962C8B-B14F-4D97-AF65-F5344CB8AC3E}">
        <p14:creationId xmlns:p14="http://schemas.microsoft.com/office/powerpoint/2010/main" val="371433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the URLs</a:t>
            </a:r>
          </a:p>
        </p:txBody>
      </p:sp>
      <p:sp>
        <p:nvSpPr>
          <p:cNvPr id="3" name="Content Placeholder 2"/>
          <p:cNvSpPr>
            <a:spLocks noGrp="1"/>
          </p:cNvSpPr>
          <p:nvPr>
            <p:ph idx="1"/>
          </p:nvPr>
        </p:nvSpPr>
        <p:spPr>
          <a:solidFill>
            <a:schemeClr val="tx1"/>
          </a:solidFill>
        </p:spPr>
        <p:txBody>
          <a:bodyPr anchor="ctr">
            <a:normAutofit fontScale="8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Date: Tue, 03 Apr 2018 16:55:32 GMT</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sz="2600" dirty="0" err="1">
                <a:ln>
                  <a:solidFill>
                    <a:srgbClr val="00B050"/>
                  </a:solidFill>
                </a:ln>
                <a:solidFill>
                  <a:srgbClr val="00B050"/>
                </a:solidFill>
                <a:latin typeface="Consolas" panose="020B0609020204030204" pitchFamily="49" charset="0"/>
                <a:cs typeface="Consolas" panose="020B0609020204030204" pitchFamily="49" charset="0"/>
              </a:rPr>
              <a:t>com.my-company.my-product.timesheets+json</a:t>
            </a: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Transfer-Encoding: chunked</a:t>
            </a:r>
          </a:p>
          <a:p>
            <a:pPr marL="0" indent="0">
              <a:buNone/>
            </a:pP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13012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something happen</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 }</a:t>
            </a:r>
          </a:p>
        </p:txBody>
      </p:sp>
    </p:spTree>
    <p:extLst>
      <p:ext uri="{BB962C8B-B14F-4D97-AF65-F5344CB8AC3E}">
        <p14:creationId xmlns:p14="http://schemas.microsoft.com/office/powerpoint/2010/main" val="319088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header</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1104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9255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core</a:t>
            </a:r>
          </a:p>
        </p:txBody>
      </p:sp>
      <p:sp>
        <p:nvSpPr>
          <p:cNvPr id="3" name="Content Placeholder 2"/>
          <p:cNvSpPr>
            <a:spLocks noGrp="1"/>
          </p:cNvSpPr>
          <p:nvPr>
            <p:ph idx="1"/>
          </p:nvPr>
        </p:nvSpPr>
        <p:spPr>
          <a:solidFill>
            <a:schemeClr val="tx1"/>
          </a:solidFill>
        </p:spPr>
        <p:txBody>
          <a:bodyPr>
            <a:normAutofit fontScale="85000" lnSpcReduction="20000"/>
          </a:bodyPr>
          <a:lstStyle/>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"draft",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p:txBody>
      </p:sp>
    </p:spTree>
    <p:extLst>
      <p:ext uri="{BB962C8B-B14F-4D97-AF65-F5344CB8AC3E}">
        <p14:creationId xmlns:p14="http://schemas.microsoft.com/office/powerpoint/2010/main" val="286954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a:t>
            </a:r>
          </a:p>
        </p:txBody>
      </p:sp>
      <p:sp>
        <p:nvSpPr>
          <p:cNvPr id="3" name="Content Placeholder 2"/>
          <p:cNvSpPr>
            <a:spLocks noGrp="1"/>
          </p:cNvSpPr>
          <p:nvPr>
            <p:ph idx="1"/>
          </p:nvPr>
        </p:nvSpPr>
        <p:spPr/>
        <p:txBody>
          <a:bodyPr/>
          <a:lstStyle/>
          <a:p>
            <a:pPr marL="0" indent="0">
              <a:buNone/>
            </a:pPr>
            <a:r>
              <a:rPr lang="en-US" dirty="0"/>
              <a:t>E-mail: millerm@seattleu.edu</a:t>
            </a:r>
          </a:p>
          <a:p>
            <a:pPr marL="0" indent="0">
              <a:buNone/>
            </a:pPr>
            <a:r>
              <a:rPr lang="en-US" dirty="0"/>
              <a:t>Phone: 425-503-4367</a:t>
            </a:r>
          </a:p>
          <a:p>
            <a:pPr marL="0" indent="0">
              <a:buNone/>
            </a:pPr>
            <a:r>
              <a:rPr lang="en-US" dirty="0"/>
              <a:t>Office hours: Tuesdays, 5 – 6pm, by appointment</a:t>
            </a:r>
          </a:p>
          <a:p>
            <a:pPr marL="0" indent="0">
              <a:buNone/>
            </a:pPr>
            <a:r>
              <a:rPr lang="en-US" dirty="0"/>
              <a:t>What I do: Engineering director and architect</a:t>
            </a:r>
          </a:p>
          <a:p>
            <a:pPr marL="0" indent="0">
              <a:buNone/>
            </a:pPr>
            <a:r>
              <a:rPr lang="en-US" dirty="0"/>
              <a:t>What I’ve done: Serial start-ups, architecture, consulting, development, teaching, </a:t>
            </a:r>
            <a:r>
              <a:rPr lang="is-IS" dirty="0"/>
              <a:t>…</a:t>
            </a:r>
            <a:endParaRPr lang="en-US" dirty="0"/>
          </a:p>
          <a:p>
            <a:pPr marL="0" indent="0">
              <a:buNone/>
            </a:pPr>
            <a:r>
              <a:rPr lang="en-US" dirty="0"/>
              <a:t>Note – I will not be teaching on 17 April, Stephen will take the class</a:t>
            </a:r>
          </a:p>
        </p:txBody>
      </p:sp>
    </p:spTree>
    <p:extLst>
      <p:ext uri="{BB962C8B-B14F-4D97-AF65-F5344CB8AC3E}">
        <p14:creationId xmlns:p14="http://schemas.microsoft.com/office/powerpoint/2010/main" val="28162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actions</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"actions":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"submit",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73387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navigation</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61719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line item</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/timesheets/dat-4035447427/lines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foo.timesheet-line+json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78</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 year: 2012,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 hours: 8, project: "project" }</a:t>
            </a:r>
          </a:p>
        </p:txBody>
      </p:sp>
    </p:spTree>
    <p:extLst>
      <p:ext uri="{BB962C8B-B14F-4D97-AF65-F5344CB8AC3E}">
        <p14:creationId xmlns:p14="http://schemas.microsoft.com/office/powerpoint/2010/main" val="409193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11090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Server: Microsoft-IIS/7.5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363</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4" name="Content Placeholder 3"/>
          <p:cNvSpPr>
            <a:spLocks noGrp="1"/>
          </p:cNvSpPr>
          <p:nvPr>
            <p:ph sz="half" idx="2"/>
          </p:nvPr>
        </p:nvSpPr>
        <p:spPr>
          <a:xfrm>
            <a:off x="5690212" y="1825625"/>
            <a:ext cx="566358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"year": 2012,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"hours": 8.0,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"project": "project",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"recorded": "2012-01-12T17:18:46Z",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lineNumber</a:t>
            </a:r>
            <a:r>
              <a:rPr lang="en-US" dirty="0">
                <a:ln>
                  <a:solidFill>
                    <a:srgbClr val="00B050"/>
                  </a:solidFill>
                </a:ln>
                <a:solidFill>
                  <a:srgbClr val="00B050"/>
                </a:solidFill>
                <a:latin typeface="Consolas" panose="020B0609020204030204" pitchFamily="49" charset="0"/>
                <a:cs typeface="Consolas" panose="020B0609020204030204" pitchFamily="49" charset="0"/>
              </a:rPr>
              <a:t>": 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"5ecfb4f8-02c1-414c-b8a7-b3cfe1a85190",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periodFrom</a:t>
            </a:r>
            <a:r>
              <a:rPr lang="en-US" dirty="0">
                <a:ln>
                  <a:solidFill>
                    <a:srgbClr val="00B050"/>
                  </a:solidFill>
                </a:ln>
                <a:solidFill>
                  <a:srgbClr val="00B050"/>
                </a:solidFill>
                <a:latin typeface="Consolas" panose="020B0609020204030204" pitchFamily="49" charset="0"/>
                <a:cs typeface="Consolas" panose="020B0609020204030204" pitchFamily="49" charset="0"/>
              </a:rPr>
              <a:t>": "2012-01-09T00:00:00Z",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periodTo</a:t>
            </a:r>
            <a:r>
              <a:rPr lang="en-US" dirty="0">
                <a:ln>
                  <a:solidFill>
                    <a:srgbClr val="00B050"/>
                  </a:solidFill>
                </a:ln>
                <a:solidFill>
                  <a:srgbClr val="00B050"/>
                </a:solidFill>
                <a:latin typeface="Consolas" panose="020B0609020204030204" pitchFamily="49" charset="0"/>
                <a:cs typeface="Consolas" panose="020B0609020204030204" pitchFamily="49" charset="0"/>
              </a:rPr>
              <a:t>": "2012-01-15T00:00:00Z",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"line-0.1"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endParaRPr>
          </a:p>
        </p:txBody>
      </p:sp>
    </p:spTree>
    <p:extLst>
      <p:ext uri="{BB962C8B-B14F-4D97-AF65-F5344CB8AC3E}">
        <p14:creationId xmlns:p14="http://schemas.microsoft.com/office/powerpoint/2010/main" val="3113566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Breaking the rules</a:t>
            </a:r>
          </a:p>
        </p:txBody>
      </p:sp>
      <p:sp>
        <p:nvSpPr>
          <p:cNvPr id="6" name="Content Placeholder 5"/>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/timesheets/dat-4035447427/submittal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p:txBody>
      </p:sp>
    </p:spTree>
    <p:extLst>
      <p:ext uri="{BB962C8B-B14F-4D97-AF65-F5344CB8AC3E}">
        <p14:creationId xmlns:p14="http://schemas.microsoft.com/office/powerpoint/2010/main" val="255515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HTTP/1.1 400 Bad Request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foo.simple-error+json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45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"message": "Invalid state transition"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7214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Canceling the request</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POST /timesheets/dat-4035447427/cancellation HTTP/1.1</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Content-Length: 102</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{"resource":1,"reason":"Not enough information provided. Please complete the timesheet and resubmit."}</a:t>
            </a:r>
          </a:p>
        </p:txBody>
      </p:sp>
    </p:spTree>
    <p:extLst>
      <p:ext uri="{BB962C8B-B14F-4D97-AF65-F5344CB8AC3E}">
        <p14:creationId xmlns:p14="http://schemas.microsoft.com/office/powerpoint/2010/main" val="3479580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the response</a:t>
            </a:r>
          </a:p>
        </p:txBody>
      </p:sp>
      <p:sp>
        <p:nvSpPr>
          <p:cNvPr id="4" name="Content Placeholder 3"/>
          <p:cNvSpPr>
            <a:spLocks noGrp="1"/>
          </p:cNvSpPr>
          <p:nvPr>
            <p:ph sz="half" idx="1"/>
          </p:nvPr>
        </p:nvSpPr>
        <p:spPr>
          <a:solidFill>
            <a:schemeClr val="tx1"/>
          </a:solidFill>
        </p:spPr>
        <p:txBody>
          <a:bodyPr>
            <a:normAutofit fontScale="40000" lnSpcReduction="20000"/>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"actions":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24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"close",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5" name="Content Placeholder 4"/>
          <p:cNvSpPr>
            <a:spLocks noGrp="1"/>
          </p:cNvSpPr>
          <p:nvPr>
            <p:ph sz="half" idx="2"/>
          </p:nvPr>
        </p:nvSpPr>
        <p:spPr>
          <a:solidFill>
            <a:schemeClr val="tx1"/>
          </a:solidFill>
        </p:spPr>
        <p:txBody>
          <a:bodyPr>
            <a:normAutofit fontScale="40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03458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timesheet</a:t>
            </a:r>
          </a:p>
        </p:txBody>
      </p:sp>
      <p:sp>
        <p:nvSpPr>
          <p:cNvPr id="5" name="Content Placeholder 4"/>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/timesheets/dat-4035447427/closure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950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540566"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"closed",</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solidFill>
            <a:schemeClr val="tx1"/>
          </a:solidFill>
        </p:spPr>
        <p:txBody>
          <a:bodyPr>
            <a:noAutofit/>
          </a:bodyPr>
          <a:lstStyle/>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"documentation":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90842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pPr marL="0" indent="0">
              <a:buNone/>
            </a:pPr>
            <a:r>
              <a:rPr lang="en-US" dirty="0"/>
              <a:t>Lectures, lectures, lectures</a:t>
            </a:r>
          </a:p>
          <a:p>
            <a:pPr marL="0" indent="0">
              <a:buNone/>
            </a:pPr>
            <a:r>
              <a:rPr lang="en-US" dirty="0"/>
              <a:t>I prefer discussion to lecturing</a:t>
            </a:r>
          </a:p>
          <a:p>
            <a:pPr marL="0" indent="0">
              <a:buNone/>
            </a:pPr>
            <a:r>
              <a:rPr lang="en-US" dirty="0"/>
              <a:t>One team project</a:t>
            </a:r>
          </a:p>
          <a:p>
            <a:pPr marL="0" indent="0">
              <a:buNone/>
            </a:pPr>
            <a:r>
              <a:rPr lang="en-US" dirty="0"/>
              <a:t>At least one, 15-30 minute, individual presentation</a:t>
            </a:r>
          </a:p>
          <a:p>
            <a:pPr marL="0" indent="0">
              <a:buNone/>
            </a:pPr>
            <a:r>
              <a:rPr lang="en-US" dirty="0"/>
              <a:t>One or two ”design sessions”</a:t>
            </a:r>
          </a:p>
          <a:p>
            <a:pPr marL="0" indent="0">
              <a:buNone/>
            </a:pPr>
            <a:r>
              <a:rPr lang="en-US" dirty="0"/>
              <a:t>Weekly reading and write-up (about 5 of these)</a:t>
            </a:r>
          </a:p>
          <a:p>
            <a:pPr marL="0" indent="0">
              <a:buNone/>
            </a:pPr>
            <a:r>
              <a:rPr lang="en-US" dirty="0"/>
              <a:t>One midterm</a:t>
            </a:r>
          </a:p>
          <a:p>
            <a:pPr marL="0" indent="0">
              <a:buNone/>
            </a:pPr>
            <a:r>
              <a:rPr lang="en-US" dirty="0"/>
              <a:t>One final</a:t>
            </a:r>
          </a:p>
        </p:txBody>
      </p:sp>
    </p:spTree>
    <p:extLst>
      <p:ext uri="{BB962C8B-B14F-4D97-AF65-F5344CB8AC3E}">
        <p14:creationId xmlns:p14="http://schemas.microsoft.com/office/powerpoint/2010/main" val="16608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For next week</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a:t>Read Fielding’s dissertation, especially part 5</a:t>
            </a:r>
          </a:p>
          <a:p>
            <a:pPr marL="457200" lvl="1" indent="0">
              <a:buNone/>
            </a:pPr>
            <a:r>
              <a:rPr lang="en-US" sz="2000" dirty="0">
                <a:hlinkClick r:id="rId2"/>
              </a:rPr>
              <a:t>http://www.ics.uci.edu/~fielding/pubs/dissertation/top.htm</a:t>
            </a:r>
            <a:endParaRPr lang="en-US" sz="2000" dirty="0"/>
          </a:p>
          <a:p>
            <a:pPr marL="0" indent="0">
              <a:buNone/>
            </a:pPr>
            <a:endParaRPr lang="en-US" dirty="0"/>
          </a:p>
          <a:p>
            <a:pPr marL="0" indent="0">
              <a:buNone/>
            </a:pPr>
            <a:r>
              <a:rPr lang="en-US" dirty="0" err="1"/>
              <a:t>Paypal</a:t>
            </a:r>
            <a:r>
              <a:rPr lang="en-US" dirty="0"/>
              <a:t> developer API</a:t>
            </a:r>
          </a:p>
          <a:p>
            <a:pPr marL="457200" lvl="1" indent="0">
              <a:buNone/>
            </a:pPr>
            <a:r>
              <a:rPr lang="en-US" sz="2100" dirty="0">
                <a:hlinkClick r:id="rId3"/>
              </a:rPr>
              <a:t>https://developer.paypal.com/docs/api/overview/</a:t>
            </a:r>
            <a:endParaRPr lang="en-US" sz="2100" dirty="0"/>
          </a:p>
          <a:p>
            <a:pPr marL="0" indent="0">
              <a:buNone/>
            </a:pPr>
            <a:endParaRPr lang="en-US" dirty="0"/>
          </a:p>
          <a:p>
            <a:pPr marL="0" indent="0">
              <a:buNone/>
            </a:pPr>
            <a:r>
              <a:rPr lang="en-US" dirty="0"/>
              <a:t>Read about OData</a:t>
            </a:r>
          </a:p>
          <a:p>
            <a:pPr marL="457200" lvl="1" indent="0">
              <a:buNone/>
            </a:pPr>
            <a:r>
              <a:rPr lang="en-US" sz="2000" dirty="0">
                <a:hlinkClick r:id="rId4"/>
              </a:rPr>
              <a:t>http://docs.oasis-open.org/odata/odata/v4.0/odata-v4.0-part1-protocol.html</a:t>
            </a:r>
            <a:endParaRPr lang="en-US" sz="2000" dirty="0"/>
          </a:p>
          <a:p>
            <a:pPr marL="0" indent="0">
              <a:buNone/>
            </a:pPr>
            <a:endParaRPr lang="en-US" dirty="0"/>
          </a:p>
          <a:p>
            <a:pPr marL="0" indent="0">
              <a:buNone/>
            </a:pPr>
            <a:r>
              <a:rPr lang="en-US" dirty="0"/>
              <a:t>Read about POX and JSON</a:t>
            </a:r>
          </a:p>
          <a:p>
            <a:pPr marL="457200" lvl="1" indent="0">
              <a:buNone/>
            </a:pPr>
            <a:r>
              <a:rPr lang="en-US" sz="2000" dirty="0">
                <a:hlinkClick r:id="rId5"/>
              </a:rPr>
              <a:t>http://en.wikipedia.org/wiki/Plain_Old_XML</a:t>
            </a:r>
            <a:endParaRPr lang="en-US" sz="2000" dirty="0"/>
          </a:p>
          <a:p>
            <a:pPr marL="457200" lvl="1" indent="0">
              <a:buNone/>
            </a:pPr>
            <a:r>
              <a:rPr lang="en-US" sz="2000" dirty="0">
                <a:hlinkClick r:id="rId6"/>
              </a:rPr>
              <a:t>http://www.jsonrpc.org/historical/json-rpc-over-http.html</a:t>
            </a:r>
            <a:endParaRPr lang="en-US" sz="2000" dirty="0"/>
          </a:p>
          <a:p>
            <a:pPr marL="457200" lvl="1" indent="0">
              <a:buNone/>
            </a:pPr>
            <a:r>
              <a:rPr lang="en-US" sz="2000" dirty="0">
                <a:hlinkClick r:id="rId7"/>
              </a:rPr>
              <a:t>http://www.jsonrpc.org/specification</a:t>
            </a:r>
            <a:endParaRPr lang="en-US" sz="2000" dirty="0"/>
          </a:p>
          <a:p>
            <a:pPr marL="457200" lvl="1" indent="0">
              <a:buNone/>
            </a:pPr>
            <a:r>
              <a:rPr lang="en-US" sz="2000" dirty="0">
                <a:hlinkClick r:id="rId8"/>
              </a:rPr>
              <a:t>http://json-schema.org/</a:t>
            </a:r>
            <a:endParaRPr lang="en-US" sz="2000" dirty="0"/>
          </a:p>
        </p:txBody>
      </p:sp>
    </p:spTree>
    <p:extLst>
      <p:ext uri="{BB962C8B-B14F-4D97-AF65-F5344CB8AC3E}">
        <p14:creationId xmlns:p14="http://schemas.microsoft.com/office/powerpoint/2010/main" val="337987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we’re going after</a:t>
            </a:r>
          </a:p>
        </p:txBody>
      </p:sp>
      <p:sp>
        <p:nvSpPr>
          <p:cNvPr id="3" name="Content Placeholder 2"/>
          <p:cNvSpPr>
            <a:spLocks noGrp="1"/>
          </p:cNvSpPr>
          <p:nvPr>
            <p:ph idx="1"/>
          </p:nvPr>
        </p:nvSpPr>
        <p:spPr/>
        <p:txBody>
          <a:bodyPr>
            <a:normAutofit lnSpcReduction="10000"/>
          </a:bodyPr>
          <a:lstStyle/>
          <a:p>
            <a:pPr marL="0" indent="0">
              <a:buNone/>
            </a:pPr>
            <a:r>
              <a:rPr lang="en-US" dirty="0"/>
              <a:t>API design, interfaces, and messages</a:t>
            </a:r>
          </a:p>
          <a:p>
            <a:pPr marL="0" indent="0">
              <a:buNone/>
            </a:pPr>
            <a:r>
              <a:rPr lang="en-US" dirty="0"/>
              <a:t>Gang of Four patterns</a:t>
            </a:r>
          </a:p>
          <a:p>
            <a:pPr marL="0" indent="0">
              <a:buNone/>
            </a:pPr>
            <a:r>
              <a:rPr lang="en-US" dirty="0"/>
              <a:t>Distributed systems and service-oriented architecture</a:t>
            </a:r>
          </a:p>
          <a:p>
            <a:pPr marL="0" indent="0">
              <a:buNone/>
            </a:pPr>
            <a:r>
              <a:rPr lang="en-US" dirty="0"/>
              <a:t>Approaches to dealing with existing systems</a:t>
            </a:r>
          </a:p>
          <a:p>
            <a:pPr marL="0" indent="0">
              <a:buNone/>
            </a:pPr>
            <a:r>
              <a:rPr lang="en-US" dirty="0"/>
              <a:t>Reverse engineering and archaeology</a:t>
            </a:r>
          </a:p>
          <a:p>
            <a:pPr marL="0" indent="0">
              <a:buNone/>
            </a:pPr>
            <a:r>
              <a:rPr lang="en-US" dirty="0"/>
              <a:t>Design and architecture decision impacts on quality</a:t>
            </a:r>
          </a:p>
          <a:p>
            <a:pPr marL="0" indent="0">
              <a:buNone/>
            </a:pPr>
            <a:r>
              <a:rPr lang="en-US" dirty="0"/>
              <a:t>Development tools</a:t>
            </a:r>
          </a:p>
          <a:p>
            <a:pPr marL="0" indent="0">
              <a:buNone/>
            </a:pPr>
            <a:r>
              <a:rPr lang="en-US" dirty="0"/>
              <a:t>Revisit enterprise patterns</a:t>
            </a:r>
          </a:p>
          <a:p>
            <a:pPr marL="0" indent="0">
              <a:buNone/>
            </a:pPr>
            <a:r>
              <a:rPr lang="en-US" i="1" dirty="0"/>
              <a:t>Are we interested in UML at all?</a:t>
            </a:r>
          </a:p>
        </p:txBody>
      </p:sp>
    </p:spTree>
    <p:extLst>
      <p:ext uri="{BB962C8B-B14F-4D97-AF65-F5344CB8AC3E}">
        <p14:creationId xmlns:p14="http://schemas.microsoft.com/office/powerpoint/2010/main" val="306766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(draft, TBD)</a:t>
            </a:r>
          </a:p>
        </p:txBody>
      </p:sp>
      <p:sp>
        <p:nvSpPr>
          <p:cNvPr id="3" name="Content Placeholder 2"/>
          <p:cNvSpPr>
            <a:spLocks noGrp="1"/>
          </p:cNvSpPr>
          <p:nvPr>
            <p:ph idx="1"/>
          </p:nvPr>
        </p:nvSpPr>
        <p:spPr/>
        <p:txBody>
          <a:bodyPr/>
          <a:lstStyle/>
          <a:p>
            <a:pPr marL="0" indent="0">
              <a:buNone/>
            </a:pPr>
            <a:r>
              <a:rPr lang="en-US" dirty="0"/>
              <a:t>Three teams of two people, you choose</a:t>
            </a:r>
          </a:p>
          <a:p>
            <a:pPr marL="0" indent="0">
              <a:buNone/>
            </a:pPr>
            <a:r>
              <a:rPr lang="en-US" dirty="0"/>
              <a:t>Each team owns a component of the overall system</a:t>
            </a:r>
          </a:p>
          <a:p>
            <a:pPr marL="0" indent="0">
              <a:buNone/>
            </a:pPr>
            <a:r>
              <a:rPr lang="en-US" dirty="0"/>
              <a:t>Design strategy stand-up (each team to present)</a:t>
            </a:r>
          </a:p>
          <a:p>
            <a:pPr marL="0" indent="0">
              <a:buNone/>
            </a:pPr>
            <a:r>
              <a:rPr lang="en-US" dirty="0"/>
              <a:t>Interface design (each team turns in design and presents)</a:t>
            </a:r>
          </a:p>
          <a:p>
            <a:pPr marL="0" indent="0">
              <a:buNone/>
            </a:pPr>
            <a:r>
              <a:rPr lang="en-US" dirty="0"/>
              <a:t>Cross-component concern negotiation</a:t>
            </a:r>
          </a:p>
          <a:p>
            <a:pPr marL="0" indent="0">
              <a:buNone/>
            </a:pPr>
            <a:r>
              <a:rPr lang="en-US" dirty="0"/>
              <a:t>Shared code, reuse, modules, etc.</a:t>
            </a:r>
          </a:p>
          <a:p>
            <a:pPr marL="0" indent="0">
              <a:buNone/>
            </a:pPr>
            <a:r>
              <a:rPr lang="en-US" dirty="0"/>
              <a:t>We will be building a “complete” system</a:t>
            </a:r>
          </a:p>
          <a:p>
            <a:pPr marL="0" indent="0">
              <a:buNone/>
            </a:pPr>
            <a:r>
              <a:rPr lang="en-US" dirty="0"/>
              <a:t>Final presentation </a:t>
            </a:r>
            <a:r>
              <a:rPr lang="en-US" b="1" dirty="0"/>
              <a:t>and demo</a:t>
            </a:r>
          </a:p>
        </p:txBody>
      </p:sp>
    </p:spTree>
    <p:extLst>
      <p:ext uri="{BB962C8B-B14F-4D97-AF65-F5344CB8AC3E}">
        <p14:creationId xmlns:p14="http://schemas.microsoft.com/office/powerpoint/2010/main" val="370395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API Design, part 1</a:t>
            </a:r>
          </a:p>
        </p:txBody>
      </p:sp>
      <p:sp>
        <p:nvSpPr>
          <p:cNvPr id="5" name="Text Placeholder 4"/>
          <p:cNvSpPr>
            <a:spLocks noGrp="1"/>
          </p:cNvSpPr>
          <p:nvPr>
            <p:ph type="body" idx="1"/>
          </p:nvPr>
        </p:nvSpPr>
        <p:spPr/>
        <p:txBody>
          <a:bodyPr/>
          <a:lstStyle/>
          <a:p>
            <a:r>
              <a:rPr lang="en-US" dirty="0"/>
              <a:t>Let’s talk about REST</a:t>
            </a:r>
          </a:p>
        </p:txBody>
      </p:sp>
    </p:spTree>
    <p:extLst>
      <p:ext uri="{BB962C8B-B14F-4D97-AF65-F5344CB8AC3E}">
        <p14:creationId xmlns:p14="http://schemas.microsoft.com/office/powerpoint/2010/main" val="2579962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09F5-C9EE-1E4C-B839-B1A47EFAE97A}"/>
              </a:ext>
            </a:extLst>
          </p:cNvPr>
          <p:cNvSpPr>
            <a:spLocks noGrp="1"/>
          </p:cNvSpPr>
          <p:nvPr>
            <p:ph type="title"/>
          </p:nvPr>
        </p:nvSpPr>
        <p:spPr/>
        <p:txBody>
          <a:bodyPr/>
          <a:lstStyle/>
          <a:p>
            <a:r>
              <a:rPr lang="en-US" dirty="0"/>
              <a:t>What is this architecture thing?</a:t>
            </a:r>
          </a:p>
        </p:txBody>
      </p:sp>
      <p:sp>
        <p:nvSpPr>
          <p:cNvPr id="3" name="Content Placeholder 2">
            <a:extLst>
              <a:ext uri="{FF2B5EF4-FFF2-40B4-BE49-F238E27FC236}">
                <a16:creationId xmlns:a16="http://schemas.microsoft.com/office/drawing/2014/main" id="{B62E1A3E-F38E-904B-B8F7-D5A1398467AD}"/>
              </a:ext>
            </a:extLst>
          </p:cNvPr>
          <p:cNvSpPr>
            <a:spLocks noGrp="1"/>
          </p:cNvSpPr>
          <p:nvPr>
            <p:ph idx="1"/>
          </p:nvPr>
        </p:nvSpPr>
        <p:spPr/>
        <p:txBody>
          <a:bodyPr>
            <a:normAutofit/>
          </a:bodyPr>
          <a:lstStyle/>
          <a:p>
            <a:pPr marL="0" indent="0">
              <a:buNone/>
            </a:pPr>
            <a:r>
              <a:rPr lang="en-US" dirty="0"/>
              <a:t>Run-time abstraction view</a:t>
            </a:r>
          </a:p>
          <a:p>
            <a:pPr marL="457200" lvl="1" indent="0">
              <a:buNone/>
            </a:pPr>
            <a:r>
              <a:rPr lang="en-US" dirty="0"/>
              <a:t>A </a:t>
            </a:r>
            <a:r>
              <a:rPr lang="en-US" b="1" dirty="0"/>
              <a:t>software architecture </a:t>
            </a:r>
            <a:r>
              <a:rPr lang="en-US" dirty="0"/>
              <a:t>is an abstraction of the run-time elements of a software system during some phase of its operation. A system may be composed of many levels of abstraction and many phases of operation, each with its own software architecture.</a:t>
            </a:r>
          </a:p>
          <a:p>
            <a:pPr marL="0" indent="0">
              <a:buNone/>
            </a:pPr>
            <a:endParaRPr lang="en-US" dirty="0"/>
          </a:p>
          <a:p>
            <a:pPr marL="0" indent="0">
              <a:buNone/>
            </a:pPr>
            <a:r>
              <a:rPr lang="en-US" dirty="0"/>
              <a:t>Elemental view</a:t>
            </a:r>
          </a:p>
          <a:p>
            <a:pPr marL="457200" lvl="1" indent="0">
              <a:buNone/>
            </a:pPr>
            <a:r>
              <a:rPr lang="en-US" dirty="0"/>
              <a:t>A </a:t>
            </a:r>
            <a:r>
              <a:rPr lang="en-US" b="1" dirty="0"/>
              <a:t>software architecture</a:t>
            </a:r>
            <a:r>
              <a:rPr lang="en-US" dirty="0"/>
              <a:t> is defined by a configuration of architectural elements - components, connectors, and data - constrained in their relationships in order to achieve a desired set of architectural properties.</a:t>
            </a:r>
          </a:p>
        </p:txBody>
      </p:sp>
    </p:spTree>
    <p:extLst>
      <p:ext uri="{BB962C8B-B14F-4D97-AF65-F5344CB8AC3E}">
        <p14:creationId xmlns:p14="http://schemas.microsoft.com/office/powerpoint/2010/main" val="65719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150A-D84D-E645-9E33-A1392FE8704F}"/>
              </a:ext>
            </a:extLst>
          </p:cNvPr>
          <p:cNvSpPr>
            <a:spLocks noGrp="1"/>
          </p:cNvSpPr>
          <p:nvPr>
            <p:ph type="title"/>
          </p:nvPr>
        </p:nvSpPr>
        <p:spPr/>
        <p:txBody>
          <a:bodyPr/>
          <a:lstStyle/>
          <a:p>
            <a:r>
              <a:rPr lang="en-US" dirty="0"/>
              <a:t>So, what elements?</a:t>
            </a:r>
          </a:p>
        </p:txBody>
      </p:sp>
      <p:sp>
        <p:nvSpPr>
          <p:cNvPr id="3" name="Content Placeholder 2">
            <a:extLst>
              <a:ext uri="{FF2B5EF4-FFF2-40B4-BE49-F238E27FC236}">
                <a16:creationId xmlns:a16="http://schemas.microsoft.com/office/drawing/2014/main" id="{DF1C7B13-8199-864D-8C76-882AA0DDF815}"/>
              </a:ext>
            </a:extLst>
          </p:cNvPr>
          <p:cNvSpPr>
            <a:spLocks noGrp="1"/>
          </p:cNvSpPr>
          <p:nvPr>
            <p:ph idx="1"/>
          </p:nvPr>
        </p:nvSpPr>
        <p:spPr/>
        <p:txBody>
          <a:bodyPr/>
          <a:lstStyle/>
          <a:p>
            <a:pPr marL="0" indent="0">
              <a:buNone/>
            </a:pPr>
            <a:r>
              <a:rPr lang="en-US" dirty="0"/>
              <a:t>A </a:t>
            </a:r>
            <a:r>
              <a:rPr lang="en-US" b="1" dirty="0"/>
              <a:t>component</a:t>
            </a:r>
            <a:r>
              <a:rPr lang="en-US" dirty="0"/>
              <a:t> is an abstract unit of software instructions and internal state that provides a transformation of data via its interface.</a:t>
            </a:r>
          </a:p>
          <a:p>
            <a:pPr marL="0" indent="0">
              <a:buNone/>
            </a:pPr>
            <a:r>
              <a:rPr lang="en-US" dirty="0"/>
              <a:t>A </a:t>
            </a:r>
            <a:r>
              <a:rPr lang="en-US" b="1" dirty="0"/>
              <a:t>connector</a:t>
            </a:r>
            <a:r>
              <a:rPr lang="en-US" dirty="0"/>
              <a:t> is an abstract mechanism that mediates communication, coordination, or cooperation among components.</a:t>
            </a:r>
          </a:p>
          <a:p>
            <a:pPr marL="0" indent="0">
              <a:buNone/>
            </a:pPr>
            <a:r>
              <a:rPr lang="en-US" dirty="0"/>
              <a:t>A </a:t>
            </a:r>
            <a:r>
              <a:rPr lang="en-US" b="1" dirty="0"/>
              <a:t>datum</a:t>
            </a:r>
            <a:r>
              <a:rPr lang="en-US" dirty="0"/>
              <a:t> is an element of information that is transferred from a component, or received by a component, via a connector.</a:t>
            </a:r>
          </a:p>
          <a:p>
            <a:pPr marL="0" indent="0">
              <a:buNone/>
            </a:pPr>
            <a:r>
              <a:rPr lang="en-US" dirty="0"/>
              <a:t>A </a:t>
            </a:r>
            <a:r>
              <a:rPr lang="en-US" b="1" dirty="0"/>
              <a:t>configuration</a:t>
            </a:r>
            <a:r>
              <a:rPr lang="en-US" dirty="0"/>
              <a:t> is the structure of architectural relationships among components, connectors, and data during a period of system run-time.</a:t>
            </a:r>
          </a:p>
          <a:p>
            <a:pPr marL="0" indent="0">
              <a:buNone/>
            </a:pPr>
            <a:endParaRPr lang="en-US" dirty="0"/>
          </a:p>
        </p:txBody>
      </p:sp>
    </p:spTree>
    <p:extLst>
      <p:ext uri="{BB962C8B-B14F-4D97-AF65-F5344CB8AC3E}">
        <p14:creationId xmlns:p14="http://schemas.microsoft.com/office/powerpoint/2010/main" val="417252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030-9CE2-9144-B3D6-1920E39E3B14}"/>
              </a:ext>
            </a:extLst>
          </p:cNvPr>
          <p:cNvSpPr>
            <a:spLocks noGrp="1"/>
          </p:cNvSpPr>
          <p:nvPr>
            <p:ph type="title"/>
          </p:nvPr>
        </p:nvSpPr>
        <p:spPr/>
        <p:txBody>
          <a:bodyPr/>
          <a:lstStyle/>
          <a:p>
            <a:r>
              <a:rPr lang="en-US" dirty="0"/>
              <a:t>Which leaves us with </a:t>
            </a:r>
            <a:r>
              <a:rPr lang="en-US" i="1" dirty="0"/>
              <a:t>style</a:t>
            </a:r>
            <a:endParaRPr lang="en-US" dirty="0"/>
          </a:p>
        </p:txBody>
      </p:sp>
      <p:sp>
        <p:nvSpPr>
          <p:cNvPr id="3" name="Content Placeholder 2">
            <a:extLst>
              <a:ext uri="{FF2B5EF4-FFF2-40B4-BE49-F238E27FC236}">
                <a16:creationId xmlns:a16="http://schemas.microsoft.com/office/drawing/2014/main" id="{CAFA35EF-C386-7249-8BC2-685E5E49EE51}"/>
              </a:ext>
            </a:extLst>
          </p:cNvPr>
          <p:cNvSpPr>
            <a:spLocks noGrp="1"/>
          </p:cNvSpPr>
          <p:nvPr>
            <p:ph idx="1"/>
          </p:nvPr>
        </p:nvSpPr>
        <p:spPr/>
        <p:txBody>
          <a:bodyPr anchor="ctr"/>
          <a:lstStyle/>
          <a:p>
            <a:pPr marL="0" indent="0" algn="ctr">
              <a:buNone/>
            </a:pPr>
            <a:r>
              <a:rPr lang="en-US" i="1" dirty="0"/>
              <a:t>An </a:t>
            </a:r>
            <a:r>
              <a:rPr lang="en-US" b="1" i="1" dirty="0"/>
              <a:t>architectural style</a:t>
            </a:r>
            <a:r>
              <a:rPr lang="en-US" i="1" dirty="0"/>
              <a:t> is a coordinated set of architectural constraints that restricts the roles/features of architectural elements and the allowed relationships among those elements within any architecture that conforms to that style.</a:t>
            </a:r>
          </a:p>
        </p:txBody>
      </p:sp>
    </p:spTree>
    <p:extLst>
      <p:ext uri="{BB962C8B-B14F-4D97-AF65-F5344CB8AC3E}">
        <p14:creationId xmlns:p14="http://schemas.microsoft.com/office/powerpoint/2010/main" val="1438224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2379</TotalTime>
  <Words>1274</Words>
  <Application>Microsoft Macintosh PowerPoint</Application>
  <PresentationFormat>Widescreen</PresentationFormat>
  <Paragraphs>307</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SEGR 5240</vt:lpstr>
      <vt:lpstr>Administration</vt:lpstr>
      <vt:lpstr>Course structure</vt:lpstr>
      <vt:lpstr>Topics we’re going after</vt:lpstr>
      <vt:lpstr>The project (draft, TBD)</vt:lpstr>
      <vt:lpstr>API Design, part 1</vt:lpstr>
      <vt:lpstr>What is this architecture thing?</vt:lpstr>
      <vt:lpstr>So, what elements?</vt:lpstr>
      <vt:lpstr>Which leaves us with style</vt:lpstr>
      <vt:lpstr>What is or isn’t REST</vt:lpstr>
      <vt:lpstr>Architectural properties of interest</vt:lpstr>
      <vt:lpstr>Formal REST constraints</vt:lpstr>
      <vt:lpstr>Kicking it off – asking what the service has</vt:lpstr>
      <vt:lpstr>On the wire – client to server</vt:lpstr>
      <vt:lpstr>On the wire – server to client</vt:lpstr>
      <vt:lpstr>Navigating the URLs</vt:lpstr>
      <vt:lpstr>Making something happen</vt:lpstr>
      <vt:lpstr>Seeing the state change - header</vt:lpstr>
      <vt:lpstr>Seeing the state change - core</vt:lpstr>
      <vt:lpstr>Seeing the state change - actions</vt:lpstr>
      <vt:lpstr>Seeing the state change - navigation</vt:lpstr>
      <vt:lpstr>Adding a line item</vt:lpstr>
      <vt:lpstr>…and the server says</vt:lpstr>
      <vt:lpstr>Breaking the rules</vt:lpstr>
      <vt:lpstr>…and the server says</vt:lpstr>
      <vt:lpstr>Canceling the request</vt:lpstr>
      <vt:lpstr>Part of the response</vt:lpstr>
      <vt:lpstr>Close the timesheet</vt:lpstr>
      <vt:lpstr>…and the server says</vt:lpstr>
      <vt:lpstr>For next week</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50</cp:revision>
  <dcterms:created xsi:type="dcterms:W3CDTF">2014-02-23T16:30:37Z</dcterms:created>
  <dcterms:modified xsi:type="dcterms:W3CDTF">2018-04-03T18:45:57Z</dcterms:modified>
</cp:coreProperties>
</file>