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3" r:id="rId2"/>
    <p:sldId id="257" r:id="rId3"/>
    <p:sldId id="259" r:id="rId4"/>
    <p:sldId id="258" r:id="rId5"/>
    <p:sldId id="260" r:id="rId6"/>
    <p:sldId id="261" r:id="rId7"/>
    <p:sldId id="314" r:id="rId8"/>
    <p:sldId id="315" r:id="rId9"/>
    <p:sldId id="316" r:id="rId10"/>
    <p:sldId id="262" r:id="rId11"/>
    <p:sldId id="264"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1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0" autoAdjust="0"/>
    <p:restoredTop sz="72037" autoAdjust="0"/>
  </p:normalViewPr>
  <p:slideViewPr>
    <p:cSldViewPr snapToGrid="0">
      <p:cViewPr varScale="1">
        <p:scale>
          <a:sx n="92" d="100"/>
          <a:sy n="92" d="100"/>
        </p:scale>
        <p:origin x="1328"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4/3/18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9</a:t>
            </a:fld>
            <a:endParaRPr lang="en-US"/>
          </a:p>
        </p:txBody>
      </p:sp>
    </p:spTree>
    <p:extLst>
      <p:ext uri="{BB962C8B-B14F-4D97-AF65-F5344CB8AC3E}">
        <p14:creationId xmlns:p14="http://schemas.microsoft.com/office/powerpoint/2010/main" val="33871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REST is defined by four interface constraints: identification of resources; manipulation of resources through representations; self-descriptive messages; and, hypermedia as the engine of application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REST components perform actions on a resource by using a representation to capture the current or intended state of that resource and transferring that representation between components. A representation is a sequence of bytes, plus representation metadata to describe those bytes. Other commonly used but less precise names for a representation include: document, file, and HTTP message entity, instance, or variant.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representation consists of data, metadata describing the data, and, on occasion, metadata to describe the metadata (usually for the purpose of verifying message integrity).</a:t>
            </a:r>
          </a:p>
          <a:p>
            <a:endParaRPr lang="en-US" dirty="0"/>
          </a:p>
          <a:p>
            <a:r>
              <a:rPr lang="en-US" dirty="0"/>
              <a:t>An example of a resource is “Today’s weather in Seattle”. The representation would be the combination of bits that make up the thing delivered over the wire to the caller. This might be JSON, XML, text, or some other predetermined format.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10</a:t>
            </a:fld>
            <a:endParaRPr lang="en-US"/>
          </a:p>
        </p:txBody>
      </p:sp>
    </p:spTree>
    <p:extLst>
      <p:ext uri="{BB962C8B-B14F-4D97-AF65-F5344CB8AC3E}">
        <p14:creationId xmlns:p14="http://schemas.microsoft.com/office/powerpoint/2010/main" val="415818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Stolen from </a:t>
            </a:r>
            <a:r>
              <a:rPr lang="en-US" dirty="0" err="1"/>
              <a:t>StackOverflow</a:t>
            </a:r>
            <a:r>
              <a:rPr lang="en-US" dirty="0"/>
              <a:t> (https://</a:t>
            </a:r>
            <a:r>
              <a:rPr lang="en-US" dirty="0" err="1"/>
              <a:t>stackoverflow.com</a:t>
            </a:r>
            <a:r>
              <a:rPr lang="en-US" dirty="0"/>
              <a:t>/a/26049761)</a:t>
            </a:r>
          </a:p>
          <a:p>
            <a:endParaRPr lang="en-US" dirty="0"/>
          </a:p>
          <a:p>
            <a:pPr fontAlgn="base"/>
            <a:r>
              <a:rPr lang="en-US" sz="1200" b="1" i="0" kern="1200" dirty="0">
                <a:solidFill>
                  <a:schemeClr val="tx1"/>
                </a:solidFill>
                <a:effectLst/>
                <a:latin typeface="+mn-lt"/>
                <a:ea typeface="+mn-ea"/>
                <a:cs typeface="+mn-cs"/>
              </a:rPr>
              <a:t>Identification of resources </a:t>
            </a:r>
            <a:r>
              <a:rPr lang="en-US" sz="1200" b="0" i="0" kern="1200" dirty="0">
                <a:solidFill>
                  <a:schemeClr val="tx1"/>
                </a:solidFill>
                <a:effectLst/>
                <a:latin typeface="+mn-lt"/>
                <a:ea typeface="+mn-ea"/>
                <a:cs typeface="+mn-cs"/>
              </a:rPr>
              <a:t>- You use the URI (IRI) standard to identify a resource. In this case a resource is a web document.</a:t>
            </a:r>
          </a:p>
          <a:p>
            <a:pPr fontAlgn="base"/>
            <a:r>
              <a:rPr lang="en-US" sz="1200" b="1" i="0" kern="1200" dirty="0">
                <a:solidFill>
                  <a:schemeClr val="tx1"/>
                </a:solidFill>
                <a:effectLst/>
                <a:latin typeface="+mn-lt"/>
                <a:ea typeface="+mn-ea"/>
                <a:cs typeface="+mn-cs"/>
              </a:rPr>
              <a:t>Manipulation of resources through these representations </a:t>
            </a:r>
            <a:r>
              <a:rPr lang="en-US" sz="1200" b="0" i="0" kern="1200" dirty="0">
                <a:solidFill>
                  <a:schemeClr val="tx1"/>
                </a:solidFill>
                <a:effectLst/>
                <a:latin typeface="+mn-lt"/>
                <a:ea typeface="+mn-ea"/>
                <a:cs typeface="+mn-cs"/>
              </a:rPr>
              <a:t>-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 </a:t>
            </a:r>
            <a:r>
              <a:rPr lang="en-US" sz="1200" b="0" i="0" kern="1200" dirty="0">
                <a:solidFill>
                  <a:schemeClr val="tx1"/>
                </a:solidFill>
                <a:effectLst/>
                <a:latin typeface="+mn-lt"/>
                <a:ea typeface="+mn-ea"/>
                <a:cs typeface="+mn-cs"/>
              </a:rPr>
              <a:t>- You use standard MIME types and (standard) RDF vocabs to make messages self-descriptive. So the client can find the data by checking the semantics, and it don't have to know the application specific data structure the service uses.</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You use hyperlinks and possibly URI templates to decouple the client from the application specific URI structure. You can annotate these hyperlinks with semantics e.g. IANA link relations, so the client will understand what they mean.</a:t>
            </a:r>
          </a:p>
          <a:p>
            <a:endParaRPr lang="en-US" dirty="0"/>
          </a:p>
          <a:p>
            <a:r>
              <a:rPr lang="en-US" dirty="0"/>
              <a:t>HTTP verbs and their commonly agreed upon semantics</a:t>
            </a:r>
          </a:p>
          <a:p>
            <a:endParaRPr lang="en-US" dirty="0"/>
          </a:p>
          <a:p>
            <a:pPr marL="171450" indent="-171450">
              <a:buFont typeface="Arial" panose="020B0604020202020204" pitchFamily="34" charset="0"/>
              <a:buChar char="•"/>
            </a:pPr>
            <a:r>
              <a:rPr lang="en-US" dirty="0"/>
              <a:t>GET – retrieve a representation for a given resource</a:t>
            </a:r>
          </a:p>
          <a:p>
            <a:pPr marL="171450" indent="-171450">
              <a:buFont typeface="Arial" panose="020B0604020202020204" pitchFamily="34" charset="0"/>
              <a:buChar char="•"/>
            </a:pPr>
            <a:r>
              <a:rPr lang="en-US" dirty="0"/>
              <a:t>POST – create a resource given a representation</a:t>
            </a:r>
          </a:p>
          <a:p>
            <a:pPr marL="171450" indent="-171450">
              <a:buFont typeface="Arial" panose="020B0604020202020204" pitchFamily="34" charset="0"/>
              <a:buChar char="•"/>
            </a:pPr>
            <a:r>
              <a:rPr lang="en-US" dirty="0"/>
              <a:t>PUT – replace a resource given a representation</a:t>
            </a:r>
          </a:p>
          <a:p>
            <a:pPr marL="171450" indent="-171450">
              <a:buFont typeface="Arial" panose="020B0604020202020204" pitchFamily="34" charset="0"/>
              <a:buChar char="•"/>
            </a:pPr>
            <a:r>
              <a:rPr lang="en-US" dirty="0"/>
              <a:t>PATCH – update, partially, a resource from a given representation (this one is tough because it requires the representation to include metadata that wouldn’t otherwise be part of the representation)</a:t>
            </a:r>
          </a:p>
          <a:p>
            <a:pPr marL="171450" indent="-171450">
              <a:buFont typeface="Arial" panose="020B0604020202020204" pitchFamily="34" charset="0"/>
              <a:buChar char="•"/>
            </a:pPr>
            <a:r>
              <a:rPr lang="en-US" dirty="0"/>
              <a:t>DELETE – remove a resource (but is sometimes used to play the role of a CLOSE or TERMINATE verb if that makes sense for the resource)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324739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309492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4/3/18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4/3/18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4/3/18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cs.uci.edu/~fielding/pubs/dissertation/top.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json-schema.org/" TargetMode="External"/><Relationship Id="rId3" Type="http://schemas.openxmlformats.org/officeDocument/2006/relationships/hyperlink" Target="https://developer.paypal.com/docs/api/overview/" TargetMode="External"/><Relationship Id="rId7" Type="http://schemas.openxmlformats.org/officeDocument/2006/relationships/hyperlink" Target="http://www.jsonrpc.org/specification" TargetMode="External"/><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 Id="rId6" Type="http://schemas.openxmlformats.org/officeDocument/2006/relationships/hyperlink" Target="http://www.jsonrpc.org/historical/json-rpc-over-http.html" TargetMode="External"/><Relationship Id="rId5" Type="http://schemas.openxmlformats.org/officeDocument/2006/relationships/hyperlink" Target="http://en.wikipedia.org/wiki/Plain_Old_XML" TargetMode="External"/><Relationship Id="rId4" Type="http://schemas.openxmlformats.org/officeDocument/2006/relationships/hyperlink" Target="http://docs.oasis-open.org/odata/odata/v4.0/odata-v4.0-part1-protocol.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5240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 II</a:t>
            </a:r>
          </a:p>
        </p:txBody>
      </p:sp>
    </p:spTree>
    <p:extLst>
      <p:ext uri="{BB962C8B-B14F-4D97-AF65-F5344CB8AC3E}">
        <p14:creationId xmlns:p14="http://schemas.microsoft.com/office/powerpoint/2010/main" val="44139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style</a:t>
            </a:r>
          </a:p>
          <a:p>
            <a:pPr marL="0" indent="0">
              <a:buNone/>
            </a:pPr>
            <a:r>
              <a:rPr lang="en-US" dirty="0"/>
              <a:t>Defined in 2000 by Roy Fielding</a:t>
            </a:r>
          </a:p>
          <a:p>
            <a:pPr marL="457200" lvl="1" indent="0">
              <a:buNone/>
            </a:pPr>
            <a:r>
              <a:rPr lang="en-US" sz="2000" dirty="0">
                <a:hlinkClick r:id="rId3"/>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REST as an architectural style</a:t>
            </a:r>
          </a:p>
        </p:txBody>
      </p:sp>
      <p:sp>
        <p:nvSpPr>
          <p:cNvPr id="3" name="Content Placeholder 2"/>
          <p:cNvSpPr>
            <a:spLocks noGrp="1"/>
          </p:cNvSpPr>
          <p:nvPr>
            <p:ph idx="1"/>
          </p:nvPr>
        </p:nvSpPr>
        <p:spPr/>
        <p:txBody>
          <a:bodyPr/>
          <a:lstStyle/>
          <a:p>
            <a:pPr marL="0" indent="0">
              <a:buNone/>
            </a:pPr>
            <a:r>
              <a:rPr lang="en-US" dirty="0"/>
              <a:t>Start with the NULL style</a:t>
            </a:r>
          </a:p>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Layered</a:t>
            </a:r>
          </a:p>
          <a:p>
            <a:pPr marL="0" indent="0">
              <a:buNone/>
            </a:pPr>
            <a:r>
              <a:rPr lang="en-US" dirty="0"/>
              <a:t>Uniform interface</a:t>
            </a:r>
          </a:p>
          <a:p>
            <a:pPr marL="0" indent="0">
              <a:buNone/>
            </a:pPr>
            <a:r>
              <a:rPr lang="en-US" dirty="0"/>
              <a:t>Code on demand</a:t>
            </a:r>
          </a:p>
        </p:txBody>
      </p:sp>
    </p:spTree>
    <p:extLst>
      <p:ext uri="{BB962C8B-B14F-4D97-AF65-F5344CB8AC3E}">
        <p14:creationId xmlns:p14="http://schemas.microsoft.com/office/powerpoint/2010/main" val="259669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Kicking it off – asking what the service has</a:t>
            </a:r>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curl http://localhost:5000 --dump-header -</a:t>
            </a:r>
          </a:p>
        </p:txBody>
      </p:sp>
    </p:spTree>
    <p:extLst>
      <p:ext uri="{BB962C8B-B14F-4D97-AF65-F5344CB8AC3E}">
        <p14:creationId xmlns:p14="http://schemas.microsoft.com/office/powerpoint/2010/main" val="323250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client to server</a:t>
            </a:r>
          </a:p>
        </p:txBody>
      </p:sp>
      <p:sp>
        <p:nvSpPr>
          <p:cNvPr id="3" name="Content Placeholder 2"/>
          <p:cNvSpPr>
            <a:spLocks noGrp="1"/>
          </p:cNvSpPr>
          <p:nvPr>
            <p:ph idx="1"/>
          </p:nvPr>
        </p:nvSpPr>
        <p:spPr>
          <a:solidFill>
            <a:schemeClr val="tx1"/>
          </a:solidFill>
        </p:spPr>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p:txBody>
      </p:sp>
    </p:spTree>
    <p:extLst>
      <p:ext uri="{BB962C8B-B14F-4D97-AF65-F5344CB8AC3E}">
        <p14:creationId xmlns:p14="http://schemas.microsoft.com/office/powerpoint/2010/main" val="177511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server to client</a:t>
            </a:r>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US" dirty="0">
                <a:ln>
                  <a:solidFill>
                    <a:srgbClr val="00B050"/>
                  </a:solidFill>
                </a:ln>
                <a:solidFill>
                  <a:srgbClr val="00B050"/>
                </a:solidFill>
              </a:rPr>
              <a:t>HTTP/1.1 200 OK</a:t>
            </a:r>
          </a:p>
          <a:p>
            <a:pPr marL="0" indent="0">
              <a:buNone/>
            </a:pPr>
            <a:r>
              <a:rPr lang="en-US" dirty="0">
                <a:ln>
                  <a:solidFill>
                    <a:srgbClr val="00B050"/>
                  </a:solidFill>
                </a:ln>
                <a:solidFill>
                  <a:srgbClr val="00B050"/>
                </a:solidFill>
              </a:rPr>
              <a:t>Date: Tue, 03 Apr 2018 16:54:32 GMT</a:t>
            </a:r>
          </a:p>
          <a:p>
            <a:pPr marL="0" indent="0">
              <a:buNone/>
            </a:pPr>
            <a:r>
              <a:rPr lang="en-US" dirty="0">
                <a:ln>
                  <a:solidFill>
                    <a:srgbClr val="00B050"/>
                  </a:solidFill>
                </a:ln>
                <a:solidFill>
                  <a:srgbClr val="00B050"/>
                </a:solidFill>
              </a:rPr>
              <a:t>Content-Type: application/</a:t>
            </a:r>
            <a:r>
              <a:rPr lang="en-US" dirty="0" err="1">
                <a:ln>
                  <a:solidFill>
                    <a:srgbClr val="00B050"/>
                  </a:solidFill>
                </a:ln>
                <a:solidFill>
                  <a:srgbClr val="00B050"/>
                </a:solidFill>
              </a:rPr>
              <a:t>com.my-company.my-product.root+json</a:t>
            </a:r>
            <a:r>
              <a:rPr lang="en-US" dirty="0">
                <a:ln>
                  <a:solidFill>
                    <a:srgbClr val="00B050"/>
                  </a:solidFill>
                </a:ln>
                <a:solidFill>
                  <a:srgbClr val="00B050"/>
                </a:solidFill>
              </a:rPr>
              <a:t>; charset=utf-8</a:t>
            </a:r>
          </a:p>
          <a:p>
            <a:pPr marL="0" indent="0">
              <a:buNone/>
            </a:pPr>
            <a:r>
              <a:rPr lang="en-US" dirty="0">
                <a:ln>
                  <a:solidFill>
                    <a:srgbClr val="00B050"/>
                  </a:solidFill>
                </a:ln>
                <a:solidFill>
                  <a:srgbClr val="00B050"/>
                </a:solidFill>
              </a:rPr>
              <a:t>Transfer-Encoding: chunked</a:t>
            </a:r>
          </a:p>
          <a:p>
            <a:pPr marL="0" indent="0">
              <a:buNone/>
            </a:pPr>
            <a:endParaRPr lang="en-US" dirty="0">
              <a:ln>
                <a:solidFill>
                  <a:srgbClr val="00B050"/>
                </a:solidFill>
              </a:ln>
              <a:solidFill>
                <a:srgbClr val="00B050"/>
              </a:solidFill>
            </a:endParaRPr>
          </a:p>
          <a:p>
            <a:pPr marL="0" indent="0">
              <a:buNone/>
            </a:pP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"timesheets": {</a:t>
            </a:r>
          </a:p>
          <a:p>
            <a:pPr marL="0" indent="0">
              <a:buNone/>
            </a:pPr>
            <a:r>
              <a:rPr lang="en-US" dirty="0">
                <a:ln>
                  <a:solidFill>
                    <a:srgbClr val="00B050"/>
                  </a:solidFill>
                </a:ln>
                <a:solidFill>
                  <a:srgbClr val="00B050"/>
                </a:solidFill>
              </a:rPr>
              <a:t>    "method": "get",</a:t>
            </a:r>
          </a:p>
          <a:p>
            <a:pPr marL="0" indent="0">
              <a:buNone/>
            </a:pPr>
            <a:r>
              <a:rPr lang="en-US" dirty="0">
                <a:ln>
                  <a:solidFill>
                    <a:srgbClr val="00B050"/>
                  </a:solidFill>
                </a:ln>
                <a:solidFill>
                  <a:srgbClr val="00B050"/>
                </a:solidFill>
              </a:rPr>
              <a:t>    "type": "application/</a:t>
            </a:r>
            <a:r>
              <a:rPr lang="en-US" dirty="0" err="1">
                <a:ln>
                  <a:solidFill>
                    <a:srgbClr val="00B050"/>
                  </a:solidFill>
                </a:ln>
                <a:solidFill>
                  <a:srgbClr val="00B050"/>
                </a:solidFill>
              </a:rPr>
              <a:t>com.my-company.my-product.timesheets+json</a:t>
            </a: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rel</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href</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p>
          <a:p>
            <a:pPr marL="0" indent="0">
              <a:buNone/>
            </a:pPr>
            <a:r>
              <a:rPr lang="en-US" dirty="0">
                <a:ln>
                  <a:solidFill>
                    <a:srgbClr val="00B050"/>
                  </a:solidFill>
                </a:ln>
                <a:solidFill>
                  <a:srgbClr val="00B050"/>
                </a:solidFill>
              </a:rPr>
              <a:t>}</a:t>
            </a:r>
          </a:p>
        </p:txBody>
      </p:sp>
    </p:spTree>
    <p:extLst>
      <p:ext uri="{BB962C8B-B14F-4D97-AF65-F5344CB8AC3E}">
        <p14:creationId xmlns:p14="http://schemas.microsoft.com/office/powerpoint/2010/main" val="371433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URLs</a:t>
            </a:r>
          </a:p>
        </p:txBody>
      </p:sp>
      <p:sp>
        <p:nvSpPr>
          <p:cNvPr id="3" name="Content Placeholder 2"/>
          <p:cNvSpPr>
            <a:spLocks noGrp="1"/>
          </p:cNvSpPr>
          <p:nvPr>
            <p:ph idx="1"/>
          </p:nvPr>
        </p:nvSpPr>
        <p:spPr>
          <a:solidFill>
            <a:schemeClr val="tx1"/>
          </a:solidFill>
        </p:spPr>
        <p:txBody>
          <a:bodyPr anchor="ctr">
            <a:normAutofit fontScale="8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Date: Tue, 03 Apr 2018 16:55:32 GMT</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sz="2600" dirty="0" err="1">
                <a:ln>
                  <a:solidFill>
                    <a:srgbClr val="00B050"/>
                  </a:solidFill>
                </a:ln>
                <a:solidFill>
                  <a:srgbClr val="00B050"/>
                </a:solidFill>
                <a:latin typeface="Consolas" panose="020B0609020204030204" pitchFamily="49" charset="0"/>
                <a:cs typeface="Consolas" panose="020B0609020204030204" pitchFamily="49" charset="0"/>
              </a:rPr>
              <a:t>com.my-company.my-product.timesheets+json</a:t>
            </a: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Transfer-Encoding: chunked</a:t>
            </a:r>
          </a:p>
          <a:p>
            <a:pPr marL="0" indent="0">
              <a:buNone/>
            </a:pP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3012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something happen</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 }</a:t>
            </a:r>
          </a:p>
        </p:txBody>
      </p:sp>
    </p:spTree>
    <p:extLst>
      <p:ext uri="{BB962C8B-B14F-4D97-AF65-F5344CB8AC3E}">
        <p14:creationId xmlns:p14="http://schemas.microsoft.com/office/powerpoint/2010/main" val="319088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header</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1104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255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core</a:t>
            </a:r>
          </a:p>
        </p:txBody>
      </p:sp>
      <p:sp>
        <p:nvSpPr>
          <p:cNvPr id="3" name="Content Placeholder 2"/>
          <p:cNvSpPr>
            <a:spLocks noGrp="1"/>
          </p:cNvSpPr>
          <p:nvPr>
            <p:ph idx="1"/>
          </p:nvPr>
        </p:nvSpPr>
        <p:spPr>
          <a:solidFill>
            <a:schemeClr val="tx1"/>
          </a:solidFill>
        </p:spPr>
        <p:txBody>
          <a:bodyPr>
            <a:normAutofit fontScale="85000" lnSpcReduction="20000"/>
          </a:bodyPr>
          <a:lstStyle/>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"draft",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p:txBody>
      </p:sp>
    </p:spTree>
    <p:extLst>
      <p:ext uri="{BB962C8B-B14F-4D97-AF65-F5344CB8AC3E}">
        <p14:creationId xmlns:p14="http://schemas.microsoft.com/office/powerpoint/2010/main" val="286954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lstStyle/>
          <a:p>
            <a:pPr marL="0" indent="0">
              <a:buNone/>
            </a:pPr>
            <a:r>
              <a:rPr lang="en-US" dirty="0"/>
              <a:t>E-mail: </a:t>
            </a:r>
            <a:r>
              <a:rPr lang="en-US" u="sng" dirty="0"/>
              <a:t>millerm@seattleu.edu</a:t>
            </a:r>
          </a:p>
          <a:p>
            <a:pPr marL="0" indent="0">
              <a:buNone/>
            </a:pPr>
            <a:r>
              <a:rPr lang="en-US" dirty="0"/>
              <a:t>Phone: 425-503-4367</a:t>
            </a:r>
          </a:p>
          <a:p>
            <a:pPr marL="0" indent="0">
              <a:buNone/>
            </a:pPr>
            <a:r>
              <a:rPr lang="en-US" dirty="0"/>
              <a:t>Office hours: Tuesdays, 5 – 6pm, by appointment</a:t>
            </a:r>
          </a:p>
          <a:p>
            <a:pPr marL="0" indent="0">
              <a:buNone/>
            </a:pPr>
            <a:r>
              <a:rPr lang="en-US" dirty="0"/>
              <a:t>What I do: Engineering director and architect</a:t>
            </a:r>
          </a:p>
          <a:p>
            <a:pPr marL="0" indent="0">
              <a:buNone/>
            </a:pPr>
            <a:r>
              <a:rPr lang="en-US" dirty="0"/>
              <a:t>What I’ve done: Serial start-ups, architecture, consulting, development, teaching, </a:t>
            </a:r>
            <a:r>
              <a:rPr lang="is-IS" dirty="0"/>
              <a:t>…</a:t>
            </a:r>
            <a:endParaRPr lang="en-US" dirty="0"/>
          </a:p>
          <a:p>
            <a:pPr marL="0" indent="0">
              <a:buNone/>
            </a:pPr>
            <a:r>
              <a:rPr lang="en-US" dirty="0"/>
              <a:t>Note – I will not be teaching on 17 April, Stephen will take the class</a:t>
            </a:r>
          </a:p>
        </p:txBody>
      </p:sp>
    </p:spTree>
    <p:extLst>
      <p:ext uri="{BB962C8B-B14F-4D97-AF65-F5344CB8AC3E}">
        <p14:creationId xmlns:p14="http://schemas.microsoft.com/office/powerpoint/2010/main" val="28162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actions</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"actions":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"submit",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73387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navigation</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61719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line item</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/timesheets/dat-4035447427/lines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foo.timesheet-line+json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78</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 year: 2012,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 hours: 8, project: "project" }</a:t>
            </a:r>
          </a:p>
        </p:txBody>
      </p:sp>
    </p:spTree>
    <p:extLst>
      <p:ext uri="{BB962C8B-B14F-4D97-AF65-F5344CB8AC3E}">
        <p14:creationId xmlns:p14="http://schemas.microsoft.com/office/powerpoint/2010/main" val="409193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11090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Server: Microsoft-IIS/7.5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363</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4" name="Content Placeholder 3"/>
          <p:cNvSpPr>
            <a:spLocks noGrp="1"/>
          </p:cNvSpPr>
          <p:nvPr>
            <p:ph sz="half" idx="2"/>
          </p:nvPr>
        </p:nvSpPr>
        <p:spPr>
          <a:xfrm>
            <a:off x="5690212" y="1825625"/>
            <a:ext cx="566358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"year": 2012,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"hours": 8.0,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"project": "project",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"recorded": "2012-01-12T17:18:46Z",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lineNumber</a:t>
            </a:r>
            <a:r>
              <a:rPr lang="en-US" dirty="0">
                <a:ln>
                  <a:solidFill>
                    <a:srgbClr val="00B050"/>
                  </a:solidFill>
                </a:ln>
                <a:solidFill>
                  <a:srgbClr val="00B050"/>
                </a:solidFill>
                <a:latin typeface="Consolas" panose="020B0609020204030204" pitchFamily="49" charset="0"/>
                <a:cs typeface="Consolas" panose="020B0609020204030204" pitchFamily="49" charset="0"/>
              </a:rPr>
              <a:t>": 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"5ecfb4f8-02c1-414c-b8a7-b3cfe1a85190",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periodFrom</a:t>
            </a:r>
            <a:r>
              <a:rPr lang="en-US" dirty="0">
                <a:ln>
                  <a:solidFill>
                    <a:srgbClr val="00B050"/>
                  </a:solidFill>
                </a:ln>
                <a:solidFill>
                  <a:srgbClr val="00B050"/>
                </a:solidFill>
                <a:latin typeface="Consolas" panose="020B0609020204030204" pitchFamily="49" charset="0"/>
                <a:cs typeface="Consolas" panose="020B0609020204030204" pitchFamily="49" charset="0"/>
              </a:rPr>
              <a:t>": "2012-01-09T00:00:00Z",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periodTo</a:t>
            </a:r>
            <a:r>
              <a:rPr lang="en-US" dirty="0">
                <a:ln>
                  <a:solidFill>
                    <a:srgbClr val="00B050"/>
                  </a:solidFill>
                </a:ln>
                <a:solidFill>
                  <a:srgbClr val="00B050"/>
                </a:solidFill>
                <a:latin typeface="Consolas" panose="020B0609020204030204" pitchFamily="49" charset="0"/>
                <a:cs typeface="Consolas" panose="020B0609020204030204" pitchFamily="49" charset="0"/>
              </a:rPr>
              <a:t>": "2012-01-15T00:00:00Z",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"line-0.1"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endParaRPr>
          </a:p>
        </p:txBody>
      </p:sp>
    </p:spTree>
    <p:extLst>
      <p:ext uri="{BB962C8B-B14F-4D97-AF65-F5344CB8AC3E}">
        <p14:creationId xmlns:p14="http://schemas.microsoft.com/office/powerpoint/2010/main" val="311356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Breaking the rules</a:t>
            </a:r>
          </a:p>
        </p:txBody>
      </p:sp>
      <p:sp>
        <p:nvSpPr>
          <p:cNvPr id="6" name="Content Placeholder 5"/>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/timesheets/dat-4035447427/submittal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p:txBody>
      </p:sp>
    </p:spTree>
    <p:extLst>
      <p:ext uri="{BB962C8B-B14F-4D97-AF65-F5344CB8AC3E}">
        <p14:creationId xmlns:p14="http://schemas.microsoft.com/office/powerpoint/2010/main" val="255515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HTTP/1.1 400 Bad Request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foo.simple-error+json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45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"message": "Invalid state transition"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21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Canceling the request</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POST /timesheets/dat-4035447427/cancellation HTTP/1.1</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Content-Length: 102</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{"resource":1,"reason":"Not enough information provided. Please complete the timesheet and resubmit."}</a:t>
            </a:r>
          </a:p>
        </p:txBody>
      </p:sp>
    </p:spTree>
    <p:extLst>
      <p:ext uri="{BB962C8B-B14F-4D97-AF65-F5344CB8AC3E}">
        <p14:creationId xmlns:p14="http://schemas.microsoft.com/office/powerpoint/2010/main" val="3479580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response</a:t>
            </a:r>
          </a:p>
        </p:txBody>
      </p:sp>
      <p:sp>
        <p:nvSpPr>
          <p:cNvPr id="4" name="Content Placeholder 3"/>
          <p:cNvSpPr>
            <a:spLocks noGrp="1"/>
          </p:cNvSpPr>
          <p:nvPr>
            <p:ph sz="half" idx="1"/>
          </p:nvPr>
        </p:nvSpPr>
        <p:spPr>
          <a:solidFill>
            <a:schemeClr val="tx1"/>
          </a:solidFill>
        </p:spPr>
        <p:txBody>
          <a:bodyPr>
            <a:normAutofit fontScale="40000" lnSpcReduction="20000"/>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"actions":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24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"close",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5" name="Content Placeholder 4"/>
          <p:cNvSpPr>
            <a:spLocks noGrp="1"/>
          </p:cNvSpPr>
          <p:nvPr>
            <p:ph sz="half" idx="2"/>
          </p:nvPr>
        </p:nvSpPr>
        <p:spPr>
          <a:solidFill>
            <a:schemeClr val="tx1"/>
          </a:solidFill>
        </p:spPr>
        <p:txBody>
          <a:bodyPr>
            <a:normAutofit fontScale="40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03458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timesheet</a:t>
            </a:r>
          </a:p>
        </p:txBody>
      </p:sp>
      <p:sp>
        <p:nvSpPr>
          <p:cNvPr id="5" name="Content Placeholder 4"/>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/timesheets/dat-4035447427/closure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950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540566"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"closed",</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solidFill>
            <a:schemeClr val="tx1"/>
          </a:solidFill>
        </p:spPr>
        <p:txBody>
          <a:bodyPr>
            <a:noAutofit/>
          </a:bodyPr>
          <a:lstStyle/>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"documentation":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0842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marL="0" indent="0">
              <a:buNone/>
            </a:pPr>
            <a:r>
              <a:rPr lang="en-US" dirty="0"/>
              <a:t>Lectures, lectures, lectures</a:t>
            </a:r>
          </a:p>
          <a:p>
            <a:pPr marL="0" indent="0">
              <a:buNone/>
            </a:pPr>
            <a:r>
              <a:rPr lang="en-US" dirty="0"/>
              <a:t>I prefer discussion to lecturing</a:t>
            </a:r>
          </a:p>
          <a:p>
            <a:pPr marL="0" indent="0">
              <a:buNone/>
            </a:pPr>
            <a:r>
              <a:rPr lang="en-US" dirty="0"/>
              <a:t>Randomly assigned homework</a:t>
            </a:r>
          </a:p>
          <a:p>
            <a:pPr marL="0" indent="0">
              <a:buNone/>
            </a:pPr>
            <a:r>
              <a:rPr lang="en-US" dirty="0"/>
              <a:t>Some kind of team / group project</a:t>
            </a:r>
          </a:p>
          <a:p>
            <a:pPr marL="0" indent="0">
              <a:buNone/>
            </a:pPr>
            <a:r>
              <a:rPr lang="en-US" dirty="0"/>
              <a:t>One or two ”design sessions”</a:t>
            </a:r>
          </a:p>
          <a:p>
            <a:pPr marL="0" indent="0">
              <a:buNone/>
            </a:pPr>
            <a:r>
              <a:rPr lang="en-US" dirty="0"/>
              <a:t>Weekly reading and write-up (about 5 of these)</a:t>
            </a:r>
          </a:p>
          <a:p>
            <a:pPr marL="0" indent="0">
              <a:buNone/>
            </a:pPr>
            <a:r>
              <a:rPr lang="en-US" dirty="0"/>
              <a:t>One midterm</a:t>
            </a:r>
          </a:p>
          <a:p>
            <a:pPr marL="0" indent="0">
              <a:buNone/>
            </a:pPr>
            <a:r>
              <a:rPr lang="en-US" dirty="0"/>
              <a:t>One final</a:t>
            </a:r>
          </a:p>
        </p:txBody>
      </p:sp>
    </p:spTree>
    <p:extLst>
      <p:ext uri="{BB962C8B-B14F-4D97-AF65-F5344CB8AC3E}">
        <p14:creationId xmlns:p14="http://schemas.microsoft.com/office/powerpoint/2010/main" val="16608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next week - reading</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Read Fielding’s dissertation, especially part 5</a:t>
            </a:r>
          </a:p>
          <a:p>
            <a:pPr marL="457200" lvl="1" indent="0">
              <a:buNone/>
            </a:pPr>
            <a:r>
              <a:rPr lang="en-US" sz="2000" dirty="0">
                <a:hlinkClick r:id="rId2"/>
              </a:rPr>
              <a:t>http://www.ics.uci.edu/~fielding/pubs/dissertation/top.htm</a:t>
            </a:r>
            <a:endParaRPr lang="en-US" sz="2000" dirty="0"/>
          </a:p>
          <a:p>
            <a:pPr marL="0" indent="0">
              <a:buNone/>
            </a:pPr>
            <a:endParaRPr lang="en-US" dirty="0"/>
          </a:p>
          <a:p>
            <a:pPr marL="0" indent="0">
              <a:buNone/>
            </a:pPr>
            <a:r>
              <a:rPr lang="en-US" dirty="0" err="1"/>
              <a:t>Paypal</a:t>
            </a:r>
            <a:r>
              <a:rPr lang="en-US" dirty="0"/>
              <a:t> developer API</a:t>
            </a:r>
          </a:p>
          <a:p>
            <a:pPr marL="457200" lvl="1" indent="0">
              <a:buNone/>
            </a:pPr>
            <a:r>
              <a:rPr lang="en-US" sz="2100" dirty="0">
                <a:hlinkClick r:id="rId3"/>
              </a:rPr>
              <a:t>https://developer.paypal.com/docs/api/overview/</a:t>
            </a:r>
            <a:endParaRPr lang="en-US" sz="2100" dirty="0"/>
          </a:p>
          <a:p>
            <a:pPr marL="0" indent="0">
              <a:buNone/>
            </a:pPr>
            <a:endParaRPr lang="en-US" dirty="0"/>
          </a:p>
          <a:p>
            <a:pPr marL="0" indent="0">
              <a:buNone/>
            </a:pPr>
            <a:r>
              <a:rPr lang="en-US" dirty="0"/>
              <a:t>Read about OData</a:t>
            </a:r>
          </a:p>
          <a:p>
            <a:pPr marL="457200" lvl="1" indent="0">
              <a:buNone/>
            </a:pPr>
            <a:r>
              <a:rPr lang="en-US" sz="2000" dirty="0">
                <a:hlinkClick r:id="rId4"/>
              </a:rPr>
              <a:t>http://docs.oasis-open.org/odata/odata/v4.0/odata-v4.0-part1-protocol.html</a:t>
            </a:r>
            <a:endParaRPr lang="en-US" sz="2000" dirty="0"/>
          </a:p>
          <a:p>
            <a:pPr marL="0" indent="0">
              <a:buNone/>
            </a:pPr>
            <a:endParaRPr lang="en-US" dirty="0"/>
          </a:p>
          <a:p>
            <a:pPr marL="0" indent="0">
              <a:buNone/>
            </a:pPr>
            <a:r>
              <a:rPr lang="en-US" dirty="0"/>
              <a:t>Read about POX and JSON</a:t>
            </a:r>
          </a:p>
          <a:p>
            <a:pPr marL="457200" lvl="1" indent="0">
              <a:buNone/>
            </a:pPr>
            <a:r>
              <a:rPr lang="en-US" sz="2000" dirty="0">
                <a:hlinkClick r:id="rId5"/>
              </a:rPr>
              <a:t>http://en.wikipedia.org/wiki/Plain_Old_XML</a:t>
            </a:r>
            <a:endParaRPr lang="en-US" sz="2000" dirty="0"/>
          </a:p>
          <a:p>
            <a:pPr marL="457200" lvl="1" indent="0">
              <a:buNone/>
            </a:pPr>
            <a:r>
              <a:rPr lang="en-US" sz="2000" dirty="0">
                <a:hlinkClick r:id="rId6"/>
              </a:rPr>
              <a:t>http://www.jsonrpc.org/historical/json-rpc-over-http.html</a:t>
            </a:r>
            <a:endParaRPr lang="en-US" sz="2000" dirty="0"/>
          </a:p>
          <a:p>
            <a:pPr marL="457200" lvl="1" indent="0">
              <a:buNone/>
            </a:pPr>
            <a:r>
              <a:rPr lang="en-US" sz="2000" dirty="0">
                <a:hlinkClick r:id="rId7"/>
              </a:rPr>
              <a:t>http://www.jsonrpc.org/specification</a:t>
            </a:r>
            <a:endParaRPr lang="en-US" sz="2000" dirty="0"/>
          </a:p>
          <a:p>
            <a:pPr marL="457200" lvl="1" indent="0">
              <a:buNone/>
            </a:pPr>
            <a:r>
              <a:rPr lang="en-US" sz="2000" dirty="0">
                <a:hlinkClick r:id="rId8"/>
              </a:rPr>
              <a:t>http://json-schema.org/</a:t>
            </a:r>
            <a:endParaRPr lang="en-US" sz="2000" dirty="0"/>
          </a:p>
        </p:txBody>
      </p:sp>
    </p:spTree>
    <p:extLst>
      <p:ext uri="{BB962C8B-B14F-4D97-AF65-F5344CB8AC3E}">
        <p14:creationId xmlns:p14="http://schemas.microsoft.com/office/powerpoint/2010/main" val="337987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45BF-0EF4-A846-8170-F3E14F822504}"/>
              </a:ext>
            </a:extLst>
          </p:cNvPr>
          <p:cNvSpPr>
            <a:spLocks noGrp="1"/>
          </p:cNvSpPr>
          <p:nvPr>
            <p:ph type="title"/>
          </p:nvPr>
        </p:nvSpPr>
        <p:spPr/>
        <p:txBody>
          <a:bodyPr/>
          <a:lstStyle/>
          <a:p>
            <a:r>
              <a:rPr lang="en-US" dirty="0"/>
              <a:t>For next week - homework</a:t>
            </a:r>
          </a:p>
        </p:txBody>
      </p:sp>
      <p:sp>
        <p:nvSpPr>
          <p:cNvPr id="3" name="Content Placeholder 2">
            <a:extLst>
              <a:ext uri="{FF2B5EF4-FFF2-40B4-BE49-F238E27FC236}">
                <a16:creationId xmlns:a16="http://schemas.microsoft.com/office/drawing/2014/main" id="{394085AC-9B66-EE47-A0D8-750E2075F903}"/>
              </a:ext>
            </a:extLst>
          </p:cNvPr>
          <p:cNvSpPr>
            <a:spLocks noGrp="1"/>
          </p:cNvSpPr>
          <p:nvPr>
            <p:ph idx="1"/>
          </p:nvPr>
        </p:nvSpPr>
        <p:spPr/>
        <p:txBody>
          <a:bodyPr/>
          <a:lstStyle/>
          <a:p>
            <a:pPr marL="0" indent="0">
              <a:buNone/>
            </a:pPr>
            <a:r>
              <a:rPr lang="en-US" dirty="0"/>
              <a:t>Clone the `</a:t>
            </a:r>
            <a:r>
              <a:rPr lang="en-US" dirty="0" err="1"/>
              <a:t>restapi</a:t>
            </a:r>
            <a:r>
              <a:rPr lang="en-US" dirty="0"/>
              <a:t>` repository</a:t>
            </a:r>
          </a:p>
          <a:p>
            <a:pPr marL="0" indent="0">
              <a:buNone/>
            </a:pPr>
            <a:r>
              <a:rPr lang="en-US" dirty="0"/>
              <a:t>Make sure you can build (docker and dotnet core 2.0)</a:t>
            </a:r>
          </a:p>
          <a:p>
            <a:pPr marL="0" indent="0">
              <a:buNone/>
            </a:pPr>
            <a:r>
              <a:rPr lang="en-US" dirty="0"/>
              <a:t>Add support (state management, semantics, etc.) for:</a:t>
            </a:r>
          </a:p>
          <a:p>
            <a:pPr marL="457200" lvl="1" indent="0">
              <a:buNone/>
            </a:pPr>
            <a:r>
              <a:rPr lang="en-US" dirty="0"/>
              <a:t>Remove (DELETE) a draft or cancelled timecard</a:t>
            </a:r>
          </a:p>
          <a:p>
            <a:pPr marL="457200" lvl="1" indent="0">
              <a:buNone/>
            </a:pPr>
            <a:r>
              <a:rPr lang="en-US" dirty="0"/>
              <a:t>Replace (POST) a complete line item</a:t>
            </a:r>
          </a:p>
          <a:p>
            <a:pPr marL="457200" lvl="1" indent="0">
              <a:buNone/>
            </a:pPr>
            <a:r>
              <a:rPr lang="en-US" dirty="0"/>
              <a:t>Update (PATCH) a line item</a:t>
            </a:r>
          </a:p>
          <a:p>
            <a:pPr marL="457200" lvl="1" indent="0">
              <a:buNone/>
            </a:pPr>
            <a:r>
              <a:rPr lang="en-US" dirty="0"/>
              <a:t>Verify that timecard resource is consistent</a:t>
            </a:r>
          </a:p>
          <a:p>
            <a:pPr marL="457200" lvl="1" indent="0">
              <a:buNone/>
            </a:pPr>
            <a:r>
              <a:rPr lang="en-US" dirty="0"/>
              <a:t>Verify that timecard approver is not timecard resource</a:t>
            </a:r>
          </a:p>
          <a:p>
            <a:pPr marL="457200" lvl="1" indent="0">
              <a:buNone/>
            </a:pPr>
            <a:r>
              <a:rPr lang="en-US" dirty="0"/>
              <a:t>Add support to root document for creating </a:t>
            </a:r>
            <a:r>
              <a:rPr lang="en-US"/>
              <a:t>a timesheet</a:t>
            </a:r>
            <a:endParaRPr lang="en-US" dirty="0"/>
          </a:p>
        </p:txBody>
      </p:sp>
    </p:spTree>
    <p:extLst>
      <p:ext uri="{BB962C8B-B14F-4D97-AF65-F5344CB8AC3E}">
        <p14:creationId xmlns:p14="http://schemas.microsoft.com/office/powerpoint/2010/main" val="397388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we’re going after</a:t>
            </a:r>
          </a:p>
        </p:txBody>
      </p:sp>
      <p:sp>
        <p:nvSpPr>
          <p:cNvPr id="3" name="Content Placeholder 2"/>
          <p:cNvSpPr>
            <a:spLocks noGrp="1"/>
          </p:cNvSpPr>
          <p:nvPr>
            <p:ph idx="1"/>
          </p:nvPr>
        </p:nvSpPr>
        <p:spPr/>
        <p:txBody>
          <a:bodyPr>
            <a:normAutofit lnSpcReduction="10000"/>
          </a:bodyPr>
          <a:lstStyle/>
          <a:p>
            <a:pPr marL="0" indent="0">
              <a:buNone/>
            </a:pPr>
            <a:r>
              <a:rPr lang="en-US" dirty="0"/>
              <a:t>API design, interfaces, and messages</a:t>
            </a:r>
          </a:p>
          <a:p>
            <a:pPr marL="0" indent="0">
              <a:buNone/>
            </a:pPr>
            <a:r>
              <a:rPr lang="en-US" dirty="0"/>
              <a:t>Gang of Four patterns</a:t>
            </a:r>
          </a:p>
          <a:p>
            <a:pPr marL="0" indent="0">
              <a:buNone/>
            </a:pPr>
            <a:r>
              <a:rPr lang="en-US" dirty="0"/>
              <a:t>Distributed systems and service-oriented architecture</a:t>
            </a:r>
          </a:p>
          <a:p>
            <a:pPr marL="0" indent="0">
              <a:buNone/>
            </a:pPr>
            <a:r>
              <a:rPr lang="en-US" dirty="0"/>
              <a:t>Approaches to dealing with existing systems</a:t>
            </a:r>
          </a:p>
          <a:p>
            <a:pPr marL="0" indent="0">
              <a:buNone/>
            </a:pPr>
            <a:r>
              <a:rPr lang="en-US" dirty="0"/>
              <a:t>Reverse engineering and archaeology</a:t>
            </a:r>
          </a:p>
          <a:p>
            <a:pPr marL="0" indent="0">
              <a:buNone/>
            </a:pPr>
            <a:r>
              <a:rPr lang="en-US" dirty="0"/>
              <a:t>Agile and / or software architecture</a:t>
            </a:r>
          </a:p>
          <a:p>
            <a:pPr marL="0" indent="0">
              <a:buNone/>
            </a:pPr>
            <a:r>
              <a:rPr lang="en-US" dirty="0"/>
              <a:t>Development tools</a:t>
            </a:r>
          </a:p>
          <a:p>
            <a:pPr marL="0" indent="0">
              <a:buNone/>
            </a:pPr>
            <a:r>
              <a:rPr lang="en-US" dirty="0"/>
              <a:t>Revisit enterprise patterns</a:t>
            </a:r>
          </a:p>
          <a:p>
            <a:pPr marL="0" indent="0">
              <a:buNone/>
            </a:pPr>
            <a:r>
              <a:rPr lang="en-US" i="1" dirty="0"/>
              <a:t>Are we interested in UML at all?</a:t>
            </a:r>
          </a:p>
        </p:txBody>
      </p:sp>
    </p:spTree>
    <p:extLst>
      <p:ext uri="{BB962C8B-B14F-4D97-AF65-F5344CB8AC3E}">
        <p14:creationId xmlns:p14="http://schemas.microsoft.com/office/powerpoint/2010/main" val="30676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(draft, TBD)</a:t>
            </a:r>
          </a:p>
        </p:txBody>
      </p:sp>
      <p:sp>
        <p:nvSpPr>
          <p:cNvPr id="3" name="Content Placeholder 2"/>
          <p:cNvSpPr>
            <a:spLocks noGrp="1"/>
          </p:cNvSpPr>
          <p:nvPr>
            <p:ph idx="1"/>
          </p:nvPr>
        </p:nvSpPr>
        <p:spPr/>
        <p:txBody>
          <a:bodyPr/>
          <a:lstStyle/>
          <a:p>
            <a:pPr marL="0" indent="0">
              <a:buNone/>
            </a:pPr>
            <a:r>
              <a:rPr lang="en-US" dirty="0"/>
              <a:t>Three teams of two people, you choose</a:t>
            </a:r>
          </a:p>
          <a:p>
            <a:pPr marL="0" indent="0">
              <a:buNone/>
            </a:pPr>
            <a:r>
              <a:rPr lang="en-US" dirty="0"/>
              <a:t>Each team owns a component of the overall system</a:t>
            </a:r>
          </a:p>
          <a:p>
            <a:pPr marL="0" indent="0">
              <a:buNone/>
            </a:pPr>
            <a:r>
              <a:rPr lang="en-US" dirty="0"/>
              <a:t>Design strategy stand-up (each team to present)</a:t>
            </a:r>
          </a:p>
          <a:p>
            <a:pPr marL="0" indent="0">
              <a:buNone/>
            </a:pPr>
            <a:r>
              <a:rPr lang="en-US" dirty="0"/>
              <a:t>Interface design (each team turns in design and presents)</a:t>
            </a:r>
          </a:p>
          <a:p>
            <a:pPr marL="0" indent="0">
              <a:buNone/>
            </a:pPr>
            <a:r>
              <a:rPr lang="en-US" dirty="0"/>
              <a:t>Cross-component concern negotiation</a:t>
            </a:r>
          </a:p>
          <a:p>
            <a:pPr marL="0" indent="0">
              <a:buNone/>
            </a:pPr>
            <a:r>
              <a:rPr lang="en-US" dirty="0"/>
              <a:t>Shared code, reuse, modules, etc.</a:t>
            </a:r>
          </a:p>
          <a:p>
            <a:pPr marL="0" indent="0">
              <a:buNone/>
            </a:pPr>
            <a:r>
              <a:rPr lang="en-US" dirty="0"/>
              <a:t>We will be building a “complete” system</a:t>
            </a:r>
          </a:p>
          <a:p>
            <a:pPr marL="0" indent="0">
              <a:buNone/>
            </a:pPr>
            <a:r>
              <a:rPr lang="en-US" dirty="0"/>
              <a:t>Final presentation </a:t>
            </a:r>
            <a:r>
              <a:rPr lang="en-US" b="1" dirty="0"/>
              <a:t>and demo</a:t>
            </a:r>
          </a:p>
        </p:txBody>
      </p:sp>
    </p:spTree>
    <p:extLst>
      <p:ext uri="{BB962C8B-B14F-4D97-AF65-F5344CB8AC3E}">
        <p14:creationId xmlns:p14="http://schemas.microsoft.com/office/powerpoint/2010/main" val="370395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 Design, part 1</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09F5-C9EE-1E4C-B839-B1A47EFAE97A}"/>
              </a:ext>
            </a:extLst>
          </p:cNvPr>
          <p:cNvSpPr>
            <a:spLocks noGrp="1"/>
          </p:cNvSpPr>
          <p:nvPr>
            <p:ph type="title"/>
          </p:nvPr>
        </p:nvSpPr>
        <p:spPr/>
        <p:txBody>
          <a:bodyPr/>
          <a:lstStyle/>
          <a:p>
            <a:r>
              <a:rPr lang="en-US" dirty="0"/>
              <a:t>What is this architecture thing?</a:t>
            </a:r>
          </a:p>
        </p:txBody>
      </p:sp>
      <p:sp>
        <p:nvSpPr>
          <p:cNvPr id="3" name="Content Placeholder 2">
            <a:extLst>
              <a:ext uri="{FF2B5EF4-FFF2-40B4-BE49-F238E27FC236}">
                <a16:creationId xmlns:a16="http://schemas.microsoft.com/office/drawing/2014/main" id="{B62E1A3E-F38E-904B-B8F7-D5A1398467AD}"/>
              </a:ext>
            </a:extLst>
          </p:cNvPr>
          <p:cNvSpPr>
            <a:spLocks noGrp="1"/>
          </p:cNvSpPr>
          <p:nvPr>
            <p:ph idx="1"/>
          </p:nvPr>
        </p:nvSpPr>
        <p:spPr/>
        <p:txBody>
          <a:bodyPr>
            <a:normAutofit/>
          </a:bodyPr>
          <a:lstStyle/>
          <a:p>
            <a:pPr marL="0" indent="0">
              <a:buNone/>
            </a:pPr>
            <a:r>
              <a:rPr lang="en-US" dirty="0"/>
              <a:t>Run-time abstraction view</a:t>
            </a:r>
          </a:p>
          <a:p>
            <a:pPr marL="457200" lvl="1" indent="0">
              <a:buNone/>
            </a:pPr>
            <a:r>
              <a:rPr lang="en-US" dirty="0"/>
              <a:t>A </a:t>
            </a:r>
            <a:r>
              <a:rPr lang="en-US" b="1" dirty="0"/>
              <a:t>software architecture </a:t>
            </a:r>
            <a:r>
              <a:rPr lang="en-US" dirty="0"/>
              <a:t>is an abstraction of the run-time elements of a software system during some phase of its operation. A system may be composed of many levels of abstraction and many phases of operation, each with its own software architecture.</a:t>
            </a:r>
          </a:p>
          <a:p>
            <a:pPr marL="0" indent="0">
              <a:buNone/>
            </a:pPr>
            <a:endParaRPr lang="en-US" dirty="0"/>
          </a:p>
          <a:p>
            <a:pPr marL="0" indent="0">
              <a:buNone/>
            </a:pPr>
            <a:r>
              <a:rPr lang="en-US" dirty="0"/>
              <a:t>Elemental view</a:t>
            </a:r>
          </a:p>
          <a:p>
            <a:pPr marL="457200" lvl="1" indent="0">
              <a:buNone/>
            </a:pPr>
            <a:r>
              <a:rPr lang="en-US" dirty="0"/>
              <a:t>A </a:t>
            </a:r>
            <a:r>
              <a:rPr lang="en-US" b="1" dirty="0"/>
              <a:t>software architecture</a:t>
            </a:r>
            <a:r>
              <a:rPr lang="en-US" dirty="0"/>
              <a:t> is defined by a configuration of architectural elements - components, connectors, and data - constrained in their relationships in order to achieve a desired set of architectural properties.</a:t>
            </a:r>
          </a:p>
        </p:txBody>
      </p:sp>
    </p:spTree>
    <p:extLst>
      <p:ext uri="{BB962C8B-B14F-4D97-AF65-F5344CB8AC3E}">
        <p14:creationId xmlns:p14="http://schemas.microsoft.com/office/powerpoint/2010/main" val="65719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50A-D84D-E645-9E33-A1392FE8704F}"/>
              </a:ext>
            </a:extLst>
          </p:cNvPr>
          <p:cNvSpPr>
            <a:spLocks noGrp="1"/>
          </p:cNvSpPr>
          <p:nvPr>
            <p:ph type="title"/>
          </p:nvPr>
        </p:nvSpPr>
        <p:spPr/>
        <p:txBody>
          <a:bodyPr/>
          <a:lstStyle/>
          <a:p>
            <a:r>
              <a:rPr lang="en-US" dirty="0"/>
              <a:t>So, what elements?</a:t>
            </a:r>
          </a:p>
        </p:txBody>
      </p:sp>
      <p:sp>
        <p:nvSpPr>
          <p:cNvPr id="3" name="Content Placeholder 2">
            <a:extLst>
              <a:ext uri="{FF2B5EF4-FFF2-40B4-BE49-F238E27FC236}">
                <a16:creationId xmlns:a16="http://schemas.microsoft.com/office/drawing/2014/main" id="{DF1C7B13-8199-864D-8C76-882AA0DDF815}"/>
              </a:ext>
            </a:extLst>
          </p:cNvPr>
          <p:cNvSpPr>
            <a:spLocks noGrp="1"/>
          </p:cNvSpPr>
          <p:nvPr>
            <p:ph idx="1"/>
          </p:nvPr>
        </p:nvSpPr>
        <p:spPr/>
        <p:txBody>
          <a:bodyPr/>
          <a:lstStyle/>
          <a:p>
            <a:pPr marL="0" indent="0">
              <a:buNone/>
            </a:pPr>
            <a:r>
              <a:rPr lang="en-US" dirty="0"/>
              <a:t>A </a:t>
            </a:r>
            <a:r>
              <a:rPr lang="en-US" b="1" dirty="0"/>
              <a:t>component</a:t>
            </a:r>
            <a:r>
              <a:rPr lang="en-US" dirty="0"/>
              <a:t> is an abstract unit of software instructions and internal state that provides a transformation of data via its interface.</a:t>
            </a:r>
          </a:p>
          <a:p>
            <a:pPr marL="0" indent="0">
              <a:buNone/>
            </a:pPr>
            <a:r>
              <a:rPr lang="en-US" dirty="0"/>
              <a:t>A </a:t>
            </a:r>
            <a:r>
              <a:rPr lang="en-US" b="1" dirty="0"/>
              <a:t>connector</a:t>
            </a:r>
            <a:r>
              <a:rPr lang="en-US" dirty="0"/>
              <a:t> is an abstract mechanism that mediates communication, coordination, or cooperation among components.</a:t>
            </a:r>
          </a:p>
          <a:p>
            <a:pPr marL="0" indent="0">
              <a:buNone/>
            </a:pPr>
            <a:r>
              <a:rPr lang="en-US" dirty="0"/>
              <a:t>A </a:t>
            </a:r>
            <a:r>
              <a:rPr lang="en-US" b="1" dirty="0"/>
              <a:t>datum</a:t>
            </a:r>
            <a:r>
              <a:rPr lang="en-US" dirty="0"/>
              <a:t> is an element of information that is transferred from a component, or received by a component, via a connector.</a:t>
            </a:r>
          </a:p>
          <a:p>
            <a:pPr marL="0" indent="0">
              <a:buNone/>
            </a:pPr>
            <a:r>
              <a:rPr lang="en-US" dirty="0"/>
              <a:t>A </a:t>
            </a:r>
            <a:r>
              <a:rPr lang="en-US" b="1" dirty="0"/>
              <a:t>configuration</a:t>
            </a:r>
            <a:r>
              <a:rPr lang="en-US" dirty="0"/>
              <a:t> is the structure of architectural relationships among components, connectors, and data during a period of system run-time.</a:t>
            </a:r>
          </a:p>
          <a:p>
            <a:pPr marL="0" indent="0">
              <a:buNone/>
            </a:pPr>
            <a:endParaRPr lang="en-US" dirty="0"/>
          </a:p>
        </p:txBody>
      </p:sp>
    </p:spTree>
    <p:extLst>
      <p:ext uri="{BB962C8B-B14F-4D97-AF65-F5344CB8AC3E}">
        <p14:creationId xmlns:p14="http://schemas.microsoft.com/office/powerpoint/2010/main" val="417252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Which leaves us with </a:t>
            </a:r>
            <a:r>
              <a:rPr lang="en-US" i="1" dirty="0"/>
              <a:t>style</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style</a:t>
            </a:r>
            <a:r>
              <a:rPr lang="en-US" i="1" dirty="0"/>
              <a:t> is a coordinated set of architectural constraints that restricts the roles/features of architectural elements and the allowed relationships among those elements within any architecture that conforms to that style.</a:t>
            </a:r>
          </a:p>
        </p:txBody>
      </p:sp>
    </p:spTree>
    <p:extLst>
      <p:ext uri="{BB962C8B-B14F-4D97-AF65-F5344CB8AC3E}">
        <p14:creationId xmlns:p14="http://schemas.microsoft.com/office/powerpoint/2010/main" val="143822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3709</TotalTime>
  <Words>1945</Words>
  <Application>Microsoft Macintosh PowerPoint</Application>
  <PresentationFormat>Widescreen</PresentationFormat>
  <Paragraphs>343</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SEGR 5240</vt:lpstr>
      <vt:lpstr>Administration</vt:lpstr>
      <vt:lpstr>Course structure</vt:lpstr>
      <vt:lpstr>Topics we’re going after</vt:lpstr>
      <vt:lpstr>The project (draft, TBD)</vt:lpstr>
      <vt:lpstr>API Design, part 1</vt:lpstr>
      <vt:lpstr>What is this architecture thing?</vt:lpstr>
      <vt:lpstr>So, what elements?</vt:lpstr>
      <vt:lpstr>Which leaves us with style</vt:lpstr>
      <vt:lpstr>What is or isn’t REST</vt:lpstr>
      <vt:lpstr>Architectural properties of interest</vt:lpstr>
      <vt:lpstr>Deriving REST as an architectural style</vt:lpstr>
      <vt:lpstr>Kicking it off – asking what the service has</vt:lpstr>
      <vt:lpstr>On the wire – client to server</vt:lpstr>
      <vt:lpstr>On the wire – server to client</vt:lpstr>
      <vt:lpstr>Navigating the URLs</vt:lpstr>
      <vt:lpstr>Making something happen</vt:lpstr>
      <vt:lpstr>Seeing the state change - header</vt:lpstr>
      <vt:lpstr>Seeing the state change - core</vt:lpstr>
      <vt:lpstr>Seeing the state change - actions</vt:lpstr>
      <vt:lpstr>Seeing the state change - navigation</vt:lpstr>
      <vt:lpstr>Adding a line item</vt:lpstr>
      <vt:lpstr>…and the server says</vt:lpstr>
      <vt:lpstr>Breaking the rules</vt:lpstr>
      <vt:lpstr>…and the server says</vt:lpstr>
      <vt:lpstr>Canceling the request</vt:lpstr>
      <vt:lpstr>Part of the response</vt:lpstr>
      <vt:lpstr>Close the timesheet</vt:lpstr>
      <vt:lpstr>…and the server says</vt:lpstr>
      <vt:lpstr>For next week - reading</vt:lpstr>
      <vt:lpstr>For next week - homework</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2018-04-04T22:21:51Z</dcterms:modified>
</cp:coreProperties>
</file>