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72" r:id="rId11"/>
    <p:sldId id="267" r:id="rId12"/>
    <p:sldId id="278" r:id="rId13"/>
    <p:sldId id="275" r:id="rId14"/>
    <p:sldId id="261" r:id="rId15"/>
    <p:sldId id="276" r:id="rId16"/>
    <p:sldId id="277" r:id="rId17"/>
    <p:sldId id="262" r:id="rId18"/>
    <p:sldId id="279" r:id="rId19"/>
    <p:sldId id="263" r:id="rId20"/>
    <p:sldId id="273" r:id="rId21"/>
    <p:sldId id="280" r:id="rId22"/>
    <p:sldId id="264" r:id="rId23"/>
    <p:sldId id="274" r:id="rId24"/>
    <p:sldId id="28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yo" initials="JM" lastIdx="1" clrIdx="0">
    <p:extLst>
      <p:ext uri="{19B8F6BF-5375-455C-9EA6-DF929625EA0E}">
        <p15:presenceInfo xmlns:p15="http://schemas.microsoft.com/office/powerpoint/2012/main" userId="5f243997972597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2A7AE-4A41-4597-A4E5-1F51E604A4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Mayo/DeepLearningDem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DeepLearningDemos" TargetMode="External"/><Relationship Id="rId7" Type="http://schemas.openxmlformats.org/officeDocument/2006/relationships/hyperlink" Target="https://www.khanacademy.org/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deep_learning_software" TargetMode="External"/><Relationship Id="rId5" Type="http://schemas.openxmlformats.org/officeDocument/2006/relationships/hyperlink" Target="https://academy.microsoft.com/en-us/professional-program/tracks/artificial-intelligence/" TargetMode="External"/><Relationship Id="rId4" Type="http://schemas.openxmlformats.org/officeDocument/2006/relationships/hyperlink" Target="https://www.deeplearning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1AC-ABA1-43B0-9352-E0C46F40B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0582-5C25-4914-B70B-45160CA0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https://github.com/JoeMayo/DeepLearningDemos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8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64C-09BB-4E9F-A3E1-A603EE0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92544-5B4A-40AA-B5F9-8EB0FDB392BC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2FAA7-1921-4A32-BDE5-1552A6EA413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DD341C-74A2-483E-B55A-C85F59EE52C6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D1A303-F26F-4ECA-B2FE-2167F7ACC5AC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1A6CC-2D5F-48A0-8348-39699E6EBFDD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622E-B75A-4260-B68F-1E9566920B2F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BF1C8-7790-4F20-B3DA-052DB1BC9333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E2F25-36BB-4FC6-9F77-043BD17E2B83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5EDCF-9F76-41B3-991E-E718A4FC936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4F8FA-97EC-4B74-A64F-21CBD758AD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21D28-F06C-4333-A1B6-03B9D1D2519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B3F55-41B6-4BD0-BD30-33DFD95EC62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4EB6EB-DF59-4CB1-8E34-F42802FB49E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D9608-9626-4B4F-9BC6-5FC5B79AB055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6AB4E-16F5-4B4F-8AC9-8DF0318E3D1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230FB-8A9D-4AF2-9DA9-8943CA75ED7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C9156-F471-486B-92E4-493195A49E5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21B0E-6B4F-4D41-B6EB-F7E3A1CD8C6B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87704-5EA5-4CFB-8E59-F76C59A94FBE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D51BE-BC87-4248-8924-59D07F51601D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5DD60D-1017-404C-8F30-EE0FFCECD8A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06D51-0402-4770-80BD-D87CAC030866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38D49-F0A6-47AD-8DBA-F68373115795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5065E4-26AC-4A80-A1EE-95799C81E3FC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53DDC-8E4C-4ED9-86F7-A278F55299C2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BA445-E1F2-4017-8988-D296212ED616}"/>
              </a:ext>
            </a:extLst>
          </p:cNvPr>
          <p:cNvCxnSpPr>
            <a:cxnSpLocks/>
            <a:stCxn id="27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5EFCB-411B-4563-A314-8E76BE5E52B2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B3A79-280B-4674-A8C5-1FA82CAA8B38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C4222-AB00-4FA8-8351-9E4D3325D61E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840A38-8F05-42CA-BC0C-B95DCBDE94A1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6C1CE-CD0A-4908-97DE-21C4BD0655A9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EDD20-89A0-4AE7-8D82-8E465382C6FA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3B19-5443-4B41-9B22-D6A6A32FB6DB}"/>
              </a:ext>
            </a:extLst>
          </p:cNvPr>
          <p:cNvCxnSpPr>
            <a:cxnSpLocks/>
            <a:stCxn id="26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6DFBE-4ADD-45C7-8289-26572D587092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DBED0562-0A45-4E1F-9CC7-3F2A60A90A45}"/>
              </a:ext>
            </a:extLst>
          </p:cNvPr>
          <p:cNvSpPr/>
          <p:nvPr/>
        </p:nvSpPr>
        <p:spPr>
          <a:xfrm>
            <a:off x="10817226" y="3558780"/>
            <a:ext cx="833668" cy="1456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Calc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A636AA8-2342-47FF-BB37-630E99CBC974}"/>
              </a:ext>
            </a:extLst>
          </p:cNvPr>
          <p:cNvSpPr/>
          <p:nvPr/>
        </p:nvSpPr>
        <p:spPr>
          <a:xfrm>
            <a:off x="2504626" y="1828801"/>
            <a:ext cx="7142808" cy="61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Forward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752CBB9-B039-499D-9423-0BCB210133E4}"/>
              </a:ext>
            </a:extLst>
          </p:cNvPr>
          <p:cNvSpPr/>
          <p:nvPr/>
        </p:nvSpPr>
        <p:spPr>
          <a:xfrm>
            <a:off x="2504626" y="6027203"/>
            <a:ext cx="7084032" cy="58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Backward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B5A8CF-D8E2-4C8B-8A5E-6234CC337265}"/>
              </a:ext>
            </a:extLst>
          </p:cNvPr>
          <p:cNvCxnSpPr>
            <a:cxnSpLocks/>
          </p:cNvCxnSpPr>
          <p:nvPr/>
        </p:nvCxnSpPr>
        <p:spPr>
          <a:xfrm>
            <a:off x="3419026" y="501084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C30324-B523-47DA-A12C-7DBB44EBFBA3}"/>
              </a:ext>
            </a:extLst>
          </p:cNvPr>
          <p:cNvCxnSpPr>
            <a:cxnSpLocks/>
          </p:cNvCxnSpPr>
          <p:nvPr/>
        </p:nvCxnSpPr>
        <p:spPr>
          <a:xfrm>
            <a:off x="3385222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E157B8-61B1-4BD5-9157-F6D627559488}"/>
              </a:ext>
            </a:extLst>
          </p:cNvPr>
          <p:cNvCxnSpPr>
            <a:cxnSpLocks/>
          </p:cNvCxnSpPr>
          <p:nvPr/>
        </p:nvCxnSpPr>
        <p:spPr>
          <a:xfrm>
            <a:off x="3349375" y="251032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670E69-22F2-4813-97A3-992EF4FC4C47}"/>
              </a:ext>
            </a:extLst>
          </p:cNvPr>
          <p:cNvCxnSpPr>
            <a:cxnSpLocks/>
          </p:cNvCxnSpPr>
          <p:nvPr/>
        </p:nvCxnSpPr>
        <p:spPr>
          <a:xfrm>
            <a:off x="9396355" y="359451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CD225B-C75E-42A8-86E5-ED4459382031}"/>
              </a:ext>
            </a:extLst>
          </p:cNvPr>
          <p:cNvCxnSpPr>
            <a:cxnSpLocks/>
          </p:cNvCxnSpPr>
          <p:nvPr/>
        </p:nvCxnSpPr>
        <p:spPr>
          <a:xfrm>
            <a:off x="7621728" y="417751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D4DFB9-C5F8-4C8F-8CF3-3309EF0758AF}"/>
              </a:ext>
            </a:extLst>
          </p:cNvPr>
          <p:cNvCxnSpPr>
            <a:cxnSpLocks/>
          </p:cNvCxnSpPr>
          <p:nvPr/>
        </p:nvCxnSpPr>
        <p:spPr>
          <a:xfrm>
            <a:off x="7557532" y="302887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C0011-9713-4766-A924-2651B9470830}"/>
              </a:ext>
            </a:extLst>
          </p:cNvPr>
          <p:cNvCxnSpPr>
            <a:cxnSpLocks/>
          </p:cNvCxnSpPr>
          <p:nvPr/>
        </p:nvCxnSpPr>
        <p:spPr>
          <a:xfrm>
            <a:off x="5489117" y="495624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F639F-1E7E-442D-AABC-69BDF6302C98}"/>
              </a:ext>
            </a:extLst>
          </p:cNvPr>
          <p:cNvCxnSpPr>
            <a:cxnSpLocks/>
          </p:cNvCxnSpPr>
          <p:nvPr/>
        </p:nvCxnSpPr>
        <p:spPr>
          <a:xfrm>
            <a:off x="5425532" y="372954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B23FE4-77B1-4926-BE76-89B70961680E}"/>
              </a:ext>
            </a:extLst>
          </p:cNvPr>
          <p:cNvCxnSpPr>
            <a:cxnSpLocks/>
          </p:cNvCxnSpPr>
          <p:nvPr/>
        </p:nvCxnSpPr>
        <p:spPr>
          <a:xfrm>
            <a:off x="5398094" y="252585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7A7-F54D-4F63-992B-9C882A2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943-54A4-4257-9904-F01AA4D8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the XOR Function</a:t>
            </a:r>
          </a:p>
          <a:p>
            <a:r>
              <a:rPr lang="en-US" dirty="0"/>
              <a:t>Two inputs</a:t>
            </a:r>
          </a:p>
          <a:p>
            <a:r>
              <a:rPr lang="en-US" dirty="0"/>
              <a:t>Treat value &gt;= .5 as 1 else 0</a:t>
            </a:r>
          </a:p>
          <a:p>
            <a:pPr lvl="1"/>
            <a:r>
              <a:rPr lang="en-US" dirty="0"/>
              <a:t>.123 ^ .234 = 0 ^ 0 = 0</a:t>
            </a:r>
          </a:p>
          <a:p>
            <a:pPr lvl="1"/>
            <a:r>
              <a:rPr lang="en-US" dirty="0"/>
              <a:t>.345 ^ .678 = 0 ^ 1 = 1</a:t>
            </a:r>
          </a:p>
          <a:p>
            <a:pPr lvl="1"/>
            <a:r>
              <a:rPr lang="en-US" dirty="0"/>
              <a:t>.567 ^ .890 = 1 ^ 1 = 0</a:t>
            </a:r>
          </a:p>
          <a:p>
            <a:pPr lvl="1"/>
            <a:r>
              <a:rPr lang="en-US" dirty="0"/>
              <a:t>.789 ^ .012 = 1 ^ 0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56E-013C-4774-B78E-A20F487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46E4-4C9C-469C-BE6D-4C178BB1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63071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E37C-D84F-48C6-A09C-8DAC466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3C54E-7D03-4946-88F8-3F8E61CE414F}"/>
              </a:ext>
            </a:extLst>
          </p:cNvPr>
          <p:cNvSpPr/>
          <p:nvPr/>
        </p:nvSpPr>
        <p:spPr>
          <a:xfrm>
            <a:off x="5484385" y="5209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0769A-0E68-447E-9601-15ADDD645DEC}"/>
              </a:ext>
            </a:extLst>
          </p:cNvPr>
          <p:cNvSpPr/>
          <p:nvPr/>
        </p:nvSpPr>
        <p:spPr>
          <a:xfrm>
            <a:off x="7834940" y="35543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6D27B-93A3-4899-A5F1-0F6EB5566336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3300769" y="2431238"/>
            <a:ext cx="2192650" cy="48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F22DD-DC33-44D8-996C-988776B0B61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3300769" y="2912765"/>
            <a:ext cx="2183616" cy="59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9E18E-D104-4F05-977E-F215AEB941B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398785" y="4011558"/>
            <a:ext cx="1436155" cy="165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0F7C3-6752-465B-B89E-715690A4E969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6398785" y="3505562"/>
            <a:ext cx="1436155" cy="5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C9470-E2B0-4783-A07D-E99DA0C1B51F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6407819" y="2431238"/>
            <a:ext cx="1427121" cy="158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720E9-BD70-495A-81B7-755CC39D99E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3300769" y="2912765"/>
            <a:ext cx="2192650" cy="166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E576F-8F29-4C9C-8E3E-F3A6E72915F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291735" y="2431238"/>
            <a:ext cx="2201684" cy="258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2DA17-B89B-49D5-9ADD-983B57E77C9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291735" y="3505562"/>
            <a:ext cx="2192650" cy="151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269C3E-8BA1-4D68-840C-5C82C38DFF0C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3291735" y="4577633"/>
            <a:ext cx="2201684" cy="44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473C37-ACBA-4998-9AE2-BD0320386E09}"/>
              </a:ext>
            </a:extLst>
          </p:cNvPr>
          <p:cNvSpPr/>
          <p:nvPr/>
        </p:nvSpPr>
        <p:spPr>
          <a:xfrm>
            <a:off x="2386369" y="2455565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3B3175-1C2C-4F4A-A2A6-E4C42993C599}"/>
              </a:ext>
            </a:extLst>
          </p:cNvPr>
          <p:cNvSpPr/>
          <p:nvPr/>
        </p:nvSpPr>
        <p:spPr>
          <a:xfrm>
            <a:off x="2377335" y="4563901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580B29-2158-4688-A85E-AA4895150CA7}"/>
              </a:ext>
            </a:extLst>
          </p:cNvPr>
          <p:cNvSpPr/>
          <p:nvPr/>
        </p:nvSpPr>
        <p:spPr>
          <a:xfrm>
            <a:off x="5484385" y="30483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5C60AF-52B8-4D75-9978-A615546648C5}"/>
              </a:ext>
            </a:extLst>
          </p:cNvPr>
          <p:cNvSpPr/>
          <p:nvPr/>
        </p:nvSpPr>
        <p:spPr>
          <a:xfrm>
            <a:off x="5493419" y="41204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3A32A7-CCC0-4EB0-9764-08CEE72B9AA6}"/>
              </a:ext>
            </a:extLst>
          </p:cNvPr>
          <p:cNvSpPr/>
          <p:nvPr/>
        </p:nvSpPr>
        <p:spPr>
          <a:xfrm>
            <a:off x="5493419" y="19740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E7D438-71F7-4F14-8A64-3CD7D19F0362}"/>
              </a:ext>
            </a:extLst>
          </p:cNvPr>
          <p:cNvCxnSpPr>
            <a:cxnSpLocks/>
            <a:stCxn id="27" idx="6"/>
            <a:endCxn id="9" idx="2"/>
          </p:cNvCxnSpPr>
          <p:nvPr/>
        </p:nvCxnSpPr>
        <p:spPr>
          <a:xfrm flipV="1">
            <a:off x="6407819" y="4011558"/>
            <a:ext cx="1427121" cy="56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5207AE-08B6-4D0E-B060-87D32F5F4235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3291735" y="5021101"/>
            <a:ext cx="2192650" cy="64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0BBCE7-E3BB-4631-9E0A-025EEE1182A6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>
            <a:off x="3300769" y="2912765"/>
            <a:ext cx="2183616" cy="275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385518-96D0-42E4-87D4-A5D822662F6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21668" y="188820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E44880-88EE-4112-B1AC-BD10801C646A}"/>
              </a:ext>
            </a:extLst>
          </p:cNvPr>
          <p:cNvCxnSpPr>
            <a:cxnSpLocks/>
          </p:cNvCxnSpPr>
          <p:nvPr/>
        </p:nvCxnSpPr>
        <p:spPr>
          <a:xfrm>
            <a:off x="5188450" y="2944012"/>
            <a:ext cx="466794" cy="23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807726-69A0-4767-BECB-967BA95B7138}"/>
              </a:ext>
            </a:extLst>
          </p:cNvPr>
          <p:cNvCxnSpPr>
            <a:cxnSpLocks/>
          </p:cNvCxnSpPr>
          <p:nvPr/>
        </p:nvCxnSpPr>
        <p:spPr>
          <a:xfrm>
            <a:off x="5188450" y="3962762"/>
            <a:ext cx="486149" cy="2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B2C671-0F5C-4F7B-9D76-9BD4FC0301C7}"/>
              </a:ext>
            </a:extLst>
          </p:cNvPr>
          <p:cNvCxnSpPr>
            <a:cxnSpLocks/>
          </p:cNvCxnSpPr>
          <p:nvPr/>
        </p:nvCxnSpPr>
        <p:spPr>
          <a:xfrm>
            <a:off x="5229195" y="5021101"/>
            <a:ext cx="475191" cy="257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C6652E-CC53-4770-9BD0-BD7F9C17924E}"/>
              </a:ext>
            </a:extLst>
          </p:cNvPr>
          <p:cNvCxnSpPr>
            <a:cxnSpLocks/>
          </p:cNvCxnSpPr>
          <p:nvPr/>
        </p:nvCxnSpPr>
        <p:spPr>
          <a:xfrm>
            <a:off x="7664036" y="336183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4580"/>
          </a:xfrm>
        </p:spPr>
        <p:txBody>
          <a:bodyPr/>
          <a:lstStyle/>
          <a:p>
            <a:r>
              <a:rPr lang="en-US" dirty="0"/>
              <a:t>For each layer (from first to last):</a:t>
            </a:r>
          </a:p>
          <a:p>
            <a:pPr lvl="1"/>
            <a:r>
              <a:rPr lang="en-US" dirty="0"/>
              <a:t>Multiply weights with inputs and add bias</a:t>
            </a:r>
          </a:p>
          <a:p>
            <a:pPr lvl="2"/>
            <a:r>
              <a:rPr lang="en-US" dirty="0"/>
              <a:t>Set of nodes with linear functions</a:t>
            </a:r>
          </a:p>
          <a:p>
            <a:pPr lvl="1"/>
            <a:r>
              <a:rPr lang="en-US" dirty="0"/>
              <a:t>Execute activation function on results</a:t>
            </a:r>
          </a:p>
          <a:p>
            <a:pPr lvl="2"/>
            <a:r>
              <a:rPr lang="en-US" dirty="0"/>
              <a:t>Add non-linearity to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E1438-7AAE-440A-9953-0011DA49DD8A}"/>
              </a:ext>
            </a:extLst>
          </p:cNvPr>
          <p:cNvSpPr txBox="1"/>
          <p:nvPr/>
        </p:nvSpPr>
        <p:spPr>
          <a:xfrm>
            <a:off x="3092521" y="4607691"/>
            <a:ext cx="2169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W1.T * X +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000FD-77D9-474C-8896-8E2816E3C1F0}"/>
              </a:ext>
            </a:extLst>
          </p:cNvPr>
          <p:cNvSpPr txBox="1"/>
          <p:nvPr/>
        </p:nvSpPr>
        <p:spPr>
          <a:xfrm>
            <a:off x="5965007" y="4607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A96F-59DC-4EC0-A40D-A143FA276957}"/>
              </a:ext>
            </a:extLst>
          </p:cNvPr>
          <p:cNvSpPr txBox="1"/>
          <p:nvPr/>
        </p:nvSpPr>
        <p:spPr>
          <a:xfrm>
            <a:off x="7137114" y="4607691"/>
            <a:ext cx="141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tanh(Z1)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50CD-69A6-4BD2-AF6B-6B0846FB3CBA}"/>
              </a:ext>
            </a:extLst>
          </p:cNvPr>
          <p:cNvSpPr txBox="1"/>
          <p:nvPr/>
        </p:nvSpPr>
        <p:spPr>
          <a:xfrm>
            <a:off x="9296401" y="4607691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BE513-BE77-42C3-B5F9-CA3A638556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2154" y="4869301"/>
            <a:ext cx="702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98B37-0E93-4C4F-AED0-0F521A7675C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556542" y="4869301"/>
            <a:ext cx="739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14122-7B93-49FF-B547-FEBD103D95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00731" y="4869301"/>
            <a:ext cx="636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74C717-DC20-45EC-B703-DC5900A6891A}"/>
              </a:ext>
            </a:extLst>
          </p:cNvPr>
          <p:cNvSpPr txBox="1"/>
          <p:nvPr/>
        </p:nvSpPr>
        <p:spPr>
          <a:xfrm>
            <a:off x="1666488" y="460769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D73FF-F21C-4464-885D-DD2FD1B1B031}"/>
              </a:ext>
            </a:extLst>
          </p:cNvPr>
          <p:cNvSpPr txBox="1"/>
          <p:nvPr/>
        </p:nvSpPr>
        <p:spPr>
          <a:xfrm>
            <a:off x="3092521" y="5223871"/>
            <a:ext cx="237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W2.T * A1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8F9CF-0FDC-4A9E-8746-3F24F3E0FA85}"/>
              </a:ext>
            </a:extLst>
          </p:cNvPr>
          <p:cNvSpPr txBox="1"/>
          <p:nvPr/>
        </p:nvSpPr>
        <p:spPr>
          <a:xfrm>
            <a:off x="5965007" y="52238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B34C-1BC8-4797-8CD5-70A386E6F134}"/>
              </a:ext>
            </a:extLst>
          </p:cNvPr>
          <p:cNvSpPr txBox="1"/>
          <p:nvPr/>
        </p:nvSpPr>
        <p:spPr>
          <a:xfrm>
            <a:off x="6952633" y="5229008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06513-65EC-4C2A-9D9A-74224CB5D5FD}"/>
              </a:ext>
            </a:extLst>
          </p:cNvPr>
          <p:cNvSpPr txBox="1"/>
          <p:nvPr/>
        </p:nvSpPr>
        <p:spPr>
          <a:xfrm>
            <a:off x="9296401" y="5229008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F1CCB2-EA6A-45BC-9AFC-AA7C8834FD6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467338" y="5485481"/>
            <a:ext cx="497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2B878-9161-4491-9BA4-17BBA659238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844498" y="5490618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C041B-766E-4AFE-A9DF-F2E425C6BD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0731" y="5485481"/>
            <a:ext cx="451902" cy="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2289F-2083-42D2-BF3E-5A1BAFF913DB}"/>
              </a:ext>
            </a:extLst>
          </p:cNvPr>
          <p:cNvSpPr txBox="1"/>
          <p:nvPr/>
        </p:nvSpPr>
        <p:spPr>
          <a:xfrm>
            <a:off x="1666488" y="522387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2:</a:t>
            </a:r>
          </a:p>
        </p:txBody>
      </p:sp>
    </p:spTree>
    <p:extLst>
      <p:ext uri="{BB962C8B-B14F-4D97-AF65-F5344CB8AC3E}">
        <p14:creationId xmlns:p14="http://schemas.microsoft.com/office/powerpoint/2010/main" val="22198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CA4-7DB2-4AF5-AA2B-D059B51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D7517-9C79-4077-839C-0EFC4DFD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7871"/>
              </p:ext>
            </p:extLst>
          </p:nvPr>
        </p:nvGraphicFramePr>
        <p:xfrm>
          <a:off x="2535432" y="2985853"/>
          <a:ext cx="3192408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02">
                  <a:extLst>
                    <a:ext uri="{9D8B030D-6E8A-4147-A177-3AD203B41FA5}">
                      <a16:colId xmlns:a16="http://schemas.microsoft.com/office/drawing/2014/main" val="39606184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4285381420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27496793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647899285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4129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571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2m1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8979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C2681-E59F-4FBD-B2FB-4DA15172DFE6}"/>
              </a:ext>
            </a:extLst>
          </p:cNvPr>
          <p:cNvCxnSpPr/>
          <p:nvPr/>
        </p:nvCxnSpPr>
        <p:spPr>
          <a:xfrm>
            <a:off x="2532578" y="2779160"/>
            <a:ext cx="317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B7089-B6A4-458E-9A96-0EDC36B77271}"/>
              </a:ext>
            </a:extLst>
          </p:cNvPr>
          <p:cNvCxnSpPr>
            <a:cxnSpLocks/>
          </p:cNvCxnSpPr>
          <p:nvPr/>
        </p:nvCxnSpPr>
        <p:spPr>
          <a:xfrm>
            <a:off x="2363055" y="2985854"/>
            <a:ext cx="0" cy="2709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2D255-88AD-4308-8B0B-F23AF2079741}"/>
              </a:ext>
            </a:extLst>
          </p:cNvPr>
          <p:cNvSpPr txBox="1"/>
          <p:nvPr/>
        </p:nvSpPr>
        <p:spPr>
          <a:xfrm>
            <a:off x="3156049" y="2387802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Weights/Sample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69353-6CB4-481D-9B29-E78F17731DCE}"/>
              </a:ext>
            </a:extLst>
          </p:cNvPr>
          <p:cNvSpPr txBox="1"/>
          <p:nvPr/>
        </p:nvSpPr>
        <p:spPr>
          <a:xfrm>
            <a:off x="1090324" y="39711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samples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3FED9F-5C2C-45E7-BF41-BC6FA5F5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9152"/>
              </p:ext>
            </p:extLst>
          </p:nvPr>
        </p:nvGraphicFramePr>
        <p:xfrm>
          <a:off x="6943046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EFD45E-DAB7-4835-856E-773E105B6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72431"/>
              </p:ext>
            </p:extLst>
          </p:nvPr>
        </p:nvGraphicFramePr>
        <p:xfrm>
          <a:off x="8826642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1B1CD1-20A3-4BA1-B9CA-E70213E5D87B}"/>
              </a:ext>
            </a:extLst>
          </p:cNvPr>
          <p:cNvSpPr txBox="1"/>
          <p:nvPr/>
        </p:nvSpPr>
        <p:spPr>
          <a:xfrm>
            <a:off x="3879804" y="19317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A468-2D9F-421F-A198-65D3737F9BAC}"/>
              </a:ext>
            </a:extLst>
          </p:cNvPr>
          <p:cNvSpPr txBox="1"/>
          <p:nvPr/>
        </p:nvSpPr>
        <p:spPr>
          <a:xfrm>
            <a:off x="6104607" y="41036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0A91A-7B4E-4DAD-A0D2-1AA43B4BCA97}"/>
              </a:ext>
            </a:extLst>
          </p:cNvPr>
          <p:cNvSpPr txBox="1"/>
          <p:nvPr/>
        </p:nvSpPr>
        <p:spPr>
          <a:xfrm>
            <a:off x="8075376" y="4155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9B03F-5B99-4A37-895E-50A9D0E74ED9}"/>
              </a:ext>
            </a:extLst>
          </p:cNvPr>
          <p:cNvSpPr txBox="1"/>
          <p:nvPr/>
        </p:nvSpPr>
        <p:spPr>
          <a:xfrm>
            <a:off x="7141593" y="19421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A78A5-DD5B-4264-B1F8-7384D8FFC8AB}"/>
              </a:ext>
            </a:extLst>
          </p:cNvPr>
          <p:cNvSpPr txBox="1"/>
          <p:nvPr/>
        </p:nvSpPr>
        <p:spPr>
          <a:xfrm>
            <a:off x="8363854" y="1931721"/>
            <a:ext cx="169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(layer-1)</a:t>
            </a:r>
          </a:p>
        </p:txBody>
      </p:sp>
    </p:spTree>
    <p:extLst>
      <p:ext uri="{BB962C8B-B14F-4D97-AF65-F5344CB8AC3E}">
        <p14:creationId xmlns:p14="http://schemas.microsoft.com/office/powerpoint/2010/main" val="380194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819-7FCD-4A0D-9736-3105B7C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DFAF-076E-4ED2-8005-B48B8EEE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23585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“Loss Function”</a:t>
            </a:r>
          </a:p>
          <a:p>
            <a:r>
              <a:rPr lang="en-US" dirty="0"/>
              <a:t>Critical to Training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Result of Forward Propagation (predicted label)</a:t>
            </a:r>
          </a:p>
          <a:p>
            <a:pPr lvl="1"/>
            <a:r>
              <a:rPr lang="en-US" dirty="0"/>
              <a:t>Expected Value (true label)</a:t>
            </a:r>
          </a:p>
          <a:p>
            <a:r>
              <a:rPr lang="en-US" dirty="0"/>
              <a:t>Determines how well the predicted label matched the actual label</a:t>
            </a:r>
          </a:p>
          <a:p>
            <a:r>
              <a:rPr lang="en-US" dirty="0"/>
              <a:t>Outputs a value used to train (or optimize) the network</a:t>
            </a:r>
          </a:p>
          <a:p>
            <a:r>
              <a:rPr lang="en-US" dirty="0"/>
              <a:t>The goal of training is to minimize (optimize) the output of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8405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B55B-872B-495F-9319-9BEA441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5F2E-361E-4160-BAE8-3BFD330F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0195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3887"/>
            <a:ext cx="10131425" cy="2003555"/>
          </a:xfrm>
        </p:spPr>
        <p:txBody>
          <a:bodyPr/>
          <a:lstStyle/>
          <a:p>
            <a:r>
              <a:rPr lang="en-US" dirty="0"/>
              <a:t>For each layer (from last to first)</a:t>
            </a:r>
          </a:p>
          <a:p>
            <a:pPr lvl="1"/>
            <a:r>
              <a:rPr lang="en-US" dirty="0"/>
              <a:t>Calculate parameter derivatives</a:t>
            </a:r>
          </a:p>
          <a:p>
            <a:pPr lvl="2"/>
            <a:r>
              <a:rPr lang="en-US" dirty="0"/>
              <a:t>Gradient descent optimization</a:t>
            </a:r>
          </a:p>
          <a:p>
            <a:pPr lvl="1"/>
            <a:r>
              <a:rPr lang="en-US" dirty="0"/>
              <a:t>Multiply that derivative with the learning rate and subtract that from the current weight</a:t>
            </a:r>
          </a:p>
          <a:p>
            <a:pPr lvl="2"/>
            <a:r>
              <a:rPr lang="en-US" dirty="0"/>
              <a:t>The learning rate determines how fast the network learns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2F1F7-813F-4A1F-B2EA-60894373496F}"/>
              </a:ext>
            </a:extLst>
          </p:cNvPr>
          <p:cNvSpPr txBox="1"/>
          <p:nvPr/>
        </p:nvSpPr>
        <p:spPr>
          <a:xfrm>
            <a:off x="4266830" y="436624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a(1-a)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41428-6C68-47C7-BD0C-3CD77ED7D196}"/>
              </a:ext>
            </a:extLst>
          </p:cNvPr>
          <p:cNvSpPr txBox="1"/>
          <p:nvPr/>
        </p:nvSpPr>
        <p:spPr>
          <a:xfrm>
            <a:off x="5658079" y="43662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3FC11-9584-4142-95AE-98844E21FAB1}"/>
              </a:ext>
            </a:extLst>
          </p:cNvPr>
          <p:cNvSpPr txBox="1"/>
          <p:nvPr/>
        </p:nvSpPr>
        <p:spPr>
          <a:xfrm>
            <a:off x="6555603" y="4375935"/>
            <a:ext cx="260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-y/a + (1-y)/(1-a)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D9056-3570-406A-A59C-B9995BF7DECD}"/>
              </a:ext>
            </a:extLst>
          </p:cNvPr>
          <p:cNvSpPr txBox="1"/>
          <p:nvPr/>
        </p:nvSpPr>
        <p:spPr>
          <a:xfrm>
            <a:off x="9531116" y="437593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L(a, 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F24DA-C015-46A7-98EF-EADFEDBEE5C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305897" y="4627857"/>
            <a:ext cx="35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EC891E-89BB-46C6-9C1A-895B448819D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9155930" y="4637545"/>
            <a:ext cx="37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D2810-0B6F-41EF-8374-27F587BE9AB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99434" y="4637545"/>
            <a:ext cx="356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DFF76E-B84C-4AE9-8264-8DE0F1FC089F}"/>
              </a:ext>
            </a:extLst>
          </p:cNvPr>
          <p:cNvSpPr txBox="1"/>
          <p:nvPr/>
        </p:nvSpPr>
        <p:spPr>
          <a:xfrm>
            <a:off x="974370" y="436597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Layer2: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82A33-2F8F-4A3C-8952-264D064D8E71}"/>
              </a:ext>
            </a:extLst>
          </p:cNvPr>
          <p:cNvSpPr txBox="1"/>
          <p:nvPr/>
        </p:nvSpPr>
        <p:spPr>
          <a:xfrm>
            <a:off x="3264551" y="436597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Y-A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17377-B473-4E82-9001-AB8D1D6C7001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 flipV="1">
            <a:off x="3942942" y="4627588"/>
            <a:ext cx="323888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4ADC78-F014-4038-85D7-23D919D45726}"/>
              </a:ext>
            </a:extLst>
          </p:cNvPr>
          <p:cNvSpPr txBox="1"/>
          <p:nvPr/>
        </p:nvSpPr>
        <p:spPr>
          <a:xfrm>
            <a:off x="2125400" y="436597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AB90B3-75BD-47BB-8D6A-392AB20D6B6B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>
            <a:off x="2850278" y="4627588"/>
            <a:ext cx="414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CC83A3-C710-4706-AC44-56FE0F93F94E}"/>
              </a:ext>
            </a:extLst>
          </p:cNvPr>
          <p:cNvSpPr txBox="1"/>
          <p:nvPr/>
        </p:nvSpPr>
        <p:spPr>
          <a:xfrm>
            <a:off x="2138001" y="488135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AD66D0-E2FF-4376-AB3F-0FE9D7D0A93D}"/>
              </a:ext>
            </a:extLst>
          </p:cNvPr>
          <p:cNvCxnSpPr>
            <a:cxnSpLocks/>
            <a:stCxn id="61" idx="1"/>
            <a:endCxn id="55" idx="3"/>
          </p:cNvCxnSpPr>
          <p:nvPr/>
        </p:nvCxnSpPr>
        <p:spPr>
          <a:xfrm flipH="1" flipV="1">
            <a:off x="3013562" y="5142965"/>
            <a:ext cx="308036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F8B8BA-3FF5-47A3-BCC1-9A348F96956C}"/>
              </a:ext>
            </a:extLst>
          </p:cNvPr>
          <p:cNvSpPr txBox="1"/>
          <p:nvPr/>
        </p:nvSpPr>
        <p:spPr>
          <a:xfrm>
            <a:off x="5435107" y="4910335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6027F1-B80C-4E82-B39D-9690312DD85A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flipH="1">
            <a:off x="6180824" y="5171945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D164D9-BF4A-4C2F-8152-1F504CC91BBF}"/>
              </a:ext>
            </a:extLst>
          </p:cNvPr>
          <p:cNvSpPr txBox="1"/>
          <p:nvPr/>
        </p:nvSpPr>
        <p:spPr>
          <a:xfrm>
            <a:off x="3321598" y="4889198"/>
            <a:ext cx="13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A1*dZ2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7B1FC3-03DC-40B7-80F9-32568FE40814}"/>
              </a:ext>
            </a:extLst>
          </p:cNvPr>
          <p:cNvSpPr txBox="1"/>
          <p:nvPr/>
        </p:nvSpPr>
        <p:spPr>
          <a:xfrm>
            <a:off x="4625560" y="49103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A9BD4-2571-4A16-AE34-CB16EBA834A8}"/>
              </a:ext>
            </a:extLst>
          </p:cNvPr>
          <p:cNvSpPr txBox="1"/>
          <p:nvPr/>
        </p:nvSpPr>
        <p:spPr>
          <a:xfrm>
            <a:off x="6739446" y="4910335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DAEE96-317D-4C54-BCBF-7889B8DCF426}"/>
              </a:ext>
            </a:extLst>
          </p:cNvPr>
          <p:cNvSpPr txBox="1"/>
          <p:nvPr/>
        </p:nvSpPr>
        <p:spPr>
          <a:xfrm>
            <a:off x="3220068" y="5441596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(W2 * dZ2) * (1-A1**2)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F528A6-3A7A-4102-957F-7FC59115F7ED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flipH="1">
            <a:off x="2850278" y="5703206"/>
            <a:ext cx="36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B742EB6-6D21-480C-B0B1-A4EC21001822}"/>
              </a:ext>
            </a:extLst>
          </p:cNvPr>
          <p:cNvSpPr txBox="1"/>
          <p:nvPr/>
        </p:nvSpPr>
        <p:spPr>
          <a:xfrm>
            <a:off x="974370" y="5441596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Layer1: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48BEAE-3BEA-4074-A330-CE75D1DB0C78}"/>
              </a:ext>
            </a:extLst>
          </p:cNvPr>
          <p:cNvSpPr txBox="1"/>
          <p:nvPr/>
        </p:nvSpPr>
        <p:spPr>
          <a:xfrm>
            <a:off x="2125400" y="54415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7E92A5-13C1-4551-BBA0-821562DAD13E}"/>
              </a:ext>
            </a:extLst>
          </p:cNvPr>
          <p:cNvSpPr txBox="1"/>
          <p:nvPr/>
        </p:nvSpPr>
        <p:spPr>
          <a:xfrm>
            <a:off x="2138001" y="595697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A155DA-208A-43FB-8D2D-B192855BC80E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 flipV="1">
            <a:off x="3013562" y="6218583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7F4536-80B8-4723-ADEB-7CE299E4E9ED}"/>
              </a:ext>
            </a:extLst>
          </p:cNvPr>
          <p:cNvSpPr txBox="1"/>
          <p:nvPr/>
        </p:nvSpPr>
        <p:spPr>
          <a:xfrm>
            <a:off x="5435107" y="598595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2872FE-526A-48C2-BF8B-D2B6CD1C205E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6180824" y="6247563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DDA6C71-EF87-4752-A7BF-109DA3AC86AF}"/>
              </a:ext>
            </a:extLst>
          </p:cNvPr>
          <p:cNvSpPr txBox="1"/>
          <p:nvPr/>
        </p:nvSpPr>
        <p:spPr>
          <a:xfrm>
            <a:off x="3463711" y="5964816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B93137-4E44-4DC2-96C5-10C54B0A2C93}"/>
              </a:ext>
            </a:extLst>
          </p:cNvPr>
          <p:cNvSpPr txBox="1"/>
          <p:nvPr/>
        </p:nvSpPr>
        <p:spPr>
          <a:xfrm>
            <a:off x="4625560" y="5985953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38C583-5D17-4B5D-90F1-E780F3189599}"/>
              </a:ext>
            </a:extLst>
          </p:cNvPr>
          <p:cNvSpPr txBox="1"/>
          <p:nvPr/>
        </p:nvSpPr>
        <p:spPr>
          <a:xfrm>
            <a:off x="6739446" y="598595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989621-361C-4FBD-B690-AC4604F699BD}"/>
              </a:ext>
            </a:extLst>
          </p:cNvPr>
          <p:cNvSpPr txBox="1"/>
          <p:nvPr/>
        </p:nvSpPr>
        <p:spPr>
          <a:xfrm>
            <a:off x="4992808" y="3960189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sigmoid()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4CE998-CDFE-4E40-A501-B98740ACDD64}"/>
              </a:ext>
            </a:extLst>
          </p:cNvPr>
          <p:cNvSpPr txBox="1"/>
          <p:nvPr/>
        </p:nvSpPr>
        <p:spPr>
          <a:xfrm>
            <a:off x="8010640" y="578015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tanh()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6E3AA7-BB6B-4810-985D-672128A3849A}"/>
              </a:ext>
            </a:extLst>
          </p:cNvPr>
          <p:cNvSpPr txBox="1"/>
          <p:nvPr/>
        </p:nvSpPr>
        <p:spPr>
          <a:xfrm>
            <a:off x="8917506" y="368394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cross_entropy</a:t>
            </a:r>
            <a:r>
              <a:rPr lang="en-US" dirty="0"/>
              <a:t>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3B5DB6-3EC3-41FA-A68E-E8ADF717BE46}"/>
              </a:ext>
            </a:extLst>
          </p:cNvPr>
          <p:cNvCxnSpPr>
            <a:cxnSpLocks/>
          </p:cNvCxnSpPr>
          <p:nvPr/>
        </p:nvCxnSpPr>
        <p:spPr>
          <a:xfrm flipH="1">
            <a:off x="8316930" y="4093347"/>
            <a:ext cx="1734968" cy="29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7F0D33-F950-4E8A-AA21-70D119E331A0}"/>
              </a:ext>
            </a:extLst>
          </p:cNvPr>
          <p:cNvCxnSpPr>
            <a:cxnSpLocks/>
          </p:cNvCxnSpPr>
          <p:nvPr/>
        </p:nvCxnSpPr>
        <p:spPr>
          <a:xfrm flipH="1" flipV="1">
            <a:off x="6763639" y="5780150"/>
            <a:ext cx="1157737" cy="17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3CDB28-68E8-4452-960E-B5F65CB2DEA7}"/>
              </a:ext>
            </a:extLst>
          </p:cNvPr>
          <p:cNvCxnSpPr>
            <a:cxnSpLocks/>
          </p:cNvCxnSpPr>
          <p:nvPr/>
        </p:nvCxnSpPr>
        <p:spPr>
          <a:xfrm flipH="1">
            <a:off x="4876486" y="4283077"/>
            <a:ext cx="672142" cy="208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6FA-31D2-44FA-80A4-EA45C0F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71B-592F-46F0-A4C0-99F56A03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Deep Learning?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Forward Propagation</a:t>
            </a:r>
          </a:p>
          <a:p>
            <a:r>
              <a:rPr lang="en-US" dirty="0"/>
              <a:t>Cost Functions</a:t>
            </a:r>
          </a:p>
          <a:p>
            <a:r>
              <a:rPr lang="en-US" dirty="0"/>
              <a:t>Backward Propagation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AI Ethics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54D8-72F5-4119-B96E-623EC4A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AAA76-A6FA-4680-9962-72C32D7F6899}"/>
              </a:ext>
            </a:extLst>
          </p:cNvPr>
          <p:cNvCxnSpPr>
            <a:cxnSpLocks/>
          </p:cNvCxnSpPr>
          <p:nvPr/>
        </p:nvCxnSpPr>
        <p:spPr>
          <a:xfrm>
            <a:off x="3030876" y="2024009"/>
            <a:ext cx="0" cy="4082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6E5E-A04B-4ACB-BD87-E4D7C3C8504F}"/>
              </a:ext>
            </a:extLst>
          </p:cNvPr>
          <p:cNvCxnSpPr>
            <a:cxnSpLocks/>
          </p:cNvCxnSpPr>
          <p:nvPr/>
        </p:nvCxnSpPr>
        <p:spPr>
          <a:xfrm>
            <a:off x="2712378" y="5336076"/>
            <a:ext cx="6786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4DE008-53A8-4007-8A75-C0E8C935E825}"/>
              </a:ext>
            </a:extLst>
          </p:cNvPr>
          <p:cNvSpPr/>
          <p:nvPr/>
        </p:nvSpPr>
        <p:spPr>
          <a:xfrm>
            <a:off x="3857946" y="2140813"/>
            <a:ext cx="3970962" cy="2576373"/>
          </a:xfrm>
          <a:custGeom>
            <a:avLst/>
            <a:gdLst>
              <a:gd name="connsiteX0" fmla="*/ 3970962 w 3970962"/>
              <a:gd name="connsiteY0" fmla="*/ 0 h 2576373"/>
              <a:gd name="connsiteX1" fmla="*/ 1469205 w 3970962"/>
              <a:gd name="connsiteY1" fmla="*/ 2532580 h 2576373"/>
              <a:gd name="connsiteX2" fmla="*/ 0 w 3970962"/>
              <a:gd name="connsiteY2" fmla="*/ 1479479 h 257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962" h="2576373">
                <a:moveTo>
                  <a:pt x="3970962" y="0"/>
                </a:moveTo>
                <a:cubicBezTo>
                  <a:pt x="3050997" y="1143000"/>
                  <a:pt x="2131032" y="2286000"/>
                  <a:pt x="1469205" y="2532580"/>
                </a:cubicBezTo>
                <a:cubicBezTo>
                  <a:pt x="807378" y="2779160"/>
                  <a:pt x="125002" y="1923836"/>
                  <a:pt x="0" y="14794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8BB17D-F6A3-483F-BDAF-3CB9A71485CC}"/>
              </a:ext>
            </a:extLst>
          </p:cNvPr>
          <p:cNvCxnSpPr>
            <a:cxnSpLocks/>
          </p:cNvCxnSpPr>
          <p:nvPr/>
        </p:nvCxnSpPr>
        <p:spPr>
          <a:xfrm flipH="1">
            <a:off x="5044611" y="2395732"/>
            <a:ext cx="2825394" cy="28170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6BFD8B-E45D-43C4-B096-F5EADAFE2018}"/>
              </a:ext>
            </a:extLst>
          </p:cNvPr>
          <p:cNvSpPr/>
          <p:nvPr/>
        </p:nvSpPr>
        <p:spPr>
          <a:xfrm>
            <a:off x="6174769" y="4003385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270718-54DA-4146-B366-21B60D39C7D3}"/>
              </a:ext>
            </a:extLst>
          </p:cNvPr>
          <p:cNvSpPr/>
          <p:nvPr/>
        </p:nvSpPr>
        <p:spPr>
          <a:xfrm>
            <a:off x="5044611" y="4694449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D4D0E-0EF4-479D-BC34-047E8AD51F57}"/>
              </a:ext>
            </a:extLst>
          </p:cNvPr>
          <p:cNvSpPr txBox="1"/>
          <p:nvPr/>
        </p:nvSpPr>
        <p:spPr>
          <a:xfrm>
            <a:off x="3282593" y="5798413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minima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A72FA-35AD-43CD-BC96-7CBC648DF92B}"/>
              </a:ext>
            </a:extLst>
          </p:cNvPr>
          <p:cNvSpPr txBox="1"/>
          <p:nvPr/>
        </p:nvSpPr>
        <p:spPr>
          <a:xfrm>
            <a:off x="7637123" y="3722409"/>
            <a:ext cx="28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derivative at point</a:t>
            </a:r>
          </a:p>
          <a:p>
            <a:r>
              <a:rPr lang="en-US" dirty="0"/>
              <a:t>For adjustment gradient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35ED09-CFAC-414C-9A5C-AD468F4760E6}"/>
              </a:ext>
            </a:extLst>
          </p:cNvPr>
          <p:cNvCxnSpPr>
            <a:stCxn id="25" idx="0"/>
          </p:cNvCxnSpPr>
          <p:nvPr/>
        </p:nvCxnSpPr>
        <p:spPr>
          <a:xfrm flipV="1">
            <a:off x="4371065" y="4868602"/>
            <a:ext cx="632450" cy="92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187DFF-A366-4DDA-996B-908CC15B466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20321" y="4045575"/>
            <a:ext cx="131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BB967-31BE-4EF8-BD0A-6ED757B74E18}"/>
              </a:ext>
            </a:extLst>
          </p:cNvPr>
          <p:cNvSpPr txBox="1"/>
          <p:nvPr/>
        </p:nvSpPr>
        <p:spPr>
          <a:xfrm>
            <a:off x="4767209" y="2771263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parameter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BF6A8-0568-49EB-9CDF-BACF97457756}"/>
              </a:ext>
            </a:extLst>
          </p:cNvPr>
          <p:cNvSpPr txBox="1"/>
          <p:nvPr/>
        </p:nvSpPr>
        <p:spPr>
          <a:xfrm>
            <a:off x="841739" y="3399243"/>
            <a:ext cx="205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gradient helps </a:t>
            </a:r>
          </a:p>
          <a:p>
            <a:r>
              <a:rPr lang="en-US" dirty="0"/>
              <a:t>adjust parameter</a:t>
            </a:r>
          </a:p>
        </p:txBody>
      </p:sp>
    </p:spTree>
    <p:extLst>
      <p:ext uri="{BB962C8B-B14F-4D97-AF65-F5344CB8AC3E}">
        <p14:creationId xmlns:p14="http://schemas.microsoft.com/office/powerpoint/2010/main" val="38016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7A1-CB05-4AF0-B678-BCB87EA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485-1E15-4B30-BA6F-CE14B4E5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67303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iterating at </a:t>
            </a:r>
          </a:p>
          <a:p>
            <a:pPr lvl="1"/>
            <a:r>
              <a:rPr lang="en-US" dirty="0"/>
              <a:t>a specified number of epochs or </a:t>
            </a:r>
          </a:p>
          <a:p>
            <a:pPr lvl="1"/>
            <a:r>
              <a:rPr lang="en-US" dirty="0"/>
              <a:t>when the error from the cost function meets requirements</a:t>
            </a:r>
          </a:p>
          <a:p>
            <a:r>
              <a:rPr lang="en-US" dirty="0"/>
              <a:t>Tune Hyperparameters to Improve Results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Increase training set size</a:t>
            </a:r>
          </a:p>
          <a:p>
            <a:pPr lvl="1"/>
            <a:r>
              <a:rPr lang="en-US" dirty="0"/>
              <a:t>Add layers</a:t>
            </a:r>
          </a:p>
          <a:p>
            <a:pPr lvl="1"/>
            <a:r>
              <a:rPr lang="en-US" dirty="0"/>
              <a:t>Change nodes in layers</a:t>
            </a:r>
          </a:p>
          <a:p>
            <a:pPr lvl="1"/>
            <a:r>
              <a:rPr lang="en-US" dirty="0"/>
              <a:t>Other hyperparameters/techniques out of scope for this presentation: parameter initialization, regularization, momentum, optimizers, activation functions, data augmentation, feature engineering, and more.</a:t>
            </a:r>
          </a:p>
        </p:txBody>
      </p:sp>
    </p:spTree>
    <p:extLst>
      <p:ext uri="{BB962C8B-B14F-4D97-AF65-F5344CB8AC3E}">
        <p14:creationId xmlns:p14="http://schemas.microsoft.com/office/powerpoint/2010/main" val="14640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A5AE-A75F-4BD9-8F48-4A473D37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74BE9-EEEB-4CBF-B179-9B9E88B8D482}"/>
              </a:ext>
            </a:extLst>
          </p:cNvPr>
          <p:cNvSpPr/>
          <p:nvPr/>
        </p:nvSpPr>
        <p:spPr>
          <a:xfrm>
            <a:off x="2054832" y="2645595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04086-D6FB-4837-A105-9D75E2E9CEAD}"/>
              </a:ext>
            </a:extLst>
          </p:cNvPr>
          <p:cNvSpPr/>
          <p:nvPr/>
        </p:nvSpPr>
        <p:spPr>
          <a:xfrm>
            <a:off x="2376757" y="2900737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1BCA5-AA37-4C50-A570-D9894440EF42}"/>
              </a:ext>
            </a:extLst>
          </p:cNvPr>
          <p:cNvSpPr/>
          <p:nvPr/>
        </p:nvSpPr>
        <p:spPr>
          <a:xfrm>
            <a:off x="2644740" y="3235502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D052CE-0490-414F-9890-6286FE8CB33F}"/>
              </a:ext>
            </a:extLst>
          </p:cNvPr>
          <p:cNvSpPr/>
          <p:nvPr/>
        </p:nvSpPr>
        <p:spPr>
          <a:xfrm>
            <a:off x="3027453" y="3520608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7294FD-405B-4087-AF92-6ABBFBD58C06}"/>
              </a:ext>
            </a:extLst>
          </p:cNvPr>
          <p:cNvSpPr/>
          <p:nvPr/>
        </p:nvSpPr>
        <p:spPr>
          <a:xfrm>
            <a:off x="6933346" y="2712378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8BF1-41F0-4852-8B00-523773189298}"/>
              </a:ext>
            </a:extLst>
          </p:cNvPr>
          <p:cNvSpPr/>
          <p:nvPr/>
        </p:nvSpPr>
        <p:spPr>
          <a:xfrm>
            <a:off x="7255271" y="2967520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F8046-C2DA-486A-AC32-11D5B0EE3F1E}"/>
              </a:ext>
            </a:extLst>
          </p:cNvPr>
          <p:cNvSpPr/>
          <p:nvPr/>
        </p:nvSpPr>
        <p:spPr>
          <a:xfrm>
            <a:off x="7523254" y="3302285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DF236-0C05-40A9-A315-B973FFACC870}"/>
              </a:ext>
            </a:extLst>
          </p:cNvPr>
          <p:cNvSpPr/>
          <p:nvPr/>
        </p:nvSpPr>
        <p:spPr>
          <a:xfrm>
            <a:off x="7905967" y="3587391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3F63A-045E-4FD6-B01F-C6CEB6A32DD6}"/>
              </a:ext>
            </a:extLst>
          </p:cNvPr>
          <p:cNvSpPr txBox="1"/>
          <p:nvPr/>
        </p:nvSpPr>
        <p:spPr>
          <a:xfrm>
            <a:off x="2337371" y="216784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Learning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FA1B-34A4-4BEA-8BCB-DD32DCB5831D}"/>
              </a:ext>
            </a:extLst>
          </p:cNvPr>
          <p:cNvSpPr txBox="1"/>
          <p:nvPr/>
        </p:nvSpPr>
        <p:spPr>
          <a:xfrm>
            <a:off x="7287310" y="2200493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D42B5-4381-4CD2-BCB7-983A4B66F343}"/>
              </a:ext>
            </a:extLst>
          </p:cNvPr>
          <p:cNvCxnSpPr>
            <a:cxnSpLocks/>
          </p:cNvCxnSpPr>
          <p:nvPr/>
        </p:nvCxnSpPr>
        <p:spPr>
          <a:xfrm>
            <a:off x="1959798" y="3350768"/>
            <a:ext cx="300089" cy="18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B1662-E1C1-4540-839C-7AA080C95AA6}"/>
              </a:ext>
            </a:extLst>
          </p:cNvPr>
          <p:cNvCxnSpPr>
            <a:cxnSpLocks/>
          </p:cNvCxnSpPr>
          <p:nvPr/>
        </p:nvCxnSpPr>
        <p:spPr>
          <a:xfrm>
            <a:off x="2260747" y="3524529"/>
            <a:ext cx="278902" cy="4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766CA-ECDE-4590-B368-B1559445EAB9}"/>
              </a:ext>
            </a:extLst>
          </p:cNvPr>
          <p:cNvCxnSpPr>
            <a:cxnSpLocks/>
          </p:cNvCxnSpPr>
          <p:nvPr/>
        </p:nvCxnSpPr>
        <p:spPr>
          <a:xfrm>
            <a:off x="2539649" y="3598621"/>
            <a:ext cx="252780" cy="23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B0DE3-6526-4B90-AA8E-33834C0D0CCF}"/>
              </a:ext>
            </a:extLst>
          </p:cNvPr>
          <p:cNvCxnSpPr>
            <a:cxnSpLocks/>
          </p:cNvCxnSpPr>
          <p:nvPr/>
        </p:nvCxnSpPr>
        <p:spPr>
          <a:xfrm>
            <a:off x="2792429" y="3854474"/>
            <a:ext cx="325778" cy="4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FF6166-45F6-4369-B372-44F0FFA8F46C}"/>
              </a:ext>
            </a:extLst>
          </p:cNvPr>
          <p:cNvCxnSpPr>
            <a:cxnSpLocks/>
          </p:cNvCxnSpPr>
          <p:nvPr/>
        </p:nvCxnSpPr>
        <p:spPr>
          <a:xfrm flipV="1">
            <a:off x="3118207" y="3823698"/>
            <a:ext cx="266273" cy="7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88CD2E-3CF6-4233-9221-532F430E5BEB}"/>
              </a:ext>
            </a:extLst>
          </p:cNvPr>
          <p:cNvCxnSpPr>
            <a:cxnSpLocks/>
          </p:cNvCxnSpPr>
          <p:nvPr/>
        </p:nvCxnSpPr>
        <p:spPr>
          <a:xfrm>
            <a:off x="6778377" y="3130738"/>
            <a:ext cx="474326" cy="310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6D4C85-0BC3-4480-AB2F-812740C1654F}"/>
              </a:ext>
            </a:extLst>
          </p:cNvPr>
          <p:cNvCxnSpPr>
            <a:cxnSpLocks/>
          </p:cNvCxnSpPr>
          <p:nvPr/>
        </p:nvCxnSpPr>
        <p:spPr>
          <a:xfrm>
            <a:off x="8017270" y="3568837"/>
            <a:ext cx="0" cy="677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70CFB9-5214-44F6-B517-3EB09DBFAC30}"/>
              </a:ext>
            </a:extLst>
          </p:cNvPr>
          <p:cNvCxnSpPr>
            <a:cxnSpLocks/>
          </p:cNvCxnSpPr>
          <p:nvPr/>
        </p:nvCxnSpPr>
        <p:spPr>
          <a:xfrm>
            <a:off x="7249276" y="3443150"/>
            <a:ext cx="578778" cy="12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1DBCAB-FEF1-41E7-8F64-F20B98B63704}"/>
              </a:ext>
            </a:extLst>
          </p:cNvPr>
          <p:cNvCxnSpPr>
            <a:cxnSpLocks/>
          </p:cNvCxnSpPr>
          <p:nvPr/>
        </p:nvCxnSpPr>
        <p:spPr>
          <a:xfrm flipH="1" flipV="1">
            <a:off x="7995866" y="3547813"/>
            <a:ext cx="577066" cy="17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53AE15-1D15-4986-AFFF-F42D423C4FCB}"/>
              </a:ext>
            </a:extLst>
          </p:cNvPr>
          <p:cNvCxnSpPr>
            <a:cxnSpLocks/>
          </p:cNvCxnSpPr>
          <p:nvPr/>
        </p:nvCxnSpPr>
        <p:spPr>
          <a:xfrm>
            <a:off x="7822060" y="3603106"/>
            <a:ext cx="347612" cy="47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C59301-D520-4972-ADA1-FBFCFEF201FC}"/>
              </a:ext>
            </a:extLst>
          </p:cNvPr>
          <p:cNvCxnSpPr>
            <a:cxnSpLocks/>
          </p:cNvCxnSpPr>
          <p:nvPr/>
        </p:nvCxnSpPr>
        <p:spPr>
          <a:xfrm flipV="1">
            <a:off x="8176518" y="3715466"/>
            <a:ext cx="443506" cy="36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1D2F6D-46C7-40F3-BA2F-6FA9E5C6747F}"/>
              </a:ext>
            </a:extLst>
          </p:cNvPr>
          <p:cNvSpPr txBox="1"/>
          <p:nvPr/>
        </p:nvSpPr>
        <p:spPr>
          <a:xfrm>
            <a:off x="3118207" y="5568369"/>
            <a:ext cx="55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learning rate that is too small slows down training</a:t>
            </a:r>
          </a:p>
        </p:txBody>
      </p:sp>
    </p:spTree>
    <p:extLst>
      <p:ext uri="{BB962C8B-B14F-4D97-AF65-F5344CB8AC3E}">
        <p14:creationId xmlns:p14="http://schemas.microsoft.com/office/powerpoint/2010/main" val="71657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1B2-B9D9-4E9F-9AB4-E52328D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1735-0D47-41D2-BF1C-386EEFB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Intro</a:t>
            </a:r>
          </a:p>
        </p:txBody>
      </p:sp>
    </p:spTree>
    <p:extLst>
      <p:ext uri="{BB962C8B-B14F-4D97-AF65-F5344CB8AC3E}">
        <p14:creationId xmlns:p14="http://schemas.microsoft.com/office/powerpoint/2010/main" val="13373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an exciting technology with incredible potential to make our lives easier, but we need to be cognizant of all aspects of the solutions we build.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Use of personal data without authorization</a:t>
            </a:r>
          </a:p>
          <a:p>
            <a:pPr lvl="1"/>
            <a:r>
              <a:rPr lang="en-US" dirty="0"/>
              <a:t>Video surveillance and facial recognition in public</a:t>
            </a:r>
          </a:p>
          <a:p>
            <a:r>
              <a:rPr lang="en-US" dirty="0"/>
              <a:t>Bias in Data</a:t>
            </a:r>
          </a:p>
          <a:p>
            <a:pPr lvl="1"/>
            <a:r>
              <a:rPr lang="en-US" dirty="0"/>
              <a:t>Inappropriate use of protected status info (race, religion, age, …)</a:t>
            </a:r>
          </a:p>
          <a:p>
            <a:pPr lvl="1"/>
            <a:r>
              <a:rPr lang="en-US" dirty="0"/>
              <a:t>Non-Inclusive data – solution only works for a certain group of people</a:t>
            </a:r>
          </a:p>
          <a:p>
            <a:r>
              <a:rPr lang="en-US" dirty="0"/>
              <a:t>Weaponization</a:t>
            </a:r>
          </a:p>
          <a:p>
            <a:pPr lvl="1"/>
            <a:r>
              <a:rPr lang="en-US" dirty="0"/>
              <a:t>Military (robots, drones, intelligent weapons, …)</a:t>
            </a:r>
          </a:p>
          <a:p>
            <a:pPr lvl="1"/>
            <a:r>
              <a:rPr lang="en-US" dirty="0"/>
              <a:t>Politics (mass manipulation of targeted demographic groups)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Joe Mayo: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@JoeMayo </a:t>
            </a:r>
          </a:p>
          <a:p>
            <a:pPr lvl="1"/>
            <a:r>
              <a:rPr lang="en-US"/>
              <a:t>Code: </a:t>
            </a:r>
            <a:r>
              <a:rPr lang="en-US" dirty="0">
                <a:hlinkClick r:id="rId3"/>
              </a:rPr>
              <a:t>https://github.com/JoeMayo/DeepLearningDemos</a:t>
            </a:r>
            <a:r>
              <a:rPr lang="en-US" dirty="0"/>
              <a:t> </a:t>
            </a:r>
          </a:p>
          <a:p>
            <a:r>
              <a:rPr lang="en-US" dirty="0"/>
              <a:t>Andrew Ng’s Deep Learning Course on Coursera - </a:t>
            </a:r>
            <a:r>
              <a:rPr lang="en-US" dirty="0">
                <a:hlinkClick r:id="rId4"/>
              </a:rPr>
              <a:t>https://www.deeplearning.ai</a:t>
            </a:r>
            <a:endParaRPr lang="en-US" dirty="0"/>
          </a:p>
          <a:p>
            <a:r>
              <a:rPr lang="en-US" dirty="0"/>
              <a:t>Microsoft Professional Program AI Track on EdX - </a:t>
            </a:r>
            <a:r>
              <a:rPr lang="en-US" dirty="0">
                <a:hlinkClick r:id="rId5"/>
              </a:rPr>
              <a:t>https://academy.microsoft.com/en-us/professional-program/tracks/artificial-intelligence/</a:t>
            </a:r>
            <a:endParaRPr lang="en-US" dirty="0"/>
          </a:p>
          <a:p>
            <a:r>
              <a:rPr lang="en-US" dirty="0"/>
              <a:t>Udemy.com and Udacity.com also have AI courses</a:t>
            </a:r>
          </a:p>
          <a:p>
            <a:r>
              <a:rPr lang="en-US" dirty="0"/>
              <a:t>Deep Learning Framework Comparison on Wikipedia - </a:t>
            </a:r>
            <a:r>
              <a:rPr lang="en-US" dirty="0">
                <a:hlinkClick r:id="rId6"/>
              </a:rPr>
              <a:t>https://en.wikipedia.org/wiki/Comparison_of_deep_learning_software</a:t>
            </a:r>
            <a:r>
              <a:rPr lang="en-US" dirty="0"/>
              <a:t> </a:t>
            </a:r>
          </a:p>
          <a:p>
            <a:r>
              <a:rPr lang="en-US" dirty="0"/>
              <a:t>Khan Academy - </a:t>
            </a:r>
            <a:r>
              <a:rPr lang="en-US" dirty="0">
                <a:hlinkClick r:id="rId7"/>
              </a:rPr>
              <a:t>https://www.khanacademy.org/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</a:t>
            </a:r>
            <a:r>
              <a:rPr lang="en-US" dirty="0" err="1"/>
              <a:t>LearNing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Video Analysis</a:t>
            </a:r>
          </a:p>
          <a:p>
            <a:r>
              <a:rPr lang="en-US" dirty="0"/>
              <a:t>Natural Language Understanding (NLU)</a:t>
            </a:r>
          </a:p>
          <a:p>
            <a:r>
              <a:rPr lang="en-US" dirty="0"/>
              <a:t>Voice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1940s – Various Connectionist Researchers (Warren McCulloch, Walter Pitts, Donald Hebb, et.al)</a:t>
            </a:r>
          </a:p>
          <a:p>
            <a:r>
              <a:rPr lang="en-US" dirty="0"/>
              <a:t>1957 – </a:t>
            </a:r>
            <a:r>
              <a:rPr lang="en-US" dirty="0" err="1"/>
              <a:t>Perceptrons</a:t>
            </a:r>
            <a:r>
              <a:rPr lang="en-US" dirty="0"/>
              <a:t> (Frank Rosenblatt)</a:t>
            </a:r>
          </a:p>
          <a:p>
            <a:r>
              <a:rPr lang="en-US" dirty="0"/>
              <a:t>1969 – Key Issues (Marvin Minsky and Seymour </a:t>
            </a:r>
            <a:r>
              <a:rPr lang="en-US" dirty="0" err="1"/>
              <a:t>Papert</a:t>
            </a:r>
            <a:r>
              <a:rPr lang="en-US" dirty="0"/>
              <a:t>)</a:t>
            </a:r>
          </a:p>
          <a:p>
            <a:r>
              <a:rPr lang="en-US" dirty="0"/>
              <a:t>1986 – Back Propagation (David </a:t>
            </a:r>
            <a:r>
              <a:rPr lang="en-US" dirty="0" err="1"/>
              <a:t>Rumelhart</a:t>
            </a:r>
            <a:r>
              <a:rPr lang="en-US" dirty="0"/>
              <a:t>, Geoffrey Hinton, and Ronald Williams)</a:t>
            </a:r>
          </a:p>
          <a:p>
            <a:r>
              <a:rPr lang="en-US" dirty="0"/>
              <a:t>Mid to Late 1990s – Another cooling off period</a:t>
            </a:r>
          </a:p>
          <a:p>
            <a:r>
              <a:rPr lang="en-US" dirty="0"/>
              <a:t>2012 – </a:t>
            </a:r>
            <a:r>
              <a:rPr lang="en-US" dirty="0" err="1"/>
              <a:t>AlexNet</a:t>
            </a:r>
            <a:r>
              <a:rPr lang="en-US" dirty="0"/>
              <a:t> (Alex </a:t>
            </a:r>
            <a:r>
              <a:rPr lang="en-US" dirty="0" err="1"/>
              <a:t>Krizhevsky</a:t>
            </a:r>
            <a:r>
              <a:rPr lang="en-US" dirty="0"/>
              <a:t>, Geoffrey Hinton, and Ilya </a:t>
            </a:r>
            <a:r>
              <a:rPr lang="en-US" dirty="0" err="1"/>
              <a:t>Sutskever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913-B2B2-49CC-B9A1-9D426D7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F91F-CB34-40DB-9C1C-4FF8F69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7" y="2610345"/>
            <a:ext cx="1677651" cy="175926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21D51-65AB-4B0F-BDB1-4FA9F3DE236E}"/>
              </a:ext>
            </a:extLst>
          </p:cNvPr>
          <p:cNvSpPr/>
          <p:nvPr/>
        </p:nvSpPr>
        <p:spPr>
          <a:xfrm>
            <a:off x="4669605" y="4022333"/>
            <a:ext cx="2830530" cy="432947"/>
          </a:xfrm>
          <a:custGeom>
            <a:avLst/>
            <a:gdLst>
              <a:gd name="connsiteX0" fmla="*/ 0 w 2830530"/>
              <a:gd name="connsiteY0" fmla="*/ 0 h 432947"/>
              <a:gd name="connsiteX1" fmla="*/ 1433245 w 2830530"/>
              <a:gd name="connsiteY1" fmla="*/ 431514 h 432947"/>
              <a:gd name="connsiteX2" fmla="*/ 2830530 w 2830530"/>
              <a:gd name="connsiteY2" fmla="*/ 133564 h 4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530" h="432947">
                <a:moveTo>
                  <a:pt x="0" y="0"/>
                </a:moveTo>
                <a:cubicBezTo>
                  <a:pt x="480745" y="204626"/>
                  <a:pt x="961490" y="409253"/>
                  <a:pt x="1433245" y="431514"/>
                </a:cubicBezTo>
                <a:cubicBezTo>
                  <a:pt x="1905000" y="453775"/>
                  <a:pt x="2527442" y="210620"/>
                  <a:pt x="2830530" y="13356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4E323D-F744-4478-A3C8-464A24E53840}"/>
              </a:ext>
            </a:extLst>
          </p:cNvPr>
          <p:cNvSpPr/>
          <p:nvPr/>
        </p:nvSpPr>
        <p:spPr>
          <a:xfrm rot="20797616">
            <a:off x="7156051" y="4120516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F1CE44-760E-40EB-A394-9BDCD77D3544}"/>
              </a:ext>
            </a:extLst>
          </p:cNvPr>
          <p:cNvSpPr/>
          <p:nvPr/>
        </p:nvSpPr>
        <p:spPr>
          <a:xfrm rot="20621718">
            <a:off x="6765356" y="4235981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78D409-AA68-4D97-9B78-7E729354C8B4}"/>
              </a:ext>
            </a:extLst>
          </p:cNvPr>
          <p:cNvSpPr/>
          <p:nvPr/>
        </p:nvSpPr>
        <p:spPr>
          <a:xfrm rot="21068258">
            <a:off x="6351392" y="434244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1F62CA-587C-4E9F-BE8A-45FD62DA4F58}"/>
              </a:ext>
            </a:extLst>
          </p:cNvPr>
          <p:cNvSpPr/>
          <p:nvPr/>
        </p:nvSpPr>
        <p:spPr>
          <a:xfrm>
            <a:off x="5951261" y="4369612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CCC1D-0054-4141-B86A-C9D1F508D257}"/>
              </a:ext>
            </a:extLst>
          </p:cNvPr>
          <p:cNvSpPr/>
          <p:nvPr/>
        </p:nvSpPr>
        <p:spPr>
          <a:xfrm rot="757696">
            <a:off x="5549497" y="4331990"/>
            <a:ext cx="364371" cy="143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DE1C3B-12CB-4875-BC11-E788B4EDCDDD}"/>
              </a:ext>
            </a:extLst>
          </p:cNvPr>
          <p:cNvSpPr/>
          <p:nvPr/>
        </p:nvSpPr>
        <p:spPr>
          <a:xfrm rot="1175511">
            <a:off x="5157297" y="4197809"/>
            <a:ext cx="364371" cy="16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797BAE-8624-4CA1-AFD6-AE25D54136B5}"/>
              </a:ext>
            </a:extLst>
          </p:cNvPr>
          <p:cNvSpPr/>
          <p:nvPr/>
        </p:nvSpPr>
        <p:spPr>
          <a:xfrm rot="1175511">
            <a:off x="4761666" y="406600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125B452-D512-4120-A449-C789C1C78FA3}"/>
              </a:ext>
            </a:extLst>
          </p:cNvPr>
          <p:cNvSpPr/>
          <p:nvPr/>
        </p:nvSpPr>
        <p:spPr>
          <a:xfrm>
            <a:off x="7418921" y="3559997"/>
            <a:ext cx="322657" cy="533398"/>
          </a:xfrm>
          <a:custGeom>
            <a:avLst/>
            <a:gdLst>
              <a:gd name="connsiteX0" fmla="*/ 0 w 195209"/>
              <a:gd name="connsiteY0" fmla="*/ 272265 h 272265"/>
              <a:gd name="connsiteX1" fmla="*/ 92468 w 195209"/>
              <a:gd name="connsiteY1" fmla="*/ 123290 h 272265"/>
              <a:gd name="connsiteX2" fmla="*/ 164387 w 195209"/>
              <a:gd name="connsiteY2" fmla="*/ 123290 h 272265"/>
              <a:gd name="connsiteX3" fmla="*/ 195209 w 195209"/>
              <a:gd name="connsiteY3" fmla="*/ 0 h 27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272265">
                <a:moveTo>
                  <a:pt x="0" y="272265"/>
                </a:moveTo>
                <a:cubicBezTo>
                  <a:pt x="32535" y="210192"/>
                  <a:pt x="65070" y="148119"/>
                  <a:pt x="92468" y="123290"/>
                </a:cubicBezTo>
                <a:cubicBezTo>
                  <a:pt x="119866" y="98461"/>
                  <a:pt x="147264" y="143838"/>
                  <a:pt x="164387" y="123290"/>
                </a:cubicBezTo>
                <a:cubicBezTo>
                  <a:pt x="181510" y="102742"/>
                  <a:pt x="151544" y="43665"/>
                  <a:pt x="19520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907969-6EEA-492F-A1F7-30BA21875418}"/>
              </a:ext>
            </a:extLst>
          </p:cNvPr>
          <p:cNvSpPr/>
          <p:nvPr/>
        </p:nvSpPr>
        <p:spPr>
          <a:xfrm>
            <a:off x="7520684" y="4125827"/>
            <a:ext cx="796247" cy="150055"/>
          </a:xfrm>
          <a:custGeom>
            <a:avLst/>
            <a:gdLst>
              <a:gd name="connsiteX0" fmla="*/ 0 w 796247"/>
              <a:gd name="connsiteY0" fmla="*/ 76304 h 150055"/>
              <a:gd name="connsiteX1" fmla="*/ 328773 w 796247"/>
              <a:gd name="connsiteY1" fmla="*/ 148223 h 150055"/>
              <a:gd name="connsiteX2" fmla="*/ 631860 w 796247"/>
              <a:gd name="connsiteY2" fmla="*/ 9522 h 150055"/>
              <a:gd name="connsiteX3" fmla="*/ 796247 w 796247"/>
              <a:gd name="connsiteY3" fmla="*/ 19796 h 1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47" h="150055">
                <a:moveTo>
                  <a:pt x="0" y="76304"/>
                </a:moveTo>
                <a:cubicBezTo>
                  <a:pt x="111731" y="117828"/>
                  <a:pt x="223463" y="159353"/>
                  <a:pt x="328773" y="148223"/>
                </a:cubicBezTo>
                <a:cubicBezTo>
                  <a:pt x="434083" y="137093"/>
                  <a:pt x="553948" y="30926"/>
                  <a:pt x="631860" y="9522"/>
                </a:cubicBezTo>
                <a:cubicBezTo>
                  <a:pt x="709772" y="-11882"/>
                  <a:pt x="764568" y="7810"/>
                  <a:pt x="796247" y="1979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CB0BEE-77FA-40C1-9160-7E3C273749F9}"/>
              </a:ext>
            </a:extLst>
          </p:cNvPr>
          <p:cNvSpPr/>
          <p:nvPr/>
        </p:nvSpPr>
        <p:spPr>
          <a:xfrm>
            <a:off x="7425205" y="4238935"/>
            <a:ext cx="632745" cy="717709"/>
          </a:xfrm>
          <a:custGeom>
            <a:avLst/>
            <a:gdLst>
              <a:gd name="connsiteX0" fmla="*/ 0 w 632745"/>
              <a:gd name="connsiteY0" fmla="*/ 0 h 717709"/>
              <a:gd name="connsiteX1" fmla="*/ 282539 w 632745"/>
              <a:gd name="connsiteY1" fmla="*/ 267128 h 717709"/>
              <a:gd name="connsiteX2" fmla="*/ 354458 w 632745"/>
              <a:gd name="connsiteY2" fmla="*/ 549667 h 717709"/>
              <a:gd name="connsiteX3" fmla="*/ 631860 w 632745"/>
              <a:gd name="connsiteY3" fmla="*/ 626724 h 71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745" h="717709">
                <a:moveTo>
                  <a:pt x="0" y="0"/>
                </a:moveTo>
                <a:cubicBezTo>
                  <a:pt x="111731" y="87758"/>
                  <a:pt x="223463" y="175517"/>
                  <a:pt x="282539" y="267128"/>
                </a:cubicBezTo>
                <a:cubicBezTo>
                  <a:pt x="341615" y="358739"/>
                  <a:pt x="296238" y="489734"/>
                  <a:pt x="354458" y="549667"/>
                </a:cubicBezTo>
                <a:cubicBezTo>
                  <a:pt x="412678" y="609600"/>
                  <a:pt x="648983" y="845050"/>
                  <a:pt x="631860" y="62672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F07334C-0667-4F3C-AAE1-9B9DA2D8A8B0}"/>
              </a:ext>
            </a:extLst>
          </p:cNvPr>
          <p:cNvSpPr/>
          <p:nvPr/>
        </p:nvSpPr>
        <p:spPr>
          <a:xfrm>
            <a:off x="7705619" y="3780890"/>
            <a:ext cx="246579" cy="41221"/>
          </a:xfrm>
          <a:custGeom>
            <a:avLst/>
            <a:gdLst>
              <a:gd name="connsiteX0" fmla="*/ 0 w 246579"/>
              <a:gd name="connsiteY0" fmla="*/ 10274 h 41221"/>
              <a:gd name="connsiteX1" fmla="*/ 164386 w 246579"/>
              <a:gd name="connsiteY1" fmla="*/ 41097 h 41221"/>
              <a:gd name="connsiteX2" fmla="*/ 246579 w 246579"/>
              <a:gd name="connsiteY2" fmla="*/ 0 h 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41221">
                <a:moveTo>
                  <a:pt x="0" y="10274"/>
                </a:moveTo>
                <a:cubicBezTo>
                  <a:pt x="61645" y="26541"/>
                  <a:pt x="123290" y="42809"/>
                  <a:pt x="164386" y="41097"/>
                </a:cubicBezTo>
                <a:cubicBezTo>
                  <a:pt x="205482" y="39385"/>
                  <a:pt x="246579" y="0"/>
                  <a:pt x="2465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21C45C0-CE8B-423D-88A4-977FCAC195D0}"/>
              </a:ext>
            </a:extLst>
          </p:cNvPr>
          <p:cNvSpPr/>
          <p:nvPr/>
        </p:nvSpPr>
        <p:spPr>
          <a:xfrm>
            <a:off x="8018980" y="4212405"/>
            <a:ext cx="124398" cy="277402"/>
          </a:xfrm>
          <a:custGeom>
            <a:avLst/>
            <a:gdLst>
              <a:gd name="connsiteX0" fmla="*/ 0 w 124398"/>
              <a:gd name="connsiteY0" fmla="*/ 0 h 277402"/>
              <a:gd name="connsiteX1" fmla="*/ 123290 w 124398"/>
              <a:gd name="connsiteY1" fmla="*/ 154112 h 277402"/>
              <a:gd name="connsiteX2" fmla="*/ 82194 w 124398"/>
              <a:gd name="connsiteY2" fmla="*/ 277402 h 2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98" h="277402">
                <a:moveTo>
                  <a:pt x="0" y="0"/>
                </a:moveTo>
                <a:cubicBezTo>
                  <a:pt x="54795" y="53939"/>
                  <a:pt x="109591" y="107878"/>
                  <a:pt x="123290" y="154112"/>
                </a:cubicBezTo>
                <a:cubicBezTo>
                  <a:pt x="136989" y="200346"/>
                  <a:pt x="17981" y="214901"/>
                  <a:pt x="82194" y="277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320310-2C47-4E1E-86A5-F6D15F801285}"/>
              </a:ext>
            </a:extLst>
          </p:cNvPr>
          <p:cNvSpPr/>
          <p:nvPr/>
        </p:nvSpPr>
        <p:spPr>
          <a:xfrm>
            <a:off x="7731304" y="4577137"/>
            <a:ext cx="672957" cy="144890"/>
          </a:xfrm>
          <a:custGeom>
            <a:avLst/>
            <a:gdLst>
              <a:gd name="connsiteX0" fmla="*/ 0 w 672957"/>
              <a:gd name="connsiteY0" fmla="*/ 0 h 144890"/>
              <a:gd name="connsiteX1" fmla="*/ 236306 w 672957"/>
              <a:gd name="connsiteY1" fmla="*/ 143839 h 144890"/>
              <a:gd name="connsiteX2" fmla="*/ 672957 w 672957"/>
              <a:gd name="connsiteY2" fmla="*/ 77056 h 14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7" h="144890">
                <a:moveTo>
                  <a:pt x="0" y="0"/>
                </a:moveTo>
                <a:cubicBezTo>
                  <a:pt x="62073" y="65498"/>
                  <a:pt x="124146" y="130996"/>
                  <a:pt x="236306" y="143839"/>
                </a:cubicBezTo>
                <a:cubicBezTo>
                  <a:pt x="348466" y="156682"/>
                  <a:pt x="644703" y="47090"/>
                  <a:pt x="672957" y="770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3B7B7D-E61C-4785-99A9-C7D64A55C6F3}"/>
              </a:ext>
            </a:extLst>
          </p:cNvPr>
          <p:cNvSpPr/>
          <p:nvPr/>
        </p:nvSpPr>
        <p:spPr>
          <a:xfrm>
            <a:off x="7551973" y="4900773"/>
            <a:ext cx="302621" cy="226796"/>
          </a:xfrm>
          <a:custGeom>
            <a:avLst/>
            <a:gdLst>
              <a:gd name="connsiteX0" fmla="*/ 302621 w 302621"/>
              <a:gd name="connsiteY0" fmla="*/ 0 h 226796"/>
              <a:gd name="connsiteX1" fmla="*/ 220428 w 302621"/>
              <a:gd name="connsiteY1" fmla="*/ 92468 h 226796"/>
              <a:gd name="connsiteX2" fmla="*/ 86863 w 302621"/>
              <a:gd name="connsiteY2" fmla="*/ 102742 h 2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21" h="226796">
                <a:moveTo>
                  <a:pt x="302621" y="0"/>
                </a:moveTo>
                <a:cubicBezTo>
                  <a:pt x="279504" y="37672"/>
                  <a:pt x="256388" y="75344"/>
                  <a:pt x="220428" y="92468"/>
                </a:cubicBezTo>
                <a:cubicBezTo>
                  <a:pt x="184468" y="109592"/>
                  <a:pt x="-156292" y="379288"/>
                  <a:pt x="86863" y="1027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08C43-0803-4342-BBB9-14BC3AECC639}"/>
              </a:ext>
            </a:extLst>
          </p:cNvPr>
          <p:cNvCxnSpPr>
            <a:cxnSpLocks/>
          </p:cNvCxnSpPr>
          <p:nvPr/>
        </p:nvCxnSpPr>
        <p:spPr>
          <a:xfrm flipV="1">
            <a:off x="3940140" y="2358681"/>
            <a:ext cx="0" cy="384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2E922-743C-4A1A-9DFD-C24EC45F9363}"/>
              </a:ext>
            </a:extLst>
          </p:cNvPr>
          <p:cNvCxnSpPr>
            <a:cxnSpLocks/>
          </p:cNvCxnSpPr>
          <p:nvPr/>
        </p:nvCxnSpPr>
        <p:spPr>
          <a:xfrm flipH="1">
            <a:off x="3869366" y="4306213"/>
            <a:ext cx="47183" cy="356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B8E3BC-616C-4437-9D6D-5800351ACB59}"/>
              </a:ext>
            </a:extLst>
          </p:cNvPr>
          <p:cNvCxnSpPr>
            <a:cxnSpLocks/>
          </p:cNvCxnSpPr>
          <p:nvPr/>
        </p:nvCxnSpPr>
        <p:spPr>
          <a:xfrm flipH="1">
            <a:off x="2918547" y="3822112"/>
            <a:ext cx="292128" cy="2002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ADA43C-93A4-4543-B349-972CD2841B7E}"/>
              </a:ext>
            </a:extLst>
          </p:cNvPr>
          <p:cNvCxnSpPr>
            <a:cxnSpLocks/>
          </p:cNvCxnSpPr>
          <p:nvPr/>
        </p:nvCxnSpPr>
        <p:spPr>
          <a:xfrm flipH="1" flipV="1">
            <a:off x="2739435" y="2796336"/>
            <a:ext cx="358224" cy="2037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FFAAE-43D8-4417-B24B-19B2F7328283}"/>
              </a:ext>
            </a:extLst>
          </p:cNvPr>
          <p:cNvCxnSpPr>
            <a:cxnSpLocks/>
          </p:cNvCxnSpPr>
          <p:nvPr/>
        </p:nvCxnSpPr>
        <p:spPr>
          <a:xfrm flipV="1">
            <a:off x="4669606" y="2953726"/>
            <a:ext cx="308224" cy="200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12071E-A2D6-488F-BF4E-ED5D4AD8543F}"/>
              </a:ext>
            </a:extLst>
          </p:cNvPr>
          <p:cNvCxnSpPr>
            <a:cxnSpLocks/>
          </p:cNvCxnSpPr>
          <p:nvPr/>
        </p:nvCxnSpPr>
        <p:spPr>
          <a:xfrm flipH="1">
            <a:off x="4697458" y="3000054"/>
            <a:ext cx="13747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FCD505-65A0-4B48-B822-733DD2FD6B5C}"/>
              </a:ext>
            </a:extLst>
          </p:cNvPr>
          <p:cNvCxnSpPr>
            <a:cxnSpLocks/>
          </p:cNvCxnSpPr>
          <p:nvPr/>
        </p:nvCxnSpPr>
        <p:spPr>
          <a:xfrm>
            <a:off x="3858632" y="2526439"/>
            <a:ext cx="81508" cy="2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091341-6307-4A0D-97A9-A76CE1678859}"/>
              </a:ext>
            </a:extLst>
          </p:cNvPr>
          <p:cNvCxnSpPr>
            <a:cxnSpLocks/>
          </p:cNvCxnSpPr>
          <p:nvPr/>
        </p:nvCxnSpPr>
        <p:spPr>
          <a:xfrm>
            <a:off x="4823718" y="3077111"/>
            <a:ext cx="165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E9916-F72A-485E-9B2F-905FB21BD95B}"/>
              </a:ext>
            </a:extLst>
          </p:cNvPr>
          <p:cNvCxnSpPr>
            <a:cxnSpLocks/>
          </p:cNvCxnSpPr>
          <p:nvPr/>
        </p:nvCxnSpPr>
        <p:spPr>
          <a:xfrm flipV="1">
            <a:off x="4906453" y="2888655"/>
            <a:ext cx="16601" cy="1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72096C-AF76-4996-BBAD-EF380904D8C4}"/>
              </a:ext>
            </a:extLst>
          </p:cNvPr>
          <p:cNvCxnSpPr>
            <a:cxnSpLocks/>
          </p:cNvCxnSpPr>
          <p:nvPr/>
        </p:nvCxnSpPr>
        <p:spPr>
          <a:xfrm flipH="1" flipV="1">
            <a:off x="2961975" y="2809430"/>
            <a:ext cx="57832" cy="13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826F0A-718C-44D0-AC8E-FB9F52CD9A85}"/>
              </a:ext>
            </a:extLst>
          </p:cNvPr>
          <p:cNvCxnSpPr>
            <a:cxnSpLocks/>
          </p:cNvCxnSpPr>
          <p:nvPr/>
        </p:nvCxnSpPr>
        <p:spPr>
          <a:xfrm flipH="1">
            <a:off x="3940141" y="2317584"/>
            <a:ext cx="95282" cy="1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EC8F-01FD-4FCC-820E-C9DE2311B232}"/>
              </a:ext>
            </a:extLst>
          </p:cNvPr>
          <p:cNvCxnSpPr>
            <a:cxnSpLocks/>
          </p:cNvCxnSpPr>
          <p:nvPr/>
        </p:nvCxnSpPr>
        <p:spPr>
          <a:xfrm>
            <a:off x="2739435" y="2944354"/>
            <a:ext cx="22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899BB9-F120-4403-95A3-437EA713C8C3}"/>
              </a:ext>
            </a:extLst>
          </p:cNvPr>
          <p:cNvCxnSpPr>
            <a:cxnSpLocks/>
          </p:cNvCxnSpPr>
          <p:nvPr/>
        </p:nvCxnSpPr>
        <p:spPr>
          <a:xfrm flipV="1">
            <a:off x="2837253" y="2671281"/>
            <a:ext cx="13452" cy="17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BCC17-0F08-415D-946F-DD49E2957A63}"/>
              </a:ext>
            </a:extLst>
          </p:cNvPr>
          <p:cNvCxnSpPr>
            <a:cxnSpLocks/>
          </p:cNvCxnSpPr>
          <p:nvPr/>
        </p:nvCxnSpPr>
        <p:spPr>
          <a:xfrm flipH="1" flipV="1">
            <a:off x="2850705" y="3892193"/>
            <a:ext cx="229660" cy="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26BB12-29B0-4B7A-9E63-CCD55055CFD2}"/>
              </a:ext>
            </a:extLst>
          </p:cNvPr>
          <p:cNvCxnSpPr/>
          <p:nvPr/>
        </p:nvCxnSpPr>
        <p:spPr>
          <a:xfrm>
            <a:off x="4711205" y="3000054"/>
            <a:ext cx="0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D64A40-8EA8-4DE4-96FB-43371E41A392}"/>
              </a:ext>
            </a:extLst>
          </p:cNvPr>
          <p:cNvCxnSpPr>
            <a:cxnSpLocks/>
          </p:cNvCxnSpPr>
          <p:nvPr/>
        </p:nvCxnSpPr>
        <p:spPr>
          <a:xfrm flipH="1">
            <a:off x="3790836" y="4577138"/>
            <a:ext cx="78530" cy="2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A0C56D-398B-42E7-AE11-72E465D27017}"/>
              </a:ext>
            </a:extLst>
          </p:cNvPr>
          <p:cNvCxnSpPr>
            <a:cxnSpLocks/>
          </p:cNvCxnSpPr>
          <p:nvPr/>
        </p:nvCxnSpPr>
        <p:spPr>
          <a:xfrm>
            <a:off x="3892957" y="4503967"/>
            <a:ext cx="176508" cy="7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0DD57C-1D2B-4A46-8508-672DE5D29031}"/>
              </a:ext>
            </a:extLst>
          </p:cNvPr>
          <p:cNvCxnSpPr>
            <a:cxnSpLocks/>
          </p:cNvCxnSpPr>
          <p:nvPr/>
        </p:nvCxnSpPr>
        <p:spPr>
          <a:xfrm>
            <a:off x="3164441" y="3839111"/>
            <a:ext cx="0" cy="1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ACE5B-C2DC-4232-BA5B-E20BC4E6E21F}"/>
              </a:ext>
            </a:extLst>
          </p:cNvPr>
          <p:cNvSpPr txBox="1"/>
          <p:nvPr/>
        </p:nvSpPr>
        <p:spPr>
          <a:xfrm>
            <a:off x="6999241" y="2440876"/>
            <a:ext cx="155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Brain Cell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47994D-7301-4865-AB6C-C7D4EFBB908C}"/>
              </a:ext>
            </a:extLst>
          </p:cNvPr>
          <p:cNvSpPr txBox="1"/>
          <p:nvPr/>
        </p:nvSpPr>
        <p:spPr>
          <a:xfrm>
            <a:off x="1530849" y="459778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9F931-D098-4642-8A43-2F739AD1E0CB}"/>
              </a:ext>
            </a:extLst>
          </p:cNvPr>
          <p:cNvCxnSpPr/>
          <p:nvPr/>
        </p:nvCxnSpPr>
        <p:spPr>
          <a:xfrm flipV="1">
            <a:off x="2198670" y="3154168"/>
            <a:ext cx="595901" cy="1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473AC8-F9E8-4468-B814-B090B5EF30BF}"/>
              </a:ext>
            </a:extLst>
          </p:cNvPr>
          <p:cNvCxnSpPr>
            <a:cxnSpLocks/>
          </p:cNvCxnSpPr>
          <p:nvPr/>
        </p:nvCxnSpPr>
        <p:spPr>
          <a:xfrm flipV="1">
            <a:off x="2452703" y="4141374"/>
            <a:ext cx="378020" cy="4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D22302-B9A1-40C0-9697-33F3C66DC662}"/>
              </a:ext>
            </a:extLst>
          </p:cNvPr>
          <p:cNvCxnSpPr>
            <a:cxnSpLocks/>
          </p:cNvCxnSpPr>
          <p:nvPr/>
        </p:nvCxnSpPr>
        <p:spPr>
          <a:xfrm flipV="1">
            <a:off x="2503470" y="4489807"/>
            <a:ext cx="1261043" cy="2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042F4-026E-43F2-93BB-D0B6A17D0E35}"/>
              </a:ext>
            </a:extLst>
          </p:cNvPr>
          <p:cNvSpPr txBox="1"/>
          <p:nvPr/>
        </p:nvSpPr>
        <p:spPr>
          <a:xfrm>
            <a:off x="4813358" y="3403206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DE8A3C-52C1-4465-B704-630ED1AF8A4E}"/>
              </a:ext>
            </a:extLst>
          </p:cNvPr>
          <p:cNvSpPr txBox="1"/>
          <p:nvPr/>
        </p:nvSpPr>
        <p:spPr>
          <a:xfrm>
            <a:off x="4377063" y="223965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9BA99D-1DA6-4D36-AE5D-17E3C0E60A7D}"/>
              </a:ext>
            </a:extLst>
          </p:cNvPr>
          <p:cNvSpPr txBox="1"/>
          <p:nvPr/>
        </p:nvSpPr>
        <p:spPr>
          <a:xfrm>
            <a:off x="5283412" y="5192950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Myelin Sheath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ACE938-4864-4F30-97D0-901B38282594}"/>
              </a:ext>
            </a:extLst>
          </p:cNvPr>
          <p:cNvSpPr txBox="1"/>
          <p:nvPr/>
        </p:nvSpPr>
        <p:spPr>
          <a:xfrm>
            <a:off x="9025847" y="3820552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  <a:p>
            <a:r>
              <a:rPr lang="en-US" dirty="0"/>
              <a:t>Terminals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A03B13-79FF-4869-AF34-9B7FCB25764C}"/>
              </a:ext>
            </a:extLst>
          </p:cNvPr>
          <p:cNvCxnSpPr>
            <a:cxnSpLocks/>
          </p:cNvCxnSpPr>
          <p:nvPr/>
        </p:nvCxnSpPr>
        <p:spPr>
          <a:xfrm flipH="1">
            <a:off x="3940140" y="2650630"/>
            <a:ext cx="777867" cy="86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0CBD58-BD95-4FE4-9E8B-EDF91214EBA4}"/>
              </a:ext>
            </a:extLst>
          </p:cNvPr>
          <p:cNvCxnSpPr>
            <a:cxnSpLocks/>
            <a:stCxn id="112" idx="0"/>
            <a:endCxn id="25" idx="4"/>
          </p:cNvCxnSpPr>
          <p:nvPr/>
        </p:nvCxnSpPr>
        <p:spPr>
          <a:xfrm flipV="1">
            <a:off x="6048141" y="4520351"/>
            <a:ext cx="85306" cy="6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06255-17EA-4D80-A19B-44C4E876000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69605" y="3730523"/>
            <a:ext cx="372038" cy="29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D24E35-7E21-458F-8D55-8791626B959F}"/>
              </a:ext>
            </a:extLst>
          </p:cNvPr>
          <p:cNvCxnSpPr>
            <a:cxnSpLocks/>
          </p:cNvCxnSpPr>
          <p:nvPr/>
        </p:nvCxnSpPr>
        <p:spPr>
          <a:xfrm flipH="1">
            <a:off x="8297490" y="4444981"/>
            <a:ext cx="790558" cy="45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66B25B-0EFE-45D2-B2DC-A4E0A98E5CE1}"/>
              </a:ext>
            </a:extLst>
          </p:cNvPr>
          <p:cNvCxnSpPr>
            <a:cxnSpLocks/>
          </p:cNvCxnSpPr>
          <p:nvPr/>
        </p:nvCxnSpPr>
        <p:spPr>
          <a:xfrm flipH="1">
            <a:off x="8316931" y="4212405"/>
            <a:ext cx="554804" cy="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D740ED-9029-4069-862B-63286713C1E0}"/>
              </a:ext>
            </a:extLst>
          </p:cNvPr>
          <p:cNvCxnSpPr>
            <a:cxnSpLocks/>
          </p:cNvCxnSpPr>
          <p:nvPr/>
        </p:nvCxnSpPr>
        <p:spPr>
          <a:xfrm flipH="1" flipV="1">
            <a:off x="8081179" y="3801434"/>
            <a:ext cx="944668" cy="1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21D-3568-451F-B747-E878EA8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C21676-0CB5-4F35-B496-6AA1906E81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04626" y="3311249"/>
            <a:ext cx="1841343" cy="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23499-F750-4A6E-A6DA-8420B87D22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04626" y="4991226"/>
            <a:ext cx="1841343" cy="2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2612E9-1879-45C0-A8C7-4540D177539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F70E-2E63-4889-BD82-12D7139C00F3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396B35-D57D-4A5E-B6E1-3B56F7DA90A2}"/>
              </a:ext>
            </a:extLst>
          </p:cNvPr>
          <p:cNvSpPr/>
          <p:nvPr/>
        </p:nvSpPr>
        <p:spPr>
          <a:xfrm>
            <a:off x="4136379" y="2457461"/>
            <a:ext cx="3403615" cy="340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DBD0B-67F0-45FA-BB58-1E200CB8E1F5}"/>
              </a:ext>
            </a:extLst>
          </p:cNvPr>
          <p:cNvSpPr txBox="1"/>
          <p:nvPr/>
        </p:nvSpPr>
        <p:spPr>
          <a:xfrm>
            <a:off x="2654775" y="2957117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937A-CC87-4211-8302-E7908AB1AEF1}"/>
              </a:ext>
            </a:extLst>
          </p:cNvPr>
          <p:cNvSpPr txBox="1"/>
          <p:nvPr/>
        </p:nvSpPr>
        <p:spPr>
          <a:xfrm>
            <a:off x="2654775" y="4645715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(w2)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D605D-41B1-493B-AB80-16E2EBDB7DC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27470" y="2352782"/>
            <a:ext cx="607357" cy="6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9C8092-033A-49BE-953F-2E4D34F41258}"/>
              </a:ext>
            </a:extLst>
          </p:cNvPr>
          <p:cNvSpPr txBox="1"/>
          <p:nvPr/>
        </p:nvSpPr>
        <p:spPr>
          <a:xfrm>
            <a:off x="4183967" y="22727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(b)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861478-9F81-40C9-9036-DC62AE5C895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539994" y="4159269"/>
            <a:ext cx="730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45B91D-BC0C-4D1D-B700-1FACBE104E1C}"/>
              </a:ext>
            </a:extLst>
          </p:cNvPr>
          <p:cNvSpPr txBox="1"/>
          <p:nvPr/>
        </p:nvSpPr>
        <p:spPr>
          <a:xfrm>
            <a:off x="8444340" y="39746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2944F6-65B3-4973-B135-6724926BED5C}"/>
              </a:ext>
            </a:extLst>
          </p:cNvPr>
          <p:cNvCxnSpPr/>
          <p:nvPr/>
        </p:nvCxnSpPr>
        <p:spPr>
          <a:xfrm>
            <a:off x="5838186" y="2642127"/>
            <a:ext cx="0" cy="303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CACB94-125E-4EC2-9627-621BC0758F10}"/>
              </a:ext>
            </a:extLst>
          </p:cNvPr>
          <p:cNvSpPr txBox="1"/>
          <p:nvPr/>
        </p:nvSpPr>
        <p:spPr>
          <a:xfrm>
            <a:off x="4876276" y="39746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7FD2DF-314E-4C0C-9DB4-49DBDE1484E3}"/>
              </a:ext>
            </a:extLst>
          </p:cNvPr>
          <p:cNvSpPr txBox="1"/>
          <p:nvPr/>
        </p:nvSpPr>
        <p:spPr>
          <a:xfrm>
            <a:off x="6096000" y="39746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Sigmoid(z)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03FAB-54B4-497F-8B82-D478B660C6A0}"/>
              </a:ext>
            </a:extLst>
          </p:cNvPr>
          <p:cNvSpPr txBox="1"/>
          <p:nvPr/>
        </p:nvSpPr>
        <p:spPr>
          <a:xfrm>
            <a:off x="7129268" y="186238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80751-B850-4386-BCE9-595C995D5775}"/>
              </a:ext>
            </a:extLst>
          </p:cNvPr>
          <p:cNvSpPr txBox="1"/>
          <p:nvPr/>
        </p:nvSpPr>
        <p:spPr>
          <a:xfrm>
            <a:off x="7500134" y="2592439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sigmoid(z) = 1/(1+e**-z)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355FCD-A337-438F-A317-1DF8363A836F}"/>
              </a:ext>
            </a:extLst>
          </p:cNvPr>
          <p:cNvCxnSpPr/>
          <p:nvPr/>
        </p:nvCxnSpPr>
        <p:spPr>
          <a:xfrm flipV="1">
            <a:off x="5152314" y="2311685"/>
            <a:ext cx="1976954" cy="17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15188-0139-4D03-8775-EB02B1EC787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678852" y="3077110"/>
            <a:ext cx="925085" cy="8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586-54BB-4398-9D7B-ED05136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AF9E-B933-4912-85A2-D13CF75E9BAC}"/>
              </a:ext>
            </a:extLst>
          </p:cNvPr>
          <p:cNvSpPr txBox="1"/>
          <p:nvPr/>
        </p:nvSpPr>
        <p:spPr>
          <a:xfrm>
            <a:off x="3963003" y="243165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54098-F851-40D0-9A07-F36D0AC2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7838"/>
              </p:ext>
            </p:extLst>
          </p:nvPr>
        </p:nvGraphicFramePr>
        <p:xfrm>
          <a:off x="4055990" y="3211653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0807D-2594-4565-A762-1F998EB4C527}"/>
              </a:ext>
            </a:extLst>
          </p:cNvPr>
          <p:cNvSpPr txBox="1"/>
          <p:nvPr/>
        </p:nvSpPr>
        <p:spPr>
          <a:xfrm>
            <a:off x="8057774" y="1804257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Multiplication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6A45D-7DBF-484D-81A5-CD7C06CDB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3836"/>
              </p:ext>
            </p:extLst>
          </p:nvPr>
        </p:nvGraphicFramePr>
        <p:xfrm>
          <a:off x="5888641" y="3201796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D50B0B-38B2-454C-A175-AB5E5AC1CE65}"/>
              </a:ext>
            </a:extLst>
          </p:cNvPr>
          <p:cNvSpPr txBox="1"/>
          <p:nvPr/>
        </p:nvSpPr>
        <p:spPr>
          <a:xfrm>
            <a:off x="5362809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027E-CB20-4064-94A4-273461336435}"/>
              </a:ext>
            </a:extLst>
          </p:cNvPr>
          <p:cNvSpPr txBox="1"/>
          <p:nvPr/>
        </p:nvSpPr>
        <p:spPr>
          <a:xfrm>
            <a:off x="6579011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F834-E60D-4B15-A1EE-D28EA1799B8E}"/>
              </a:ext>
            </a:extLst>
          </p:cNvPr>
          <p:cNvSpPr txBox="1"/>
          <p:nvPr/>
        </p:nvSpPr>
        <p:spPr>
          <a:xfrm>
            <a:off x="7029896" y="326999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69B55-FFCC-475A-A12C-CCDB9680BDC9}"/>
              </a:ext>
            </a:extLst>
          </p:cNvPr>
          <p:cNvSpPr txBox="1"/>
          <p:nvPr/>
        </p:nvSpPr>
        <p:spPr>
          <a:xfrm>
            <a:off x="5521664" y="39995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B6C673-8E5D-42CD-B5CD-7A583E3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33433"/>
              </p:ext>
            </p:extLst>
          </p:nvPr>
        </p:nvGraphicFramePr>
        <p:xfrm>
          <a:off x="4064804" y="4498192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68A164-C8E0-4188-AB93-443F4C5A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6275"/>
              </p:ext>
            </p:extLst>
          </p:nvPr>
        </p:nvGraphicFramePr>
        <p:xfrm>
          <a:off x="5897455" y="4488335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05E8A5-ED0C-4B0C-B088-BDA13D26D9A5}"/>
              </a:ext>
            </a:extLst>
          </p:cNvPr>
          <p:cNvSpPr txBox="1"/>
          <p:nvPr/>
        </p:nvSpPr>
        <p:spPr>
          <a:xfrm>
            <a:off x="5371623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2B831-EAFF-41E8-9207-98F2B809C4BA}"/>
              </a:ext>
            </a:extLst>
          </p:cNvPr>
          <p:cNvSpPr txBox="1"/>
          <p:nvPr/>
        </p:nvSpPr>
        <p:spPr>
          <a:xfrm>
            <a:off x="6587825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A9EF7-DE1B-4623-AC80-D5B0C6232C34}"/>
              </a:ext>
            </a:extLst>
          </p:cNvPr>
          <p:cNvSpPr txBox="1"/>
          <p:nvPr/>
        </p:nvSpPr>
        <p:spPr>
          <a:xfrm>
            <a:off x="7038710" y="45565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3569-DF0A-4A5D-905D-EB5FC9EFBD7A}"/>
              </a:ext>
            </a:extLst>
          </p:cNvPr>
          <p:cNvSpPr txBox="1"/>
          <p:nvPr/>
        </p:nvSpPr>
        <p:spPr>
          <a:xfrm>
            <a:off x="4064804" y="5513264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2*4 + 3*5 + 6 = 29</a:t>
            </a:r>
          </a:p>
        </p:txBody>
      </p:sp>
    </p:spTree>
    <p:extLst>
      <p:ext uri="{BB962C8B-B14F-4D97-AF65-F5344CB8AC3E}">
        <p14:creationId xmlns:p14="http://schemas.microsoft.com/office/powerpoint/2010/main" val="32069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44-A199-4400-BEE8-8DF38BD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25FA9-592D-443F-AE09-48853AB63291}"/>
              </a:ext>
            </a:extLst>
          </p:cNvPr>
          <p:cNvSpPr txBox="1"/>
          <p:nvPr/>
        </p:nvSpPr>
        <p:spPr>
          <a:xfrm>
            <a:off x="8037225" y="1804257"/>
            <a:ext cx="165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C2351-CA63-4727-8A85-E9784E98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16" y="3237407"/>
            <a:ext cx="2258313" cy="174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2C10B-9231-47BE-B852-242E2821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1875035"/>
            <a:ext cx="4646871" cy="41395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E5949-59A2-4B95-AECC-45489220059F}"/>
              </a:ext>
            </a:extLst>
          </p:cNvPr>
          <p:cNvCxnSpPr>
            <a:stCxn id="7" idx="1"/>
          </p:cNvCxnSpPr>
          <p:nvPr/>
        </p:nvCxnSpPr>
        <p:spPr>
          <a:xfrm flipH="1">
            <a:off x="5751513" y="4107706"/>
            <a:ext cx="1997203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Neural Net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0770F3-EB8B-4B07-9B25-B3594B0BF9F7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A4B274-0E13-4C21-ACB7-C0B270CCCAE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05C18-E29B-44D0-B28B-F93B124E4D89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4A97-C2B2-4BE3-A9B5-D34C5A0E7A6E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7255D-4BFC-401A-9669-C424B6988AF4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2F4F3-3A7A-446E-A435-22CB64E58C55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A30A61-F23C-4FAA-90DD-7C9829F7E01C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65934-3AE4-495D-8D97-6329BB6B8F7D}"/>
              </a:ext>
            </a:extLst>
          </p:cNvPr>
          <p:cNvCxnSpPr>
            <a:cxnSpLocks/>
            <a:stCxn id="41" idx="3"/>
            <a:endCxn id="55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75E4A-5F00-4210-9BAA-789FF2DA619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D43CC-EFE3-4FBE-9208-58801EBC35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DAB02-A744-4E7A-9C06-662181C18C8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2CA65-3481-473F-BB26-5FFC6903C4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3538D-F1F1-433F-918B-E1AB06139BC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108E5-8CF8-407A-8ECF-F141B699BA9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B05F5-5369-4CBD-94B4-1F1B10A5E2C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5FC50-73CC-4EEE-ADE1-2B1FE9099FB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2C42-924E-46BB-8423-9F7C861ABBB6}"/>
              </a:ext>
            </a:extLst>
          </p:cNvPr>
          <p:cNvCxnSpPr>
            <a:cxnSpLocks/>
            <a:stCxn id="41" idx="3"/>
            <a:endCxn id="56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501CAE-B713-4BAF-81B8-225C67C26905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53A9B-14C9-484F-B15E-01E3FEB8D6BC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F6F737-B061-4F46-952F-BB2D8D17086A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CDB8FC-C80B-4FC7-A6B1-E7344A59BC62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A6227EA-6B2F-4FA8-A76D-982279F63CEE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AF3366-9C73-4617-B28E-DD2F1D032BFE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B780E0-9441-4BA9-B72C-260C5C5386F1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5C9B53-BD08-466A-8D91-E0FEB70AD14F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CF609-FB71-4782-8C18-A9CF7EE4A8DB}"/>
              </a:ext>
            </a:extLst>
          </p:cNvPr>
          <p:cNvCxnSpPr>
            <a:cxnSpLocks/>
            <a:stCxn id="56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2F536C-35D6-475F-A9FA-40923FF022C5}"/>
              </a:ext>
            </a:extLst>
          </p:cNvPr>
          <p:cNvCxnSpPr>
            <a:cxnSpLocks/>
            <a:stCxn id="56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055D1E-CA46-4D2E-A1AD-F110077C4012}"/>
              </a:ext>
            </a:extLst>
          </p:cNvPr>
          <p:cNvCxnSpPr>
            <a:cxnSpLocks/>
            <a:stCxn id="55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02220-F1B1-4910-9188-10F5A17561F9}"/>
              </a:ext>
            </a:extLst>
          </p:cNvPr>
          <p:cNvCxnSpPr>
            <a:cxnSpLocks/>
            <a:stCxn id="55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7D83DF-9775-4A48-9D19-00713A6B4A6A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43B5C1-EE82-4110-BED8-C215FC7EEA91}"/>
              </a:ext>
            </a:extLst>
          </p:cNvPr>
          <p:cNvCxnSpPr>
            <a:cxnSpLocks/>
            <a:stCxn id="57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2BE513-9346-4578-A555-7F9ACA7582AE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B226E3-8F24-4A98-9F35-46E3B4BB0D75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93C567-130A-441F-9C56-F0BB7A90E49A}"/>
              </a:ext>
            </a:extLst>
          </p:cNvPr>
          <p:cNvCxnSpPr>
            <a:cxnSpLocks/>
            <a:stCxn id="57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6C71977-DD6F-49C1-A91C-9353B550FC81}"/>
              </a:ext>
            </a:extLst>
          </p:cNvPr>
          <p:cNvSpPr txBox="1"/>
          <p:nvPr/>
        </p:nvSpPr>
        <p:spPr>
          <a:xfrm>
            <a:off x="7406806" y="207105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(hidden)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918D5E-0B48-4E57-B835-C1873162C49D}"/>
              </a:ext>
            </a:extLst>
          </p:cNvPr>
          <p:cNvSpPr txBox="1"/>
          <p:nvPr/>
        </p:nvSpPr>
        <p:spPr>
          <a:xfrm>
            <a:off x="3409050" y="206906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(hidden)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D3B5A2-027D-4477-8F5A-5387B53745FE}"/>
              </a:ext>
            </a:extLst>
          </p:cNvPr>
          <p:cNvSpPr txBox="1"/>
          <p:nvPr/>
        </p:nvSpPr>
        <p:spPr>
          <a:xfrm>
            <a:off x="9309456" y="2106284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4 (output)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4E0CFA-E17A-457E-B73C-19338C4444D1}"/>
              </a:ext>
            </a:extLst>
          </p:cNvPr>
          <p:cNvSpPr txBox="1"/>
          <p:nvPr/>
        </p:nvSpPr>
        <p:spPr>
          <a:xfrm>
            <a:off x="5407928" y="2060221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 (hidden)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F90227-FC22-4C32-A96D-5F091D481B50}"/>
              </a:ext>
            </a:extLst>
          </p:cNvPr>
          <p:cNvSpPr txBox="1"/>
          <p:nvPr/>
        </p:nvSpPr>
        <p:spPr>
          <a:xfrm>
            <a:off x="1705024" y="2065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E58425-1346-4470-AE4A-22A3249304AA}"/>
              </a:ext>
            </a:extLst>
          </p:cNvPr>
          <p:cNvSpPr txBox="1"/>
          <p:nvPr/>
        </p:nvSpPr>
        <p:spPr>
          <a:xfrm>
            <a:off x="2640498" y="285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5ACC99-FDF1-40A9-AF22-667F4E7F4371}"/>
              </a:ext>
            </a:extLst>
          </p:cNvPr>
          <p:cNvSpPr txBox="1"/>
          <p:nvPr/>
        </p:nvSpPr>
        <p:spPr>
          <a:xfrm>
            <a:off x="2396186" y="36967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5C7242-D02D-46D3-8A87-74DBB2A85716}"/>
              </a:ext>
            </a:extLst>
          </p:cNvPr>
          <p:cNvSpPr txBox="1"/>
          <p:nvPr/>
        </p:nvSpPr>
        <p:spPr>
          <a:xfrm>
            <a:off x="2802594" y="3308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946EAE-46AB-476A-AB2B-9292D0208D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219271" y="2443764"/>
            <a:ext cx="702935" cy="17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7549A08-2667-4F51-ADB4-ECA90FED70AF}"/>
              </a:ext>
            </a:extLst>
          </p:cNvPr>
          <p:cNvSpPr txBox="1"/>
          <p:nvPr/>
        </p:nvSpPr>
        <p:spPr>
          <a:xfrm>
            <a:off x="3236037" y="24574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7AF0F3-B8A6-41D1-93AD-BCC0CD5FA8CF}"/>
              </a:ext>
            </a:extLst>
          </p:cNvPr>
          <p:cNvCxnSpPr>
            <a:cxnSpLocks/>
          </p:cNvCxnSpPr>
          <p:nvPr/>
        </p:nvCxnSpPr>
        <p:spPr>
          <a:xfrm>
            <a:off x="5449680" y="242238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D2B881-B80A-4FFF-ACFA-84ADEF4FEF7C}"/>
              </a:ext>
            </a:extLst>
          </p:cNvPr>
          <p:cNvCxnSpPr>
            <a:cxnSpLocks/>
          </p:cNvCxnSpPr>
          <p:nvPr/>
        </p:nvCxnSpPr>
        <p:spPr>
          <a:xfrm>
            <a:off x="3385654" y="4988421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ED501B-45B8-4438-AE8A-A66A73054AEA}"/>
              </a:ext>
            </a:extLst>
          </p:cNvPr>
          <p:cNvCxnSpPr>
            <a:cxnSpLocks/>
          </p:cNvCxnSpPr>
          <p:nvPr/>
        </p:nvCxnSpPr>
        <p:spPr>
          <a:xfrm>
            <a:off x="3377273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B51BB6-2938-4F91-A916-4D551177AFD0}"/>
              </a:ext>
            </a:extLst>
          </p:cNvPr>
          <p:cNvCxnSpPr>
            <a:cxnSpLocks/>
          </p:cNvCxnSpPr>
          <p:nvPr/>
        </p:nvCxnSpPr>
        <p:spPr>
          <a:xfrm>
            <a:off x="9290152" y="367737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ECD88E-DC3F-4474-8782-BD2FE7FA6E0B}"/>
              </a:ext>
            </a:extLst>
          </p:cNvPr>
          <p:cNvCxnSpPr>
            <a:cxnSpLocks/>
          </p:cNvCxnSpPr>
          <p:nvPr/>
        </p:nvCxnSpPr>
        <p:spPr>
          <a:xfrm>
            <a:off x="7532623" y="421890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348872-24A6-4123-B94D-F97564BC327A}"/>
              </a:ext>
            </a:extLst>
          </p:cNvPr>
          <p:cNvCxnSpPr>
            <a:cxnSpLocks/>
          </p:cNvCxnSpPr>
          <p:nvPr/>
        </p:nvCxnSpPr>
        <p:spPr>
          <a:xfrm>
            <a:off x="7532623" y="30036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54ECC3-48C4-46E6-946C-D8003C37EC8B}"/>
              </a:ext>
            </a:extLst>
          </p:cNvPr>
          <p:cNvCxnSpPr>
            <a:cxnSpLocks/>
          </p:cNvCxnSpPr>
          <p:nvPr/>
        </p:nvCxnSpPr>
        <p:spPr>
          <a:xfrm>
            <a:off x="5484542" y="494551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2833A-A5FF-4519-8822-4BEDA6C1E72F}"/>
              </a:ext>
            </a:extLst>
          </p:cNvPr>
          <p:cNvCxnSpPr>
            <a:cxnSpLocks/>
          </p:cNvCxnSpPr>
          <p:nvPr/>
        </p:nvCxnSpPr>
        <p:spPr>
          <a:xfrm>
            <a:off x="5480702" y="36778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1022D1-62ED-414C-9435-0AF893BAB79D}"/>
              </a:ext>
            </a:extLst>
          </p:cNvPr>
          <p:cNvSpPr txBox="1"/>
          <p:nvPr/>
        </p:nvSpPr>
        <p:spPr>
          <a:xfrm>
            <a:off x="2409986" y="42695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E6D40-F206-46BF-8A25-B1FFDD5BBD23}"/>
              </a:ext>
            </a:extLst>
          </p:cNvPr>
          <p:cNvSpPr txBox="1"/>
          <p:nvPr/>
        </p:nvSpPr>
        <p:spPr>
          <a:xfrm>
            <a:off x="2835799" y="46906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E30140-35F8-4A88-9D78-BB93E28A5551}"/>
              </a:ext>
            </a:extLst>
          </p:cNvPr>
          <p:cNvSpPr txBox="1"/>
          <p:nvPr/>
        </p:nvSpPr>
        <p:spPr>
          <a:xfrm>
            <a:off x="2648149" y="51485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w6</a:t>
            </a:r>
          </a:p>
        </p:txBody>
      </p:sp>
    </p:spTree>
    <p:extLst>
      <p:ext uri="{BB962C8B-B14F-4D97-AF65-F5344CB8AC3E}">
        <p14:creationId xmlns:p14="http://schemas.microsoft.com/office/powerpoint/2010/main" val="429028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2393</TotalTime>
  <Words>955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Deep Learning Basics</vt:lpstr>
      <vt:lpstr>Overview</vt:lpstr>
      <vt:lpstr>Why Deep LearNing?</vt:lpstr>
      <vt:lpstr>Background</vt:lpstr>
      <vt:lpstr>Inspiration</vt:lpstr>
      <vt:lpstr>Artificial Neuron</vt:lpstr>
      <vt:lpstr>Neuron Implementation</vt:lpstr>
      <vt:lpstr>Neuron Implementation</vt:lpstr>
      <vt:lpstr>Neural Net Architecture</vt:lpstr>
      <vt:lpstr>Learning</vt:lpstr>
      <vt:lpstr>Demo Program Description</vt:lpstr>
      <vt:lpstr>Demo</vt:lpstr>
      <vt:lpstr>XOR Architecture</vt:lpstr>
      <vt:lpstr>Forward Propagation</vt:lpstr>
      <vt:lpstr>Matrix operations</vt:lpstr>
      <vt:lpstr>Demo</vt:lpstr>
      <vt:lpstr>Cost Function</vt:lpstr>
      <vt:lpstr>Demo</vt:lpstr>
      <vt:lpstr>Backward Propagation</vt:lpstr>
      <vt:lpstr>Gradient Descent</vt:lpstr>
      <vt:lpstr>Demo</vt:lpstr>
      <vt:lpstr>Training and Testing</vt:lpstr>
      <vt:lpstr>Learning Rate</vt:lpstr>
      <vt:lpstr>Demo</vt:lpstr>
      <vt:lpstr>AI Ethics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Basics</dc:title>
  <dc:creator>Joe Mayo</dc:creator>
  <cp:lastModifiedBy>Joe Mayo</cp:lastModifiedBy>
  <cp:revision>76</cp:revision>
  <dcterms:created xsi:type="dcterms:W3CDTF">2018-08-26T19:13:38Z</dcterms:created>
  <dcterms:modified xsi:type="dcterms:W3CDTF">2019-10-11T05:08:25Z</dcterms:modified>
</cp:coreProperties>
</file>