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finitelytyped.org" Type="http://schemas.openxmlformats.org/officeDocument/2006/relationships/hyperlink" TargetMode="External" Id="rId4"/><Relationship Target="http://www.typescriptlang.org/Playground" Type="http://schemas.openxmlformats.org/officeDocument/2006/relationships/hyperlink" TargetMode="External" Id="rId3"/><Relationship Target="../media/image01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2619800" x="46218"/>
            <a:ext cy="339600" cx="9144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1200" lang="en-GB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brief introduction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1784949" x="0"/>
            <a:ext cy="9734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4800" lang="en-GB" i="1">
                <a:solidFill>
                  <a:srgbClr val="007ACC"/>
                </a:solidFill>
                <a:latin typeface="Roboto Slab"/>
                <a:ea typeface="Roboto Slab"/>
                <a:cs typeface="Roboto Slab"/>
                <a:sym typeface="Roboto Slab"/>
              </a:rPr>
              <a:t>TypeScrip</a:t>
            </a:r>
            <a:r>
              <a:rPr b="1" sz="4800" lang="en-GB" i="1">
                <a:solidFill>
                  <a:srgbClr val="007ACC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5" x="457200"/>
            <a:ext cy="61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 i="1">
                <a:solidFill>
                  <a:srgbClr val="007ACC"/>
                </a:solidFill>
                <a:latin typeface="Roboto Slab"/>
                <a:ea typeface="Roboto Slab"/>
                <a:cs typeface="Roboto Slab"/>
                <a:sym typeface="Roboto Slab"/>
              </a:rPr>
              <a:t>What is TypeScript?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969600" x="457200"/>
            <a:ext cy="3204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</a:t>
            </a:r>
            <a:r>
              <a:rPr sz="1800" lang="en-GB" i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optionally</a:t>
            </a: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typed (but strict!) superset of Javascript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sz="11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(A programming language that contains all the features of a given language and has been expanded or enhanced to include other features as well)</a:t>
            </a:r>
            <a:br>
              <a:rPr sz="11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rtl="0" lvl="0" indent="-298450" marL="45720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Compiles down to Javascript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rtl="0" lvl="0" indent="-298450" marL="45720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Easy to learn </a:t>
            </a:r>
            <a:r>
              <a:rPr sz="1200" lang="en-GB" i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(especially for those coming from C based languages like Java, C#, C++!)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rtl="0" lvl="0" indent="-298450" marL="45720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Well supported 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sz="11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Webstorm, PHP Storm, Visual Studio, Eclipse, IntelliJ IDEA, Node.Js and more 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rtl="0" lvl="0" indent="-298450" marL="45720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Developed by Microsoft, open sourced under the Apache 2 license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5" x="457200"/>
            <a:ext cy="61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 i="1">
                <a:solidFill>
                  <a:srgbClr val="007ACC"/>
                </a:solidFill>
                <a:latin typeface="Roboto Slab"/>
                <a:ea typeface="Roboto Slab"/>
                <a:cs typeface="Roboto Slab"/>
                <a:sym typeface="Roboto Slab"/>
              </a:rPr>
              <a:t>What is TypeScript?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9549" x="152400"/>
            <a:ext cy="1984400" cx="880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y="1051650" x="258450"/>
            <a:ext cy="383100" cx="814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Javascript is valid TypeScript!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5" x="457200"/>
            <a:ext cy="61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 i="1">
                <a:solidFill>
                  <a:srgbClr val="007ACC"/>
                </a:solidFill>
                <a:latin typeface="Roboto Slab"/>
                <a:ea typeface="Roboto Slab"/>
                <a:cs typeface="Roboto Slab"/>
                <a:sym typeface="Roboto Slab"/>
              </a:rPr>
              <a:t>What is TypeScript?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6343" x="152400"/>
            <a:ext cy="3312813" cx="8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5" x="457200"/>
            <a:ext cy="61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 i="1">
                <a:solidFill>
                  <a:srgbClr val="007ACC"/>
                </a:solidFill>
                <a:latin typeface="Roboto Slab"/>
                <a:ea typeface="Roboto Slab"/>
                <a:cs typeface="Roboto Slab"/>
                <a:sym typeface="Roboto Slab"/>
              </a:rPr>
              <a:t>What is TypeScript?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721201" x="457200"/>
            <a:ext cy="3781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Type inference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Enumerated types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Mixins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Generic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Modules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Lambda Expressions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Optional parameters and default parameters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Tuples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Declaration files (TypeDefinitions)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5" x="457200"/>
            <a:ext cy="61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 i="1">
                <a:solidFill>
                  <a:srgbClr val="007ACC"/>
                </a:solidFill>
                <a:latin typeface="Roboto Slab"/>
                <a:ea typeface="Roboto Slab"/>
                <a:cs typeface="Roboto Slab"/>
                <a:sym typeface="Roboto Slab"/>
              </a:rPr>
              <a:t>What is TypeScript?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721200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Type Definitions Files</a:t>
            </a:r>
          </a:p>
          <a:p>
            <a:pPr rtl="0" lvl="0">
              <a:spcBef>
                <a:spcPts val="0"/>
              </a:spcBef>
              <a:buNone/>
            </a:pPr>
            <a:r>
              <a:rPr sz="11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(Declaration file (with the extension .d.ts) that functions as an interface)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9625" x="1349000"/>
            <a:ext cy="3365800" cx="61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5" x="457200"/>
            <a:ext cy="61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 i="1">
                <a:solidFill>
                  <a:srgbClr val="007ACC"/>
                </a:solidFill>
                <a:latin typeface="Roboto Slab"/>
                <a:ea typeface="Roboto Slab"/>
                <a:cs typeface="Roboto Slab"/>
                <a:sym typeface="Roboto Slab"/>
              </a:rPr>
              <a:t>What problem does it solve?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80100" x="457200"/>
            <a:ext cy="2583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Large, difficult to maintain Javascript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intellisense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type safety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compile safety</a:t>
            </a:r>
            <a:b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sz="1800"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additional ECMAScript 6 features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5" x="457200"/>
            <a:ext cy="61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 i="1">
                <a:solidFill>
                  <a:srgbClr val="007ACC"/>
                </a:solidFill>
                <a:latin typeface="Roboto Slab"/>
                <a:ea typeface="Roboto Slab"/>
                <a:cs typeface="Roboto Slab"/>
                <a:sym typeface="Roboto Slab"/>
              </a:rPr>
              <a:t>Want to learn more?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80100" x="457200"/>
            <a:ext cy="2583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7ACC"/>
              </a:buClr>
              <a:buSzPct val="100000"/>
              <a:buFont typeface="Arial"/>
              <a:buChar char="●"/>
            </a:pPr>
            <a:r>
              <a:rPr u="sng" sz="1800" lang="en-GB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http://www.typescriptlang.org/Playground</a:t>
            </a:r>
            <a:br>
              <a:rPr sz="1800" lang="en-GB">
                <a:solidFill>
                  <a:srgbClr val="007ACC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rtl="0" lvl="0" indent="-342900" marL="457200">
              <a:spcBef>
                <a:spcPts val="0"/>
              </a:spcBef>
              <a:buClr>
                <a:srgbClr val="007ACC"/>
              </a:buClr>
              <a:buSzPct val="100000"/>
              <a:buFont typeface="Arial"/>
              <a:buChar char="●"/>
            </a:pPr>
            <a:r>
              <a:rPr u="sng" sz="1800" lang="en-GB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http://definitelytyped.org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141525" x="4590875"/>
            <a:ext cy="2803875" cx="42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