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68" r:id="rId4"/>
    <p:sldId id="258" r:id="rId5"/>
    <p:sldId id="262" r:id="rId6"/>
    <p:sldId id="261" r:id="rId7"/>
    <p:sldId id="260" r:id="rId8"/>
    <p:sldId id="259"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209F4C-3A4E-4B1D-B3A2-474274B3553F}" v="2" dt="2023-05-04T00:31:01.665"/>
    <p1510:client id="{161402FE-25A4-154D-9694-E14C9D80311C}" v="59" dt="2023-05-04T05:02:56.813"/>
    <p1510:client id="{23312C5F-D7BC-4DF3-BF7E-9A9C19F32C59}" v="23" dt="2023-05-04T00:43:13.918"/>
    <p1510:client id="{38503C5D-839D-4F02-A95F-80B84DF9D179}" v="911" dt="2023-05-04T04:51:01.949"/>
    <p1510:client id="{7283F1C5-E89B-49FB-BDEE-BF837A2B937B}" v="241" dt="2023-05-04T01:40:18.546"/>
    <p1510:client id="{858ECB00-054D-4EE2-B936-D60AD2986331}" v="152" dt="2023-05-04T01:11:11.213"/>
    <p1510:client id="{888AB5C7-D2B3-4401-86B9-AC6127AE4E15}" v="94" dt="2023-05-04T02:37:11.643"/>
    <p1510:client id="{8F3D9453-10DD-23A6-A18C-8A84574159A3}" v="8" dt="2023-05-04T00:43:51.105"/>
    <p1510:client id="{9CC1E95B-0834-45C2-BD95-AE04A82EA075}" v="2451" dt="2023-05-04T04:50:53.921"/>
    <p1510:client id="{9FC0CB32-7D10-4BDB-8DC6-F86B8871F036}" v="1881" dt="2023-05-04T03:39:32.192"/>
    <p1510:client id="{E7D8D61C-0A48-4AD9-A90E-6D40EA36CC4C}" v="225" dt="2023-05-04T03:39:23.7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46"/>
    <p:restoredTop sz="96327"/>
  </p:normalViewPr>
  <p:slideViewPr>
    <p:cSldViewPr snapToGrid="0">
      <p:cViewPr>
        <p:scale>
          <a:sx n="107" d="100"/>
          <a:sy n="107" d="100"/>
        </p:scale>
        <p:origin x="144"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5/2/23</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873663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5/2/23</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1158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5/2/23</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9991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5/2/23</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615377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5/2/23</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865835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5/2/23</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4599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5/2/23</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2761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5/2/23</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8990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5/2/23</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1503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5/2/23</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7422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5/2/23</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0051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5/2/23</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76161802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euronews.com/2019/02/21/how-does-a-film-win-an-oscar" TargetMode="External"/><Relationship Id="rId2" Type="http://schemas.openxmlformats.org/officeDocument/2006/relationships/hyperlink" Target="https://www.kaggle.com/datasets/vipulgote4/oscars-nominated-movies-from-2000-to-2017" TargetMode="Externa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hyperlink" Target="https://www.vogue.in/culture-and-living/content/how-to-win-an-oscar-award" TargetMode="External"/><Relationship Id="rId4" Type="http://schemas.openxmlformats.org/officeDocument/2006/relationships/hyperlink" Target="https://variety.com/feature/who-votes-on-oscars-academy-awards-how-voting-works-1203490944/"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F291BE0-7A7E-D04F-974F-9F4577FB2F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BD33FF1F-6094-0B4A-A3E4-6B0D9283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78A6D9C-C7A5-414B-8CB7-E31470D7D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D291EB-53A4-0CD6-3D98-B18198564E34}"/>
              </a:ext>
            </a:extLst>
          </p:cNvPr>
          <p:cNvSpPr>
            <a:spLocks noGrp="1"/>
          </p:cNvSpPr>
          <p:nvPr>
            <p:ph type="ctrTitle"/>
          </p:nvPr>
        </p:nvSpPr>
        <p:spPr>
          <a:xfrm>
            <a:off x="7493192" y="1204721"/>
            <a:ext cx="4133647" cy="1446550"/>
          </a:xfrm>
        </p:spPr>
        <p:txBody>
          <a:bodyPr vert="horz" lIns="91440" tIns="45720" rIns="91440" bIns="45720" rtlCol="0" anchor="t">
            <a:normAutofit/>
          </a:bodyPr>
          <a:lstStyle/>
          <a:p>
            <a:pPr>
              <a:lnSpc>
                <a:spcPct val="90000"/>
              </a:lnSpc>
            </a:pPr>
            <a:r>
              <a:rPr lang="en-US" sz="3100" kern="1200" dirty="0">
                <a:solidFill>
                  <a:schemeClr val="tx1"/>
                </a:solidFill>
                <a:latin typeface="+mj-lt"/>
                <a:ea typeface="+mj-ea"/>
                <a:cs typeface="+mj-cs"/>
              </a:rPr>
              <a:t>Group 8</a:t>
            </a:r>
            <a:br>
              <a:rPr lang="en-US" sz="3100" kern="1200" dirty="0">
                <a:solidFill>
                  <a:schemeClr val="tx1"/>
                </a:solidFill>
                <a:latin typeface="+mj-lt"/>
                <a:ea typeface="+mj-ea"/>
                <a:cs typeface="+mj-cs"/>
              </a:rPr>
            </a:br>
            <a:r>
              <a:rPr lang="en-US" sz="3100" kern="1200" dirty="0">
                <a:solidFill>
                  <a:schemeClr val="tx1"/>
                </a:solidFill>
                <a:latin typeface="+mj-lt"/>
                <a:ea typeface="+mj-ea"/>
                <a:cs typeface="+mj-cs"/>
              </a:rPr>
              <a:t>Oscar Award Winning Directors &amp; Actor Bias</a:t>
            </a:r>
          </a:p>
        </p:txBody>
      </p:sp>
      <p:sp>
        <p:nvSpPr>
          <p:cNvPr id="3" name="Subtitle 2">
            <a:extLst>
              <a:ext uri="{FF2B5EF4-FFF2-40B4-BE49-F238E27FC236}">
                <a16:creationId xmlns:a16="http://schemas.microsoft.com/office/drawing/2014/main" id="{EE4CEDC8-6CCE-9DEE-3D51-8DD6C25B4A4E}"/>
              </a:ext>
            </a:extLst>
          </p:cNvPr>
          <p:cNvSpPr>
            <a:spLocks noGrp="1"/>
          </p:cNvSpPr>
          <p:nvPr>
            <p:ph type="subTitle" idx="1"/>
          </p:nvPr>
        </p:nvSpPr>
        <p:spPr>
          <a:xfrm>
            <a:off x="7493193" y="2691638"/>
            <a:ext cx="4133647" cy="3188586"/>
          </a:xfrm>
        </p:spPr>
        <p:txBody>
          <a:bodyPr vert="horz" lIns="91440" tIns="45720" rIns="91440" bIns="45720" rtlCol="0" anchor="t">
            <a:normAutofit/>
          </a:bodyPr>
          <a:lstStyle/>
          <a:p>
            <a:pPr indent="-228600">
              <a:buFont typeface="System Font Regular"/>
              <a:buChar char="–"/>
            </a:pPr>
            <a:endParaRPr lang="en-US" dirty="0"/>
          </a:p>
          <a:p>
            <a:pPr indent="-228600">
              <a:buFont typeface="System Font Regular"/>
              <a:buChar char="–"/>
            </a:pPr>
            <a:r>
              <a:rPr lang="en-US">
                <a:ea typeface="+mn-lt"/>
                <a:cs typeface="+mn-lt"/>
              </a:rPr>
              <a:t>Carlos Cisneros</a:t>
            </a:r>
            <a:endParaRPr lang="en-US" dirty="0"/>
          </a:p>
          <a:p>
            <a:pPr indent="-228600">
              <a:buFont typeface="System Font Regular"/>
              <a:buChar char="–"/>
            </a:pPr>
            <a:r>
              <a:rPr lang="en-US">
                <a:ea typeface="+mn-lt"/>
                <a:cs typeface="+mn-lt"/>
              </a:rPr>
              <a:t>Joe Mota</a:t>
            </a:r>
            <a:endParaRPr lang="en-US" dirty="0"/>
          </a:p>
          <a:p>
            <a:pPr indent="-228600">
              <a:buFont typeface="System Font Regular"/>
              <a:buChar char="–"/>
            </a:pPr>
            <a:r>
              <a:rPr lang="en-US"/>
              <a:t>Joshua Flores</a:t>
            </a:r>
          </a:p>
          <a:p>
            <a:pPr indent="-228600">
              <a:buFont typeface="System Font Regular"/>
              <a:buChar char="–"/>
            </a:pPr>
            <a:r>
              <a:rPr lang="en-US" dirty="0"/>
              <a:t>Brayan</a:t>
            </a:r>
            <a:r>
              <a:rPr lang="en-US"/>
              <a:t> Mendoza</a:t>
            </a:r>
          </a:p>
          <a:p>
            <a:pPr indent="-228600">
              <a:buFont typeface="System Font Regular"/>
              <a:buChar char="–"/>
            </a:pPr>
            <a:r>
              <a:rPr lang="en-US"/>
              <a:t>Alvaro</a:t>
            </a:r>
            <a:r>
              <a:rPr lang="en-US" dirty="0"/>
              <a:t> Mendoza</a:t>
            </a:r>
          </a:p>
        </p:txBody>
      </p:sp>
      <p:pic>
        <p:nvPicPr>
          <p:cNvPr id="4" name="Picture 3">
            <a:extLst>
              <a:ext uri="{FF2B5EF4-FFF2-40B4-BE49-F238E27FC236}">
                <a16:creationId xmlns:a16="http://schemas.microsoft.com/office/drawing/2014/main" id="{6D75296E-A10F-C3D9-34B4-EAAC8436995D}"/>
              </a:ext>
            </a:extLst>
          </p:cNvPr>
          <p:cNvPicPr>
            <a:picLocks noChangeAspect="1"/>
          </p:cNvPicPr>
          <p:nvPr/>
        </p:nvPicPr>
        <p:blipFill rotWithShape="1">
          <a:blip r:embed="rId2"/>
          <a:srcRect l="19147" r="23703"/>
          <a:stretch/>
        </p:blipFill>
        <p:spPr>
          <a:xfrm>
            <a:off x="20" y="10"/>
            <a:ext cx="6967738" cy="6857990"/>
          </a:xfrm>
          <a:prstGeom prst="rect">
            <a:avLst/>
          </a:prstGeom>
        </p:spPr>
      </p:pic>
      <p:sp>
        <p:nvSpPr>
          <p:cNvPr id="17" name="Cross 16">
            <a:extLst>
              <a:ext uri="{FF2B5EF4-FFF2-40B4-BE49-F238E27FC236}">
                <a16:creationId xmlns:a16="http://schemas.microsoft.com/office/drawing/2014/main" id="{A12C7CBA-A034-9548-BC45-D37C25C008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032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449ED22-D9F5-F848-A98A-7181D4EE7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3666"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2697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C5229-EE22-33FE-5790-F26F95042614}"/>
              </a:ext>
            </a:extLst>
          </p:cNvPr>
          <p:cNvSpPr>
            <a:spLocks noGrp="1"/>
          </p:cNvSpPr>
          <p:nvPr>
            <p:ph type="title"/>
          </p:nvPr>
        </p:nvSpPr>
        <p:spPr>
          <a:xfrm>
            <a:off x="141816" y="696721"/>
            <a:ext cx="8267296" cy="1446550"/>
          </a:xfrm>
        </p:spPr>
        <p:txBody>
          <a:bodyPr/>
          <a:lstStyle/>
          <a:p>
            <a:r>
              <a:rPr lang="en-US"/>
              <a:t>Machine Learning Model</a:t>
            </a:r>
            <a:br>
              <a:rPr lang="en-US"/>
            </a:br>
            <a:r>
              <a:rPr lang="en-US"/>
              <a:t>(Supervised)</a:t>
            </a:r>
          </a:p>
        </p:txBody>
      </p:sp>
      <p:sp>
        <p:nvSpPr>
          <p:cNvPr id="3" name="TextBox 2">
            <a:extLst>
              <a:ext uri="{FF2B5EF4-FFF2-40B4-BE49-F238E27FC236}">
                <a16:creationId xmlns:a16="http://schemas.microsoft.com/office/drawing/2014/main" id="{B217997B-46EE-DB74-8CDE-2B8B848381D6}"/>
              </a:ext>
            </a:extLst>
          </p:cNvPr>
          <p:cNvSpPr txBox="1"/>
          <p:nvPr/>
        </p:nvSpPr>
        <p:spPr>
          <a:xfrm>
            <a:off x="85825" y="2678182"/>
            <a:ext cx="5928608"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mn-lt"/>
                <a:cs typeface="+mn-lt"/>
              </a:rPr>
              <a:t>  We trained our machine learning model on data such as the number of previous awards the movie had won, the number of awards it was nominated for, the </a:t>
            </a:r>
            <a:r>
              <a:rPr lang="en-US" sz="1400" err="1">
                <a:ea typeface="+mn-lt"/>
                <a:cs typeface="+mn-lt"/>
              </a:rPr>
              <a:t>metascore</a:t>
            </a:r>
            <a:r>
              <a:rPr lang="en-US" sz="1400">
                <a:ea typeface="+mn-lt"/>
                <a:cs typeface="+mn-lt"/>
              </a:rPr>
              <a:t> (weighted average of top critic reviews), the average movie rating, and the gross amount of money it made. All our data was converted to numbers. </a:t>
            </a:r>
            <a:endParaRPr lang="en-US">
              <a:ea typeface="+mn-lt"/>
              <a:cs typeface="+mn-lt"/>
            </a:endParaRPr>
          </a:p>
          <a:p>
            <a:r>
              <a:rPr lang="en-US" sz="1400">
                <a:ea typeface="+mn-lt"/>
                <a:cs typeface="+mn-lt"/>
              </a:rPr>
              <a:t>   The main issue we faced was that our dataset consisted only of specific Oscar wins from 2000-2017. This meant that we had only 17 wins to train our data on, while we had another 1,077 movies in our dataset to train on. We needed more winning examples. To address this issue, we tried adding a few random duplicates of the winning data while also reducing the losing data. This led to better outcomes. On the left, we have an example of training the data on 51 random nominated movies, where 17 won best director in this case.</a:t>
            </a:r>
            <a:endParaRPr lang="en-US">
              <a:ea typeface="+mn-lt"/>
              <a:cs typeface="+mn-lt"/>
            </a:endParaRPr>
          </a:p>
          <a:p>
            <a:r>
              <a:rPr lang="en-US" sz="1400"/>
              <a:t>  </a:t>
            </a:r>
          </a:p>
          <a:p>
            <a:endParaRPr lang="en-US" sz="1400"/>
          </a:p>
        </p:txBody>
      </p:sp>
      <p:pic>
        <p:nvPicPr>
          <p:cNvPr id="18" name="Picture 18">
            <a:extLst>
              <a:ext uri="{FF2B5EF4-FFF2-40B4-BE49-F238E27FC236}">
                <a16:creationId xmlns:a16="http://schemas.microsoft.com/office/drawing/2014/main" id="{1D63CB0F-68E6-0650-0CCB-4FD52B96C262}"/>
              </a:ext>
            </a:extLst>
          </p:cNvPr>
          <p:cNvPicPr>
            <a:picLocks noGrp="1" noChangeAspect="1"/>
          </p:cNvPicPr>
          <p:nvPr>
            <p:ph idx="1"/>
          </p:nvPr>
        </p:nvPicPr>
        <p:blipFill>
          <a:blip r:embed="rId2"/>
          <a:stretch>
            <a:fillRect/>
          </a:stretch>
        </p:blipFill>
        <p:spPr>
          <a:xfrm>
            <a:off x="5858542" y="5470491"/>
            <a:ext cx="6246512" cy="1309803"/>
          </a:xfrm>
        </p:spPr>
      </p:pic>
      <p:pic>
        <p:nvPicPr>
          <p:cNvPr id="4" name="Picture 4" descr="Graphical user interface, text, email&#10;&#10;Description automatically generated">
            <a:extLst>
              <a:ext uri="{FF2B5EF4-FFF2-40B4-BE49-F238E27FC236}">
                <a16:creationId xmlns:a16="http://schemas.microsoft.com/office/drawing/2014/main" id="{DA3CE1BE-5847-4086-E1A7-FE27AAEE5787}"/>
              </a:ext>
            </a:extLst>
          </p:cNvPr>
          <p:cNvPicPr>
            <a:picLocks noChangeAspect="1"/>
          </p:cNvPicPr>
          <p:nvPr/>
        </p:nvPicPr>
        <p:blipFill>
          <a:blip r:embed="rId3"/>
          <a:stretch>
            <a:fillRect/>
          </a:stretch>
        </p:blipFill>
        <p:spPr>
          <a:xfrm>
            <a:off x="5909735" y="1126987"/>
            <a:ext cx="6196388" cy="3956931"/>
          </a:xfrm>
          <a:prstGeom prst="rect">
            <a:avLst/>
          </a:prstGeom>
        </p:spPr>
      </p:pic>
    </p:spTree>
    <p:extLst>
      <p:ext uri="{BB962C8B-B14F-4D97-AF65-F5344CB8AC3E}">
        <p14:creationId xmlns:p14="http://schemas.microsoft.com/office/powerpoint/2010/main" val="1552325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367E596-6364-884D-8ECA-DABD757BD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E2755BB6-77D8-F6AB-34AC-3BD4B18F88F0}"/>
              </a:ext>
            </a:extLst>
          </p:cNvPr>
          <p:cNvPicPr>
            <a:picLocks noChangeAspect="1"/>
          </p:cNvPicPr>
          <p:nvPr/>
        </p:nvPicPr>
        <p:blipFill rotWithShape="1">
          <a:blip r:embed="rId2"/>
          <a:srcRect t="8572" r="-2" b="-2"/>
          <a:stretch/>
        </p:blipFill>
        <p:spPr>
          <a:xfrm>
            <a:off x="20" y="10"/>
            <a:ext cx="12191980" cy="6857990"/>
          </a:xfrm>
          <a:prstGeom prst="rect">
            <a:avLst/>
          </a:prstGeom>
        </p:spPr>
      </p:pic>
      <p:sp>
        <p:nvSpPr>
          <p:cNvPr id="11" name="Rectangle">
            <a:extLst>
              <a:ext uri="{FF2B5EF4-FFF2-40B4-BE49-F238E27FC236}">
                <a16:creationId xmlns:a16="http://schemas.microsoft.com/office/drawing/2014/main" id="{6C7511A4-6FBF-0246-AB44-3B819A707D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549940" cy="6858000"/>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a:solidFill>
                <a:srgbClr val="FFFFFF"/>
              </a:solidFill>
              <a:sym typeface="Avenir Next"/>
            </a:endParaRPr>
          </a:p>
        </p:txBody>
      </p:sp>
      <p:sp>
        <p:nvSpPr>
          <p:cNvPr id="13" name="Rectangle 12">
            <a:extLst>
              <a:ext uri="{FF2B5EF4-FFF2-40B4-BE49-F238E27FC236}">
                <a16:creationId xmlns:a16="http://schemas.microsoft.com/office/drawing/2014/main" id="{17857F1F-17F7-9144-8BBA-AD63FC0AA6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B9F98-B978-4088-90EB-3084BF2352CA}"/>
              </a:ext>
            </a:extLst>
          </p:cNvPr>
          <p:cNvSpPr>
            <a:spLocks noGrp="1"/>
          </p:cNvSpPr>
          <p:nvPr>
            <p:ph type="title"/>
          </p:nvPr>
        </p:nvSpPr>
        <p:spPr>
          <a:xfrm>
            <a:off x="565149" y="1204721"/>
            <a:ext cx="8267296" cy="1446550"/>
          </a:xfrm>
        </p:spPr>
        <p:txBody>
          <a:bodyPr>
            <a:normAutofit/>
          </a:bodyPr>
          <a:lstStyle/>
          <a:p>
            <a:r>
              <a:rPr lang="en-US"/>
              <a:t>Conclusion (What we learned)</a:t>
            </a:r>
          </a:p>
        </p:txBody>
      </p:sp>
      <p:sp>
        <p:nvSpPr>
          <p:cNvPr id="3" name="Content Placeholder 2">
            <a:extLst>
              <a:ext uri="{FF2B5EF4-FFF2-40B4-BE49-F238E27FC236}">
                <a16:creationId xmlns:a16="http://schemas.microsoft.com/office/drawing/2014/main" id="{07C48813-BAEF-13E0-EE7F-B54EACE51E82}"/>
              </a:ext>
            </a:extLst>
          </p:cNvPr>
          <p:cNvSpPr>
            <a:spLocks noGrp="1"/>
          </p:cNvSpPr>
          <p:nvPr>
            <p:ph idx="1"/>
          </p:nvPr>
        </p:nvSpPr>
        <p:spPr>
          <a:xfrm>
            <a:off x="565150" y="2691638"/>
            <a:ext cx="8267296" cy="3188586"/>
          </a:xfrm>
        </p:spPr>
        <p:txBody>
          <a:bodyPr vert="horz" lIns="91440" tIns="45720" rIns="91440" bIns="45720" rtlCol="0">
            <a:normAutofit/>
          </a:bodyPr>
          <a:lstStyle/>
          <a:p>
            <a:r>
              <a:rPr lang="en-US" sz="2200"/>
              <a:t>(Data Cleaning)We learned that big data sets like ours need to be cleaned and how it is important to compare same data types to make things easier.</a:t>
            </a:r>
          </a:p>
          <a:p>
            <a:r>
              <a:rPr lang="en-US" sz="2200"/>
              <a:t>(Analyzing)We learned how to analyze data and see which characteristics affect the probability of the winner.</a:t>
            </a:r>
          </a:p>
          <a:p>
            <a:r>
              <a:rPr lang="en-US" sz="2200"/>
              <a:t>(Machine Learning Model)We learned how to manipulate the model and train on to create greater accuracy on the tested dataset using (Supervised Learning). </a:t>
            </a:r>
          </a:p>
        </p:txBody>
      </p:sp>
      <p:sp>
        <p:nvSpPr>
          <p:cNvPr id="15" name="Cross 14">
            <a:extLst>
              <a:ext uri="{FF2B5EF4-FFF2-40B4-BE49-F238E27FC236}">
                <a16:creationId xmlns:a16="http://schemas.microsoft.com/office/drawing/2014/main" id="{8D56D3E8-B102-DF4E-8F6F-48B29022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250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876428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3CD9CC-8D61-CB25-47CA-0088A38D28C3}"/>
              </a:ext>
            </a:extLst>
          </p:cNvPr>
          <p:cNvSpPr>
            <a:spLocks noGrp="1"/>
          </p:cNvSpPr>
          <p:nvPr>
            <p:ph type="title"/>
          </p:nvPr>
        </p:nvSpPr>
        <p:spPr>
          <a:xfrm>
            <a:off x="5633884" y="1204721"/>
            <a:ext cx="5992956" cy="1446550"/>
          </a:xfrm>
        </p:spPr>
        <p:txBody>
          <a:bodyPr>
            <a:normAutofit/>
          </a:bodyPr>
          <a:lstStyle/>
          <a:p>
            <a:r>
              <a:rPr lang="en-US"/>
              <a:t>Citations</a:t>
            </a:r>
          </a:p>
        </p:txBody>
      </p:sp>
      <p:sp>
        <p:nvSpPr>
          <p:cNvPr id="3" name="Content Placeholder 2">
            <a:extLst>
              <a:ext uri="{FF2B5EF4-FFF2-40B4-BE49-F238E27FC236}">
                <a16:creationId xmlns:a16="http://schemas.microsoft.com/office/drawing/2014/main" id="{7D482D18-D695-9427-959E-BE4943A75EFC}"/>
              </a:ext>
            </a:extLst>
          </p:cNvPr>
          <p:cNvSpPr>
            <a:spLocks noGrp="1"/>
          </p:cNvSpPr>
          <p:nvPr>
            <p:ph idx="1"/>
          </p:nvPr>
        </p:nvSpPr>
        <p:spPr>
          <a:xfrm>
            <a:off x="5633884" y="2691638"/>
            <a:ext cx="5992956" cy="3188586"/>
          </a:xfrm>
        </p:spPr>
        <p:txBody>
          <a:bodyPr vert="horz" lIns="91440" tIns="45720" rIns="91440" bIns="45720" rtlCol="0">
            <a:normAutofit/>
          </a:bodyPr>
          <a:lstStyle/>
          <a:p>
            <a:pPr marL="0" indent="0">
              <a:lnSpc>
                <a:spcPct val="90000"/>
              </a:lnSpc>
              <a:buNone/>
            </a:pPr>
            <a:r>
              <a:rPr lang="en-US" sz="1300" b="1">
                <a:latin typeface="Times New Roman"/>
                <a:cs typeface="Times New Roman"/>
              </a:rPr>
              <a:t>DATASET (BELOW)</a:t>
            </a:r>
          </a:p>
          <a:p>
            <a:pPr>
              <a:lnSpc>
                <a:spcPct val="90000"/>
              </a:lnSpc>
            </a:pPr>
            <a:r>
              <a:rPr lang="en-US" sz="1300" b="1">
                <a:latin typeface="Times New Roman"/>
                <a:cs typeface="Times New Roman"/>
              </a:rPr>
              <a:t>Oscars nominated Movies 2000-2017(Movies) 119 columns: </a:t>
            </a:r>
            <a:r>
              <a:rPr lang="en-US" sz="1300">
                <a:latin typeface="Times New Roman"/>
                <a:cs typeface="Times New Roman"/>
                <a:hlinkClick r:id="rId2"/>
              </a:rPr>
              <a:t>https://www.kaggle.com/datasets/vipulgote4/oscars-nominated-movies-from-2000-to-2017</a:t>
            </a:r>
            <a:endParaRPr lang="en-US" sz="1300"/>
          </a:p>
          <a:p>
            <a:pPr marL="0" indent="0">
              <a:lnSpc>
                <a:spcPct val="90000"/>
              </a:lnSpc>
              <a:buNone/>
            </a:pPr>
            <a:r>
              <a:rPr lang="en-US" sz="1300" b="1">
                <a:latin typeface="Times New Roman"/>
                <a:cs typeface="Times New Roman"/>
              </a:rPr>
              <a:t>ARTICALS (BELOW)</a:t>
            </a:r>
          </a:p>
          <a:p>
            <a:pPr>
              <a:lnSpc>
                <a:spcPct val="90000"/>
              </a:lnSpc>
            </a:pPr>
            <a:r>
              <a:rPr lang="en-US" sz="1300" b="1">
                <a:latin typeface="Times New Roman"/>
                <a:cs typeface="Times New Roman"/>
              </a:rPr>
              <a:t>How does a film win an Oscar?: </a:t>
            </a:r>
            <a:r>
              <a:rPr lang="en-US" sz="1300">
                <a:latin typeface="Times New Roman"/>
                <a:cs typeface="Times New Roman"/>
                <a:hlinkClick r:id="rId3"/>
              </a:rPr>
              <a:t>https://www.euronews.com/2019/02/21/how-does-a-film-win-an-oscar</a:t>
            </a:r>
            <a:endParaRPr lang="en-US" sz="1300"/>
          </a:p>
          <a:p>
            <a:pPr>
              <a:lnSpc>
                <a:spcPct val="90000"/>
              </a:lnSpc>
            </a:pPr>
            <a:r>
              <a:rPr lang="en-US" sz="1300" b="1">
                <a:latin typeface="Times New Roman"/>
                <a:cs typeface="Times New Roman"/>
              </a:rPr>
              <a:t>How does Oscar voting work?: </a:t>
            </a:r>
            <a:r>
              <a:rPr lang="en-US" sz="1300">
                <a:latin typeface="Times New Roman"/>
                <a:cs typeface="Times New Roman"/>
                <a:hlinkClick r:id="rId4"/>
              </a:rPr>
              <a:t>https://variety.com/feature/who-votes-on-oscars-academy-awards-how-voting-works-1203490944/</a:t>
            </a:r>
            <a:endParaRPr lang="en-US" sz="1300"/>
          </a:p>
          <a:p>
            <a:pPr>
              <a:lnSpc>
                <a:spcPct val="90000"/>
              </a:lnSpc>
            </a:pPr>
            <a:r>
              <a:rPr lang="en-US" sz="1300" b="1">
                <a:latin typeface="Times New Roman"/>
                <a:cs typeface="Times New Roman"/>
              </a:rPr>
              <a:t>How to win an Oscar?: </a:t>
            </a:r>
            <a:r>
              <a:rPr lang="en-US" sz="1300">
                <a:latin typeface="Times New Roman"/>
                <a:cs typeface="Times New Roman"/>
                <a:hlinkClick r:id="rId5"/>
              </a:rPr>
              <a:t>https://www.vogue.in/culture-and-living/content/how-to-win-an-oscar-award</a:t>
            </a:r>
            <a:endParaRPr lang="en-US" sz="1300"/>
          </a:p>
          <a:p>
            <a:pPr>
              <a:lnSpc>
                <a:spcPct val="90000"/>
              </a:lnSpc>
            </a:pPr>
            <a:endParaRPr lang="en-US" sz="1300"/>
          </a:p>
        </p:txBody>
      </p:sp>
      <p:pic>
        <p:nvPicPr>
          <p:cNvPr id="5" name="Picture 4" descr="Camera lens">
            <a:extLst>
              <a:ext uri="{FF2B5EF4-FFF2-40B4-BE49-F238E27FC236}">
                <a16:creationId xmlns:a16="http://schemas.microsoft.com/office/drawing/2014/main" id="{7AA67E8F-ACCD-8B98-7CDD-97E54366C6D9}"/>
              </a:ext>
            </a:extLst>
          </p:cNvPr>
          <p:cNvPicPr>
            <a:picLocks noChangeAspect="1"/>
          </p:cNvPicPr>
          <p:nvPr/>
        </p:nvPicPr>
        <p:blipFill rotWithShape="1">
          <a:blip r:embed="rId6"/>
          <a:srcRect l="13574" r="37294" b="2"/>
          <a:stretch/>
        </p:blipFill>
        <p:spPr>
          <a:xfrm>
            <a:off x="464577" y="1096772"/>
            <a:ext cx="4240722" cy="5761228"/>
          </a:xfrm>
          <a:prstGeom prst="rect">
            <a:avLst/>
          </a:prstGeom>
        </p:spPr>
      </p:pic>
      <p:sp>
        <p:nvSpPr>
          <p:cNvPr id="20" name="Cross 19">
            <a:extLst>
              <a:ext uri="{FF2B5EF4-FFF2-40B4-BE49-F238E27FC236}">
                <a16:creationId xmlns:a16="http://schemas.microsoft.com/office/drawing/2014/main" id="{70E25BEE-39F9-8149-A935-2E812D0E8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78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DC122B-D3D5-6240-868F-3B1415AD6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3666"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981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25">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ross 27">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29">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31">
            <a:extLst>
              <a:ext uri="{FF2B5EF4-FFF2-40B4-BE49-F238E27FC236}">
                <a16:creationId xmlns:a16="http://schemas.microsoft.com/office/drawing/2014/main" id="{14F048CC-17C9-B246-BF2A-29E51AD1C6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Yellow question mark">
            <a:extLst>
              <a:ext uri="{FF2B5EF4-FFF2-40B4-BE49-F238E27FC236}">
                <a16:creationId xmlns:a16="http://schemas.microsoft.com/office/drawing/2014/main" id="{AFBD5D8B-C800-1A76-7235-0ACD3B5839A9}"/>
              </a:ext>
            </a:extLst>
          </p:cNvPr>
          <p:cNvPicPr>
            <a:picLocks noChangeAspect="1"/>
          </p:cNvPicPr>
          <p:nvPr/>
        </p:nvPicPr>
        <p:blipFill rotWithShape="1">
          <a:blip r:embed="rId2"/>
          <a:srcRect b="6250"/>
          <a:stretch/>
        </p:blipFill>
        <p:spPr>
          <a:xfrm>
            <a:off x="20" y="10"/>
            <a:ext cx="12191980" cy="6857990"/>
          </a:xfrm>
          <a:prstGeom prst="rect">
            <a:avLst/>
          </a:prstGeom>
        </p:spPr>
      </p:pic>
      <p:sp>
        <p:nvSpPr>
          <p:cNvPr id="44" name="Rectangle">
            <a:extLst>
              <a:ext uri="{FF2B5EF4-FFF2-40B4-BE49-F238E27FC236}">
                <a16:creationId xmlns:a16="http://schemas.microsoft.com/office/drawing/2014/main" id="{53C4D10E-16D3-5D49-A995-1FD27619A9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7883" y="1096771"/>
            <a:ext cx="4701054" cy="5761229"/>
          </a:xfrm>
          <a:prstGeom prst="rect">
            <a:avLst/>
          </a:prstGeom>
          <a:gradFill flip="none" rotWithShape="1">
            <a:gsLst>
              <a:gs pos="32000">
                <a:schemeClr val="bg1">
                  <a:alpha val="67000"/>
                </a:schemeClr>
              </a:gs>
              <a:gs pos="0">
                <a:schemeClr val="bg1">
                  <a:alpha val="55000"/>
                </a:schemeClr>
              </a:gs>
              <a:gs pos="99000">
                <a:schemeClr val="bg1">
                  <a:alpha val="55000"/>
                </a:schemeClr>
              </a:gs>
            </a:gsLst>
            <a:path path="circle">
              <a:fillToRect r="100000" b="100000"/>
            </a:path>
            <a:tileRect l="-100000" t="-100000"/>
          </a:gradFill>
          <a:ln w="12700">
            <a:miter lim="400000"/>
          </a:ln>
        </p:spPr>
        <p:txBody>
          <a:bodyPr lIns="50800" tIns="50800" rIns="50800" bIns="50800" anchor="ctr"/>
          <a:lstStyle/>
          <a:p>
            <a:pPr algn="ctr"/>
            <a:endParaRPr sz="2600" cap="all">
              <a:solidFill>
                <a:srgbClr val="FFFFFF"/>
              </a:solidFill>
              <a:sym typeface="Avenir Next"/>
            </a:endParaRPr>
          </a:p>
        </p:txBody>
      </p:sp>
      <p:sp>
        <p:nvSpPr>
          <p:cNvPr id="45" name="Cross 35">
            <a:extLst>
              <a:ext uri="{FF2B5EF4-FFF2-40B4-BE49-F238E27FC236}">
                <a16:creationId xmlns:a16="http://schemas.microsoft.com/office/drawing/2014/main" id="{24124FF1-775D-AC4A-81D0-73FC0F54A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71505"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D0CABE-01F3-E370-31F2-7836C3BC4EFA}"/>
              </a:ext>
            </a:extLst>
          </p:cNvPr>
          <p:cNvSpPr>
            <a:spLocks noGrp="1"/>
          </p:cNvSpPr>
          <p:nvPr>
            <p:ph type="title"/>
          </p:nvPr>
        </p:nvSpPr>
        <p:spPr>
          <a:xfrm>
            <a:off x="986362" y="1625608"/>
            <a:ext cx="3882842" cy="2722164"/>
          </a:xfrm>
        </p:spPr>
        <p:txBody>
          <a:bodyPr vert="horz" lIns="91440" tIns="45720" rIns="91440" bIns="45720" rtlCol="0" anchor="b">
            <a:normAutofit/>
          </a:bodyPr>
          <a:lstStyle/>
          <a:p>
            <a:pPr>
              <a:lnSpc>
                <a:spcPct val="90000"/>
              </a:lnSpc>
            </a:pPr>
            <a:r>
              <a:rPr lang="en-US" sz="5600" kern="1200" spc="-150">
                <a:solidFill>
                  <a:schemeClr val="tx1"/>
                </a:solidFill>
                <a:latin typeface="+mj-lt"/>
                <a:ea typeface="+mj-ea"/>
                <a:cs typeface="+mj-cs"/>
              </a:rPr>
              <a:t>Any Questions???</a:t>
            </a:r>
          </a:p>
        </p:txBody>
      </p:sp>
      <p:sp>
        <p:nvSpPr>
          <p:cNvPr id="46" name="Rectangle 37">
            <a:extLst>
              <a:ext uri="{FF2B5EF4-FFF2-40B4-BE49-F238E27FC236}">
                <a16:creationId xmlns:a16="http://schemas.microsoft.com/office/drawing/2014/main" id="{EBCE363F-7361-A345-BB3D-2E8D881972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3666"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130697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842F36-9F4B-FA69-EAF3-F67D309EB2AE}"/>
              </a:ext>
            </a:extLst>
          </p:cNvPr>
          <p:cNvSpPr>
            <a:spLocks noGrp="1"/>
          </p:cNvSpPr>
          <p:nvPr>
            <p:ph type="title"/>
          </p:nvPr>
        </p:nvSpPr>
        <p:spPr>
          <a:xfrm>
            <a:off x="7493192" y="1204721"/>
            <a:ext cx="4133647" cy="1446550"/>
          </a:xfrm>
        </p:spPr>
        <p:txBody>
          <a:bodyPr>
            <a:normAutofit/>
          </a:bodyPr>
          <a:lstStyle/>
          <a:p>
            <a:r>
              <a:rPr lang="en-US"/>
              <a:t>Goal of the Project</a:t>
            </a:r>
          </a:p>
        </p:txBody>
      </p:sp>
      <p:sp>
        <p:nvSpPr>
          <p:cNvPr id="3" name="Content Placeholder 2">
            <a:extLst>
              <a:ext uri="{FF2B5EF4-FFF2-40B4-BE49-F238E27FC236}">
                <a16:creationId xmlns:a16="http://schemas.microsoft.com/office/drawing/2014/main" id="{D4B3899D-E6C2-E784-2E7E-E9B5C0A6D841}"/>
              </a:ext>
            </a:extLst>
          </p:cNvPr>
          <p:cNvSpPr>
            <a:spLocks noGrp="1"/>
          </p:cNvSpPr>
          <p:nvPr>
            <p:ph idx="1"/>
          </p:nvPr>
        </p:nvSpPr>
        <p:spPr>
          <a:xfrm>
            <a:off x="7493193" y="2691638"/>
            <a:ext cx="4133647" cy="3188586"/>
          </a:xfrm>
        </p:spPr>
        <p:txBody>
          <a:bodyPr vert="horz" lIns="91440" tIns="45720" rIns="91440" bIns="45720" rtlCol="0" anchor="t">
            <a:normAutofit/>
          </a:bodyPr>
          <a:lstStyle/>
          <a:p>
            <a:pPr>
              <a:lnSpc>
                <a:spcPct val="90000"/>
              </a:lnSpc>
            </a:pPr>
            <a:r>
              <a:rPr lang="en-US" sz="1700"/>
              <a:t>The Goal of the project is to predict Best Director Oscar using characteristics of the Directors movie such as </a:t>
            </a:r>
          </a:p>
          <a:p>
            <a:pPr marL="0" indent="0">
              <a:lnSpc>
                <a:spcPct val="90000"/>
              </a:lnSpc>
              <a:buNone/>
            </a:pPr>
            <a:r>
              <a:rPr lang="en-US" sz="1700">
                <a:highlight>
                  <a:srgbClr val="FFFF00"/>
                </a:highlight>
              </a:rPr>
              <a:t>Certificate</a:t>
            </a:r>
            <a:r>
              <a:rPr lang="en-US" sz="1700"/>
              <a:t>, </a:t>
            </a:r>
            <a:r>
              <a:rPr lang="en-US" sz="1700">
                <a:highlight>
                  <a:srgbClr val="00FF00"/>
                </a:highlight>
              </a:rPr>
              <a:t>genre</a:t>
            </a:r>
            <a:r>
              <a:rPr lang="en-US" sz="1700"/>
              <a:t>,</a:t>
            </a:r>
            <a:r>
              <a:rPr lang="en-US" sz="1700">
                <a:highlight>
                  <a:srgbClr val="FFFF00"/>
                </a:highlight>
              </a:rPr>
              <a:t> rate</a:t>
            </a:r>
            <a:r>
              <a:rPr lang="en-US" sz="1700"/>
              <a:t>, </a:t>
            </a:r>
            <a:r>
              <a:rPr lang="en-US" sz="1700">
                <a:highlight>
                  <a:srgbClr val="00FF00"/>
                </a:highlight>
              </a:rPr>
              <a:t>metascore</a:t>
            </a:r>
            <a:r>
              <a:rPr lang="en-US" sz="1700"/>
              <a:t>, </a:t>
            </a:r>
            <a:r>
              <a:rPr lang="en-US" sz="1700">
                <a:highlight>
                  <a:srgbClr val="FFFF00"/>
                </a:highlight>
              </a:rPr>
              <a:t>synopsis</a:t>
            </a:r>
            <a:r>
              <a:rPr lang="en-US" sz="1700"/>
              <a:t>, </a:t>
            </a:r>
            <a:r>
              <a:rPr lang="en-US" sz="1700">
                <a:highlight>
                  <a:srgbClr val="00FF00"/>
                </a:highlight>
              </a:rPr>
              <a:t>votes</a:t>
            </a:r>
            <a:r>
              <a:rPr lang="en-US" sz="1700"/>
              <a:t>, </a:t>
            </a:r>
            <a:r>
              <a:rPr lang="en-US" sz="1700">
                <a:highlight>
                  <a:srgbClr val="FFFF00"/>
                </a:highlight>
              </a:rPr>
              <a:t>gross</a:t>
            </a:r>
            <a:r>
              <a:rPr lang="en-US" sz="1700"/>
              <a:t>,</a:t>
            </a:r>
            <a:r>
              <a:rPr lang="en-US" sz="1700">
                <a:highlight>
                  <a:srgbClr val="00FF00"/>
                </a:highlight>
              </a:rPr>
              <a:t> </a:t>
            </a:r>
            <a:r>
              <a:rPr lang="en-US" sz="1700" err="1">
                <a:highlight>
                  <a:srgbClr val="00FF00"/>
                </a:highlight>
              </a:rPr>
              <a:t>critic_reviews</a:t>
            </a:r>
            <a:r>
              <a:rPr lang="en-US" sz="1700"/>
              <a:t>, </a:t>
            </a:r>
            <a:r>
              <a:rPr lang="en-US" sz="1700">
                <a:highlight>
                  <a:srgbClr val="FFFF00"/>
                </a:highlight>
              </a:rPr>
              <a:t>popularity</a:t>
            </a:r>
            <a:r>
              <a:rPr lang="en-US" sz="1700"/>
              <a:t>, </a:t>
            </a:r>
            <a:r>
              <a:rPr lang="en-US" sz="1700">
                <a:highlight>
                  <a:srgbClr val="00FF00"/>
                </a:highlight>
              </a:rPr>
              <a:t>awards_wins</a:t>
            </a:r>
            <a:r>
              <a:rPr lang="en-US" sz="1700"/>
              <a:t>, </a:t>
            </a:r>
            <a:r>
              <a:rPr lang="en-US" sz="1700" err="1">
                <a:highlight>
                  <a:srgbClr val="FFFF00"/>
                </a:highlight>
              </a:rPr>
              <a:t>Oscar_Best_Director_won</a:t>
            </a:r>
            <a:r>
              <a:rPr lang="en-US" sz="1700"/>
              <a:t>,  </a:t>
            </a:r>
            <a:r>
              <a:rPr lang="en-US" sz="1700" err="1">
                <a:highlight>
                  <a:srgbClr val="00FF00"/>
                </a:highlight>
              </a:rPr>
              <a:t>Oscar_Best_Actor_won</a:t>
            </a:r>
            <a:r>
              <a:rPr lang="en-US" sz="1700"/>
              <a:t>, </a:t>
            </a:r>
            <a:r>
              <a:rPr lang="en-US" sz="1700" err="1">
                <a:highlight>
                  <a:srgbClr val="FFFF00"/>
                </a:highlight>
              </a:rPr>
              <a:t>Oscar_Best_Actress_won</a:t>
            </a:r>
            <a:r>
              <a:rPr lang="en-US" sz="1700"/>
              <a:t>, </a:t>
            </a:r>
            <a:r>
              <a:rPr lang="en-US" sz="1700" err="1">
                <a:highlight>
                  <a:srgbClr val="00FF00"/>
                </a:highlight>
              </a:rPr>
              <a:t>metascore</a:t>
            </a:r>
            <a:r>
              <a:rPr lang="en-US" sz="1700"/>
              <a:t>, </a:t>
            </a:r>
            <a:r>
              <a:rPr lang="en-US" sz="1700" err="1">
                <a:highlight>
                  <a:srgbClr val="FFFF00"/>
                </a:highlight>
              </a:rPr>
              <a:t>awards_nominations</a:t>
            </a:r>
            <a:r>
              <a:rPr lang="en-US" sz="1700"/>
              <a:t>, </a:t>
            </a:r>
            <a:r>
              <a:rPr lang="en-US" sz="1700" err="1">
                <a:highlight>
                  <a:srgbClr val="00FF00"/>
                </a:highlight>
              </a:rPr>
              <a:t>Oscar_Best_Picture_won</a:t>
            </a:r>
            <a:endParaRPr lang="en-US" sz="1700">
              <a:highlight>
                <a:srgbClr val="00FF00"/>
              </a:highlight>
            </a:endParaRPr>
          </a:p>
          <a:p>
            <a:pPr marL="0" indent="0">
              <a:lnSpc>
                <a:spcPct val="90000"/>
              </a:lnSpc>
              <a:buNone/>
            </a:pPr>
            <a:endParaRPr lang="en-US" sz="1700">
              <a:highlight>
                <a:srgbClr val="00FF00"/>
              </a:highlight>
            </a:endParaRPr>
          </a:p>
        </p:txBody>
      </p:sp>
      <p:pic>
        <p:nvPicPr>
          <p:cNvPr id="5" name="Picture 4" descr="Film reel and slate">
            <a:extLst>
              <a:ext uri="{FF2B5EF4-FFF2-40B4-BE49-F238E27FC236}">
                <a16:creationId xmlns:a16="http://schemas.microsoft.com/office/drawing/2014/main" id="{5939A74F-C599-D9A6-27CF-EA26AB57FAFC}"/>
              </a:ext>
            </a:extLst>
          </p:cNvPr>
          <p:cNvPicPr>
            <a:picLocks noChangeAspect="1"/>
          </p:cNvPicPr>
          <p:nvPr/>
        </p:nvPicPr>
        <p:blipFill rotWithShape="1">
          <a:blip r:embed="rId2"/>
          <a:srcRect l="6334" r="25846" b="-1"/>
          <a:stretch/>
        </p:blipFill>
        <p:spPr>
          <a:xfrm>
            <a:off x="20" y="10"/>
            <a:ext cx="6967738" cy="6857990"/>
          </a:xfrm>
          <a:prstGeom prst="rect">
            <a:avLst/>
          </a:prstGeom>
        </p:spPr>
      </p:pic>
      <p:sp>
        <p:nvSpPr>
          <p:cNvPr id="35" name="Cross 34">
            <a:extLst>
              <a:ext uri="{FF2B5EF4-FFF2-40B4-BE49-F238E27FC236}">
                <a16:creationId xmlns:a16="http://schemas.microsoft.com/office/drawing/2014/main" id="{A12C7CBA-A034-9548-BC45-D37C25C008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032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449ED22-D9F5-F848-A98A-7181D4EE7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3666"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7009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360CA2-5E3D-4F40-BB4A-BAB1EEB11482}"/>
              </a:ext>
            </a:extLst>
          </p:cNvPr>
          <p:cNvSpPr>
            <a:spLocks noGrp="1"/>
          </p:cNvSpPr>
          <p:nvPr>
            <p:ph type="title"/>
          </p:nvPr>
        </p:nvSpPr>
        <p:spPr>
          <a:xfrm>
            <a:off x="6597444" y="1204721"/>
            <a:ext cx="5029395" cy="1446550"/>
          </a:xfrm>
        </p:spPr>
        <p:txBody>
          <a:bodyPr>
            <a:normAutofit/>
          </a:bodyPr>
          <a:lstStyle/>
          <a:p>
            <a:r>
              <a:rPr lang="en-US"/>
              <a:t>Our Data Set/Bias</a:t>
            </a:r>
          </a:p>
        </p:txBody>
      </p:sp>
      <p:sp>
        <p:nvSpPr>
          <p:cNvPr id="3" name="Content Placeholder 2">
            <a:extLst>
              <a:ext uri="{FF2B5EF4-FFF2-40B4-BE49-F238E27FC236}">
                <a16:creationId xmlns:a16="http://schemas.microsoft.com/office/drawing/2014/main" id="{24EE1F72-4C34-B584-4BF2-4A51D30D4B54}"/>
              </a:ext>
            </a:extLst>
          </p:cNvPr>
          <p:cNvSpPr>
            <a:spLocks noGrp="1"/>
          </p:cNvSpPr>
          <p:nvPr>
            <p:ph idx="1"/>
          </p:nvPr>
        </p:nvSpPr>
        <p:spPr>
          <a:xfrm>
            <a:off x="6597444" y="2691638"/>
            <a:ext cx="5029395" cy="3188586"/>
          </a:xfrm>
        </p:spPr>
        <p:txBody>
          <a:bodyPr vert="horz" lIns="91440" tIns="45720" rIns="91440" bIns="45720" rtlCol="0">
            <a:normAutofit/>
          </a:bodyPr>
          <a:lstStyle/>
          <a:p>
            <a:pPr>
              <a:lnSpc>
                <a:spcPct val="90000"/>
              </a:lnSpc>
            </a:pPr>
            <a:r>
              <a:rPr lang="en-US" sz="2000"/>
              <a:t>Our Data Set demonstrates which movies won Best Director Awards (Oscars) from 2000-2017</a:t>
            </a:r>
          </a:p>
          <a:p>
            <a:pPr>
              <a:lnSpc>
                <a:spcPct val="90000"/>
              </a:lnSpc>
            </a:pPr>
            <a:r>
              <a:rPr lang="en-US" sz="2000"/>
              <a:t>We chose this data as we believed it would be great for predicting winners using non-bias characteristics of the movie.</a:t>
            </a:r>
          </a:p>
          <a:p>
            <a:pPr>
              <a:lnSpc>
                <a:spcPct val="90000"/>
              </a:lnSpc>
            </a:pPr>
            <a:r>
              <a:rPr lang="en-US" sz="2000"/>
              <a:t>The winners </a:t>
            </a:r>
            <a:r>
              <a:rPr lang="en-US" sz="2000" err="1"/>
              <a:t>arent</a:t>
            </a:r>
            <a:r>
              <a:rPr lang="en-US" sz="2000"/>
              <a:t> listed with any identification(race, gender, sexuality or age)</a:t>
            </a:r>
          </a:p>
        </p:txBody>
      </p:sp>
      <p:pic>
        <p:nvPicPr>
          <p:cNvPr id="4" name="Picture 4" descr="A picture containing text, window, tiled&#10;&#10;Description automatically generated">
            <a:extLst>
              <a:ext uri="{FF2B5EF4-FFF2-40B4-BE49-F238E27FC236}">
                <a16:creationId xmlns:a16="http://schemas.microsoft.com/office/drawing/2014/main" id="{F961DFEF-3870-7ADD-0BB6-496D02C5D155}"/>
              </a:ext>
            </a:extLst>
          </p:cNvPr>
          <p:cNvPicPr>
            <a:picLocks noChangeAspect="1"/>
          </p:cNvPicPr>
          <p:nvPr/>
        </p:nvPicPr>
        <p:blipFill rotWithShape="1">
          <a:blip r:embed="rId2"/>
          <a:srcRect l="2095" r="9666" b="-1"/>
          <a:stretch/>
        </p:blipFill>
        <p:spPr>
          <a:xfrm>
            <a:off x="464577" y="1096772"/>
            <a:ext cx="5571066" cy="5761228"/>
          </a:xfrm>
          <a:prstGeom prst="rect">
            <a:avLst/>
          </a:prstGeom>
        </p:spPr>
      </p:pic>
      <p:sp>
        <p:nvSpPr>
          <p:cNvPr id="16" name="Cross 10">
            <a:extLst>
              <a:ext uri="{FF2B5EF4-FFF2-40B4-BE49-F238E27FC236}">
                <a16:creationId xmlns:a16="http://schemas.microsoft.com/office/drawing/2014/main" id="{B03A2784-BA75-004F-B24B-7793E15C2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8211"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2">
            <a:extLst>
              <a:ext uri="{FF2B5EF4-FFF2-40B4-BE49-F238E27FC236}">
                <a16:creationId xmlns:a16="http://schemas.microsoft.com/office/drawing/2014/main" id="{7280209F-8EA9-624E-AA74-5D3C40DC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3666"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5657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DEE65D-F545-CCFE-29B1-79F4792063CA}"/>
              </a:ext>
            </a:extLst>
          </p:cNvPr>
          <p:cNvSpPr>
            <a:spLocks noGrp="1"/>
          </p:cNvSpPr>
          <p:nvPr>
            <p:ph type="title"/>
          </p:nvPr>
        </p:nvSpPr>
        <p:spPr>
          <a:xfrm>
            <a:off x="576035" y="812835"/>
            <a:ext cx="5066001" cy="1446550"/>
          </a:xfrm>
        </p:spPr>
        <p:txBody>
          <a:bodyPr>
            <a:normAutofit/>
          </a:bodyPr>
          <a:lstStyle/>
          <a:p>
            <a:r>
              <a:rPr lang="en-US"/>
              <a:t>Cleaning Data</a:t>
            </a:r>
          </a:p>
        </p:txBody>
      </p:sp>
      <p:sp>
        <p:nvSpPr>
          <p:cNvPr id="3" name="Content Placeholder 2">
            <a:extLst>
              <a:ext uri="{FF2B5EF4-FFF2-40B4-BE49-F238E27FC236}">
                <a16:creationId xmlns:a16="http://schemas.microsoft.com/office/drawing/2014/main" id="{F40E1F73-EE2F-2B48-2B9C-13D89416DE34}"/>
              </a:ext>
            </a:extLst>
          </p:cNvPr>
          <p:cNvSpPr>
            <a:spLocks noGrp="1"/>
          </p:cNvSpPr>
          <p:nvPr>
            <p:ph idx="1"/>
          </p:nvPr>
        </p:nvSpPr>
        <p:spPr>
          <a:xfrm>
            <a:off x="576036" y="1831667"/>
            <a:ext cx="5218401" cy="4549300"/>
          </a:xfrm>
        </p:spPr>
        <p:txBody>
          <a:bodyPr vert="horz" lIns="91440" tIns="45720" rIns="91440" bIns="45720" rtlCol="0" anchor="t">
            <a:normAutofit lnSpcReduction="10000"/>
          </a:bodyPr>
          <a:lstStyle/>
          <a:p>
            <a:r>
              <a:rPr lang="en-US" dirty="0"/>
              <a:t>For the data cleaning process, we dropped all the unnecessary columns in the dataset as it contained 119 columns,</a:t>
            </a:r>
            <a:r>
              <a:rPr lang="en-US"/>
              <a:t> which</a:t>
            </a:r>
            <a:r>
              <a:rPr lang="en-US" dirty="0"/>
              <a:t> we only needed 16. </a:t>
            </a:r>
          </a:p>
          <a:p>
            <a:r>
              <a:rPr lang="en-US" dirty="0"/>
              <a:t>We kept the ones that would help us with the project as it contained valuable data that would </a:t>
            </a:r>
            <a:r>
              <a:rPr lang="en-US" dirty="0">
                <a:ea typeface="+mn-lt"/>
                <a:cs typeface="+mn-lt"/>
              </a:rPr>
              <a:t>facilitate the</a:t>
            </a:r>
            <a:r>
              <a:rPr lang="en-US" dirty="0"/>
              <a:t> prediction process such as </a:t>
            </a:r>
            <a:r>
              <a:rPr lang="en-US"/>
              <a:t>metascore</a:t>
            </a:r>
            <a:r>
              <a:rPr lang="en-US" dirty="0"/>
              <a:t>, votes, gross income, whether it won best director, actor, picture, etc.</a:t>
            </a:r>
          </a:p>
        </p:txBody>
      </p:sp>
      <p:pic>
        <p:nvPicPr>
          <p:cNvPr id="8" name="Picture 8" descr="Graphical user interface, text, application, email&#10;&#10;Description automatically generated">
            <a:extLst>
              <a:ext uri="{FF2B5EF4-FFF2-40B4-BE49-F238E27FC236}">
                <a16:creationId xmlns:a16="http://schemas.microsoft.com/office/drawing/2014/main" id="{18EC164A-B2EE-1B48-F718-3AE2A7DBC2FE}"/>
              </a:ext>
            </a:extLst>
          </p:cNvPr>
          <p:cNvPicPr>
            <a:picLocks noChangeAspect="1"/>
          </p:cNvPicPr>
          <p:nvPr/>
        </p:nvPicPr>
        <p:blipFill rotWithShape="1">
          <a:blip r:embed="rId2"/>
          <a:srcRect r="30135"/>
          <a:stretch/>
        </p:blipFill>
        <p:spPr>
          <a:xfrm>
            <a:off x="6163734" y="1096772"/>
            <a:ext cx="5571066" cy="5761228"/>
          </a:xfrm>
          <a:prstGeom prst="rect">
            <a:avLst/>
          </a:prstGeom>
        </p:spPr>
      </p:pic>
      <p:sp>
        <p:nvSpPr>
          <p:cNvPr id="24" name="Cross 23">
            <a:extLst>
              <a:ext uri="{FF2B5EF4-FFF2-40B4-BE49-F238E27FC236}">
                <a16:creationId xmlns:a16="http://schemas.microsoft.com/office/drawing/2014/main" id="{A27CA9A8-2E1B-1E43-B7A6-45B44037C7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19990"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5641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9">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ross 11">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3">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BBB0E2-C918-8DC2-132B-DDD6AE42CA10}"/>
              </a:ext>
            </a:extLst>
          </p:cNvPr>
          <p:cNvSpPr>
            <a:spLocks noGrp="1"/>
          </p:cNvSpPr>
          <p:nvPr>
            <p:ph type="title"/>
          </p:nvPr>
        </p:nvSpPr>
        <p:spPr>
          <a:xfrm>
            <a:off x="565149" y="1204721"/>
            <a:ext cx="6642184" cy="1446550"/>
          </a:xfrm>
        </p:spPr>
        <p:txBody>
          <a:bodyPr vert="horz" lIns="91440" tIns="45720" rIns="91440" bIns="45720" rtlCol="0" anchor="t">
            <a:normAutofit/>
          </a:bodyPr>
          <a:lstStyle/>
          <a:p>
            <a:r>
              <a:rPr lang="en-US"/>
              <a:t>Cleaning Data  </a:t>
            </a:r>
            <a:r>
              <a:rPr lang="en-US" kern="1200">
                <a:latin typeface="+mj-lt"/>
                <a:ea typeface="+mj-ea"/>
                <a:cs typeface="+mj-cs"/>
              </a:rPr>
              <a:t>Continued</a:t>
            </a:r>
          </a:p>
        </p:txBody>
      </p:sp>
      <p:sp>
        <p:nvSpPr>
          <p:cNvPr id="5" name="TextBox 4">
            <a:extLst>
              <a:ext uri="{FF2B5EF4-FFF2-40B4-BE49-F238E27FC236}">
                <a16:creationId xmlns:a16="http://schemas.microsoft.com/office/drawing/2014/main" id="{D3B650FA-743A-7899-0AEC-216F00018503}"/>
              </a:ext>
            </a:extLst>
          </p:cNvPr>
          <p:cNvSpPr txBox="1"/>
          <p:nvPr/>
        </p:nvSpPr>
        <p:spPr>
          <a:xfrm>
            <a:off x="565150" y="2087295"/>
            <a:ext cx="4947391" cy="4489238"/>
          </a:xfrm>
          <a:prstGeom prst="rect">
            <a:avLst/>
          </a:prstGeom>
        </p:spPr>
        <p:txBody>
          <a:bodyPr vert="horz" lIns="91440" tIns="45720" rIns="91440" bIns="45720" rtlCol="0" anchor="t">
            <a:noAutofit/>
          </a:bodyPr>
          <a:lstStyle/>
          <a:p>
            <a:pPr indent="-228600">
              <a:spcAft>
                <a:spcPts val="600"/>
              </a:spcAft>
              <a:buFont typeface="System Font Regular"/>
              <a:buChar char="–"/>
            </a:pPr>
            <a:r>
              <a:rPr lang="en-US" sz="2000"/>
              <a:t>Another useful process that helped with </a:t>
            </a:r>
            <a:endParaRPr lang="en-US"/>
          </a:p>
          <a:p>
            <a:pPr>
              <a:spcAft>
                <a:spcPts val="600"/>
              </a:spcAft>
            </a:pPr>
            <a:r>
              <a:rPr lang="en-US" sz="2000"/>
              <a:t>both the readability and coding segment </a:t>
            </a:r>
            <a:endParaRPr lang="en-US"/>
          </a:p>
          <a:p>
            <a:pPr>
              <a:spcAft>
                <a:spcPts val="600"/>
              </a:spcAft>
            </a:pPr>
            <a:r>
              <a:rPr lang="en-US" sz="2000"/>
              <a:t>converting data of Object type that</a:t>
            </a:r>
            <a:endParaRPr lang="en-US"/>
          </a:p>
          <a:p>
            <a:pPr>
              <a:spcAft>
                <a:spcPts val="600"/>
              </a:spcAft>
            </a:pPr>
            <a:r>
              <a:rPr lang="en-US" sz="2000"/>
              <a:t>was represented with a 'No' and 'Yes', </a:t>
            </a:r>
          </a:p>
          <a:p>
            <a:pPr>
              <a:spcAft>
                <a:spcPts val="600"/>
              </a:spcAft>
            </a:pPr>
            <a:r>
              <a:rPr lang="en-US" sz="2000"/>
              <a:t>such as Oscar_Best_Director_won, and </a:t>
            </a:r>
            <a:endParaRPr lang="en-US"/>
          </a:p>
          <a:p>
            <a:pPr>
              <a:spcAft>
                <a:spcPts val="600"/>
              </a:spcAft>
            </a:pPr>
            <a:r>
              <a:rPr lang="en-US" sz="2000"/>
              <a:t>Oscar_Best_Actor_won, among others, </a:t>
            </a:r>
            <a:endParaRPr lang="en-US"/>
          </a:p>
          <a:p>
            <a:pPr>
              <a:spcAft>
                <a:spcPts val="600"/>
              </a:spcAft>
            </a:pPr>
            <a:r>
              <a:rPr lang="en-US" sz="2000"/>
              <a:t>which represented if the movie had won </a:t>
            </a:r>
          </a:p>
          <a:p>
            <a:pPr>
              <a:spcAft>
                <a:spcPts val="600"/>
              </a:spcAft>
            </a:pPr>
            <a:r>
              <a:rPr lang="en-US" sz="2000"/>
              <a:t>Best Director/Actor to 0 for 'No' and 1 for </a:t>
            </a:r>
          </a:p>
          <a:p>
            <a:pPr>
              <a:spcAft>
                <a:spcPts val="600"/>
              </a:spcAft>
            </a:pPr>
            <a:r>
              <a:rPr lang="en-US" sz="2000"/>
              <a:t>'Yes'.</a:t>
            </a:r>
          </a:p>
        </p:txBody>
      </p:sp>
      <p:pic>
        <p:nvPicPr>
          <p:cNvPr id="4" name="Picture 4" descr="Graphical user interface, text&#10;&#10;Description automatically generated">
            <a:extLst>
              <a:ext uri="{FF2B5EF4-FFF2-40B4-BE49-F238E27FC236}">
                <a16:creationId xmlns:a16="http://schemas.microsoft.com/office/drawing/2014/main" id="{383CCE9E-4C04-EA3D-EF7D-1348995DE205}"/>
              </a:ext>
            </a:extLst>
          </p:cNvPr>
          <p:cNvPicPr>
            <a:picLocks noGrp="1" noChangeAspect="1"/>
          </p:cNvPicPr>
          <p:nvPr>
            <p:ph idx="1"/>
          </p:nvPr>
        </p:nvPicPr>
        <p:blipFill rotWithShape="1">
          <a:blip r:embed="rId2"/>
          <a:srcRect l="6235" b="82056"/>
          <a:stretch/>
        </p:blipFill>
        <p:spPr>
          <a:xfrm>
            <a:off x="5230382" y="2741585"/>
            <a:ext cx="6854220" cy="1558212"/>
          </a:xfrm>
          <a:prstGeom prst="rect">
            <a:avLst/>
          </a:prstGeom>
        </p:spPr>
      </p:pic>
    </p:spTree>
    <p:extLst>
      <p:ext uri="{BB962C8B-B14F-4D97-AF65-F5344CB8AC3E}">
        <p14:creationId xmlns:p14="http://schemas.microsoft.com/office/powerpoint/2010/main" val="1753446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E25F-ECDA-7CFD-077B-8552D00B83FF}"/>
              </a:ext>
            </a:extLst>
          </p:cNvPr>
          <p:cNvSpPr>
            <a:spLocks noGrp="1"/>
          </p:cNvSpPr>
          <p:nvPr>
            <p:ph type="title"/>
          </p:nvPr>
        </p:nvSpPr>
        <p:spPr>
          <a:xfrm>
            <a:off x="431465" y="429353"/>
            <a:ext cx="8267296" cy="1446550"/>
          </a:xfrm>
        </p:spPr>
        <p:txBody>
          <a:bodyPr/>
          <a:lstStyle/>
          <a:p>
            <a:r>
              <a:rPr lang="en-US">
                <a:ea typeface="+mj-lt"/>
                <a:cs typeface="+mj-lt"/>
              </a:rPr>
              <a:t> Data Analysis Scatterplot on 'Meta score' and 'Rate'</a:t>
            </a:r>
            <a:endParaRPr lang="en-US"/>
          </a:p>
        </p:txBody>
      </p:sp>
      <p:sp>
        <p:nvSpPr>
          <p:cNvPr id="3" name="TextBox 2">
            <a:extLst>
              <a:ext uri="{FF2B5EF4-FFF2-40B4-BE49-F238E27FC236}">
                <a16:creationId xmlns:a16="http://schemas.microsoft.com/office/drawing/2014/main" id="{9CAD76C9-CA88-D760-6937-5EF6C1044CD8}"/>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8" name="Picture 8" descr="Graphical user interface, text, application&#10;&#10;Description automatically generated">
            <a:extLst>
              <a:ext uri="{FF2B5EF4-FFF2-40B4-BE49-F238E27FC236}">
                <a16:creationId xmlns:a16="http://schemas.microsoft.com/office/drawing/2014/main" id="{6B7F89D0-5340-5394-388B-BC5660F04981}"/>
              </a:ext>
            </a:extLst>
          </p:cNvPr>
          <p:cNvPicPr>
            <a:picLocks noGrp="1" noChangeAspect="1"/>
          </p:cNvPicPr>
          <p:nvPr>
            <p:ph idx="1"/>
          </p:nvPr>
        </p:nvPicPr>
        <p:blipFill>
          <a:blip r:embed="rId2"/>
          <a:stretch>
            <a:fillRect/>
          </a:stretch>
        </p:blipFill>
        <p:spPr>
          <a:xfrm>
            <a:off x="284413" y="1877311"/>
            <a:ext cx="5459929" cy="1746958"/>
          </a:xfrm>
        </p:spPr>
      </p:pic>
      <p:pic>
        <p:nvPicPr>
          <p:cNvPr id="9" name="Picture 9">
            <a:extLst>
              <a:ext uri="{FF2B5EF4-FFF2-40B4-BE49-F238E27FC236}">
                <a16:creationId xmlns:a16="http://schemas.microsoft.com/office/drawing/2014/main" id="{D2550984-292A-7A8B-550A-D715EA64493D}"/>
              </a:ext>
            </a:extLst>
          </p:cNvPr>
          <p:cNvPicPr>
            <a:picLocks noChangeAspect="1"/>
          </p:cNvPicPr>
          <p:nvPr/>
        </p:nvPicPr>
        <p:blipFill>
          <a:blip r:embed="rId3"/>
          <a:stretch>
            <a:fillRect/>
          </a:stretch>
        </p:blipFill>
        <p:spPr>
          <a:xfrm>
            <a:off x="5737854" y="1924242"/>
            <a:ext cx="5873320" cy="1646891"/>
          </a:xfrm>
          <a:prstGeom prst="rect">
            <a:avLst/>
          </a:prstGeom>
        </p:spPr>
      </p:pic>
      <p:sp>
        <p:nvSpPr>
          <p:cNvPr id="10" name="TextBox 9">
            <a:extLst>
              <a:ext uri="{FF2B5EF4-FFF2-40B4-BE49-F238E27FC236}">
                <a16:creationId xmlns:a16="http://schemas.microsoft.com/office/drawing/2014/main" id="{28417FF0-E5F6-8247-7115-02B11795A1EA}"/>
              </a:ext>
            </a:extLst>
          </p:cNvPr>
          <p:cNvSpPr txBox="1"/>
          <p:nvPr/>
        </p:nvSpPr>
        <p:spPr>
          <a:xfrm>
            <a:off x="467896" y="3569368"/>
            <a:ext cx="10534314"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latin typeface="Times New Roman"/>
                <a:cs typeface="Times New Roman"/>
              </a:rPr>
              <a:t>In our effort to conduct a comprehensive analysis of a sizable dataset, we aimed to obtain a nuanced understanding of the key factors contributing to the attainment of an Academy Award. Through our research, we discovered that two crucial variables - namely, the meta score and rate - appear to strongly influence the likelihood of winning an Oscar for Best Director. To visually represent this relationship, we plotted these two variables on the x-axis of two separate graphs and compared their values against the occurrence of Best Director wins on the y-axis. This was achieved by generating a scatter plot through the implementation of the code above.</a:t>
            </a:r>
          </a:p>
        </p:txBody>
      </p:sp>
    </p:spTree>
    <p:extLst>
      <p:ext uri="{BB962C8B-B14F-4D97-AF65-F5344CB8AC3E}">
        <p14:creationId xmlns:p14="http://schemas.microsoft.com/office/powerpoint/2010/main" val="4245729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38628A-07CF-FF47-E1F5-23A2DFBFB7A3}"/>
              </a:ext>
            </a:extLst>
          </p:cNvPr>
          <p:cNvSpPr>
            <a:spLocks noGrp="1"/>
          </p:cNvSpPr>
          <p:nvPr>
            <p:ph type="title"/>
          </p:nvPr>
        </p:nvSpPr>
        <p:spPr>
          <a:xfrm>
            <a:off x="565149" y="1204721"/>
            <a:ext cx="3609983" cy="1446550"/>
          </a:xfrm>
        </p:spPr>
        <p:txBody>
          <a:bodyPr vert="horz" lIns="91440" tIns="45720" rIns="91440" bIns="45720" rtlCol="0" anchor="t">
            <a:normAutofit/>
          </a:bodyPr>
          <a:lstStyle/>
          <a:p>
            <a:r>
              <a:rPr lang="en-US" kern="1200">
                <a:solidFill>
                  <a:schemeClr val="tx1"/>
                </a:solidFill>
                <a:latin typeface="+mj-lt"/>
                <a:ea typeface="+mj-ea"/>
                <a:cs typeface="+mj-cs"/>
              </a:rPr>
              <a:t> Data/analysis Scatterplot</a:t>
            </a:r>
          </a:p>
          <a:p>
            <a:endParaRPr lang="en-US" kern="1200">
              <a:solidFill>
                <a:schemeClr val="tx1"/>
              </a:solidFill>
              <a:latin typeface="+mj-lt"/>
              <a:ea typeface="+mj-ea"/>
              <a:cs typeface="+mj-cs"/>
            </a:endParaRPr>
          </a:p>
        </p:txBody>
      </p:sp>
      <p:sp>
        <p:nvSpPr>
          <p:cNvPr id="3" name="TextBox 2">
            <a:extLst>
              <a:ext uri="{FF2B5EF4-FFF2-40B4-BE49-F238E27FC236}">
                <a16:creationId xmlns:a16="http://schemas.microsoft.com/office/drawing/2014/main" id="{1229CEC7-AFAE-12AA-845F-D95B1D6AB72D}"/>
              </a:ext>
            </a:extLst>
          </p:cNvPr>
          <p:cNvSpPr txBox="1"/>
          <p:nvPr/>
        </p:nvSpPr>
        <p:spPr>
          <a:xfrm>
            <a:off x="565150" y="2691638"/>
            <a:ext cx="3609983" cy="3188586"/>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indent="-228600">
              <a:lnSpc>
                <a:spcPct val="90000"/>
              </a:lnSpc>
              <a:spcAft>
                <a:spcPts val="600"/>
              </a:spcAft>
              <a:buFont typeface="System Font Regular"/>
              <a:buChar char="–"/>
            </a:pPr>
            <a:r>
              <a:rPr lang="en-US" sz="1300"/>
              <a:t>We developed two scatter plots, one that displayed Oscar best director won with rate (rating score) and Oscar best director won with meta score (critic rating). We saw a significant correlation between in both scatter plots and what we interpreted from these two plots is that the higher the rating/meta score is that the higher rating/meta score the more it influenced the chances of winning. However, the was a low standard deviation and the cluster formed around 7 to 8 for our rated score/best director win scatter plot and 80 to 100 for our meta score/best director win scatter plot. After evaluating this data, the meta score has more of an influence on best actor winning, but the rating didn’t necessary have as much of an influence.</a:t>
            </a:r>
          </a:p>
        </p:txBody>
      </p:sp>
      <p:pic>
        <p:nvPicPr>
          <p:cNvPr id="5" name="Picture 5" descr="Chart&#10;&#10;Description automatically generated">
            <a:extLst>
              <a:ext uri="{FF2B5EF4-FFF2-40B4-BE49-F238E27FC236}">
                <a16:creationId xmlns:a16="http://schemas.microsoft.com/office/drawing/2014/main" id="{54D2084B-6D08-E762-FCD0-E5D45000ED1C}"/>
              </a:ext>
            </a:extLst>
          </p:cNvPr>
          <p:cNvPicPr>
            <a:picLocks noChangeAspect="1"/>
          </p:cNvPicPr>
          <p:nvPr/>
        </p:nvPicPr>
        <p:blipFill>
          <a:blip r:embed="rId2"/>
          <a:stretch>
            <a:fillRect/>
          </a:stretch>
        </p:blipFill>
        <p:spPr>
          <a:xfrm>
            <a:off x="8012985" y="2299963"/>
            <a:ext cx="3205348" cy="2516197"/>
          </a:xfrm>
          <a:prstGeom prst="rect">
            <a:avLst/>
          </a:prstGeom>
        </p:spPr>
      </p:pic>
      <p:pic>
        <p:nvPicPr>
          <p:cNvPr id="4" name="Picture 4" descr="Chart&#10;&#10;Description automatically generated">
            <a:extLst>
              <a:ext uri="{FF2B5EF4-FFF2-40B4-BE49-F238E27FC236}">
                <a16:creationId xmlns:a16="http://schemas.microsoft.com/office/drawing/2014/main" id="{7363AB64-BE49-3A38-536D-37864BFEC307}"/>
              </a:ext>
            </a:extLst>
          </p:cNvPr>
          <p:cNvPicPr>
            <a:picLocks noGrp="1" noChangeAspect="1"/>
          </p:cNvPicPr>
          <p:nvPr>
            <p:ph idx="1"/>
          </p:nvPr>
        </p:nvPicPr>
        <p:blipFill>
          <a:blip r:embed="rId3"/>
          <a:stretch>
            <a:fillRect/>
          </a:stretch>
        </p:blipFill>
        <p:spPr>
          <a:xfrm>
            <a:off x="4695632" y="2332016"/>
            <a:ext cx="3205348" cy="2452090"/>
          </a:xfrm>
          <a:prstGeom prst="rect">
            <a:avLst/>
          </a:prstGeom>
        </p:spPr>
      </p:pic>
      <p:sp>
        <p:nvSpPr>
          <p:cNvPr id="40" name="Cross 39">
            <a:extLst>
              <a:ext uri="{FF2B5EF4-FFF2-40B4-BE49-F238E27FC236}">
                <a16:creationId xmlns:a16="http://schemas.microsoft.com/office/drawing/2014/main" id="{BE50E7BE-734F-224D-B03E-074DE1D12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7667"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CA5172B-100A-154D-8648-280629D6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5809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D3A39-9607-0858-D51A-74696E0A87AA}"/>
              </a:ext>
            </a:extLst>
          </p:cNvPr>
          <p:cNvSpPr>
            <a:spLocks noGrp="1"/>
          </p:cNvSpPr>
          <p:nvPr>
            <p:ph type="title"/>
          </p:nvPr>
        </p:nvSpPr>
        <p:spPr>
          <a:xfrm>
            <a:off x="93435" y="1204721"/>
            <a:ext cx="6632727" cy="1881978"/>
          </a:xfrm>
        </p:spPr>
        <p:txBody>
          <a:bodyPr>
            <a:normAutofit fontScale="90000"/>
          </a:bodyPr>
          <a:lstStyle/>
          <a:p>
            <a:r>
              <a:rPr lang="en-US" dirty="0"/>
              <a:t>Gross Income And Winners/Losers</a:t>
            </a:r>
            <a:r>
              <a:rPr lang="en-US"/>
              <a:t> Data Analysis</a:t>
            </a:r>
            <a:endParaRPr lang="en-US" dirty="0"/>
          </a:p>
        </p:txBody>
      </p:sp>
      <p:graphicFrame>
        <p:nvGraphicFramePr>
          <p:cNvPr id="4" name="Content Placeholder 3">
            <a:extLst>
              <a:ext uri="{FF2B5EF4-FFF2-40B4-BE49-F238E27FC236}">
                <a16:creationId xmlns:a16="http://schemas.microsoft.com/office/drawing/2014/main" id="{647BF299-F54A-F623-CB09-FE75B35C7EA7}"/>
              </a:ext>
            </a:extLst>
          </p:cNvPr>
          <p:cNvGraphicFramePr>
            <a:graphicFrameLocks noGrp="1"/>
          </p:cNvGraphicFramePr>
          <p:nvPr>
            <p:ph idx="1"/>
            <p:extLst>
              <p:ext uri="{D42A27DB-BD31-4B8C-83A1-F6EECF244321}">
                <p14:modId xmlns:p14="http://schemas.microsoft.com/office/powerpoint/2010/main" val="1881792934"/>
              </p:ext>
            </p:extLst>
          </p:nvPr>
        </p:nvGraphicFramePr>
        <p:xfrm>
          <a:off x="6375401" y="1204721"/>
          <a:ext cx="3517901" cy="5564376"/>
        </p:xfrm>
        <a:graphic>
          <a:graphicData uri="http://schemas.openxmlformats.org/drawingml/2006/table">
            <a:tbl>
              <a:tblPr>
                <a:tableStyleId>{5C22544A-7EE6-4342-B048-85BDC9FD1C3A}</a:tableStyleId>
              </a:tblPr>
              <a:tblGrid>
                <a:gridCol w="260943">
                  <a:extLst>
                    <a:ext uri="{9D8B030D-6E8A-4147-A177-3AD203B41FA5}">
                      <a16:colId xmlns:a16="http://schemas.microsoft.com/office/drawing/2014/main" val="2029764873"/>
                    </a:ext>
                  </a:extLst>
                </a:gridCol>
                <a:gridCol w="1633311">
                  <a:extLst>
                    <a:ext uri="{9D8B030D-6E8A-4147-A177-3AD203B41FA5}">
                      <a16:colId xmlns:a16="http://schemas.microsoft.com/office/drawing/2014/main" val="2034209241"/>
                    </a:ext>
                  </a:extLst>
                </a:gridCol>
                <a:gridCol w="782830">
                  <a:extLst>
                    <a:ext uri="{9D8B030D-6E8A-4147-A177-3AD203B41FA5}">
                      <a16:colId xmlns:a16="http://schemas.microsoft.com/office/drawing/2014/main" val="3316443282"/>
                    </a:ext>
                  </a:extLst>
                </a:gridCol>
                <a:gridCol w="840817">
                  <a:extLst>
                    <a:ext uri="{9D8B030D-6E8A-4147-A177-3AD203B41FA5}">
                      <a16:colId xmlns:a16="http://schemas.microsoft.com/office/drawing/2014/main" val="1820400321"/>
                    </a:ext>
                  </a:extLst>
                </a:gridCol>
              </a:tblGrid>
              <a:tr h="177240">
                <a:tc gridSpan="4">
                  <a:txBody>
                    <a:bodyPr/>
                    <a:lstStyle/>
                    <a:p>
                      <a:pPr algn="l" fontAlgn="ctr"/>
                      <a:r>
                        <a:rPr lang="en-US" sz="800" u="none" strike="noStrike">
                          <a:effectLst/>
                        </a:rPr>
                        <a:t>Filtered table for 'Oscar_Best_Director_won' 'YES'</a:t>
                      </a:r>
                      <a:endParaRPr lang="en-US" sz="800" b="1" i="1" u="none" strike="noStrike">
                        <a:solidFill>
                          <a:srgbClr val="000000"/>
                        </a:solidFill>
                        <a:effectLst/>
                        <a:latin typeface="Calibri" panose="020F0502020204030204" pitchFamily="34" charset="0"/>
                      </a:endParaRPr>
                    </a:p>
                  </a:txBody>
                  <a:tcPr marL="6792" marR="6792" marT="6792"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58447583"/>
                  </a:ext>
                </a:extLst>
              </a:tr>
              <a:tr h="177240">
                <a:tc>
                  <a:txBody>
                    <a:bodyPr/>
                    <a:lstStyle/>
                    <a:p>
                      <a:pPr algn="l" fontAlgn="b"/>
                      <a:endParaRPr lang="en-US" sz="900" b="0" i="0" u="none" strike="noStrike">
                        <a:solidFill>
                          <a:srgbClr val="000000"/>
                        </a:solidFill>
                        <a:effectLst/>
                        <a:latin typeface="Calibri" panose="020F0502020204030204" pitchFamily="34" charset="0"/>
                      </a:endParaRPr>
                    </a:p>
                  </a:txBody>
                  <a:tcPr marL="6792" marR="6792" marT="679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792" marR="6792" marT="679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792" marR="6792" marT="679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792" marR="6792" marT="6792" marB="0" anchor="b"/>
                </a:tc>
                <a:extLst>
                  <a:ext uri="{0D108BD9-81ED-4DB2-BD59-A6C34878D82A}">
                    <a16:rowId xmlns:a16="http://schemas.microsoft.com/office/drawing/2014/main" val="267486828"/>
                  </a:ext>
                </a:extLst>
              </a:tr>
              <a:tr h="176086">
                <a:tc>
                  <a:txBody>
                    <a:bodyPr/>
                    <a:lstStyle/>
                    <a:p>
                      <a:pPr algn="l" fontAlgn="b"/>
                      <a:endParaRPr lang="en-US" sz="900" b="0" i="0" u="none" strike="noStrike">
                        <a:solidFill>
                          <a:srgbClr val="000000"/>
                        </a:solidFill>
                        <a:effectLst/>
                        <a:latin typeface="Calibri" panose="020F0502020204030204" pitchFamily="34" charset="0"/>
                      </a:endParaRPr>
                    </a:p>
                  </a:txBody>
                  <a:tcPr marL="6792" marR="6792" marT="6792" marB="0" anchor="b"/>
                </a:tc>
                <a:tc>
                  <a:txBody>
                    <a:bodyPr/>
                    <a:lstStyle/>
                    <a:p>
                      <a:pPr algn="l" fontAlgn="b"/>
                      <a:r>
                        <a:rPr lang="en-US" sz="800" u="none" strike="noStrike">
                          <a:effectLst/>
                        </a:rPr>
                        <a:t>Oscar_Best_Director_won</a:t>
                      </a:r>
                      <a:endParaRPr lang="en-US" sz="800" b="1" i="0" u="none" strike="noStrike">
                        <a:solidFill>
                          <a:srgbClr val="FFFFFF"/>
                        </a:solidFill>
                        <a:effectLst/>
                        <a:latin typeface="Calibri" panose="020F0502020204030204" pitchFamily="34" charset="0"/>
                      </a:endParaRPr>
                    </a:p>
                  </a:txBody>
                  <a:tcPr marL="6792" marR="6792" marT="6792" marB="0" anchor="b"/>
                </a:tc>
                <a:tc>
                  <a:txBody>
                    <a:bodyPr/>
                    <a:lstStyle/>
                    <a:p>
                      <a:pPr algn="l" fontAlgn="b"/>
                      <a:r>
                        <a:rPr lang="en-US" sz="800" u="none" strike="noStrike">
                          <a:effectLst/>
                        </a:rPr>
                        <a:t>gross</a:t>
                      </a:r>
                      <a:endParaRPr lang="en-US" sz="800" b="1" i="0" u="none" strike="noStrike">
                        <a:solidFill>
                          <a:srgbClr val="FFFFFF"/>
                        </a:solidFill>
                        <a:effectLst/>
                        <a:latin typeface="Calibri" panose="020F0502020204030204" pitchFamily="34" charset="0"/>
                      </a:endParaRPr>
                    </a:p>
                  </a:txBody>
                  <a:tcPr marL="6792" marR="6792" marT="6792" marB="0" anchor="b"/>
                </a:tc>
                <a:tc>
                  <a:txBody>
                    <a:bodyPr/>
                    <a:lstStyle/>
                    <a:p>
                      <a:pPr algn="l" fontAlgn="b"/>
                      <a:r>
                        <a:rPr lang="en-US" sz="900" b="0" i="0" u="none" strike="noStrike" dirty="0">
                          <a:solidFill>
                            <a:srgbClr val="000000"/>
                          </a:solidFill>
                          <a:effectLst/>
                          <a:latin typeface="Calibri" panose="020F0502020204030204" pitchFamily="34" charset="0"/>
                        </a:rPr>
                        <a:t>Average </a:t>
                      </a:r>
                    </a:p>
                  </a:txBody>
                  <a:tcPr marL="6792" marR="6792" marT="6792" marB="0" anchor="b"/>
                </a:tc>
                <a:extLst>
                  <a:ext uri="{0D108BD9-81ED-4DB2-BD59-A6C34878D82A}">
                    <a16:rowId xmlns:a16="http://schemas.microsoft.com/office/drawing/2014/main" val="2242201360"/>
                  </a:ext>
                </a:extLst>
              </a:tr>
              <a:tr h="177240">
                <a:tc>
                  <a:txBody>
                    <a:bodyPr/>
                    <a:lstStyle/>
                    <a:p>
                      <a:pPr algn="l" fontAlgn="b"/>
                      <a:endParaRPr lang="en-US" sz="900" b="0" i="0" u="none" strike="noStrike">
                        <a:solidFill>
                          <a:srgbClr val="000000"/>
                        </a:solidFill>
                        <a:effectLst/>
                        <a:latin typeface="Calibri" panose="020F0502020204030204" pitchFamily="34" charset="0"/>
                      </a:endParaRPr>
                    </a:p>
                  </a:txBody>
                  <a:tcPr marL="6792" marR="6792" marT="679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792" marR="6792" marT="679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792" marR="6792" marT="6792" marB="0" anchor="b"/>
                </a:tc>
                <a:tc>
                  <a:txBody>
                    <a:bodyPr/>
                    <a:lstStyle/>
                    <a:p>
                      <a:pPr algn="l" fontAlgn="b"/>
                      <a:r>
                        <a:rPr lang="en-US" sz="900" dirty="0"/>
                        <a:t>125722142.17</a:t>
                      </a:r>
                      <a:endParaRPr lang="en-US" sz="900" b="0" i="0" u="none" strike="noStrike" dirty="0">
                        <a:solidFill>
                          <a:srgbClr val="000000"/>
                        </a:solidFill>
                        <a:effectLst/>
                        <a:latin typeface="Calibri" panose="020F0502020204030204" pitchFamily="34" charset="0"/>
                      </a:endParaRPr>
                    </a:p>
                  </a:txBody>
                  <a:tcPr marL="6792" marR="6792" marT="6792" marB="0" anchor="b"/>
                </a:tc>
                <a:extLst>
                  <a:ext uri="{0D108BD9-81ED-4DB2-BD59-A6C34878D82A}">
                    <a16:rowId xmlns:a16="http://schemas.microsoft.com/office/drawing/2014/main" val="3799332260"/>
                  </a:ext>
                </a:extLst>
              </a:tr>
              <a:tr h="343865">
                <a:tc>
                  <a:txBody>
                    <a:bodyPr/>
                    <a:lstStyle/>
                    <a:p>
                      <a:pPr algn="l" fontAlgn="b"/>
                      <a:endParaRPr lang="en-US" sz="900" b="0" i="0" u="none" strike="noStrike">
                        <a:solidFill>
                          <a:srgbClr val="000000"/>
                        </a:solidFill>
                        <a:effectLst/>
                        <a:latin typeface="Calibri" panose="020F0502020204030204" pitchFamily="34" charset="0"/>
                      </a:endParaRPr>
                    </a:p>
                  </a:txBody>
                  <a:tcPr marL="6792" marR="6792" marT="6792" marB="0" anchor="b"/>
                </a:tc>
                <a:tc>
                  <a:txBody>
                    <a:bodyPr/>
                    <a:lstStyle/>
                    <a:p>
                      <a:pPr algn="l" fontAlgn="b"/>
                      <a:r>
                        <a:rPr lang="en-US" sz="900" u="none" strike="noStrike">
                          <a:effectLst/>
                        </a:rPr>
                        <a:t>Yes</a:t>
                      </a:r>
                      <a:endParaRPr lang="en-US" sz="900" b="0" i="0" u="none" strike="noStrike">
                        <a:solidFill>
                          <a:srgbClr val="000000"/>
                        </a:solidFill>
                        <a:effectLst/>
                        <a:latin typeface="Calibri" panose="020F0502020204030204" pitchFamily="34" charset="0"/>
                      </a:endParaRPr>
                    </a:p>
                  </a:txBody>
                  <a:tcPr marL="6792" marR="6792" marT="6792" marB="0" anchor="b"/>
                </a:tc>
                <a:tc>
                  <a:txBody>
                    <a:bodyPr/>
                    <a:lstStyle/>
                    <a:p>
                      <a:pPr algn="r" fontAlgn="b"/>
                      <a:r>
                        <a:rPr lang="en-US" sz="900" u="none" strike="noStrike" dirty="0">
                          <a:effectLst/>
                        </a:rPr>
                        <a:t>377020000</a:t>
                      </a:r>
                      <a:endParaRPr lang="en-US" sz="900" b="0" i="0" u="none" strike="noStrike" dirty="0">
                        <a:solidFill>
                          <a:srgbClr val="000000"/>
                        </a:solidFill>
                        <a:effectLst/>
                        <a:latin typeface="Calibri" panose="020F0502020204030204" pitchFamily="34" charset="0"/>
                      </a:endParaRPr>
                    </a:p>
                  </a:txBody>
                  <a:tcPr marL="6792" marR="6792" marT="6792" marB="0" anchor="b"/>
                </a:tc>
                <a:tc>
                  <a:txBody>
                    <a:bodyPr/>
                    <a:lstStyle/>
                    <a:p>
                      <a:pPr algn="l" fontAlgn="b"/>
                      <a:endParaRPr lang="en-US" sz="900" b="0" i="0" u="none" strike="noStrike" dirty="0">
                        <a:solidFill>
                          <a:srgbClr val="000000"/>
                        </a:solidFill>
                        <a:effectLst/>
                        <a:latin typeface="Calibri" panose="020F0502020204030204" pitchFamily="34" charset="0"/>
                      </a:endParaRPr>
                    </a:p>
                  </a:txBody>
                  <a:tcPr marL="6792" marR="6792" marT="6792" marB="0" anchor="b"/>
                </a:tc>
                <a:extLst>
                  <a:ext uri="{0D108BD9-81ED-4DB2-BD59-A6C34878D82A}">
                    <a16:rowId xmlns:a16="http://schemas.microsoft.com/office/drawing/2014/main" val="4152659690"/>
                  </a:ext>
                </a:extLst>
              </a:tr>
              <a:tr h="343865">
                <a:tc>
                  <a:txBody>
                    <a:bodyPr/>
                    <a:lstStyle/>
                    <a:p>
                      <a:pPr algn="l" fontAlgn="b"/>
                      <a:endParaRPr lang="en-US" sz="900" b="0" i="0" u="none" strike="noStrike">
                        <a:solidFill>
                          <a:srgbClr val="000000"/>
                        </a:solidFill>
                        <a:effectLst/>
                        <a:latin typeface="Calibri" panose="020F0502020204030204" pitchFamily="34" charset="0"/>
                      </a:endParaRPr>
                    </a:p>
                  </a:txBody>
                  <a:tcPr marL="6792" marR="6792" marT="6792" marB="0" anchor="b"/>
                </a:tc>
                <a:tc>
                  <a:txBody>
                    <a:bodyPr/>
                    <a:lstStyle/>
                    <a:p>
                      <a:pPr algn="l" fontAlgn="b"/>
                      <a:r>
                        <a:rPr lang="en-US" sz="900" u="none" strike="noStrike">
                          <a:effectLst/>
                        </a:rPr>
                        <a:t>Yes</a:t>
                      </a:r>
                      <a:endParaRPr lang="en-US" sz="900" b="0" i="0" u="none" strike="noStrike">
                        <a:solidFill>
                          <a:srgbClr val="000000"/>
                        </a:solidFill>
                        <a:effectLst/>
                        <a:latin typeface="Calibri" panose="020F0502020204030204" pitchFamily="34" charset="0"/>
                      </a:endParaRPr>
                    </a:p>
                  </a:txBody>
                  <a:tcPr marL="6792" marR="6792" marT="6792" marB="0" anchor="b"/>
                </a:tc>
                <a:tc>
                  <a:txBody>
                    <a:bodyPr/>
                    <a:lstStyle/>
                    <a:p>
                      <a:pPr algn="r" fontAlgn="b"/>
                      <a:r>
                        <a:rPr lang="en-US" sz="900" u="none" strike="noStrike" dirty="0">
                          <a:effectLst/>
                        </a:rPr>
                        <a:t>124110000</a:t>
                      </a:r>
                      <a:endParaRPr lang="en-US" sz="900" b="0" i="0" u="none" strike="noStrike" dirty="0">
                        <a:solidFill>
                          <a:srgbClr val="000000"/>
                        </a:solidFill>
                        <a:effectLst/>
                        <a:latin typeface="Calibri" panose="020F0502020204030204" pitchFamily="34" charset="0"/>
                      </a:endParaRPr>
                    </a:p>
                  </a:txBody>
                  <a:tcPr marL="6792" marR="6792" marT="679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792" marR="6792" marT="6792" marB="0" anchor="b"/>
                </a:tc>
                <a:extLst>
                  <a:ext uri="{0D108BD9-81ED-4DB2-BD59-A6C34878D82A}">
                    <a16:rowId xmlns:a16="http://schemas.microsoft.com/office/drawing/2014/main" val="1953195711"/>
                  </a:ext>
                </a:extLst>
              </a:tr>
              <a:tr h="177240">
                <a:tc>
                  <a:txBody>
                    <a:bodyPr/>
                    <a:lstStyle/>
                    <a:p>
                      <a:pPr algn="l" fontAlgn="b"/>
                      <a:endParaRPr lang="en-US" sz="900" b="0" i="0" u="none" strike="noStrike">
                        <a:solidFill>
                          <a:srgbClr val="000000"/>
                        </a:solidFill>
                        <a:effectLst/>
                        <a:latin typeface="Calibri" panose="020F0502020204030204" pitchFamily="34" charset="0"/>
                      </a:endParaRPr>
                    </a:p>
                  </a:txBody>
                  <a:tcPr marL="6792" marR="6792" marT="6792" marB="0" anchor="b"/>
                </a:tc>
                <a:tc>
                  <a:txBody>
                    <a:bodyPr/>
                    <a:lstStyle/>
                    <a:p>
                      <a:pPr algn="l" fontAlgn="b"/>
                      <a:r>
                        <a:rPr lang="en-US" sz="900" u="none" strike="noStrike">
                          <a:effectLst/>
                        </a:rPr>
                        <a:t>Yes</a:t>
                      </a:r>
                      <a:endParaRPr lang="en-US" sz="900" b="0" i="0" u="none" strike="noStrike">
                        <a:solidFill>
                          <a:srgbClr val="000000"/>
                        </a:solidFill>
                        <a:effectLst/>
                        <a:latin typeface="Calibri" panose="020F0502020204030204" pitchFamily="34" charset="0"/>
                      </a:endParaRPr>
                    </a:p>
                  </a:txBody>
                  <a:tcPr marL="6792" marR="6792" marT="6792" marB="0" anchor="b"/>
                </a:tc>
                <a:tc>
                  <a:txBody>
                    <a:bodyPr/>
                    <a:lstStyle/>
                    <a:p>
                      <a:pPr algn="r" fontAlgn="b"/>
                      <a:r>
                        <a:rPr lang="en-US" sz="900" u="none" strike="noStrike" dirty="0">
                          <a:effectLst/>
                        </a:rPr>
                        <a:t>32519322</a:t>
                      </a:r>
                      <a:endParaRPr lang="en-US" sz="900" b="0" i="0" u="none" strike="noStrike" dirty="0">
                        <a:solidFill>
                          <a:srgbClr val="000000"/>
                        </a:solidFill>
                        <a:effectLst/>
                        <a:latin typeface="Calibri" panose="020F0502020204030204" pitchFamily="34" charset="0"/>
                      </a:endParaRPr>
                    </a:p>
                  </a:txBody>
                  <a:tcPr marL="6792" marR="6792" marT="679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792" marR="6792" marT="6792" marB="0" anchor="b"/>
                </a:tc>
                <a:extLst>
                  <a:ext uri="{0D108BD9-81ED-4DB2-BD59-A6C34878D82A}">
                    <a16:rowId xmlns:a16="http://schemas.microsoft.com/office/drawing/2014/main" val="2368597611"/>
                  </a:ext>
                </a:extLst>
              </a:tr>
              <a:tr h="343865">
                <a:tc>
                  <a:txBody>
                    <a:bodyPr/>
                    <a:lstStyle/>
                    <a:p>
                      <a:pPr algn="l" fontAlgn="b"/>
                      <a:endParaRPr lang="en-US" sz="900" b="0" i="0" u="none" strike="noStrike">
                        <a:solidFill>
                          <a:srgbClr val="000000"/>
                        </a:solidFill>
                        <a:effectLst/>
                        <a:latin typeface="Calibri" panose="020F0502020204030204" pitchFamily="34" charset="0"/>
                      </a:endParaRPr>
                    </a:p>
                  </a:txBody>
                  <a:tcPr marL="6792" marR="6792" marT="6792" marB="0" anchor="b"/>
                </a:tc>
                <a:tc>
                  <a:txBody>
                    <a:bodyPr/>
                    <a:lstStyle/>
                    <a:p>
                      <a:pPr algn="l" fontAlgn="b"/>
                      <a:r>
                        <a:rPr lang="en-US" sz="900" u="none" strike="noStrike">
                          <a:effectLst/>
                        </a:rPr>
                        <a:t>Yes</a:t>
                      </a:r>
                      <a:endParaRPr lang="en-US" sz="900" b="0" i="0" u="none" strike="noStrike">
                        <a:solidFill>
                          <a:srgbClr val="000000"/>
                        </a:solidFill>
                        <a:effectLst/>
                        <a:latin typeface="Calibri" panose="020F0502020204030204" pitchFamily="34" charset="0"/>
                      </a:endParaRPr>
                    </a:p>
                  </a:txBody>
                  <a:tcPr marL="6792" marR="6792" marT="6792" marB="0" anchor="b"/>
                </a:tc>
                <a:tc>
                  <a:txBody>
                    <a:bodyPr/>
                    <a:lstStyle/>
                    <a:p>
                      <a:pPr algn="r" fontAlgn="b"/>
                      <a:r>
                        <a:rPr lang="en-US" sz="900" u="none" strike="noStrike" dirty="0">
                          <a:effectLst/>
                        </a:rPr>
                        <a:t>170710000</a:t>
                      </a:r>
                      <a:endParaRPr lang="en-US" sz="900" b="0" i="0" u="none" strike="noStrike" dirty="0">
                        <a:solidFill>
                          <a:srgbClr val="000000"/>
                        </a:solidFill>
                        <a:effectLst/>
                        <a:latin typeface="Calibri" panose="020F0502020204030204" pitchFamily="34" charset="0"/>
                      </a:endParaRPr>
                    </a:p>
                  </a:txBody>
                  <a:tcPr marL="6792" marR="6792" marT="679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792" marR="6792" marT="6792" marB="0" anchor="b"/>
                </a:tc>
                <a:extLst>
                  <a:ext uri="{0D108BD9-81ED-4DB2-BD59-A6C34878D82A}">
                    <a16:rowId xmlns:a16="http://schemas.microsoft.com/office/drawing/2014/main" val="3272470631"/>
                  </a:ext>
                </a:extLst>
              </a:tr>
              <a:tr h="177240">
                <a:tc>
                  <a:txBody>
                    <a:bodyPr/>
                    <a:lstStyle/>
                    <a:p>
                      <a:pPr algn="l" fontAlgn="b"/>
                      <a:endParaRPr lang="en-US" sz="900" b="0" i="0" u="none" strike="noStrike">
                        <a:solidFill>
                          <a:srgbClr val="000000"/>
                        </a:solidFill>
                        <a:effectLst/>
                        <a:latin typeface="Calibri" panose="020F0502020204030204" pitchFamily="34" charset="0"/>
                      </a:endParaRPr>
                    </a:p>
                  </a:txBody>
                  <a:tcPr marL="6792" marR="6792" marT="6792" marB="0" anchor="b"/>
                </a:tc>
                <a:tc>
                  <a:txBody>
                    <a:bodyPr/>
                    <a:lstStyle/>
                    <a:p>
                      <a:pPr algn="l" fontAlgn="b"/>
                      <a:r>
                        <a:rPr lang="en-US" sz="900" u="none" strike="noStrike">
                          <a:effectLst/>
                        </a:rPr>
                        <a:t>Yes</a:t>
                      </a:r>
                      <a:endParaRPr lang="en-US" sz="900" b="0" i="0" u="none" strike="noStrike">
                        <a:solidFill>
                          <a:srgbClr val="000000"/>
                        </a:solidFill>
                        <a:effectLst/>
                        <a:latin typeface="Calibri" panose="020F0502020204030204" pitchFamily="34" charset="0"/>
                      </a:endParaRPr>
                    </a:p>
                  </a:txBody>
                  <a:tcPr marL="6792" marR="6792" marT="6792" marB="0" anchor="b"/>
                </a:tc>
                <a:tc>
                  <a:txBody>
                    <a:bodyPr/>
                    <a:lstStyle/>
                    <a:p>
                      <a:pPr algn="r" fontAlgn="b"/>
                      <a:r>
                        <a:rPr lang="en-US" sz="900" u="none" strike="noStrike" dirty="0">
                          <a:effectLst/>
                        </a:rPr>
                        <a:t>83030000</a:t>
                      </a:r>
                      <a:endParaRPr lang="en-US" sz="900" b="0" i="0" u="none" strike="noStrike" dirty="0">
                        <a:solidFill>
                          <a:srgbClr val="000000"/>
                        </a:solidFill>
                        <a:effectLst/>
                        <a:latin typeface="Calibri" panose="020F0502020204030204" pitchFamily="34" charset="0"/>
                      </a:endParaRPr>
                    </a:p>
                  </a:txBody>
                  <a:tcPr marL="6792" marR="6792" marT="679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792" marR="6792" marT="6792" marB="0" anchor="b"/>
                </a:tc>
                <a:extLst>
                  <a:ext uri="{0D108BD9-81ED-4DB2-BD59-A6C34878D82A}">
                    <a16:rowId xmlns:a16="http://schemas.microsoft.com/office/drawing/2014/main" val="752909981"/>
                  </a:ext>
                </a:extLst>
              </a:tr>
              <a:tr h="343865">
                <a:tc>
                  <a:txBody>
                    <a:bodyPr/>
                    <a:lstStyle/>
                    <a:p>
                      <a:pPr algn="l" fontAlgn="b"/>
                      <a:endParaRPr lang="en-US" sz="900" b="0" i="0" u="none" strike="noStrike">
                        <a:solidFill>
                          <a:srgbClr val="000000"/>
                        </a:solidFill>
                        <a:effectLst/>
                        <a:latin typeface="Calibri" panose="020F0502020204030204" pitchFamily="34" charset="0"/>
                      </a:endParaRPr>
                    </a:p>
                  </a:txBody>
                  <a:tcPr marL="6792" marR="6792" marT="6792" marB="0" anchor="b"/>
                </a:tc>
                <a:tc>
                  <a:txBody>
                    <a:bodyPr/>
                    <a:lstStyle/>
                    <a:p>
                      <a:pPr algn="l" fontAlgn="b"/>
                      <a:r>
                        <a:rPr lang="en-US" sz="900" u="none" strike="noStrike">
                          <a:effectLst/>
                        </a:rPr>
                        <a:t>Yes</a:t>
                      </a:r>
                      <a:endParaRPr lang="en-US" sz="900" b="0" i="0" u="none" strike="noStrike">
                        <a:solidFill>
                          <a:srgbClr val="000000"/>
                        </a:solidFill>
                        <a:effectLst/>
                        <a:latin typeface="Calibri" panose="020F0502020204030204" pitchFamily="34" charset="0"/>
                      </a:endParaRPr>
                    </a:p>
                  </a:txBody>
                  <a:tcPr marL="6792" marR="6792" marT="6792" marB="0" anchor="b"/>
                </a:tc>
                <a:tc>
                  <a:txBody>
                    <a:bodyPr/>
                    <a:lstStyle/>
                    <a:p>
                      <a:pPr algn="r" fontAlgn="b"/>
                      <a:r>
                        <a:rPr lang="en-US" sz="900" u="none" strike="noStrike" dirty="0">
                          <a:effectLst/>
                        </a:rPr>
                        <a:t>100420000</a:t>
                      </a:r>
                      <a:endParaRPr lang="en-US" sz="900" b="0" i="0" u="none" strike="noStrike" dirty="0">
                        <a:solidFill>
                          <a:srgbClr val="000000"/>
                        </a:solidFill>
                        <a:effectLst/>
                        <a:latin typeface="Calibri" panose="020F0502020204030204" pitchFamily="34" charset="0"/>
                      </a:endParaRPr>
                    </a:p>
                  </a:txBody>
                  <a:tcPr marL="6792" marR="6792" marT="679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792" marR="6792" marT="6792" marB="0" anchor="b"/>
                </a:tc>
                <a:extLst>
                  <a:ext uri="{0D108BD9-81ED-4DB2-BD59-A6C34878D82A}">
                    <a16:rowId xmlns:a16="http://schemas.microsoft.com/office/drawing/2014/main" val="1892430885"/>
                  </a:ext>
                </a:extLst>
              </a:tr>
              <a:tr h="343865">
                <a:tc>
                  <a:txBody>
                    <a:bodyPr/>
                    <a:lstStyle/>
                    <a:p>
                      <a:pPr algn="l" fontAlgn="b"/>
                      <a:endParaRPr lang="en-US" sz="900" b="0" i="0" u="none" strike="noStrike">
                        <a:solidFill>
                          <a:srgbClr val="000000"/>
                        </a:solidFill>
                        <a:effectLst/>
                        <a:latin typeface="Calibri" panose="020F0502020204030204" pitchFamily="34" charset="0"/>
                      </a:endParaRPr>
                    </a:p>
                  </a:txBody>
                  <a:tcPr marL="6792" marR="6792" marT="6792" marB="0" anchor="b"/>
                </a:tc>
                <a:tc>
                  <a:txBody>
                    <a:bodyPr/>
                    <a:lstStyle/>
                    <a:p>
                      <a:pPr algn="l" fontAlgn="b"/>
                      <a:r>
                        <a:rPr lang="en-US" sz="900" u="none" strike="noStrike">
                          <a:effectLst/>
                        </a:rPr>
                        <a:t>Yes</a:t>
                      </a:r>
                      <a:endParaRPr lang="en-US" sz="900" b="0" i="0" u="none" strike="noStrike">
                        <a:solidFill>
                          <a:srgbClr val="000000"/>
                        </a:solidFill>
                        <a:effectLst/>
                        <a:latin typeface="Calibri" panose="020F0502020204030204" pitchFamily="34" charset="0"/>
                      </a:endParaRPr>
                    </a:p>
                  </a:txBody>
                  <a:tcPr marL="6792" marR="6792" marT="6792" marB="0" anchor="b"/>
                </a:tc>
                <a:tc>
                  <a:txBody>
                    <a:bodyPr/>
                    <a:lstStyle/>
                    <a:p>
                      <a:pPr algn="r" fontAlgn="b"/>
                      <a:r>
                        <a:rPr lang="en-US" sz="900" u="none" strike="noStrike" dirty="0">
                          <a:effectLst/>
                        </a:rPr>
                        <a:t>132370000</a:t>
                      </a:r>
                      <a:endParaRPr lang="en-US" sz="900" b="0" i="0" u="none" strike="noStrike" dirty="0">
                        <a:solidFill>
                          <a:srgbClr val="000000"/>
                        </a:solidFill>
                        <a:effectLst/>
                        <a:latin typeface="Calibri" panose="020F0502020204030204" pitchFamily="34" charset="0"/>
                      </a:endParaRPr>
                    </a:p>
                  </a:txBody>
                  <a:tcPr marL="6792" marR="6792" marT="6792" marB="0" anchor="b"/>
                </a:tc>
                <a:tc>
                  <a:txBody>
                    <a:bodyPr/>
                    <a:lstStyle/>
                    <a:p>
                      <a:pPr algn="l" fontAlgn="b"/>
                      <a:endParaRPr lang="en-US" sz="900" b="0" i="0" u="none" strike="noStrike" dirty="0">
                        <a:solidFill>
                          <a:srgbClr val="000000"/>
                        </a:solidFill>
                        <a:effectLst/>
                        <a:latin typeface="Calibri" panose="020F0502020204030204" pitchFamily="34" charset="0"/>
                      </a:endParaRPr>
                    </a:p>
                  </a:txBody>
                  <a:tcPr marL="6792" marR="6792" marT="6792" marB="0" anchor="b"/>
                </a:tc>
                <a:extLst>
                  <a:ext uri="{0D108BD9-81ED-4DB2-BD59-A6C34878D82A}">
                    <a16:rowId xmlns:a16="http://schemas.microsoft.com/office/drawing/2014/main" val="463952984"/>
                  </a:ext>
                </a:extLst>
              </a:tr>
              <a:tr h="343865">
                <a:tc>
                  <a:txBody>
                    <a:bodyPr/>
                    <a:lstStyle/>
                    <a:p>
                      <a:pPr algn="l" fontAlgn="b"/>
                      <a:endParaRPr lang="en-US" sz="900" b="0" i="0" u="none" strike="noStrike">
                        <a:solidFill>
                          <a:srgbClr val="000000"/>
                        </a:solidFill>
                        <a:effectLst/>
                        <a:latin typeface="Calibri" panose="020F0502020204030204" pitchFamily="34" charset="0"/>
                      </a:endParaRPr>
                    </a:p>
                  </a:txBody>
                  <a:tcPr marL="6792" marR="6792" marT="6792" marB="0" anchor="b"/>
                </a:tc>
                <a:tc>
                  <a:txBody>
                    <a:bodyPr/>
                    <a:lstStyle/>
                    <a:p>
                      <a:pPr algn="l" fontAlgn="b"/>
                      <a:r>
                        <a:rPr lang="en-US" sz="900" u="none" strike="noStrike">
                          <a:effectLst/>
                        </a:rPr>
                        <a:t>Yes</a:t>
                      </a:r>
                      <a:endParaRPr lang="en-US" sz="900" b="0" i="0" u="none" strike="noStrike">
                        <a:solidFill>
                          <a:srgbClr val="000000"/>
                        </a:solidFill>
                        <a:effectLst/>
                        <a:latin typeface="Calibri" panose="020F0502020204030204" pitchFamily="34" charset="0"/>
                      </a:endParaRPr>
                    </a:p>
                  </a:txBody>
                  <a:tcPr marL="6792" marR="6792" marT="6792" marB="0" anchor="b"/>
                </a:tc>
                <a:tc>
                  <a:txBody>
                    <a:bodyPr/>
                    <a:lstStyle/>
                    <a:p>
                      <a:pPr algn="r" fontAlgn="b"/>
                      <a:r>
                        <a:rPr lang="en-US" sz="900" u="none" strike="noStrike" dirty="0">
                          <a:effectLst/>
                        </a:rPr>
                        <a:t>124980000</a:t>
                      </a:r>
                      <a:endParaRPr lang="en-US" sz="900" b="0" i="0" u="none" strike="noStrike" dirty="0">
                        <a:solidFill>
                          <a:srgbClr val="000000"/>
                        </a:solidFill>
                        <a:effectLst/>
                        <a:latin typeface="Calibri" panose="020F0502020204030204" pitchFamily="34" charset="0"/>
                      </a:endParaRPr>
                    </a:p>
                  </a:txBody>
                  <a:tcPr marL="6792" marR="6792" marT="6792" marB="0" anchor="b"/>
                </a:tc>
                <a:tc>
                  <a:txBody>
                    <a:bodyPr/>
                    <a:lstStyle/>
                    <a:p>
                      <a:pPr algn="l" fontAlgn="b"/>
                      <a:endParaRPr lang="en-US" sz="900" b="0" i="0" u="none" strike="noStrike" dirty="0">
                        <a:solidFill>
                          <a:srgbClr val="000000"/>
                        </a:solidFill>
                        <a:effectLst/>
                        <a:latin typeface="Calibri" panose="020F0502020204030204" pitchFamily="34" charset="0"/>
                      </a:endParaRPr>
                    </a:p>
                  </a:txBody>
                  <a:tcPr marL="6792" marR="6792" marT="6792" marB="0" anchor="b"/>
                </a:tc>
                <a:extLst>
                  <a:ext uri="{0D108BD9-81ED-4DB2-BD59-A6C34878D82A}">
                    <a16:rowId xmlns:a16="http://schemas.microsoft.com/office/drawing/2014/main" val="802963658"/>
                  </a:ext>
                </a:extLst>
              </a:tr>
              <a:tr h="177240">
                <a:tc>
                  <a:txBody>
                    <a:bodyPr/>
                    <a:lstStyle/>
                    <a:p>
                      <a:pPr algn="l" fontAlgn="b"/>
                      <a:endParaRPr lang="en-US" sz="900" b="0" i="0" u="none" strike="noStrike">
                        <a:solidFill>
                          <a:srgbClr val="000000"/>
                        </a:solidFill>
                        <a:effectLst/>
                        <a:latin typeface="Calibri" panose="020F0502020204030204" pitchFamily="34" charset="0"/>
                      </a:endParaRPr>
                    </a:p>
                  </a:txBody>
                  <a:tcPr marL="6792" marR="6792" marT="6792" marB="0" anchor="b"/>
                </a:tc>
                <a:tc>
                  <a:txBody>
                    <a:bodyPr/>
                    <a:lstStyle/>
                    <a:p>
                      <a:pPr algn="l" fontAlgn="b"/>
                      <a:r>
                        <a:rPr lang="en-US" sz="900" u="none" strike="noStrike">
                          <a:effectLst/>
                        </a:rPr>
                        <a:t>Yes</a:t>
                      </a:r>
                      <a:endParaRPr lang="en-US" sz="900" b="0" i="0" u="none" strike="noStrike">
                        <a:solidFill>
                          <a:srgbClr val="000000"/>
                        </a:solidFill>
                        <a:effectLst/>
                        <a:latin typeface="Calibri" panose="020F0502020204030204" pitchFamily="34" charset="0"/>
                      </a:endParaRPr>
                    </a:p>
                  </a:txBody>
                  <a:tcPr marL="6792" marR="6792" marT="6792" marB="0" anchor="b"/>
                </a:tc>
                <a:tc>
                  <a:txBody>
                    <a:bodyPr/>
                    <a:lstStyle/>
                    <a:p>
                      <a:pPr algn="r" fontAlgn="b"/>
                      <a:r>
                        <a:rPr lang="en-US" sz="900" u="none" strike="noStrike" dirty="0">
                          <a:effectLst/>
                        </a:rPr>
                        <a:t>74270000</a:t>
                      </a:r>
                      <a:endParaRPr lang="en-US" sz="900" b="0" i="0" u="none" strike="noStrike" dirty="0">
                        <a:solidFill>
                          <a:srgbClr val="000000"/>
                        </a:solidFill>
                        <a:effectLst/>
                        <a:latin typeface="Calibri" panose="020F0502020204030204" pitchFamily="34" charset="0"/>
                      </a:endParaRPr>
                    </a:p>
                  </a:txBody>
                  <a:tcPr marL="6792" marR="6792" marT="6792" marB="0" anchor="b"/>
                </a:tc>
                <a:tc>
                  <a:txBody>
                    <a:bodyPr/>
                    <a:lstStyle/>
                    <a:p>
                      <a:pPr algn="l" fontAlgn="b"/>
                      <a:endParaRPr lang="en-US" sz="900" b="0" i="0" u="none" strike="noStrike" dirty="0">
                        <a:solidFill>
                          <a:srgbClr val="000000"/>
                        </a:solidFill>
                        <a:effectLst/>
                        <a:latin typeface="Calibri" panose="020F0502020204030204" pitchFamily="34" charset="0"/>
                      </a:endParaRPr>
                    </a:p>
                  </a:txBody>
                  <a:tcPr marL="6792" marR="6792" marT="6792" marB="0" anchor="b"/>
                </a:tc>
                <a:extLst>
                  <a:ext uri="{0D108BD9-81ED-4DB2-BD59-A6C34878D82A}">
                    <a16:rowId xmlns:a16="http://schemas.microsoft.com/office/drawing/2014/main" val="3139250497"/>
                  </a:ext>
                </a:extLst>
              </a:tr>
              <a:tr h="177240">
                <a:tc>
                  <a:txBody>
                    <a:bodyPr/>
                    <a:lstStyle/>
                    <a:p>
                      <a:pPr algn="l" fontAlgn="b"/>
                      <a:endParaRPr lang="en-US" sz="900" b="0" i="0" u="none" strike="noStrike">
                        <a:solidFill>
                          <a:srgbClr val="000000"/>
                        </a:solidFill>
                        <a:effectLst/>
                        <a:latin typeface="Calibri" panose="020F0502020204030204" pitchFamily="34" charset="0"/>
                      </a:endParaRPr>
                    </a:p>
                  </a:txBody>
                  <a:tcPr marL="6792" marR="6792" marT="6792" marB="0" anchor="b"/>
                </a:tc>
                <a:tc>
                  <a:txBody>
                    <a:bodyPr/>
                    <a:lstStyle/>
                    <a:p>
                      <a:pPr algn="l" fontAlgn="b"/>
                      <a:r>
                        <a:rPr lang="en-US" sz="900" u="none" strike="noStrike">
                          <a:effectLst/>
                        </a:rPr>
                        <a:t>Yes</a:t>
                      </a:r>
                      <a:endParaRPr lang="en-US" sz="900" b="0" i="0" u="none" strike="noStrike">
                        <a:solidFill>
                          <a:srgbClr val="000000"/>
                        </a:solidFill>
                        <a:effectLst/>
                        <a:latin typeface="Calibri" panose="020F0502020204030204" pitchFamily="34" charset="0"/>
                      </a:endParaRPr>
                    </a:p>
                  </a:txBody>
                  <a:tcPr marL="6792" marR="6792" marT="6792" marB="0" anchor="b"/>
                </a:tc>
                <a:tc>
                  <a:txBody>
                    <a:bodyPr/>
                    <a:lstStyle/>
                    <a:p>
                      <a:pPr algn="r" fontAlgn="b"/>
                      <a:r>
                        <a:rPr lang="en-US" sz="900" u="none" strike="noStrike" dirty="0">
                          <a:effectLst/>
                        </a:rPr>
                        <a:t>15700000</a:t>
                      </a:r>
                      <a:endParaRPr lang="en-US" sz="900" b="0" i="0" u="none" strike="noStrike" dirty="0">
                        <a:solidFill>
                          <a:srgbClr val="000000"/>
                        </a:solidFill>
                        <a:effectLst/>
                        <a:latin typeface="Calibri" panose="020F0502020204030204" pitchFamily="34" charset="0"/>
                      </a:endParaRPr>
                    </a:p>
                  </a:txBody>
                  <a:tcPr marL="6792" marR="6792" marT="6792" marB="0" anchor="b"/>
                </a:tc>
                <a:tc>
                  <a:txBody>
                    <a:bodyPr/>
                    <a:lstStyle/>
                    <a:p>
                      <a:pPr algn="l" fontAlgn="b"/>
                      <a:endParaRPr lang="en-US" sz="900" b="0" i="0" u="none" strike="noStrike" dirty="0">
                        <a:solidFill>
                          <a:srgbClr val="000000"/>
                        </a:solidFill>
                        <a:effectLst/>
                        <a:latin typeface="Calibri" panose="020F0502020204030204" pitchFamily="34" charset="0"/>
                      </a:endParaRPr>
                    </a:p>
                  </a:txBody>
                  <a:tcPr marL="6792" marR="6792" marT="6792" marB="0" anchor="b"/>
                </a:tc>
                <a:extLst>
                  <a:ext uri="{0D108BD9-81ED-4DB2-BD59-A6C34878D82A}">
                    <a16:rowId xmlns:a16="http://schemas.microsoft.com/office/drawing/2014/main" val="825560519"/>
                  </a:ext>
                </a:extLst>
              </a:tr>
              <a:tr h="343865">
                <a:tc>
                  <a:txBody>
                    <a:bodyPr/>
                    <a:lstStyle/>
                    <a:p>
                      <a:pPr algn="l" fontAlgn="b"/>
                      <a:endParaRPr lang="en-US" sz="900" b="0" i="0" u="none" strike="noStrike">
                        <a:solidFill>
                          <a:srgbClr val="000000"/>
                        </a:solidFill>
                        <a:effectLst/>
                        <a:latin typeface="Calibri" panose="020F0502020204030204" pitchFamily="34" charset="0"/>
                      </a:endParaRPr>
                    </a:p>
                  </a:txBody>
                  <a:tcPr marL="6792" marR="6792" marT="6792" marB="0" anchor="b"/>
                </a:tc>
                <a:tc>
                  <a:txBody>
                    <a:bodyPr/>
                    <a:lstStyle/>
                    <a:p>
                      <a:pPr algn="l" fontAlgn="b"/>
                      <a:r>
                        <a:rPr lang="en-US" sz="900" u="none" strike="noStrike">
                          <a:effectLst/>
                        </a:rPr>
                        <a:t>Yes</a:t>
                      </a:r>
                      <a:endParaRPr lang="en-US" sz="900" b="0" i="0" u="none" strike="noStrike">
                        <a:solidFill>
                          <a:srgbClr val="000000"/>
                        </a:solidFill>
                        <a:effectLst/>
                        <a:latin typeface="Calibri" panose="020F0502020204030204" pitchFamily="34" charset="0"/>
                      </a:endParaRPr>
                    </a:p>
                  </a:txBody>
                  <a:tcPr marL="6792" marR="6792" marT="6792" marB="0" anchor="b"/>
                </a:tc>
                <a:tc>
                  <a:txBody>
                    <a:bodyPr/>
                    <a:lstStyle/>
                    <a:p>
                      <a:pPr algn="r" fontAlgn="b"/>
                      <a:r>
                        <a:rPr lang="en-US" sz="900" u="none" strike="noStrike" dirty="0">
                          <a:effectLst/>
                        </a:rPr>
                        <a:t>141320000</a:t>
                      </a:r>
                      <a:endParaRPr lang="en-US" sz="900" b="0" i="0" u="none" strike="noStrike" dirty="0">
                        <a:solidFill>
                          <a:srgbClr val="000000"/>
                        </a:solidFill>
                        <a:effectLst/>
                        <a:latin typeface="Calibri" panose="020F0502020204030204" pitchFamily="34" charset="0"/>
                      </a:endParaRPr>
                    </a:p>
                  </a:txBody>
                  <a:tcPr marL="6792" marR="6792" marT="6792" marB="0" anchor="b"/>
                </a:tc>
                <a:tc>
                  <a:txBody>
                    <a:bodyPr/>
                    <a:lstStyle/>
                    <a:p>
                      <a:pPr algn="l" fontAlgn="b"/>
                      <a:endParaRPr lang="en-US" sz="900" b="0" i="0" u="none" strike="noStrike" dirty="0">
                        <a:solidFill>
                          <a:srgbClr val="000000"/>
                        </a:solidFill>
                        <a:effectLst/>
                        <a:latin typeface="Calibri" panose="020F0502020204030204" pitchFamily="34" charset="0"/>
                      </a:endParaRPr>
                    </a:p>
                  </a:txBody>
                  <a:tcPr marL="6792" marR="6792" marT="6792" marB="0" anchor="b"/>
                </a:tc>
                <a:extLst>
                  <a:ext uri="{0D108BD9-81ED-4DB2-BD59-A6C34878D82A}">
                    <a16:rowId xmlns:a16="http://schemas.microsoft.com/office/drawing/2014/main" val="1407348643"/>
                  </a:ext>
                </a:extLst>
              </a:tr>
              <a:tr h="343865">
                <a:tc>
                  <a:txBody>
                    <a:bodyPr/>
                    <a:lstStyle/>
                    <a:p>
                      <a:pPr algn="l" fontAlgn="b"/>
                      <a:endParaRPr lang="en-US" sz="900" b="0" i="0" u="none" strike="noStrike">
                        <a:solidFill>
                          <a:srgbClr val="000000"/>
                        </a:solidFill>
                        <a:effectLst/>
                        <a:latin typeface="Calibri" panose="020F0502020204030204" pitchFamily="34" charset="0"/>
                      </a:endParaRPr>
                    </a:p>
                  </a:txBody>
                  <a:tcPr marL="6792" marR="6792" marT="6792" marB="0" anchor="b"/>
                </a:tc>
                <a:tc>
                  <a:txBody>
                    <a:bodyPr/>
                    <a:lstStyle/>
                    <a:p>
                      <a:pPr algn="l" fontAlgn="b"/>
                      <a:r>
                        <a:rPr lang="en-US" sz="900" u="none" strike="noStrike">
                          <a:effectLst/>
                        </a:rPr>
                        <a:t>Yes</a:t>
                      </a:r>
                      <a:endParaRPr lang="en-US" sz="900" b="0" i="0" u="none" strike="noStrike">
                        <a:solidFill>
                          <a:srgbClr val="000000"/>
                        </a:solidFill>
                        <a:effectLst/>
                        <a:latin typeface="Calibri" panose="020F0502020204030204" pitchFamily="34" charset="0"/>
                      </a:endParaRPr>
                    </a:p>
                  </a:txBody>
                  <a:tcPr marL="6792" marR="6792" marT="6792" marB="0" anchor="b"/>
                </a:tc>
                <a:tc>
                  <a:txBody>
                    <a:bodyPr/>
                    <a:lstStyle/>
                    <a:p>
                      <a:pPr algn="r" fontAlgn="b"/>
                      <a:r>
                        <a:rPr lang="en-US" sz="900" u="none" strike="noStrike" dirty="0">
                          <a:effectLst/>
                        </a:rPr>
                        <a:t>274080000</a:t>
                      </a:r>
                      <a:endParaRPr lang="en-US" sz="900" b="0" i="0" u="none" strike="noStrike" dirty="0">
                        <a:solidFill>
                          <a:srgbClr val="000000"/>
                        </a:solidFill>
                        <a:effectLst/>
                        <a:latin typeface="Calibri" panose="020F0502020204030204" pitchFamily="34" charset="0"/>
                      </a:endParaRPr>
                    </a:p>
                  </a:txBody>
                  <a:tcPr marL="6792" marR="6792" marT="6792" marB="0" anchor="b"/>
                </a:tc>
                <a:tc>
                  <a:txBody>
                    <a:bodyPr/>
                    <a:lstStyle/>
                    <a:p>
                      <a:pPr algn="l" fontAlgn="b"/>
                      <a:endParaRPr lang="en-US" sz="900" b="0" i="0" u="none" strike="noStrike" dirty="0">
                        <a:solidFill>
                          <a:srgbClr val="000000"/>
                        </a:solidFill>
                        <a:effectLst/>
                        <a:latin typeface="Calibri" panose="020F0502020204030204" pitchFamily="34" charset="0"/>
                      </a:endParaRPr>
                    </a:p>
                  </a:txBody>
                  <a:tcPr marL="6792" marR="6792" marT="6792" marB="0" anchor="b"/>
                </a:tc>
                <a:extLst>
                  <a:ext uri="{0D108BD9-81ED-4DB2-BD59-A6C34878D82A}">
                    <a16:rowId xmlns:a16="http://schemas.microsoft.com/office/drawing/2014/main" val="3168135253"/>
                  </a:ext>
                </a:extLst>
              </a:tr>
              <a:tr h="343865">
                <a:tc>
                  <a:txBody>
                    <a:bodyPr/>
                    <a:lstStyle/>
                    <a:p>
                      <a:pPr algn="l" fontAlgn="b"/>
                      <a:endParaRPr lang="en-US" sz="900" b="0" i="0" u="none" strike="noStrike">
                        <a:solidFill>
                          <a:srgbClr val="000000"/>
                        </a:solidFill>
                        <a:effectLst/>
                        <a:latin typeface="Calibri" panose="020F0502020204030204" pitchFamily="34" charset="0"/>
                      </a:endParaRPr>
                    </a:p>
                  </a:txBody>
                  <a:tcPr marL="6792" marR="6792" marT="6792" marB="0" anchor="b"/>
                </a:tc>
                <a:tc>
                  <a:txBody>
                    <a:bodyPr/>
                    <a:lstStyle/>
                    <a:p>
                      <a:pPr algn="l" fontAlgn="b"/>
                      <a:r>
                        <a:rPr lang="en-US" sz="900" u="none" strike="noStrike">
                          <a:effectLst/>
                        </a:rPr>
                        <a:t>Yes</a:t>
                      </a:r>
                      <a:endParaRPr lang="en-US" sz="900" b="0" i="0" u="none" strike="noStrike">
                        <a:solidFill>
                          <a:srgbClr val="000000"/>
                        </a:solidFill>
                        <a:effectLst/>
                        <a:latin typeface="Calibri" panose="020F0502020204030204" pitchFamily="34" charset="0"/>
                      </a:endParaRPr>
                    </a:p>
                  </a:txBody>
                  <a:tcPr marL="6792" marR="6792" marT="6792" marB="0" anchor="b"/>
                </a:tc>
                <a:tc>
                  <a:txBody>
                    <a:bodyPr/>
                    <a:lstStyle/>
                    <a:p>
                      <a:pPr algn="r" fontAlgn="b"/>
                      <a:r>
                        <a:rPr lang="en-US" sz="900" u="none" strike="noStrike" dirty="0">
                          <a:effectLst/>
                        </a:rPr>
                        <a:t>138800000</a:t>
                      </a:r>
                      <a:endParaRPr lang="en-US" sz="900" b="0" i="0" u="none" strike="noStrike" dirty="0">
                        <a:solidFill>
                          <a:srgbClr val="000000"/>
                        </a:solidFill>
                        <a:effectLst/>
                        <a:latin typeface="Calibri" panose="020F0502020204030204" pitchFamily="34" charset="0"/>
                      </a:endParaRPr>
                    </a:p>
                  </a:txBody>
                  <a:tcPr marL="6792" marR="6792" marT="6792" marB="0" anchor="b"/>
                </a:tc>
                <a:tc>
                  <a:txBody>
                    <a:bodyPr/>
                    <a:lstStyle/>
                    <a:p>
                      <a:pPr algn="l" fontAlgn="b"/>
                      <a:endParaRPr lang="en-US" sz="900" b="0" i="0" u="none" strike="noStrike" dirty="0">
                        <a:solidFill>
                          <a:srgbClr val="000000"/>
                        </a:solidFill>
                        <a:effectLst/>
                        <a:latin typeface="Calibri" panose="020F0502020204030204" pitchFamily="34" charset="0"/>
                      </a:endParaRPr>
                    </a:p>
                  </a:txBody>
                  <a:tcPr marL="6792" marR="6792" marT="6792" marB="0" anchor="b"/>
                </a:tc>
                <a:extLst>
                  <a:ext uri="{0D108BD9-81ED-4DB2-BD59-A6C34878D82A}">
                    <a16:rowId xmlns:a16="http://schemas.microsoft.com/office/drawing/2014/main" val="2427415289"/>
                  </a:ext>
                </a:extLst>
              </a:tr>
              <a:tr h="177240">
                <a:tc>
                  <a:txBody>
                    <a:bodyPr/>
                    <a:lstStyle/>
                    <a:p>
                      <a:pPr algn="l" fontAlgn="b"/>
                      <a:endParaRPr lang="en-US" sz="900" b="0" i="0" u="none" strike="noStrike">
                        <a:solidFill>
                          <a:srgbClr val="000000"/>
                        </a:solidFill>
                        <a:effectLst/>
                        <a:latin typeface="Calibri" panose="020F0502020204030204" pitchFamily="34" charset="0"/>
                      </a:endParaRPr>
                    </a:p>
                  </a:txBody>
                  <a:tcPr marL="6792" marR="6792" marT="6792" marB="0" anchor="b"/>
                </a:tc>
                <a:tc>
                  <a:txBody>
                    <a:bodyPr/>
                    <a:lstStyle/>
                    <a:p>
                      <a:pPr algn="l" fontAlgn="b"/>
                      <a:r>
                        <a:rPr lang="en-US" sz="900" u="none" strike="noStrike">
                          <a:effectLst/>
                        </a:rPr>
                        <a:t>Yes</a:t>
                      </a:r>
                      <a:endParaRPr lang="en-US" sz="900" b="0" i="0" u="none" strike="noStrike">
                        <a:solidFill>
                          <a:srgbClr val="000000"/>
                        </a:solidFill>
                        <a:effectLst/>
                        <a:latin typeface="Calibri" panose="020F0502020204030204" pitchFamily="34" charset="0"/>
                      </a:endParaRPr>
                    </a:p>
                  </a:txBody>
                  <a:tcPr marL="6792" marR="6792" marT="6792" marB="0" anchor="b"/>
                </a:tc>
                <a:tc>
                  <a:txBody>
                    <a:bodyPr/>
                    <a:lstStyle/>
                    <a:p>
                      <a:pPr algn="r" fontAlgn="b"/>
                      <a:r>
                        <a:rPr lang="en-US" sz="900" u="none" strike="noStrike" dirty="0">
                          <a:effectLst/>
                        </a:rPr>
                        <a:t>44667095</a:t>
                      </a:r>
                      <a:endParaRPr lang="en-US" sz="900" b="0" i="0" u="none" strike="noStrike" dirty="0">
                        <a:solidFill>
                          <a:srgbClr val="000000"/>
                        </a:solidFill>
                        <a:effectLst/>
                        <a:latin typeface="Calibri" panose="020F0502020204030204" pitchFamily="34" charset="0"/>
                      </a:endParaRPr>
                    </a:p>
                  </a:txBody>
                  <a:tcPr marL="6792" marR="6792" marT="6792" marB="0" anchor="b"/>
                </a:tc>
                <a:tc>
                  <a:txBody>
                    <a:bodyPr/>
                    <a:lstStyle/>
                    <a:p>
                      <a:pPr algn="l" fontAlgn="b"/>
                      <a:endParaRPr lang="en-US" sz="900" b="0" i="0" u="none" strike="noStrike" dirty="0">
                        <a:solidFill>
                          <a:srgbClr val="000000"/>
                        </a:solidFill>
                        <a:effectLst/>
                        <a:latin typeface="Calibri" panose="020F0502020204030204" pitchFamily="34" charset="0"/>
                      </a:endParaRPr>
                    </a:p>
                  </a:txBody>
                  <a:tcPr marL="6792" marR="6792" marT="6792" marB="0" anchor="b"/>
                </a:tc>
                <a:extLst>
                  <a:ext uri="{0D108BD9-81ED-4DB2-BD59-A6C34878D82A}">
                    <a16:rowId xmlns:a16="http://schemas.microsoft.com/office/drawing/2014/main" val="2585457065"/>
                  </a:ext>
                </a:extLst>
              </a:tr>
              <a:tr h="343865">
                <a:tc>
                  <a:txBody>
                    <a:bodyPr/>
                    <a:lstStyle/>
                    <a:p>
                      <a:pPr algn="l" fontAlgn="b"/>
                      <a:endParaRPr lang="en-US" sz="900" b="0" i="0" u="none" strike="noStrike">
                        <a:solidFill>
                          <a:srgbClr val="000000"/>
                        </a:solidFill>
                        <a:effectLst/>
                        <a:latin typeface="Calibri" panose="020F0502020204030204" pitchFamily="34" charset="0"/>
                      </a:endParaRPr>
                    </a:p>
                  </a:txBody>
                  <a:tcPr marL="6792" marR="6792" marT="6792" marB="0" anchor="b"/>
                </a:tc>
                <a:tc>
                  <a:txBody>
                    <a:bodyPr/>
                    <a:lstStyle/>
                    <a:p>
                      <a:pPr algn="l" fontAlgn="b"/>
                      <a:r>
                        <a:rPr lang="en-US" sz="900" u="none" strike="noStrike">
                          <a:effectLst/>
                        </a:rPr>
                        <a:t>Yes</a:t>
                      </a:r>
                      <a:endParaRPr lang="en-US" sz="900" b="0" i="0" u="none" strike="noStrike">
                        <a:solidFill>
                          <a:srgbClr val="000000"/>
                        </a:solidFill>
                        <a:effectLst/>
                        <a:latin typeface="Calibri" panose="020F0502020204030204" pitchFamily="34" charset="0"/>
                      </a:endParaRPr>
                    </a:p>
                  </a:txBody>
                  <a:tcPr marL="6792" marR="6792" marT="6792" marB="0" anchor="b"/>
                </a:tc>
                <a:tc>
                  <a:txBody>
                    <a:bodyPr/>
                    <a:lstStyle/>
                    <a:p>
                      <a:pPr algn="r" fontAlgn="b"/>
                      <a:r>
                        <a:rPr lang="en-US" sz="900" u="none" strike="noStrike" dirty="0">
                          <a:effectLst/>
                        </a:rPr>
                        <a:t>183640000</a:t>
                      </a:r>
                      <a:endParaRPr lang="en-US" sz="900" b="0" i="0" u="none" strike="noStrike" dirty="0">
                        <a:solidFill>
                          <a:srgbClr val="000000"/>
                        </a:solidFill>
                        <a:effectLst/>
                        <a:latin typeface="Calibri" panose="020F0502020204030204" pitchFamily="34" charset="0"/>
                      </a:endParaRPr>
                    </a:p>
                  </a:txBody>
                  <a:tcPr marL="6792" marR="6792" marT="6792" marB="0" anchor="b"/>
                </a:tc>
                <a:tc>
                  <a:txBody>
                    <a:bodyPr/>
                    <a:lstStyle/>
                    <a:p>
                      <a:pPr algn="l" fontAlgn="b"/>
                      <a:endParaRPr lang="en-US" sz="900" b="0" i="0" u="none" strike="noStrike" dirty="0">
                        <a:solidFill>
                          <a:srgbClr val="000000"/>
                        </a:solidFill>
                        <a:effectLst/>
                        <a:latin typeface="Calibri" panose="020F0502020204030204" pitchFamily="34" charset="0"/>
                      </a:endParaRPr>
                    </a:p>
                  </a:txBody>
                  <a:tcPr marL="6792" marR="6792" marT="6792" marB="0" anchor="b"/>
                </a:tc>
                <a:extLst>
                  <a:ext uri="{0D108BD9-81ED-4DB2-BD59-A6C34878D82A}">
                    <a16:rowId xmlns:a16="http://schemas.microsoft.com/office/drawing/2014/main" val="1939059273"/>
                  </a:ext>
                </a:extLst>
              </a:tr>
              <a:tr h="177240">
                <a:tc>
                  <a:txBody>
                    <a:bodyPr/>
                    <a:lstStyle/>
                    <a:p>
                      <a:pPr algn="l" fontAlgn="b"/>
                      <a:endParaRPr lang="en-US" sz="900" b="0" i="0" u="none" strike="noStrike">
                        <a:solidFill>
                          <a:srgbClr val="000000"/>
                        </a:solidFill>
                        <a:effectLst/>
                        <a:latin typeface="Calibri" panose="020F0502020204030204" pitchFamily="34" charset="0"/>
                      </a:endParaRPr>
                    </a:p>
                  </a:txBody>
                  <a:tcPr marL="6792" marR="6792" marT="6792" marB="0" anchor="b"/>
                </a:tc>
                <a:tc>
                  <a:txBody>
                    <a:bodyPr/>
                    <a:lstStyle/>
                    <a:p>
                      <a:pPr algn="l" fontAlgn="b"/>
                      <a:r>
                        <a:rPr lang="en-US" sz="900" u="none" strike="noStrike">
                          <a:effectLst/>
                        </a:rPr>
                        <a:t>Yes</a:t>
                      </a:r>
                      <a:endParaRPr lang="en-US" sz="900" b="0" i="0" u="none" strike="noStrike">
                        <a:solidFill>
                          <a:srgbClr val="000000"/>
                        </a:solidFill>
                        <a:effectLst/>
                        <a:latin typeface="Calibri" panose="020F0502020204030204" pitchFamily="34" charset="0"/>
                      </a:endParaRPr>
                    </a:p>
                  </a:txBody>
                  <a:tcPr marL="6792" marR="6792" marT="6792" marB="0" anchor="b"/>
                </a:tc>
                <a:tc>
                  <a:txBody>
                    <a:bodyPr/>
                    <a:lstStyle/>
                    <a:p>
                      <a:pPr algn="r" fontAlgn="b"/>
                      <a:r>
                        <a:rPr lang="en-US" sz="900" u="none" strike="noStrike" dirty="0">
                          <a:effectLst/>
                        </a:rPr>
                        <a:t>42340000</a:t>
                      </a:r>
                      <a:endParaRPr lang="en-US" sz="900" b="0" i="0" u="none" strike="noStrike" dirty="0">
                        <a:solidFill>
                          <a:srgbClr val="000000"/>
                        </a:solidFill>
                        <a:effectLst/>
                        <a:latin typeface="Calibri" panose="020F0502020204030204" pitchFamily="34" charset="0"/>
                      </a:endParaRPr>
                    </a:p>
                  </a:txBody>
                  <a:tcPr marL="6792" marR="6792" marT="6792" marB="0" anchor="b"/>
                </a:tc>
                <a:tc>
                  <a:txBody>
                    <a:bodyPr/>
                    <a:lstStyle/>
                    <a:p>
                      <a:pPr algn="l" fontAlgn="b"/>
                      <a:endParaRPr lang="en-US" sz="900" b="0" i="0" u="none" strike="noStrike" dirty="0">
                        <a:solidFill>
                          <a:srgbClr val="000000"/>
                        </a:solidFill>
                        <a:effectLst/>
                        <a:latin typeface="Calibri" panose="020F0502020204030204" pitchFamily="34" charset="0"/>
                      </a:endParaRPr>
                    </a:p>
                  </a:txBody>
                  <a:tcPr marL="6792" marR="6792" marT="6792" marB="0" anchor="b"/>
                </a:tc>
                <a:extLst>
                  <a:ext uri="{0D108BD9-81ED-4DB2-BD59-A6C34878D82A}">
                    <a16:rowId xmlns:a16="http://schemas.microsoft.com/office/drawing/2014/main" val="87445267"/>
                  </a:ext>
                </a:extLst>
              </a:tr>
              <a:tr h="177240">
                <a:tc>
                  <a:txBody>
                    <a:bodyPr/>
                    <a:lstStyle/>
                    <a:p>
                      <a:pPr algn="l" fontAlgn="b"/>
                      <a:endParaRPr lang="en-US" sz="900" b="0" i="0" u="none" strike="noStrike">
                        <a:solidFill>
                          <a:srgbClr val="000000"/>
                        </a:solidFill>
                        <a:effectLst/>
                        <a:latin typeface="Calibri" panose="020F0502020204030204" pitchFamily="34" charset="0"/>
                      </a:endParaRPr>
                    </a:p>
                  </a:txBody>
                  <a:tcPr marL="6792" marR="6792" marT="6792" marB="0" anchor="b"/>
                </a:tc>
                <a:tc>
                  <a:txBody>
                    <a:bodyPr/>
                    <a:lstStyle/>
                    <a:p>
                      <a:pPr algn="l" fontAlgn="b"/>
                      <a:r>
                        <a:rPr lang="en-US" sz="900" u="none" strike="noStrike" dirty="0">
                          <a:effectLst/>
                        </a:rPr>
                        <a:t>Yes</a:t>
                      </a:r>
                      <a:endParaRPr lang="en-US" sz="900" b="0" i="0" u="none" strike="noStrike" dirty="0">
                        <a:solidFill>
                          <a:srgbClr val="000000"/>
                        </a:solidFill>
                        <a:effectLst/>
                        <a:latin typeface="Calibri" panose="020F0502020204030204" pitchFamily="34" charset="0"/>
                      </a:endParaRPr>
                    </a:p>
                  </a:txBody>
                  <a:tcPr marL="6792" marR="6792" marT="6792" marB="0" anchor="b"/>
                </a:tc>
                <a:tc>
                  <a:txBody>
                    <a:bodyPr/>
                    <a:lstStyle/>
                    <a:p>
                      <a:pPr algn="r" fontAlgn="b"/>
                      <a:r>
                        <a:rPr lang="en-US" sz="900" u="none" strike="noStrike" dirty="0">
                          <a:effectLst/>
                        </a:rPr>
                        <a:t>77300000</a:t>
                      </a:r>
                      <a:endParaRPr lang="en-US" sz="900" b="0" i="0" u="none" strike="noStrike" dirty="0">
                        <a:solidFill>
                          <a:srgbClr val="000000"/>
                        </a:solidFill>
                        <a:effectLst/>
                        <a:latin typeface="Calibri" panose="020F0502020204030204" pitchFamily="34" charset="0"/>
                      </a:endParaRPr>
                    </a:p>
                  </a:txBody>
                  <a:tcPr marL="6792" marR="6792" marT="6792" marB="0" anchor="b"/>
                </a:tc>
                <a:tc>
                  <a:txBody>
                    <a:bodyPr/>
                    <a:lstStyle/>
                    <a:p>
                      <a:pPr algn="l" fontAlgn="b"/>
                      <a:endParaRPr lang="en-US" sz="900" b="0" i="0" u="none" strike="noStrike" dirty="0">
                        <a:solidFill>
                          <a:srgbClr val="000000"/>
                        </a:solidFill>
                        <a:effectLst/>
                        <a:latin typeface="Calibri" panose="020F0502020204030204" pitchFamily="34" charset="0"/>
                      </a:endParaRPr>
                    </a:p>
                  </a:txBody>
                  <a:tcPr marL="6792" marR="6792" marT="6792" marB="0" anchor="b"/>
                </a:tc>
                <a:extLst>
                  <a:ext uri="{0D108BD9-81ED-4DB2-BD59-A6C34878D82A}">
                    <a16:rowId xmlns:a16="http://schemas.microsoft.com/office/drawing/2014/main" val="4017851071"/>
                  </a:ext>
                </a:extLst>
              </a:tr>
              <a:tr h="177240">
                <a:tc>
                  <a:txBody>
                    <a:bodyPr/>
                    <a:lstStyle/>
                    <a:p>
                      <a:pPr algn="l" fontAlgn="b"/>
                      <a:endParaRPr lang="en-US" sz="900" b="0" i="0" u="none" strike="noStrike">
                        <a:solidFill>
                          <a:srgbClr val="000000"/>
                        </a:solidFill>
                        <a:effectLst/>
                        <a:latin typeface="Calibri" panose="020F0502020204030204" pitchFamily="34" charset="0"/>
                      </a:endParaRPr>
                    </a:p>
                  </a:txBody>
                  <a:tcPr marL="6792" marR="6792" marT="679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792" marR="6792" marT="6792" marB="0" anchor="b"/>
                </a:tc>
                <a:tc>
                  <a:txBody>
                    <a:bodyPr/>
                    <a:lstStyle/>
                    <a:p>
                      <a:pPr algn="l" fontAlgn="b"/>
                      <a:endParaRPr lang="en-US" sz="900" b="0" i="0" u="none" strike="noStrike">
                        <a:solidFill>
                          <a:srgbClr val="000000"/>
                        </a:solidFill>
                        <a:effectLst/>
                        <a:latin typeface="Calibri" panose="020F0502020204030204" pitchFamily="34" charset="0"/>
                      </a:endParaRPr>
                    </a:p>
                  </a:txBody>
                  <a:tcPr marL="6792" marR="6792" marT="6792" marB="0" anchor="b"/>
                </a:tc>
                <a:tc>
                  <a:txBody>
                    <a:bodyPr/>
                    <a:lstStyle/>
                    <a:p>
                      <a:pPr algn="l" fontAlgn="b"/>
                      <a:endParaRPr lang="en-US" sz="900" b="0" i="0" u="none" strike="noStrike" dirty="0">
                        <a:solidFill>
                          <a:srgbClr val="000000"/>
                        </a:solidFill>
                        <a:effectLst/>
                        <a:latin typeface="Calibri" panose="020F0502020204030204" pitchFamily="34" charset="0"/>
                      </a:endParaRPr>
                    </a:p>
                  </a:txBody>
                  <a:tcPr marL="6792" marR="6792" marT="6792" marB="0" anchor="b"/>
                </a:tc>
                <a:extLst>
                  <a:ext uri="{0D108BD9-81ED-4DB2-BD59-A6C34878D82A}">
                    <a16:rowId xmlns:a16="http://schemas.microsoft.com/office/drawing/2014/main" val="708837419"/>
                  </a:ext>
                </a:extLst>
              </a:tr>
            </a:tbl>
          </a:graphicData>
        </a:graphic>
      </p:graphicFrame>
      <p:sp>
        <p:nvSpPr>
          <p:cNvPr id="9" name="TextBox 8">
            <a:extLst>
              <a:ext uri="{FF2B5EF4-FFF2-40B4-BE49-F238E27FC236}">
                <a16:creationId xmlns:a16="http://schemas.microsoft.com/office/drawing/2014/main" id="{8524054E-EB65-E404-FDA7-8422132B26C4}"/>
              </a:ext>
            </a:extLst>
          </p:cNvPr>
          <p:cNvSpPr txBox="1"/>
          <p:nvPr/>
        </p:nvSpPr>
        <p:spPr>
          <a:xfrm>
            <a:off x="565149" y="2819400"/>
            <a:ext cx="4997451" cy="3170099"/>
          </a:xfrm>
          <a:prstGeom prst="rect">
            <a:avLst/>
          </a:prstGeom>
          <a:noFill/>
        </p:spPr>
        <p:txBody>
          <a:bodyPr wrap="square" lIns="91440" tIns="45720" rIns="91440" bIns="45720" rtlCol="0" anchor="t">
            <a:spAutoFit/>
          </a:bodyPr>
          <a:lstStyle/>
          <a:p>
            <a:pPr marL="285750" indent="-285750">
              <a:buFontTx/>
              <a:buChar char="-"/>
            </a:pPr>
            <a:r>
              <a:rPr lang="en-US" sz="2000"/>
              <a:t>With this data we can show the average of the gross income of all the movies that won is </a:t>
            </a:r>
            <a:r>
              <a:rPr lang="en-US" sz="2000" dirty="0">
                <a:highlight>
                  <a:srgbClr val="FFFF00"/>
                </a:highlight>
              </a:rPr>
              <a:t>$125,722,142.17</a:t>
            </a:r>
          </a:p>
          <a:p>
            <a:pPr marL="285750" indent="-285750">
              <a:buFontTx/>
              <a:buChar char="-"/>
            </a:pPr>
            <a:r>
              <a:rPr lang="en-US" sz="2000"/>
              <a:t>Compare this to the data of the average gross income of the all the movies that didn’t win is </a:t>
            </a:r>
            <a:r>
              <a:rPr lang="en-US" sz="2000">
                <a:highlight>
                  <a:srgbClr val="FFFF00"/>
                </a:highlight>
              </a:rPr>
              <a:t>$89,186,387.56</a:t>
            </a:r>
          </a:p>
          <a:p>
            <a:pPr marL="285750" indent="-285750">
              <a:buFontTx/>
              <a:buChar char="-"/>
            </a:pPr>
            <a:r>
              <a:rPr lang="en-US" sz="2000" dirty="0"/>
              <a:t>Showing that if your gross income is higher than </a:t>
            </a:r>
            <a:r>
              <a:rPr lang="en-US" sz="2000">
                <a:highlight>
                  <a:srgbClr val="FFFF00"/>
                </a:highlight>
              </a:rPr>
              <a:t>$100,000,000 you will have a &lt;0% chance of winning Best Director Oscar</a:t>
            </a:r>
          </a:p>
        </p:txBody>
      </p:sp>
      <p:graphicFrame>
        <p:nvGraphicFramePr>
          <p:cNvPr id="11" name="Table 10">
            <a:extLst>
              <a:ext uri="{FF2B5EF4-FFF2-40B4-BE49-F238E27FC236}">
                <a16:creationId xmlns:a16="http://schemas.microsoft.com/office/drawing/2014/main" id="{D0B5753C-BB79-1533-BF64-BEC3CACC7CAA}"/>
              </a:ext>
            </a:extLst>
          </p:cNvPr>
          <p:cNvGraphicFramePr>
            <a:graphicFrameLocks noGrp="1"/>
          </p:cNvGraphicFramePr>
          <p:nvPr>
            <p:extLst>
              <p:ext uri="{D42A27DB-BD31-4B8C-83A1-F6EECF244321}">
                <p14:modId xmlns:p14="http://schemas.microsoft.com/office/powerpoint/2010/main" val="3956762363"/>
              </p:ext>
            </p:extLst>
          </p:nvPr>
        </p:nvGraphicFramePr>
        <p:xfrm>
          <a:off x="10011382" y="1207851"/>
          <a:ext cx="1614202" cy="5588445"/>
        </p:xfrm>
        <a:graphic>
          <a:graphicData uri="http://schemas.openxmlformats.org/drawingml/2006/table">
            <a:tbl>
              <a:tblPr>
                <a:tableStyleId>{5C22544A-7EE6-4342-B048-85BDC9FD1C3A}</a:tableStyleId>
              </a:tblPr>
              <a:tblGrid>
                <a:gridCol w="407060">
                  <a:extLst>
                    <a:ext uri="{9D8B030D-6E8A-4147-A177-3AD203B41FA5}">
                      <a16:colId xmlns:a16="http://schemas.microsoft.com/office/drawing/2014/main" val="427178058"/>
                    </a:ext>
                  </a:extLst>
                </a:gridCol>
                <a:gridCol w="126328">
                  <a:extLst>
                    <a:ext uri="{9D8B030D-6E8A-4147-A177-3AD203B41FA5}">
                      <a16:colId xmlns:a16="http://schemas.microsoft.com/office/drawing/2014/main" val="1480820372"/>
                    </a:ext>
                  </a:extLst>
                </a:gridCol>
                <a:gridCol w="856230">
                  <a:extLst>
                    <a:ext uri="{9D8B030D-6E8A-4147-A177-3AD203B41FA5}">
                      <a16:colId xmlns:a16="http://schemas.microsoft.com/office/drawing/2014/main" val="1873285326"/>
                    </a:ext>
                  </a:extLst>
                </a:gridCol>
                <a:gridCol w="224584">
                  <a:extLst>
                    <a:ext uri="{9D8B030D-6E8A-4147-A177-3AD203B41FA5}">
                      <a16:colId xmlns:a16="http://schemas.microsoft.com/office/drawing/2014/main" val="3500562147"/>
                    </a:ext>
                  </a:extLst>
                </a:gridCol>
              </a:tblGrid>
              <a:tr h="198370">
                <a:tc>
                  <a:txBody>
                    <a:bodyPr/>
                    <a:lstStyle/>
                    <a:p>
                      <a:pPr algn="l" fontAlgn="b"/>
                      <a:endParaRPr lang="en-US" sz="800" b="0" i="0" u="none" strike="noStrike" dirty="0">
                        <a:solidFill>
                          <a:srgbClr val="000000"/>
                        </a:solidFill>
                        <a:effectLst/>
                        <a:latin typeface="Calibri" panose="020F0502020204030204" pitchFamily="34" charset="0"/>
                      </a:endParaRPr>
                    </a:p>
                  </a:txBody>
                  <a:tcPr marL="6005" marR="6005" marT="600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005" marR="6005" marT="600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005" marR="6005" marT="600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005" marR="6005" marT="6005" marB="0" anchor="b"/>
                </a:tc>
                <a:extLst>
                  <a:ext uri="{0D108BD9-81ED-4DB2-BD59-A6C34878D82A}">
                    <a16:rowId xmlns:a16="http://schemas.microsoft.com/office/drawing/2014/main" val="3813054886"/>
                  </a:ext>
                </a:extLst>
              </a:tr>
              <a:tr h="504897">
                <a:tc>
                  <a:txBody>
                    <a:bodyPr/>
                    <a:lstStyle/>
                    <a:p>
                      <a:pPr algn="l" fontAlgn="b"/>
                      <a:endParaRPr lang="en-US" sz="800" b="0" i="0" u="none" strike="noStrike" dirty="0">
                        <a:solidFill>
                          <a:srgbClr val="000000"/>
                        </a:solidFill>
                        <a:effectLst/>
                        <a:latin typeface="Calibri" panose="020F0502020204030204" pitchFamily="34" charset="0"/>
                      </a:endParaRPr>
                    </a:p>
                  </a:txBody>
                  <a:tcPr marL="6005" marR="6005" marT="6005" marB="0" anchor="b"/>
                </a:tc>
                <a:tc gridSpan="3">
                  <a:txBody>
                    <a:bodyPr/>
                    <a:lstStyle/>
                    <a:p>
                      <a:pPr algn="l" fontAlgn="ctr"/>
                      <a:r>
                        <a:rPr lang="en-US" sz="700" u="none" strike="noStrike" dirty="0">
                          <a:effectLst/>
                        </a:rPr>
                        <a:t>'gross' for '</a:t>
                      </a:r>
                      <a:r>
                        <a:rPr lang="en-US" sz="700" u="none" strike="noStrike" dirty="0" err="1">
                          <a:effectLst/>
                        </a:rPr>
                        <a:t>Oscar_Best_Director_won</a:t>
                      </a:r>
                      <a:r>
                        <a:rPr lang="en-US" sz="700" u="none" strike="noStrike" dirty="0">
                          <a:effectLst/>
                        </a:rPr>
                        <a:t>' 'No'</a:t>
                      </a:r>
                      <a:endParaRPr lang="en-US" sz="700" b="1" i="1" u="none" strike="noStrike" dirty="0">
                        <a:solidFill>
                          <a:srgbClr val="000000"/>
                        </a:solidFill>
                        <a:effectLst/>
                        <a:latin typeface="Calibri" panose="020F0502020204030204" pitchFamily="34" charset="0"/>
                      </a:endParaRPr>
                    </a:p>
                  </a:txBody>
                  <a:tcPr marL="6005" marR="6005" marT="600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42028514"/>
                  </a:ext>
                </a:extLst>
              </a:tr>
              <a:tr h="469620">
                <a:tc>
                  <a:txBody>
                    <a:bodyPr/>
                    <a:lstStyle/>
                    <a:p>
                      <a:pPr algn="l" fontAlgn="b"/>
                      <a:r>
                        <a:rPr lang="en-US" sz="800" b="0" i="0" u="none" strike="noStrike" dirty="0">
                          <a:solidFill>
                            <a:srgbClr val="000000"/>
                          </a:solidFill>
                          <a:effectLst/>
                          <a:latin typeface="Calibri" panose="020F0502020204030204" pitchFamily="34" charset="0"/>
                        </a:rPr>
                        <a:t>Over a 1000 rows of losers</a:t>
                      </a:r>
                    </a:p>
                  </a:txBody>
                  <a:tcPr marL="6005" marR="6005" marT="600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005" marR="6005" marT="6005" marB="0" anchor="b"/>
                </a:tc>
                <a:tc>
                  <a:txBody>
                    <a:bodyPr/>
                    <a:lstStyle/>
                    <a:p>
                      <a:pPr algn="l" fontAlgn="b"/>
                      <a:r>
                        <a:rPr lang="en-US" sz="800" b="0" i="0" u="none" strike="noStrike" dirty="0">
                          <a:solidFill>
                            <a:srgbClr val="000000"/>
                          </a:solidFill>
                          <a:effectLst/>
                          <a:latin typeface="Calibri" panose="020F0502020204030204" pitchFamily="34" charset="0"/>
                        </a:rPr>
                        <a:t>Average is 89186387.56</a:t>
                      </a:r>
                    </a:p>
                  </a:txBody>
                  <a:tcPr marL="6005" marR="6005" marT="600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005" marR="6005" marT="6005" marB="0" anchor="b"/>
                </a:tc>
                <a:extLst>
                  <a:ext uri="{0D108BD9-81ED-4DB2-BD59-A6C34878D82A}">
                    <a16:rowId xmlns:a16="http://schemas.microsoft.com/office/drawing/2014/main" val="1629304900"/>
                  </a:ext>
                </a:extLst>
              </a:tr>
              <a:tr h="386898">
                <a:tc>
                  <a:txBody>
                    <a:bodyPr/>
                    <a:lstStyle/>
                    <a:p>
                      <a:pPr algn="l" fontAlgn="b"/>
                      <a:endParaRPr lang="en-US" sz="800" b="0" i="0" u="none" strike="noStrike" dirty="0">
                        <a:solidFill>
                          <a:srgbClr val="000000"/>
                        </a:solidFill>
                        <a:effectLst/>
                        <a:latin typeface="Calibri" panose="020F0502020204030204" pitchFamily="34" charset="0"/>
                      </a:endParaRPr>
                    </a:p>
                  </a:txBody>
                  <a:tcPr marL="6005" marR="6005" marT="600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005" marR="6005" marT="6005" marB="0" anchor="b"/>
                </a:tc>
                <a:tc>
                  <a:txBody>
                    <a:bodyPr/>
                    <a:lstStyle/>
                    <a:p>
                      <a:pPr algn="l" fontAlgn="b"/>
                      <a:r>
                        <a:rPr lang="en-US" sz="800" u="none" strike="noStrike" dirty="0" err="1">
                          <a:effectLst/>
                        </a:rPr>
                        <a:t>Oscar_Best_Director_won</a:t>
                      </a:r>
                      <a:endParaRPr lang="en-US" sz="800" b="0" i="0" u="none" strike="noStrike" dirty="0">
                        <a:solidFill>
                          <a:srgbClr val="000000"/>
                        </a:solidFill>
                        <a:effectLst/>
                        <a:latin typeface="Calibri" panose="020F0502020204030204" pitchFamily="34" charset="0"/>
                      </a:endParaRPr>
                    </a:p>
                  </a:txBody>
                  <a:tcPr marL="6005" marR="6005" marT="6005" marB="0" anchor="b"/>
                </a:tc>
                <a:tc>
                  <a:txBody>
                    <a:bodyPr/>
                    <a:lstStyle/>
                    <a:p>
                      <a:pPr algn="l" fontAlgn="b"/>
                      <a:r>
                        <a:rPr lang="en-US" sz="800" u="none" strike="noStrike">
                          <a:effectLst/>
                        </a:rPr>
                        <a:t>No</a:t>
                      </a:r>
                      <a:endParaRPr lang="en-US" sz="800" b="0" i="0" u="none" strike="noStrike">
                        <a:solidFill>
                          <a:srgbClr val="000000"/>
                        </a:solidFill>
                        <a:effectLst/>
                        <a:latin typeface="Calibri" panose="020F0502020204030204" pitchFamily="34" charset="0"/>
                      </a:endParaRPr>
                    </a:p>
                  </a:txBody>
                  <a:tcPr marL="6005" marR="6005" marT="6005" marB="0" anchor="b"/>
                </a:tc>
                <a:extLst>
                  <a:ext uri="{0D108BD9-81ED-4DB2-BD59-A6C34878D82A}">
                    <a16:rowId xmlns:a16="http://schemas.microsoft.com/office/drawing/2014/main" val="1285926973"/>
                  </a:ext>
                </a:extLst>
              </a:tr>
              <a:tr h="198370">
                <a:tc>
                  <a:txBody>
                    <a:bodyPr/>
                    <a:lstStyle/>
                    <a:p>
                      <a:pPr algn="l" fontAlgn="b"/>
                      <a:endParaRPr lang="en-US" sz="800" b="0" i="0" u="none" strike="noStrike" dirty="0">
                        <a:solidFill>
                          <a:srgbClr val="000000"/>
                        </a:solidFill>
                        <a:effectLst/>
                        <a:latin typeface="Calibri" panose="020F0502020204030204" pitchFamily="34" charset="0"/>
                      </a:endParaRPr>
                    </a:p>
                  </a:txBody>
                  <a:tcPr marL="6005" marR="6005" marT="600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005" marR="6005" marT="6005" marB="0" anchor="b"/>
                </a:tc>
                <a:tc>
                  <a:txBody>
                    <a:bodyPr/>
                    <a:lstStyle/>
                    <a:p>
                      <a:pPr algn="l" fontAlgn="b"/>
                      <a:endParaRPr lang="en-US" sz="800" b="0" i="0" u="none" strike="noStrike" dirty="0">
                        <a:solidFill>
                          <a:srgbClr val="000000"/>
                        </a:solidFill>
                        <a:effectLst/>
                        <a:latin typeface="Calibri" panose="020F0502020204030204" pitchFamily="34" charset="0"/>
                      </a:endParaRPr>
                    </a:p>
                  </a:txBody>
                  <a:tcPr marL="6005" marR="6005" marT="600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005" marR="6005" marT="6005" marB="0" anchor="b"/>
                </a:tc>
                <a:extLst>
                  <a:ext uri="{0D108BD9-81ED-4DB2-BD59-A6C34878D82A}">
                    <a16:rowId xmlns:a16="http://schemas.microsoft.com/office/drawing/2014/main" val="2739817807"/>
                  </a:ext>
                </a:extLst>
              </a:tr>
              <a:tr h="198370">
                <a:tc>
                  <a:txBody>
                    <a:bodyPr/>
                    <a:lstStyle/>
                    <a:p>
                      <a:pPr algn="l" fontAlgn="b"/>
                      <a:endParaRPr lang="en-US" sz="800" b="0" i="0" u="none" strike="noStrike" dirty="0">
                        <a:solidFill>
                          <a:srgbClr val="000000"/>
                        </a:solidFill>
                        <a:effectLst/>
                        <a:latin typeface="Calibri" panose="020F0502020204030204" pitchFamily="34" charset="0"/>
                      </a:endParaRPr>
                    </a:p>
                  </a:txBody>
                  <a:tcPr marL="6005" marR="6005" marT="600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005" marR="6005" marT="6005" marB="0" anchor="b"/>
                </a:tc>
                <a:tc>
                  <a:txBody>
                    <a:bodyPr/>
                    <a:lstStyle/>
                    <a:p>
                      <a:pPr algn="l" fontAlgn="b"/>
                      <a:r>
                        <a:rPr lang="en-US" sz="800" u="none" strike="noStrike" dirty="0">
                          <a:effectLst/>
                        </a:rPr>
                        <a:t>gross</a:t>
                      </a:r>
                      <a:endParaRPr lang="en-US" sz="800" b="1" i="0" u="none" strike="noStrike" dirty="0">
                        <a:solidFill>
                          <a:srgbClr val="000000"/>
                        </a:solidFill>
                        <a:effectLst/>
                        <a:latin typeface="Calibri" panose="020F0502020204030204" pitchFamily="34" charset="0"/>
                      </a:endParaRPr>
                    </a:p>
                  </a:txBody>
                  <a:tcPr marL="6005" marR="6005" marT="6005" marB="0" anchor="b"/>
                </a:tc>
                <a:tc>
                  <a:txBody>
                    <a:bodyPr/>
                    <a:lstStyle/>
                    <a:p>
                      <a:pPr algn="l" fontAlgn="b"/>
                      <a:endParaRPr lang="en-US" sz="800" b="0" i="0" u="none" strike="noStrike" dirty="0">
                        <a:solidFill>
                          <a:srgbClr val="000000"/>
                        </a:solidFill>
                        <a:effectLst/>
                        <a:latin typeface="Calibri" panose="020F0502020204030204" pitchFamily="34" charset="0"/>
                      </a:endParaRPr>
                    </a:p>
                  </a:txBody>
                  <a:tcPr marL="6005" marR="6005" marT="6005" marB="0" anchor="b"/>
                </a:tc>
                <a:extLst>
                  <a:ext uri="{0D108BD9-81ED-4DB2-BD59-A6C34878D82A}">
                    <a16:rowId xmlns:a16="http://schemas.microsoft.com/office/drawing/2014/main" val="175902117"/>
                  </a:ext>
                </a:extLst>
              </a:tr>
              <a:tr h="198370">
                <a:tc>
                  <a:txBody>
                    <a:bodyPr/>
                    <a:lstStyle/>
                    <a:p>
                      <a:pPr algn="l" fontAlgn="b"/>
                      <a:endParaRPr lang="en-US" sz="800" b="0" i="0" u="none" strike="noStrike" dirty="0">
                        <a:solidFill>
                          <a:srgbClr val="000000"/>
                        </a:solidFill>
                        <a:effectLst/>
                        <a:latin typeface="Calibri" panose="020F0502020204030204" pitchFamily="34" charset="0"/>
                      </a:endParaRPr>
                    </a:p>
                  </a:txBody>
                  <a:tcPr marL="6005" marR="6005" marT="6005" marB="0" anchor="b"/>
                </a:tc>
                <a:tc>
                  <a:txBody>
                    <a:bodyPr/>
                    <a:lstStyle/>
                    <a:p>
                      <a:pPr algn="l" fontAlgn="b"/>
                      <a:endParaRPr lang="en-US" sz="800" b="0" i="0" u="none" strike="noStrike" dirty="0">
                        <a:solidFill>
                          <a:srgbClr val="000000"/>
                        </a:solidFill>
                        <a:effectLst/>
                        <a:latin typeface="Calibri" panose="020F0502020204030204" pitchFamily="34" charset="0"/>
                      </a:endParaRPr>
                    </a:p>
                  </a:txBody>
                  <a:tcPr marL="6005" marR="6005" marT="6005" marB="0" anchor="b"/>
                </a:tc>
                <a:tc>
                  <a:txBody>
                    <a:bodyPr/>
                    <a:lstStyle/>
                    <a:p>
                      <a:pPr algn="l" fontAlgn="b"/>
                      <a:endParaRPr lang="en-US" sz="800" b="0" i="0" u="none" strike="noStrike" dirty="0">
                        <a:solidFill>
                          <a:srgbClr val="000000"/>
                        </a:solidFill>
                        <a:effectLst/>
                        <a:latin typeface="Calibri" panose="020F0502020204030204" pitchFamily="34" charset="0"/>
                      </a:endParaRPr>
                    </a:p>
                  </a:txBody>
                  <a:tcPr marL="6005" marR="6005" marT="6005" marB="0" anchor="b"/>
                </a:tc>
                <a:tc>
                  <a:txBody>
                    <a:bodyPr/>
                    <a:lstStyle/>
                    <a:p>
                      <a:pPr algn="l" fontAlgn="b"/>
                      <a:endParaRPr lang="en-US" sz="800" b="0" i="0" u="none" strike="noStrike" dirty="0">
                        <a:solidFill>
                          <a:srgbClr val="000000"/>
                        </a:solidFill>
                        <a:effectLst/>
                        <a:latin typeface="Calibri" panose="020F0502020204030204" pitchFamily="34" charset="0"/>
                      </a:endParaRPr>
                    </a:p>
                  </a:txBody>
                  <a:tcPr marL="6005" marR="6005" marT="6005" marB="0" anchor="b"/>
                </a:tc>
                <a:extLst>
                  <a:ext uri="{0D108BD9-81ED-4DB2-BD59-A6C34878D82A}">
                    <a16:rowId xmlns:a16="http://schemas.microsoft.com/office/drawing/2014/main" val="2391189654"/>
                  </a:ext>
                </a:extLst>
              </a:tr>
              <a:tr h="235565">
                <a:tc>
                  <a:txBody>
                    <a:bodyPr/>
                    <a:lstStyle/>
                    <a:p>
                      <a:pPr algn="l" fontAlgn="b"/>
                      <a:endParaRPr lang="en-US" sz="800" b="0" i="0" u="none" strike="noStrike" dirty="0">
                        <a:solidFill>
                          <a:srgbClr val="000000"/>
                        </a:solidFill>
                        <a:effectLst/>
                        <a:latin typeface="Calibri" panose="020F0502020204030204" pitchFamily="34" charset="0"/>
                      </a:endParaRPr>
                    </a:p>
                  </a:txBody>
                  <a:tcPr marL="6005" marR="6005" marT="600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005" marR="6005" marT="6005" marB="0" anchor="b"/>
                </a:tc>
                <a:tc>
                  <a:txBody>
                    <a:bodyPr/>
                    <a:lstStyle/>
                    <a:p>
                      <a:pPr algn="r" fontAlgn="b"/>
                      <a:r>
                        <a:rPr lang="en-US" sz="800" u="none" strike="noStrike">
                          <a:effectLst/>
                        </a:rPr>
                        <a:t>936630000</a:t>
                      </a:r>
                      <a:endParaRPr lang="en-US" sz="800" b="0" i="0" u="none" strike="noStrike">
                        <a:solidFill>
                          <a:srgbClr val="000000"/>
                        </a:solidFill>
                        <a:effectLst/>
                        <a:latin typeface="Calibri" panose="020F0502020204030204" pitchFamily="34" charset="0"/>
                      </a:endParaRPr>
                    </a:p>
                  </a:txBody>
                  <a:tcPr marL="6005" marR="6005" marT="6005" marB="0" anchor="b"/>
                </a:tc>
                <a:tc>
                  <a:txBody>
                    <a:bodyPr/>
                    <a:lstStyle/>
                    <a:p>
                      <a:pPr algn="l" fontAlgn="b"/>
                      <a:endParaRPr lang="en-US" sz="800" b="0" i="0" u="none" strike="noStrike" dirty="0">
                        <a:solidFill>
                          <a:srgbClr val="000000"/>
                        </a:solidFill>
                        <a:effectLst/>
                        <a:latin typeface="Calibri" panose="020F0502020204030204" pitchFamily="34" charset="0"/>
                      </a:endParaRPr>
                    </a:p>
                  </a:txBody>
                  <a:tcPr marL="6005" marR="6005" marT="6005" marB="0" anchor="b"/>
                </a:tc>
                <a:extLst>
                  <a:ext uri="{0D108BD9-81ED-4DB2-BD59-A6C34878D82A}">
                    <a16:rowId xmlns:a16="http://schemas.microsoft.com/office/drawing/2014/main" val="631888614"/>
                  </a:ext>
                </a:extLst>
              </a:tr>
              <a:tr h="198370">
                <a:tc>
                  <a:txBody>
                    <a:bodyPr/>
                    <a:lstStyle/>
                    <a:p>
                      <a:pPr algn="l" fontAlgn="b"/>
                      <a:endParaRPr lang="en-US" sz="800" b="0" i="0" u="none" strike="noStrike" dirty="0">
                        <a:solidFill>
                          <a:srgbClr val="000000"/>
                        </a:solidFill>
                        <a:effectLst/>
                        <a:latin typeface="Calibri" panose="020F0502020204030204" pitchFamily="34" charset="0"/>
                      </a:endParaRPr>
                    </a:p>
                  </a:txBody>
                  <a:tcPr marL="6005" marR="6005" marT="600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005" marR="6005" marT="6005" marB="0" anchor="b"/>
                </a:tc>
                <a:tc>
                  <a:txBody>
                    <a:bodyPr/>
                    <a:lstStyle/>
                    <a:p>
                      <a:pPr algn="r" fontAlgn="b"/>
                      <a:r>
                        <a:rPr lang="en-US" sz="800" u="none" strike="noStrike">
                          <a:effectLst/>
                        </a:rPr>
                        <a:t>760510000</a:t>
                      </a:r>
                      <a:endParaRPr lang="en-US" sz="800" b="0" i="0" u="none" strike="noStrike">
                        <a:solidFill>
                          <a:srgbClr val="000000"/>
                        </a:solidFill>
                        <a:effectLst/>
                        <a:latin typeface="Calibri" panose="020F0502020204030204" pitchFamily="34" charset="0"/>
                      </a:endParaRPr>
                    </a:p>
                  </a:txBody>
                  <a:tcPr marL="6005" marR="6005" marT="6005" marB="0" anchor="b"/>
                </a:tc>
                <a:tc>
                  <a:txBody>
                    <a:bodyPr/>
                    <a:lstStyle/>
                    <a:p>
                      <a:pPr algn="l" fontAlgn="b"/>
                      <a:endParaRPr lang="en-US" sz="800" b="0" i="0" u="none" strike="noStrike" dirty="0">
                        <a:solidFill>
                          <a:srgbClr val="000000"/>
                        </a:solidFill>
                        <a:effectLst/>
                        <a:latin typeface="Calibri" panose="020F0502020204030204" pitchFamily="34" charset="0"/>
                      </a:endParaRPr>
                    </a:p>
                  </a:txBody>
                  <a:tcPr marL="6005" marR="6005" marT="6005" marB="0" anchor="b"/>
                </a:tc>
                <a:extLst>
                  <a:ext uri="{0D108BD9-81ED-4DB2-BD59-A6C34878D82A}">
                    <a16:rowId xmlns:a16="http://schemas.microsoft.com/office/drawing/2014/main" val="2993902520"/>
                  </a:ext>
                </a:extLst>
              </a:tr>
              <a:tr h="198370">
                <a:tc>
                  <a:txBody>
                    <a:bodyPr/>
                    <a:lstStyle/>
                    <a:p>
                      <a:pPr algn="l" fontAlgn="b"/>
                      <a:endParaRPr lang="en-US" sz="800" b="0" i="0" u="none" strike="noStrike" dirty="0">
                        <a:solidFill>
                          <a:srgbClr val="000000"/>
                        </a:solidFill>
                        <a:effectLst/>
                        <a:latin typeface="Calibri" panose="020F0502020204030204" pitchFamily="34" charset="0"/>
                      </a:endParaRPr>
                    </a:p>
                  </a:txBody>
                  <a:tcPr marL="6005" marR="6005" marT="600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005" marR="6005" marT="6005" marB="0" anchor="b"/>
                </a:tc>
                <a:tc>
                  <a:txBody>
                    <a:bodyPr/>
                    <a:lstStyle/>
                    <a:p>
                      <a:pPr algn="r" fontAlgn="b"/>
                      <a:r>
                        <a:rPr lang="en-US" sz="800" u="none" strike="noStrike">
                          <a:effectLst/>
                        </a:rPr>
                        <a:t>652180000</a:t>
                      </a:r>
                      <a:endParaRPr lang="en-US" sz="800" b="0" i="0" u="none" strike="noStrike">
                        <a:solidFill>
                          <a:srgbClr val="000000"/>
                        </a:solidFill>
                        <a:effectLst/>
                        <a:latin typeface="Calibri" panose="020F0502020204030204" pitchFamily="34" charset="0"/>
                      </a:endParaRPr>
                    </a:p>
                  </a:txBody>
                  <a:tcPr marL="6005" marR="6005" marT="6005" marB="0" anchor="b"/>
                </a:tc>
                <a:tc>
                  <a:txBody>
                    <a:bodyPr/>
                    <a:lstStyle/>
                    <a:p>
                      <a:pPr algn="l" fontAlgn="b"/>
                      <a:endParaRPr lang="en-US" sz="800" b="0" i="0" u="none" strike="noStrike" dirty="0">
                        <a:solidFill>
                          <a:srgbClr val="000000"/>
                        </a:solidFill>
                        <a:effectLst/>
                        <a:latin typeface="Calibri" panose="020F0502020204030204" pitchFamily="34" charset="0"/>
                      </a:endParaRPr>
                    </a:p>
                  </a:txBody>
                  <a:tcPr marL="6005" marR="6005" marT="6005" marB="0" anchor="b"/>
                </a:tc>
                <a:extLst>
                  <a:ext uri="{0D108BD9-81ED-4DB2-BD59-A6C34878D82A}">
                    <a16:rowId xmlns:a16="http://schemas.microsoft.com/office/drawing/2014/main" val="3035814387"/>
                  </a:ext>
                </a:extLst>
              </a:tr>
              <a:tr h="198370">
                <a:tc>
                  <a:txBody>
                    <a:bodyPr/>
                    <a:lstStyle/>
                    <a:p>
                      <a:pPr algn="l" fontAlgn="b"/>
                      <a:endParaRPr lang="en-US" sz="800" b="0" i="0" u="none" strike="noStrike" dirty="0">
                        <a:solidFill>
                          <a:srgbClr val="000000"/>
                        </a:solidFill>
                        <a:effectLst/>
                        <a:latin typeface="Calibri" panose="020F0502020204030204" pitchFamily="34" charset="0"/>
                      </a:endParaRPr>
                    </a:p>
                  </a:txBody>
                  <a:tcPr marL="6005" marR="6005" marT="600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005" marR="6005" marT="6005" marB="0" anchor="b"/>
                </a:tc>
                <a:tc>
                  <a:txBody>
                    <a:bodyPr/>
                    <a:lstStyle/>
                    <a:p>
                      <a:pPr algn="r" fontAlgn="b"/>
                      <a:r>
                        <a:rPr lang="en-US" sz="800" u="none" strike="noStrike">
                          <a:effectLst/>
                        </a:rPr>
                        <a:t>623280000</a:t>
                      </a:r>
                      <a:endParaRPr lang="en-US" sz="800" b="0" i="0" u="none" strike="noStrike">
                        <a:solidFill>
                          <a:srgbClr val="000000"/>
                        </a:solidFill>
                        <a:effectLst/>
                        <a:latin typeface="Calibri" panose="020F0502020204030204" pitchFamily="34" charset="0"/>
                      </a:endParaRPr>
                    </a:p>
                  </a:txBody>
                  <a:tcPr marL="6005" marR="6005" marT="600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005" marR="6005" marT="6005" marB="0" anchor="b"/>
                </a:tc>
                <a:extLst>
                  <a:ext uri="{0D108BD9-81ED-4DB2-BD59-A6C34878D82A}">
                    <a16:rowId xmlns:a16="http://schemas.microsoft.com/office/drawing/2014/main" val="665879996"/>
                  </a:ext>
                </a:extLst>
              </a:tr>
              <a:tr h="198370">
                <a:tc>
                  <a:txBody>
                    <a:bodyPr/>
                    <a:lstStyle/>
                    <a:p>
                      <a:pPr algn="l" fontAlgn="b"/>
                      <a:endParaRPr lang="en-US" sz="800" b="0" i="0" u="none" strike="noStrike" dirty="0">
                        <a:solidFill>
                          <a:srgbClr val="000000"/>
                        </a:solidFill>
                        <a:effectLst/>
                        <a:latin typeface="Calibri" panose="020F0502020204030204" pitchFamily="34" charset="0"/>
                      </a:endParaRPr>
                    </a:p>
                  </a:txBody>
                  <a:tcPr marL="6005" marR="6005" marT="600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005" marR="6005" marT="6005" marB="0" anchor="b"/>
                </a:tc>
                <a:tc>
                  <a:txBody>
                    <a:bodyPr/>
                    <a:lstStyle/>
                    <a:p>
                      <a:pPr algn="r" fontAlgn="b"/>
                      <a:r>
                        <a:rPr lang="en-US" sz="800" u="none" strike="noStrike">
                          <a:effectLst/>
                        </a:rPr>
                        <a:t>610800000</a:t>
                      </a:r>
                      <a:endParaRPr lang="en-US" sz="800" b="0" i="0" u="none" strike="noStrike">
                        <a:solidFill>
                          <a:srgbClr val="000000"/>
                        </a:solidFill>
                        <a:effectLst/>
                        <a:latin typeface="Calibri" panose="020F0502020204030204" pitchFamily="34" charset="0"/>
                      </a:endParaRPr>
                    </a:p>
                  </a:txBody>
                  <a:tcPr marL="6005" marR="6005" marT="600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005" marR="6005" marT="6005" marB="0" anchor="b"/>
                </a:tc>
                <a:extLst>
                  <a:ext uri="{0D108BD9-81ED-4DB2-BD59-A6C34878D82A}">
                    <a16:rowId xmlns:a16="http://schemas.microsoft.com/office/drawing/2014/main" val="670915808"/>
                  </a:ext>
                </a:extLst>
              </a:tr>
              <a:tr h="198370">
                <a:tc>
                  <a:txBody>
                    <a:bodyPr/>
                    <a:lstStyle/>
                    <a:p>
                      <a:pPr algn="l" fontAlgn="b"/>
                      <a:endParaRPr lang="en-US" sz="800" b="0" i="0" u="none" strike="noStrike" dirty="0">
                        <a:solidFill>
                          <a:srgbClr val="000000"/>
                        </a:solidFill>
                        <a:effectLst/>
                        <a:latin typeface="Calibri" panose="020F0502020204030204" pitchFamily="34" charset="0"/>
                      </a:endParaRPr>
                    </a:p>
                  </a:txBody>
                  <a:tcPr marL="6005" marR="6005" marT="600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005" marR="6005" marT="6005" marB="0" anchor="b"/>
                </a:tc>
                <a:tc>
                  <a:txBody>
                    <a:bodyPr/>
                    <a:lstStyle/>
                    <a:p>
                      <a:pPr algn="r" fontAlgn="b"/>
                      <a:r>
                        <a:rPr lang="en-US" sz="800" u="none" strike="noStrike">
                          <a:effectLst/>
                        </a:rPr>
                        <a:t>533320000</a:t>
                      </a:r>
                      <a:endParaRPr lang="en-US" sz="800" b="0" i="0" u="none" strike="noStrike">
                        <a:solidFill>
                          <a:srgbClr val="000000"/>
                        </a:solidFill>
                        <a:effectLst/>
                        <a:latin typeface="Calibri" panose="020F0502020204030204" pitchFamily="34" charset="0"/>
                      </a:endParaRPr>
                    </a:p>
                  </a:txBody>
                  <a:tcPr marL="6005" marR="6005" marT="600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005" marR="6005" marT="6005" marB="0" anchor="b"/>
                </a:tc>
                <a:extLst>
                  <a:ext uri="{0D108BD9-81ED-4DB2-BD59-A6C34878D82A}">
                    <a16:rowId xmlns:a16="http://schemas.microsoft.com/office/drawing/2014/main" val="2786709618"/>
                  </a:ext>
                </a:extLst>
              </a:tr>
              <a:tr h="198370">
                <a:tc>
                  <a:txBody>
                    <a:bodyPr/>
                    <a:lstStyle/>
                    <a:p>
                      <a:pPr algn="l" fontAlgn="b"/>
                      <a:endParaRPr lang="en-US" sz="800" b="0" i="0" u="none" strike="noStrike" dirty="0">
                        <a:solidFill>
                          <a:srgbClr val="000000"/>
                        </a:solidFill>
                        <a:effectLst/>
                        <a:latin typeface="Calibri" panose="020F0502020204030204" pitchFamily="34" charset="0"/>
                      </a:endParaRPr>
                    </a:p>
                  </a:txBody>
                  <a:tcPr marL="6005" marR="6005" marT="600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005" marR="6005" marT="6005" marB="0" anchor="b"/>
                </a:tc>
                <a:tc>
                  <a:txBody>
                    <a:bodyPr/>
                    <a:lstStyle/>
                    <a:p>
                      <a:pPr algn="r" fontAlgn="b"/>
                      <a:r>
                        <a:rPr lang="en-US" sz="800" u="none" strike="noStrike">
                          <a:effectLst/>
                        </a:rPr>
                        <a:t>504010000</a:t>
                      </a:r>
                      <a:endParaRPr lang="en-US" sz="800" b="0" i="0" u="none" strike="noStrike">
                        <a:solidFill>
                          <a:srgbClr val="000000"/>
                        </a:solidFill>
                        <a:effectLst/>
                        <a:latin typeface="Calibri" panose="020F0502020204030204" pitchFamily="34" charset="0"/>
                      </a:endParaRPr>
                    </a:p>
                  </a:txBody>
                  <a:tcPr marL="6005" marR="6005" marT="600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005" marR="6005" marT="6005" marB="0" anchor="b"/>
                </a:tc>
                <a:extLst>
                  <a:ext uri="{0D108BD9-81ED-4DB2-BD59-A6C34878D82A}">
                    <a16:rowId xmlns:a16="http://schemas.microsoft.com/office/drawing/2014/main" val="2441035479"/>
                  </a:ext>
                </a:extLst>
              </a:tr>
              <a:tr h="198370">
                <a:tc>
                  <a:txBody>
                    <a:bodyPr/>
                    <a:lstStyle/>
                    <a:p>
                      <a:pPr algn="l" fontAlgn="b"/>
                      <a:endParaRPr lang="en-US" sz="800" b="0" i="0" u="none" strike="noStrike" dirty="0">
                        <a:solidFill>
                          <a:srgbClr val="000000"/>
                        </a:solidFill>
                        <a:effectLst/>
                        <a:latin typeface="Calibri" panose="020F0502020204030204" pitchFamily="34" charset="0"/>
                      </a:endParaRPr>
                    </a:p>
                  </a:txBody>
                  <a:tcPr marL="6005" marR="6005" marT="600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005" marR="6005" marT="6005" marB="0" anchor="b"/>
                </a:tc>
                <a:tc>
                  <a:txBody>
                    <a:bodyPr/>
                    <a:lstStyle/>
                    <a:p>
                      <a:pPr algn="r" fontAlgn="b"/>
                      <a:r>
                        <a:rPr lang="en-US" sz="800" u="none" strike="noStrike">
                          <a:effectLst/>
                        </a:rPr>
                        <a:t>501900000</a:t>
                      </a:r>
                      <a:endParaRPr lang="en-US" sz="800" b="0" i="0" u="none" strike="noStrike">
                        <a:solidFill>
                          <a:srgbClr val="000000"/>
                        </a:solidFill>
                        <a:effectLst/>
                        <a:latin typeface="Calibri" panose="020F0502020204030204" pitchFamily="34" charset="0"/>
                      </a:endParaRPr>
                    </a:p>
                  </a:txBody>
                  <a:tcPr marL="6005" marR="6005" marT="600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005" marR="6005" marT="6005" marB="0" anchor="b"/>
                </a:tc>
                <a:extLst>
                  <a:ext uri="{0D108BD9-81ED-4DB2-BD59-A6C34878D82A}">
                    <a16:rowId xmlns:a16="http://schemas.microsoft.com/office/drawing/2014/main" val="591474127"/>
                  </a:ext>
                </a:extLst>
              </a:tr>
              <a:tr h="198370">
                <a:tc>
                  <a:txBody>
                    <a:bodyPr/>
                    <a:lstStyle/>
                    <a:p>
                      <a:pPr algn="l" fontAlgn="b"/>
                      <a:endParaRPr lang="en-US" sz="800" b="0" i="0" u="none" strike="noStrike" dirty="0">
                        <a:solidFill>
                          <a:srgbClr val="000000"/>
                        </a:solidFill>
                        <a:effectLst/>
                        <a:latin typeface="Calibri" panose="020F0502020204030204" pitchFamily="34" charset="0"/>
                      </a:endParaRPr>
                    </a:p>
                  </a:txBody>
                  <a:tcPr marL="6005" marR="6005" marT="600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005" marR="6005" marT="6005" marB="0" anchor="b"/>
                </a:tc>
                <a:tc>
                  <a:txBody>
                    <a:bodyPr/>
                    <a:lstStyle/>
                    <a:p>
                      <a:pPr algn="r" fontAlgn="b"/>
                      <a:r>
                        <a:rPr lang="en-US" sz="800" u="none" strike="noStrike">
                          <a:effectLst/>
                        </a:rPr>
                        <a:t>458990000</a:t>
                      </a:r>
                      <a:endParaRPr lang="en-US" sz="800" b="0" i="0" u="none" strike="noStrike">
                        <a:solidFill>
                          <a:srgbClr val="000000"/>
                        </a:solidFill>
                        <a:effectLst/>
                        <a:latin typeface="Calibri" panose="020F0502020204030204" pitchFamily="34" charset="0"/>
                      </a:endParaRPr>
                    </a:p>
                  </a:txBody>
                  <a:tcPr marL="6005" marR="6005" marT="600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005" marR="6005" marT="6005" marB="0" anchor="b"/>
                </a:tc>
                <a:extLst>
                  <a:ext uri="{0D108BD9-81ED-4DB2-BD59-A6C34878D82A}">
                    <a16:rowId xmlns:a16="http://schemas.microsoft.com/office/drawing/2014/main" val="1365813114"/>
                  </a:ext>
                </a:extLst>
              </a:tr>
              <a:tr h="198370">
                <a:tc>
                  <a:txBody>
                    <a:bodyPr/>
                    <a:lstStyle/>
                    <a:p>
                      <a:pPr algn="l" fontAlgn="b"/>
                      <a:endParaRPr lang="en-US" sz="800" b="0" i="0" u="none" strike="noStrike" dirty="0">
                        <a:solidFill>
                          <a:srgbClr val="000000"/>
                        </a:solidFill>
                        <a:effectLst/>
                        <a:latin typeface="Calibri" panose="020F0502020204030204" pitchFamily="34" charset="0"/>
                      </a:endParaRPr>
                    </a:p>
                  </a:txBody>
                  <a:tcPr marL="6005" marR="6005" marT="600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005" marR="6005" marT="6005" marB="0" anchor="b"/>
                </a:tc>
                <a:tc>
                  <a:txBody>
                    <a:bodyPr/>
                    <a:lstStyle/>
                    <a:p>
                      <a:pPr algn="r" fontAlgn="b"/>
                      <a:r>
                        <a:rPr lang="en-US" sz="800" u="none" strike="noStrike">
                          <a:effectLst/>
                        </a:rPr>
                        <a:t>448130000</a:t>
                      </a:r>
                      <a:endParaRPr lang="en-US" sz="800" b="0" i="0" u="none" strike="noStrike">
                        <a:solidFill>
                          <a:srgbClr val="000000"/>
                        </a:solidFill>
                        <a:effectLst/>
                        <a:latin typeface="Calibri" panose="020F0502020204030204" pitchFamily="34" charset="0"/>
                      </a:endParaRPr>
                    </a:p>
                  </a:txBody>
                  <a:tcPr marL="6005" marR="6005" marT="600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005" marR="6005" marT="6005" marB="0" anchor="b"/>
                </a:tc>
                <a:extLst>
                  <a:ext uri="{0D108BD9-81ED-4DB2-BD59-A6C34878D82A}">
                    <a16:rowId xmlns:a16="http://schemas.microsoft.com/office/drawing/2014/main" val="187049055"/>
                  </a:ext>
                </a:extLst>
              </a:tr>
              <a:tr h="198370">
                <a:tc>
                  <a:txBody>
                    <a:bodyPr/>
                    <a:lstStyle/>
                    <a:p>
                      <a:pPr algn="l" fontAlgn="b"/>
                      <a:endParaRPr lang="en-US" sz="800" b="0" i="0" u="none" strike="noStrike" dirty="0">
                        <a:solidFill>
                          <a:srgbClr val="000000"/>
                        </a:solidFill>
                        <a:effectLst/>
                        <a:latin typeface="Calibri" panose="020F0502020204030204" pitchFamily="34" charset="0"/>
                      </a:endParaRPr>
                    </a:p>
                  </a:txBody>
                  <a:tcPr marL="6005" marR="6005" marT="600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005" marR="6005" marT="6005" marB="0" anchor="b"/>
                </a:tc>
                <a:tc>
                  <a:txBody>
                    <a:bodyPr/>
                    <a:lstStyle/>
                    <a:p>
                      <a:pPr algn="r" fontAlgn="b"/>
                      <a:r>
                        <a:rPr lang="en-US" sz="800" u="none" strike="noStrike">
                          <a:effectLst/>
                        </a:rPr>
                        <a:t>436470000</a:t>
                      </a:r>
                      <a:endParaRPr lang="en-US" sz="800" b="0" i="0" u="none" strike="noStrike">
                        <a:solidFill>
                          <a:srgbClr val="000000"/>
                        </a:solidFill>
                        <a:effectLst/>
                        <a:latin typeface="Calibri" panose="020F0502020204030204" pitchFamily="34" charset="0"/>
                      </a:endParaRPr>
                    </a:p>
                  </a:txBody>
                  <a:tcPr marL="6005" marR="6005" marT="600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005" marR="6005" marT="6005" marB="0" anchor="b"/>
                </a:tc>
                <a:extLst>
                  <a:ext uri="{0D108BD9-81ED-4DB2-BD59-A6C34878D82A}">
                    <a16:rowId xmlns:a16="http://schemas.microsoft.com/office/drawing/2014/main" val="3881848012"/>
                  </a:ext>
                </a:extLst>
              </a:tr>
              <a:tr h="198370">
                <a:tc>
                  <a:txBody>
                    <a:bodyPr/>
                    <a:lstStyle/>
                    <a:p>
                      <a:pPr algn="l" fontAlgn="b"/>
                      <a:endParaRPr lang="en-US" sz="800" b="0" i="0" u="none" strike="noStrike" dirty="0">
                        <a:solidFill>
                          <a:srgbClr val="000000"/>
                        </a:solidFill>
                        <a:effectLst/>
                        <a:latin typeface="Calibri" panose="020F0502020204030204" pitchFamily="34" charset="0"/>
                      </a:endParaRPr>
                    </a:p>
                  </a:txBody>
                  <a:tcPr marL="6005" marR="6005" marT="600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005" marR="6005" marT="6005" marB="0" anchor="b"/>
                </a:tc>
                <a:tc>
                  <a:txBody>
                    <a:bodyPr/>
                    <a:lstStyle/>
                    <a:p>
                      <a:pPr algn="r" fontAlgn="b"/>
                      <a:r>
                        <a:rPr lang="en-US" sz="800" u="none" strike="noStrike">
                          <a:effectLst/>
                        </a:rPr>
                        <a:t>424650000</a:t>
                      </a:r>
                      <a:endParaRPr lang="en-US" sz="800" b="0" i="0" u="none" strike="noStrike">
                        <a:solidFill>
                          <a:srgbClr val="000000"/>
                        </a:solidFill>
                        <a:effectLst/>
                        <a:latin typeface="Calibri" panose="020F0502020204030204" pitchFamily="34" charset="0"/>
                      </a:endParaRPr>
                    </a:p>
                  </a:txBody>
                  <a:tcPr marL="6005" marR="6005" marT="600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005" marR="6005" marT="6005" marB="0" anchor="b"/>
                </a:tc>
                <a:extLst>
                  <a:ext uri="{0D108BD9-81ED-4DB2-BD59-A6C34878D82A}">
                    <a16:rowId xmlns:a16="http://schemas.microsoft.com/office/drawing/2014/main" val="2916218923"/>
                  </a:ext>
                </a:extLst>
              </a:tr>
              <a:tr h="198370">
                <a:tc>
                  <a:txBody>
                    <a:bodyPr/>
                    <a:lstStyle/>
                    <a:p>
                      <a:pPr algn="l" fontAlgn="b"/>
                      <a:endParaRPr lang="en-US" sz="800" b="0" i="0" u="none" strike="noStrike" dirty="0">
                        <a:solidFill>
                          <a:srgbClr val="000000"/>
                        </a:solidFill>
                        <a:effectLst/>
                        <a:latin typeface="Calibri" panose="020F0502020204030204" pitchFamily="34" charset="0"/>
                      </a:endParaRPr>
                    </a:p>
                  </a:txBody>
                  <a:tcPr marL="6005" marR="6005" marT="600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005" marR="6005" marT="6005" marB="0" anchor="b"/>
                </a:tc>
                <a:tc>
                  <a:txBody>
                    <a:bodyPr/>
                    <a:lstStyle/>
                    <a:p>
                      <a:pPr algn="r" fontAlgn="b"/>
                      <a:r>
                        <a:rPr lang="en-US" sz="800" u="none" strike="noStrike">
                          <a:effectLst/>
                        </a:rPr>
                        <a:t>423030000</a:t>
                      </a:r>
                      <a:endParaRPr lang="en-US" sz="800" b="0" i="0" u="none" strike="noStrike">
                        <a:solidFill>
                          <a:srgbClr val="000000"/>
                        </a:solidFill>
                        <a:effectLst/>
                        <a:latin typeface="Calibri" panose="020F0502020204030204" pitchFamily="34" charset="0"/>
                      </a:endParaRPr>
                    </a:p>
                  </a:txBody>
                  <a:tcPr marL="6005" marR="6005" marT="600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005" marR="6005" marT="6005" marB="0" anchor="b"/>
                </a:tc>
                <a:extLst>
                  <a:ext uri="{0D108BD9-81ED-4DB2-BD59-A6C34878D82A}">
                    <a16:rowId xmlns:a16="http://schemas.microsoft.com/office/drawing/2014/main" val="3285472467"/>
                  </a:ext>
                </a:extLst>
              </a:tr>
              <a:tr h="198370">
                <a:tc>
                  <a:txBody>
                    <a:bodyPr/>
                    <a:lstStyle/>
                    <a:p>
                      <a:pPr algn="l" fontAlgn="b"/>
                      <a:endParaRPr lang="en-US" sz="800" b="0" i="0" u="none" strike="noStrike" dirty="0">
                        <a:solidFill>
                          <a:srgbClr val="000000"/>
                        </a:solidFill>
                        <a:effectLst/>
                        <a:latin typeface="Calibri" panose="020F0502020204030204" pitchFamily="34" charset="0"/>
                      </a:endParaRPr>
                    </a:p>
                  </a:txBody>
                  <a:tcPr marL="6005" marR="6005" marT="600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005" marR="6005" marT="6005" marB="0" anchor="b"/>
                </a:tc>
                <a:tc>
                  <a:txBody>
                    <a:bodyPr/>
                    <a:lstStyle/>
                    <a:p>
                      <a:pPr algn="r" fontAlgn="b"/>
                      <a:r>
                        <a:rPr lang="en-US" sz="800" u="none" strike="noStrike">
                          <a:effectLst/>
                        </a:rPr>
                        <a:t>414980000</a:t>
                      </a:r>
                      <a:endParaRPr lang="en-US" sz="800" b="0" i="0" u="none" strike="noStrike">
                        <a:solidFill>
                          <a:srgbClr val="000000"/>
                        </a:solidFill>
                        <a:effectLst/>
                        <a:latin typeface="Calibri" panose="020F0502020204030204" pitchFamily="34" charset="0"/>
                      </a:endParaRPr>
                    </a:p>
                  </a:txBody>
                  <a:tcPr marL="6005" marR="6005" marT="600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005" marR="6005" marT="6005" marB="0" anchor="b"/>
                </a:tc>
                <a:extLst>
                  <a:ext uri="{0D108BD9-81ED-4DB2-BD59-A6C34878D82A}">
                    <a16:rowId xmlns:a16="http://schemas.microsoft.com/office/drawing/2014/main" val="487326513"/>
                  </a:ext>
                </a:extLst>
              </a:tr>
              <a:tr h="198370">
                <a:tc>
                  <a:txBody>
                    <a:bodyPr/>
                    <a:lstStyle/>
                    <a:p>
                      <a:pPr algn="l" fontAlgn="b"/>
                      <a:endParaRPr lang="en-US" sz="800" b="0" i="0" u="none" strike="noStrike" dirty="0">
                        <a:solidFill>
                          <a:srgbClr val="000000"/>
                        </a:solidFill>
                        <a:effectLst/>
                        <a:latin typeface="Calibri" panose="020F0502020204030204" pitchFamily="34" charset="0"/>
                      </a:endParaRPr>
                    </a:p>
                  </a:txBody>
                  <a:tcPr marL="6005" marR="6005" marT="600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005" marR="6005" marT="6005" marB="0" anchor="b"/>
                </a:tc>
                <a:tc>
                  <a:txBody>
                    <a:bodyPr/>
                    <a:lstStyle/>
                    <a:p>
                      <a:pPr algn="r" fontAlgn="b"/>
                      <a:r>
                        <a:rPr lang="en-US" sz="800" u="none" strike="noStrike">
                          <a:effectLst/>
                        </a:rPr>
                        <a:t>408990000</a:t>
                      </a:r>
                      <a:endParaRPr lang="en-US" sz="800" b="0" i="0" u="none" strike="noStrike">
                        <a:solidFill>
                          <a:srgbClr val="000000"/>
                        </a:solidFill>
                        <a:effectLst/>
                        <a:latin typeface="Calibri" panose="020F0502020204030204" pitchFamily="34" charset="0"/>
                      </a:endParaRPr>
                    </a:p>
                  </a:txBody>
                  <a:tcPr marL="6005" marR="6005" marT="600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005" marR="6005" marT="6005" marB="0" anchor="b"/>
                </a:tc>
                <a:extLst>
                  <a:ext uri="{0D108BD9-81ED-4DB2-BD59-A6C34878D82A}">
                    <a16:rowId xmlns:a16="http://schemas.microsoft.com/office/drawing/2014/main" val="2515606194"/>
                  </a:ext>
                </a:extLst>
              </a:tr>
              <a:tr h="198370">
                <a:tc>
                  <a:txBody>
                    <a:bodyPr/>
                    <a:lstStyle/>
                    <a:p>
                      <a:pPr algn="l" fontAlgn="b"/>
                      <a:endParaRPr lang="en-US" sz="800" b="0" i="0" u="none" strike="noStrike" dirty="0">
                        <a:solidFill>
                          <a:srgbClr val="000000"/>
                        </a:solidFill>
                        <a:effectLst/>
                        <a:latin typeface="Calibri" panose="020F0502020204030204" pitchFamily="34" charset="0"/>
                      </a:endParaRPr>
                    </a:p>
                  </a:txBody>
                  <a:tcPr marL="6005" marR="6005" marT="600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005" marR="6005" marT="6005" marB="0" anchor="b"/>
                </a:tc>
                <a:tc>
                  <a:txBody>
                    <a:bodyPr/>
                    <a:lstStyle/>
                    <a:p>
                      <a:pPr algn="r" fontAlgn="b"/>
                      <a:r>
                        <a:rPr lang="en-US" sz="800" u="none" strike="noStrike">
                          <a:effectLst/>
                        </a:rPr>
                        <a:t>408080000</a:t>
                      </a:r>
                      <a:endParaRPr lang="en-US" sz="800" b="0" i="0" u="none" strike="noStrike">
                        <a:solidFill>
                          <a:srgbClr val="000000"/>
                        </a:solidFill>
                        <a:effectLst/>
                        <a:latin typeface="Calibri" panose="020F0502020204030204" pitchFamily="34" charset="0"/>
                      </a:endParaRPr>
                    </a:p>
                  </a:txBody>
                  <a:tcPr marL="6005" marR="6005" marT="600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005" marR="6005" marT="6005" marB="0" anchor="b"/>
                </a:tc>
                <a:extLst>
                  <a:ext uri="{0D108BD9-81ED-4DB2-BD59-A6C34878D82A}">
                    <a16:rowId xmlns:a16="http://schemas.microsoft.com/office/drawing/2014/main" val="1729777037"/>
                  </a:ext>
                </a:extLst>
              </a:tr>
              <a:tr h="198370">
                <a:tc>
                  <a:txBody>
                    <a:bodyPr/>
                    <a:lstStyle/>
                    <a:p>
                      <a:pPr algn="l" fontAlgn="b"/>
                      <a:endParaRPr lang="en-US" sz="800" b="0" i="0" u="none" strike="noStrike" dirty="0">
                        <a:solidFill>
                          <a:srgbClr val="000000"/>
                        </a:solidFill>
                        <a:effectLst/>
                        <a:latin typeface="Calibri" panose="020F0502020204030204" pitchFamily="34" charset="0"/>
                      </a:endParaRPr>
                    </a:p>
                  </a:txBody>
                  <a:tcPr marL="6005" marR="6005" marT="6005" marB="0" anchor="b"/>
                </a:tc>
                <a:tc>
                  <a:txBody>
                    <a:bodyPr/>
                    <a:lstStyle/>
                    <a:p>
                      <a:pPr algn="l" fontAlgn="b"/>
                      <a:endParaRPr lang="en-US" sz="800" b="0" i="0" u="none" strike="noStrike">
                        <a:solidFill>
                          <a:srgbClr val="000000"/>
                        </a:solidFill>
                        <a:effectLst/>
                        <a:latin typeface="Calibri" panose="020F0502020204030204" pitchFamily="34" charset="0"/>
                      </a:endParaRPr>
                    </a:p>
                  </a:txBody>
                  <a:tcPr marL="6005" marR="6005" marT="6005" marB="0" anchor="b"/>
                </a:tc>
                <a:tc>
                  <a:txBody>
                    <a:bodyPr/>
                    <a:lstStyle/>
                    <a:p>
                      <a:pPr algn="r" fontAlgn="b"/>
                      <a:r>
                        <a:rPr lang="en-US" sz="800" u="none" strike="noStrike">
                          <a:effectLst/>
                        </a:rPr>
                        <a:t>408000000</a:t>
                      </a:r>
                      <a:endParaRPr lang="en-US" sz="800" b="0" i="0" u="none" strike="noStrike">
                        <a:solidFill>
                          <a:srgbClr val="000000"/>
                        </a:solidFill>
                        <a:effectLst/>
                        <a:latin typeface="Calibri" panose="020F0502020204030204" pitchFamily="34" charset="0"/>
                      </a:endParaRPr>
                    </a:p>
                  </a:txBody>
                  <a:tcPr marL="6005" marR="6005" marT="6005" marB="0" anchor="b"/>
                </a:tc>
                <a:tc>
                  <a:txBody>
                    <a:bodyPr/>
                    <a:lstStyle/>
                    <a:p>
                      <a:pPr algn="l" fontAlgn="b"/>
                      <a:endParaRPr lang="en-US" sz="800" b="0" i="0" u="none" strike="noStrike" dirty="0">
                        <a:solidFill>
                          <a:srgbClr val="000000"/>
                        </a:solidFill>
                        <a:effectLst/>
                        <a:latin typeface="Calibri" panose="020F0502020204030204" pitchFamily="34" charset="0"/>
                      </a:endParaRPr>
                    </a:p>
                  </a:txBody>
                  <a:tcPr marL="6005" marR="6005" marT="6005" marB="0" anchor="b"/>
                </a:tc>
                <a:extLst>
                  <a:ext uri="{0D108BD9-81ED-4DB2-BD59-A6C34878D82A}">
                    <a16:rowId xmlns:a16="http://schemas.microsoft.com/office/drawing/2014/main" val="2887858472"/>
                  </a:ext>
                </a:extLst>
              </a:tr>
            </a:tbl>
          </a:graphicData>
        </a:graphic>
      </p:graphicFrame>
    </p:spTree>
    <p:extLst>
      <p:ext uri="{BB962C8B-B14F-4D97-AF65-F5344CB8AC3E}">
        <p14:creationId xmlns:p14="http://schemas.microsoft.com/office/powerpoint/2010/main" val="1154787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79E3846-8D0B-B14A-817A-7FAC9DDAB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B21184-BE92-879A-6F0B-639A415E3205}"/>
              </a:ext>
            </a:extLst>
          </p:cNvPr>
          <p:cNvSpPr>
            <a:spLocks noGrp="1"/>
          </p:cNvSpPr>
          <p:nvPr>
            <p:ph type="title"/>
          </p:nvPr>
        </p:nvSpPr>
        <p:spPr>
          <a:xfrm>
            <a:off x="7493000" y="1204721"/>
            <a:ext cx="4133840" cy="1446550"/>
          </a:xfrm>
        </p:spPr>
        <p:txBody>
          <a:bodyPr vert="horz" lIns="91440" tIns="45720" rIns="91440" bIns="45720" rtlCol="0">
            <a:normAutofit/>
          </a:bodyPr>
          <a:lstStyle/>
          <a:p>
            <a:pPr>
              <a:lnSpc>
                <a:spcPct val="90000"/>
              </a:lnSpc>
            </a:pPr>
            <a:r>
              <a:rPr lang="en-US" sz="3700" kern="1200" spc="-150">
                <a:latin typeface="+mj-lt"/>
                <a:ea typeface="+mj-ea"/>
                <a:cs typeface="+mj-cs"/>
              </a:rPr>
              <a:t>Genre Data Analysis/</a:t>
            </a:r>
            <a:br>
              <a:rPr lang="en-US" sz="3700" kern="1200" spc="-150">
                <a:latin typeface="+mj-lt"/>
                <a:ea typeface="+mj-ea"/>
                <a:cs typeface="+mj-cs"/>
              </a:rPr>
            </a:br>
            <a:r>
              <a:rPr lang="en-US" sz="3700" kern="1200" spc="-150">
                <a:latin typeface="+mj-lt"/>
                <a:ea typeface="+mj-ea"/>
                <a:cs typeface="+mj-cs"/>
              </a:rPr>
              <a:t>with Plot</a:t>
            </a:r>
          </a:p>
        </p:txBody>
      </p:sp>
      <p:sp>
        <p:nvSpPr>
          <p:cNvPr id="3" name="Content Placeholder 2">
            <a:extLst>
              <a:ext uri="{FF2B5EF4-FFF2-40B4-BE49-F238E27FC236}">
                <a16:creationId xmlns:a16="http://schemas.microsoft.com/office/drawing/2014/main" id="{B71C3361-F037-96F0-0B97-CA09A003D0C2}"/>
              </a:ext>
            </a:extLst>
          </p:cNvPr>
          <p:cNvSpPr>
            <a:spLocks noGrp="1"/>
          </p:cNvSpPr>
          <p:nvPr>
            <p:ph idx="1"/>
          </p:nvPr>
        </p:nvSpPr>
        <p:spPr>
          <a:xfrm>
            <a:off x="7493001" y="2691638"/>
            <a:ext cx="4133840" cy="3188586"/>
          </a:xfrm>
        </p:spPr>
        <p:txBody>
          <a:bodyPr vert="horz" lIns="91440" tIns="45720" rIns="91440" bIns="45720" rtlCol="0">
            <a:normAutofit/>
          </a:bodyPr>
          <a:lstStyle/>
          <a:p>
            <a:pPr>
              <a:buFont typeface="Calibri"/>
              <a:buChar char="-"/>
            </a:pPr>
            <a:r>
              <a:rPr lang="en-US"/>
              <a:t>Looking at the pie chart, we can separate winning titles into 4 chunks, being Drama, Bio, Crime, and History. </a:t>
            </a:r>
          </a:p>
          <a:p>
            <a:pPr>
              <a:buFont typeface="Calibri"/>
              <a:buChar char="-"/>
            </a:pPr>
            <a:r>
              <a:rPr lang="en-US"/>
              <a:t>The chances of winning an Oscar is significantly higher, if the movie genre is based of those 4 categories</a:t>
            </a:r>
          </a:p>
        </p:txBody>
      </p:sp>
      <p:pic>
        <p:nvPicPr>
          <p:cNvPr id="5" name="Picture 5" descr="Text&#10;&#10;Description automatically generated">
            <a:extLst>
              <a:ext uri="{FF2B5EF4-FFF2-40B4-BE49-F238E27FC236}">
                <a16:creationId xmlns:a16="http://schemas.microsoft.com/office/drawing/2014/main" id="{EF7618D2-50A5-FF61-C5F0-33476A9DAA1F}"/>
              </a:ext>
            </a:extLst>
          </p:cNvPr>
          <p:cNvPicPr>
            <a:picLocks noChangeAspect="1"/>
          </p:cNvPicPr>
          <p:nvPr/>
        </p:nvPicPr>
        <p:blipFill>
          <a:blip r:embed="rId2"/>
          <a:stretch>
            <a:fillRect/>
          </a:stretch>
        </p:blipFill>
        <p:spPr>
          <a:xfrm>
            <a:off x="3615262" y="1496553"/>
            <a:ext cx="3525456" cy="3402850"/>
          </a:xfrm>
          <a:prstGeom prst="rect">
            <a:avLst/>
          </a:prstGeom>
        </p:spPr>
      </p:pic>
      <p:pic>
        <p:nvPicPr>
          <p:cNvPr id="4" name="Picture 4" descr="Chart, pie chart&#10;&#10;Description automatically generated">
            <a:extLst>
              <a:ext uri="{FF2B5EF4-FFF2-40B4-BE49-F238E27FC236}">
                <a16:creationId xmlns:a16="http://schemas.microsoft.com/office/drawing/2014/main" id="{9ABBB3AD-E8D8-2B50-6FD1-5DFE8029A283}"/>
              </a:ext>
            </a:extLst>
          </p:cNvPr>
          <p:cNvPicPr>
            <a:picLocks noChangeAspect="1"/>
          </p:cNvPicPr>
          <p:nvPr/>
        </p:nvPicPr>
        <p:blipFill>
          <a:blip r:embed="rId3"/>
          <a:stretch>
            <a:fillRect/>
          </a:stretch>
        </p:blipFill>
        <p:spPr>
          <a:xfrm>
            <a:off x="193524" y="1833303"/>
            <a:ext cx="3591979" cy="2838207"/>
          </a:xfrm>
          <a:prstGeom prst="rect">
            <a:avLst/>
          </a:prstGeom>
        </p:spPr>
      </p:pic>
      <p:sp>
        <p:nvSpPr>
          <p:cNvPr id="27" name="Cross 26">
            <a:extLst>
              <a:ext uri="{FF2B5EF4-FFF2-40B4-BE49-F238E27FC236}">
                <a16:creationId xmlns:a16="http://schemas.microsoft.com/office/drawing/2014/main" id="{7B768144-4A9A-EF4F-89C6-859C48A1AD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5290"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33F0DEE-0C91-A94B-BED4-444EDE341B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5598736"/>
      </p:ext>
    </p:extLst>
  </p:cSld>
  <p:clrMapOvr>
    <a:masterClrMapping/>
  </p:clrMapOvr>
</p:sld>
</file>

<file path=ppt/theme/theme1.xml><?xml version="1.0" encoding="utf-8"?>
<a:theme xmlns:a="http://schemas.openxmlformats.org/drawingml/2006/main" name="MadridVTI">
  <a:themeElements>
    <a:clrScheme name="AnalogousFromRegularSeed_2SEEDS">
      <a:dk1>
        <a:srgbClr val="000000"/>
      </a:dk1>
      <a:lt1>
        <a:srgbClr val="FFFFFF"/>
      </a:lt1>
      <a:dk2>
        <a:srgbClr val="412924"/>
      </a:dk2>
      <a:lt2>
        <a:srgbClr val="E2E7E8"/>
      </a:lt2>
      <a:accent1>
        <a:srgbClr val="B14C3B"/>
      </a:accent1>
      <a:accent2>
        <a:srgbClr val="C34D6D"/>
      </a:accent2>
      <a:accent3>
        <a:srgbClr val="C38F4D"/>
      </a:accent3>
      <a:accent4>
        <a:srgbClr val="3BB198"/>
      </a:accent4>
      <a:accent5>
        <a:srgbClr val="4DABC3"/>
      </a:accent5>
      <a:accent6>
        <a:srgbClr val="3B68B1"/>
      </a:accent6>
      <a:hlink>
        <a:srgbClr val="348F9E"/>
      </a:hlink>
      <a:folHlink>
        <a:srgbClr val="7F7F7F"/>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otalTime>1672</TotalTime>
  <Words>1166</Words>
  <Application>Microsoft Macintosh PowerPoint</Application>
  <PresentationFormat>Widescreen</PresentationFormat>
  <Paragraphs>116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Seaford Display</vt:lpstr>
      <vt:lpstr>System Font Regular</vt:lpstr>
      <vt:lpstr>Tenorite</vt:lpstr>
      <vt:lpstr>Times New Roman</vt:lpstr>
      <vt:lpstr>MadridVTI</vt:lpstr>
      <vt:lpstr>Group 8 Oscar Award Winning Directors &amp; Actor Bias</vt:lpstr>
      <vt:lpstr>Goal of the Project</vt:lpstr>
      <vt:lpstr>Our Data Set/Bias</vt:lpstr>
      <vt:lpstr>Cleaning Data</vt:lpstr>
      <vt:lpstr>Cleaning Data  Continued</vt:lpstr>
      <vt:lpstr> Data Analysis Scatterplot on 'Meta score' and 'Rate'</vt:lpstr>
      <vt:lpstr> Data/analysis Scatterplot </vt:lpstr>
      <vt:lpstr>Gross Income And Winners/Losers Data Analysis</vt:lpstr>
      <vt:lpstr>Genre Data Analysis/ with Plot</vt:lpstr>
      <vt:lpstr>Machine Learning Model (Supervised)</vt:lpstr>
      <vt:lpstr>Conclusion (What we learned)</vt:lpstr>
      <vt:lpstr>Citations</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Mota, Joe A</dc:creator>
  <cp:lastModifiedBy>Mota, Joe A</cp:lastModifiedBy>
  <cp:revision>5</cp:revision>
  <dcterms:created xsi:type="dcterms:W3CDTF">2023-05-03T01:10:18Z</dcterms:created>
  <dcterms:modified xsi:type="dcterms:W3CDTF">2023-05-04T05:02:56Z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73649dc-6fee-4eb8-a128-734c3c842ea8_Enabled">
    <vt:lpwstr>true</vt:lpwstr>
  </property>
  <property fmtid="{D5CDD505-2E9C-101B-9397-08002B2CF9AE}" pid="3" name="MSIP_Label_b73649dc-6fee-4eb8-a128-734c3c842ea8_SetDate">
    <vt:lpwstr>2023-05-03T01:10:26Z</vt:lpwstr>
  </property>
  <property fmtid="{D5CDD505-2E9C-101B-9397-08002B2CF9AE}" pid="4" name="MSIP_Label_b73649dc-6fee-4eb8-a128-734c3c842ea8_Method">
    <vt:lpwstr>Standard</vt:lpwstr>
  </property>
  <property fmtid="{D5CDD505-2E9C-101B-9397-08002B2CF9AE}" pid="5" name="MSIP_Label_b73649dc-6fee-4eb8-a128-734c3c842ea8_Name">
    <vt:lpwstr>defa4170-0d19-0005-0004-bc88714345d2</vt:lpwstr>
  </property>
  <property fmtid="{D5CDD505-2E9C-101B-9397-08002B2CF9AE}" pid="6" name="MSIP_Label_b73649dc-6fee-4eb8-a128-734c3c842ea8_SiteId">
    <vt:lpwstr>857c21d2-1a16-43a4-90cf-d57f3fab9d2f</vt:lpwstr>
  </property>
  <property fmtid="{D5CDD505-2E9C-101B-9397-08002B2CF9AE}" pid="7" name="MSIP_Label_b73649dc-6fee-4eb8-a128-734c3c842ea8_ActionId">
    <vt:lpwstr>00df7519-9e30-4325-9431-03129a3495d7</vt:lpwstr>
  </property>
  <property fmtid="{D5CDD505-2E9C-101B-9397-08002B2CF9AE}" pid="8" name="MSIP_Label_b73649dc-6fee-4eb8-a128-734c3c842ea8_ContentBits">
    <vt:lpwstr>0</vt:lpwstr>
  </property>
</Properties>
</file>