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66.xml" Type="http://schemas.openxmlformats.org/officeDocument/2006/relationships/slide" Id="rId7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5" name="Shape 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1" name="Shape 3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7" name="Shape 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3" name="Shape 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9" name="Shape 3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6" name="Shape 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2" name="Shape 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8" name="Shape 4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4" name="Shape 4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0" name="Shape 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8" name="Shape 4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 speculate that they will think differently from us, fail with some problems that lend themselves to mathematical solutions, and then blow the doors off a number of problems that have not yielded to that toolkit.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4" name="Shape 4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6" name="Shape 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xkcd.com/353/" Type="http://schemas.openxmlformats.org/officeDocument/2006/relationships/hyperlink" TargetMode="External" Id="rId4"/><Relationship Target="../media/image19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1.jpg" Type="http://schemas.openxmlformats.org/officeDocument/2006/relationships/image" Id="rId4"/><Relationship Target="http://nepalscrabbleclub.files.wordpress.com/2011/12/rack3.jpg" Type="http://schemas.openxmlformats.org/officeDocument/2006/relationships/hyperlink" TargetMode="External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jp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6.gif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3.jp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xkcd.com/353/" Type="http://schemas.openxmlformats.org/officeDocument/2006/relationships/hyperlink" TargetMode="External" Id="rId4"/><Relationship Target="../media/image19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uml.me/" Type="http://schemas.openxmlformats.org/officeDocument/2006/relationships/hyperlink" TargetMode="External" Id="rId4"/><Relationship Target="../media/image3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paulgraham.com/progbot.html" Type="http://schemas.openxmlformats.org/officeDocument/2006/relationships/hyperlink" TargetMode="External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jpg" Type="http://schemas.openxmlformats.org/officeDocument/2006/relationships/image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jpg" Type="http://schemas.openxmlformats.org/officeDocument/2006/relationships/image" Id="rId3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upload.wikimedia.org/wikipedia/commons/5/5e/Algorithme_inondation-pseudocode.png" Type="http://schemas.openxmlformats.org/officeDocument/2006/relationships/hyperlink" TargetMode="External" Id="rId4"/><Relationship Target="../media/image28.png" Type="http://schemas.openxmlformats.org/officeDocument/2006/relationships/image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6.png" Type="http://schemas.openxmlformats.org/officeDocument/2006/relationships/image" Id="rId3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gif" Type="http://schemas.openxmlformats.org/officeDocument/2006/relationships/image" Id="rId3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5.png" Type="http://schemas.openxmlformats.org/officeDocument/2006/relationships/image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3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jpg" Type="http://schemas.openxmlformats.org/officeDocument/2006/relationships/image" Id="rId3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regstewartsite.org/images/chunking-2006.jpg" Type="http://schemas.openxmlformats.org/officeDocument/2006/relationships/hyperlink" TargetMode="External" Id="rId4"/><Relationship Target="../media/image29.jpg" Type="http://schemas.openxmlformats.org/officeDocument/2006/relationships/image" Id="rId3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Bayesian_inference" Type="http://schemas.openxmlformats.org/officeDocument/2006/relationships/hyperlink" TargetMode="External" Id="rId4"/><Relationship Target="../media/image27.png" Type="http://schemas.openxmlformats.org/officeDocument/2006/relationships/image" Id="rId3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7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jpg" Type="http://schemas.openxmlformats.org/officeDocument/2006/relationships/image" Id="rId3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4"/><Relationship Target="../media/image09.jpg" Type="http://schemas.openxmlformats.org/officeDocument/2006/relationships/image" Id="rId3"/><Relationship Target="../media/image13.jpg" Type="http://schemas.openxmlformats.org/officeDocument/2006/relationships/image" Id="rId5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flightphase.com/main_wp/expanded-media/disruption" Type="http://schemas.openxmlformats.org/officeDocument/2006/relationships/hyperlink" TargetMode="External" Id="rId4"/><Relationship Target="../media/image34.jpg" Type="http://schemas.openxmlformats.org/officeDocument/2006/relationships/image" Id="rId3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10"/><Relationship Target="../media/image05.jpg" Type="http://schemas.openxmlformats.org/officeDocument/2006/relationships/image" Id="rId4"/><Relationship Target="../media/image06.png" Type="http://schemas.openxmlformats.org/officeDocument/2006/relationships/image" Id="rId11"/><Relationship Target="../media/image02.jpg" Type="http://schemas.openxmlformats.org/officeDocument/2006/relationships/image" Id="rId3"/><Relationship Target="../media/image07.jpg" Type="http://schemas.openxmlformats.org/officeDocument/2006/relationships/image" Id="rId9"/><Relationship Target="../media/image00.jpg" Type="http://schemas.openxmlformats.org/officeDocument/2006/relationships/image" Id="rId6"/><Relationship Target="../media/image08.png" Type="http://schemas.openxmlformats.org/officeDocument/2006/relationships/image" Id="rId5"/><Relationship Target="../media/image32.jpg" Type="http://schemas.openxmlformats.org/officeDocument/2006/relationships/image" Id="rId8"/><Relationship Target="../media/image03.jpg" Type="http://schemas.openxmlformats.org/officeDocument/2006/relationships/image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4"/><Relationship Target="../media/image09.jpg" Type="http://schemas.openxmlformats.org/officeDocument/2006/relationships/image" Id="rId3"/><Relationship Target="../media/image13.jp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Python Epistemology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Allen B. Downey</a:t>
            </a:r>
          </a:p>
          <a:p>
            <a:pPr>
              <a:buNone/>
            </a:pPr>
            <a:r>
              <a:rPr lang="en"/>
              <a:t>Olin College of Engineering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0B5394"/>
                </a:solidFill>
              </a:rPr>
              <a:t>What have I learned?</a:t>
            </a:r>
          </a:p>
        </p:txBody>
      </p:sp>
      <p:sp>
        <p:nvSpPr>
          <p:cNvPr id="95" name="Shape 95"/>
          <p:cNvSpPr/>
          <p:nvPr/>
        </p:nvSpPr>
        <p:spPr>
          <a:xfrm>
            <a:off y="1830377" x="457200"/>
            <a:ext cy="4299694" cx="42801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What have I learned?</a:t>
            </a:r>
          </a:p>
        </p:txBody>
      </p:sp>
      <p:sp>
        <p:nvSpPr>
          <p:cNvPr id="101" name="Shape 101"/>
          <p:cNvSpPr/>
          <p:nvPr/>
        </p:nvSpPr>
        <p:spPr>
          <a:xfrm>
            <a:off y="1830377" x="457200"/>
            <a:ext cy="4299694" cx="42801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85427" x="5095625"/>
            <a:ext cy="4967700" cx="3322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Python is named after Monty Python (the British comedy show), not the snake.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Python is my favorite language</a:t>
            </a:r>
          </a:p>
        </p:txBody>
      </p:sp>
      <p:sp>
        <p:nvSpPr>
          <p:cNvPr id="108" name="Shape 108"/>
          <p:cNvSpPr/>
          <p:nvPr/>
        </p:nvSpPr>
        <p:spPr>
          <a:xfrm>
            <a:off y="1672255" x="857035"/>
            <a:ext cy="4564576" cx="742992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9" name="Shape 109"/>
          <p:cNvSpPr txBox="1"/>
          <p:nvPr/>
        </p:nvSpPr>
        <p:spPr>
          <a:xfrm>
            <a:off y="6393900" x="47175"/>
            <a:ext cy="464099" cx="2715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sz="1100" lang="en">
                <a:solidFill>
                  <a:schemeClr val="hlink"/>
                </a:solidFill>
                <a:hlinkClick r:id="rId4"/>
              </a:rPr>
              <a:t>http://xkcd.com/353/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/>
        </p:nvSpPr>
        <p:spPr>
          <a:xfrm>
            <a:off y="1600200" x="457200"/>
            <a:ext cy="4133870" cx="82295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5" name="Shape 1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xkcd on Python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y="1600200" x="457200"/>
            <a:ext cy="4967700" cx="3322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0B5394"/>
                </a:solidFill>
              </a:rPr>
              <a:t>Using Python has changed my ideas about what programming is.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Also</a:t>
            </a:r>
          </a:p>
        </p:txBody>
      </p:sp>
      <p:sp>
        <p:nvSpPr>
          <p:cNvPr id="122" name="Shape 122"/>
          <p:cNvSpPr/>
          <p:nvPr/>
        </p:nvSpPr>
        <p:spPr>
          <a:xfrm>
            <a:off y="1600200" x="3980175"/>
            <a:ext cy="4062412" cx="51638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Part One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
</a:t>
            </a:r>
            <a:r>
              <a:rPr lang="en">
                <a:solidFill>
                  <a:srgbClr val="0B5394"/>
                </a:solidFill>
              </a:rPr>
              <a:t>Programming is not about translating a well-known solution into code, it is about </a:t>
            </a:r>
            <a:r>
              <a:rPr lang="en">
                <a:solidFill>
                  <a:srgbClr val="CC0000"/>
                </a:solidFill>
              </a:rPr>
              <a:t>discovering solutions</a:t>
            </a:r>
            <a:r>
              <a:rPr lang="en">
                <a:solidFill>
                  <a:srgbClr val="0B5394"/>
                </a:solidFill>
              </a:rPr>
              <a:t> by writing code, and then </a:t>
            </a:r>
            <a:r>
              <a:rPr lang="en">
                <a:solidFill>
                  <a:srgbClr val="CC0000"/>
                </a:solidFill>
              </a:rPr>
              <a:t>creating the language </a:t>
            </a:r>
            <a:r>
              <a:rPr lang="en">
                <a:solidFill>
                  <a:srgbClr val="0B5394"/>
                </a:solidFill>
              </a:rPr>
              <a:t>to express them.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Homework 1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Write a function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is_anagram</a:t>
            </a:r>
            <a:r>
              <a:rPr lang="en">
                <a:solidFill>
                  <a:srgbClr val="0B5394"/>
                </a:solidFill>
              </a:rPr>
              <a:t> that takes two words and returns True if they are anagrams.</a:t>
            </a:r>
          </a:p>
          <a:p>
            <a:r>
              <a:t/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stop = pots 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refragmentation = antiferromagnet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Anagrams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4800" lang="en">
                <a:solidFill>
                  <a:srgbClr val="0B5394"/>
                </a:solidFill>
                <a:latin typeface="Ubuntu Mono"/>
                <a:ea typeface="Ubuntu Mono"/>
                <a:cs typeface="Ubuntu Mono"/>
                <a:sym typeface="Ubuntu Mono"/>
              </a:rPr>
              <a:t>refragmentation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sz="4800" lang="en">
                <a:solidFill>
                  <a:srgbClr val="0B5394"/>
                </a:solidFill>
                <a:latin typeface="Ubuntu Mono"/>
                <a:ea typeface="Ubuntu Mono"/>
                <a:cs typeface="Ubuntu Mono"/>
                <a:sym typeface="Ubuntu Mono"/>
              </a:rPr>
              <a:t>antiferromagnet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y="2458524" x="2224225"/>
            <a:ext cy="5949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y="3931275" x="2399800"/>
            <a:ext cy="614699" cx="243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y="3931275" x="2093700"/>
            <a:ext cy="614699" cx="243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4" name="Shape 144"/>
          <p:cNvCxnSpPr/>
          <p:nvPr/>
        </p:nvCxnSpPr>
        <p:spPr>
          <a:xfrm rot="10800000" flipH="1">
            <a:off y="3931275" x="1787600"/>
            <a:ext cy="614699" cx="243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5" name="Shape 145"/>
          <p:cNvCxnSpPr/>
          <p:nvPr/>
        </p:nvCxnSpPr>
        <p:spPr>
          <a:xfrm rot="10800000" flipH="1">
            <a:off y="3931275" x="2691150"/>
            <a:ext cy="614699" cx="243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6" name="Shape 146"/>
          <p:cNvCxnSpPr/>
          <p:nvPr/>
        </p:nvCxnSpPr>
        <p:spPr>
          <a:xfrm rot="10800000" flipH="1">
            <a:off y="3931275" x="590075"/>
            <a:ext cy="614699" cx="243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Anagrams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def is_anagram(word1, word2):</a:t>
            </a: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t = list(word2)</a:t>
            </a:r>
          </a:p>
          <a:p>
            <a:pPr rtl="0" lvl="0">
              <a:buNone/>
            </a:pP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for char in word1:</a:t>
            </a: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if char not in t:</a:t>
            </a: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return False</a:t>
            </a: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t.remove(char)</a:t>
            </a: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return len(t) == 0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Anagrams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def is_anagram(word1, word2):</a:t>
            </a:r>
          </a:p>
          <a:p>
            <a:pPr rtl="0" lvl="0" indent="0" marL="0">
              <a:lnSpc>
                <a:spcPct val="115000"/>
              </a:lnSpc>
              <a:buNone/>
            </a:pP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return (sorted(word1) == 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sorted(word2))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2672975" x="7384800"/>
            <a:ext cy="268500" cx="1219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w="19050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C9DAF8"/>
                </a:solidFill>
              </a:rPr>
              <a:t>Wish I was there!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Anagrams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from collections import Counter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def is_anagram(word1, word2):</a:t>
            </a:r>
          </a:p>
          <a:p>
            <a:pPr rtl="0" lvl="0">
              <a:buNone/>
            </a:pP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return (Counter(word1) ==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Counter(word2))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Anagrams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590550" x="457199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Good solution, so far.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Concise.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Readable.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Uses built-in data structure.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Demonstrably correct.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Efficient.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74637" x="457200"/>
            <a:ext cy="795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Homework 2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074100" x="457200"/>
            <a:ext cy="5493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800" lang="en">
                <a:solidFill>
                  <a:srgbClr val="0B5394"/>
                </a:solidFill>
              </a:rPr>
              <a:t>Write a function </a:t>
            </a:r>
            <a:r>
              <a:rPr sz="2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can_spell</a:t>
            </a:r>
            <a:r>
              <a:rPr sz="2800" lang="en">
                <a:solidFill>
                  <a:srgbClr val="0B5394"/>
                </a:solidFill>
              </a:rPr>
              <a:t> that takes a word and a string of "tiles" and returns True if the tiles can spell the word.</a:t>
            </a:r>
          </a:p>
          <a:p>
            <a:r>
              <a:t/>
            </a:r>
          </a:p>
        </p:txBody>
      </p:sp>
      <p:sp>
        <p:nvSpPr>
          <p:cNvPr id="177" name="Shape 177"/>
          <p:cNvSpPr txBox="1"/>
          <p:nvPr/>
        </p:nvSpPr>
        <p:spPr>
          <a:xfrm>
            <a:off y="6499200" x="0"/>
            <a:ext cy="358799" cx="6240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sz="1100" lang="en">
                <a:solidFill>
                  <a:schemeClr val="hlink"/>
                </a:solidFill>
                <a:hlinkClick r:id="rId3"/>
              </a:rPr>
              <a:t>http://nepalscrabbleclub.files.wordpress.com/2011/12/rack3.jpg</a:t>
            </a:r>
          </a:p>
        </p:txBody>
      </p:sp>
      <p:sp>
        <p:nvSpPr>
          <p:cNvPr id="178" name="Shape 178"/>
          <p:cNvSpPr/>
          <p:nvPr/>
        </p:nvSpPr>
        <p:spPr>
          <a:xfrm>
            <a:off y="2767553" x="2083438"/>
            <a:ext cy="3731645" cx="49771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Tiles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5096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Previous solution doesn't generalize.</a:t>
            </a:r>
          </a:p>
          <a:p>
            <a:pPr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But we can extend Counter.</a:t>
            </a:r>
          </a:p>
        </p:txBody>
      </p:sp>
      <p:sp>
        <p:nvSpPr>
          <p:cNvPr id="185" name="Shape 185"/>
          <p:cNvSpPr/>
          <p:nvPr/>
        </p:nvSpPr>
        <p:spPr>
          <a:xfrm>
            <a:off y="2903550" x="2286000"/>
            <a:ext cy="3429000" cx="4572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Tiles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class Multiset(Counter):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"""A set with repeated elements."""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def is_subset(self, other):</a:t>
            </a:r>
          </a:p>
          <a:p>
            <a:pPr rtl="0" lvl="0">
              <a:buNone/>
            </a:pP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for char, count in self.items():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if other[char] &lt; count: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return False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return True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Tiles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def can_spell(word, tiles):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return Multiset(word).is_subset(Multiset(tiles))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Is this a good solution?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Tiles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def can_spell(word, tiles):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return Multiset(word).is_subset(Multiset(tiles))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Is this a good solution?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Readable and demonstrably correct.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Expressed in terms of a reusable abstraction.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Extensible.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Efficient.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Tiles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And it's an example of the idea: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Programming is not about translating a well-known solution into code, it is about </a:t>
            </a:r>
            <a:r>
              <a:rPr lang="en">
                <a:solidFill>
                  <a:srgbClr val="CC0000"/>
                </a:solidFill>
              </a:rPr>
              <a:t>discovering solutions</a:t>
            </a:r>
            <a:r>
              <a:rPr lang="en">
                <a:solidFill>
                  <a:srgbClr val="0B5394"/>
                </a:solidFill>
              </a:rPr>
              <a:t> by writing code, and then </a:t>
            </a:r>
            <a:r>
              <a:rPr lang="en">
                <a:solidFill>
                  <a:srgbClr val="CC0000"/>
                </a:solidFill>
              </a:rPr>
              <a:t>creating the vocabulary </a:t>
            </a:r>
            <a:r>
              <a:rPr lang="en">
                <a:solidFill>
                  <a:srgbClr val="0B5394"/>
                </a:solidFill>
              </a:rPr>
              <a:t>to express them.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Part Two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 i="1">
                <a:solidFill>
                  <a:srgbClr val="0B5394"/>
                </a:solidFill>
              </a:rPr>
              <a:t>... you don't just write your program down toward the language, you also </a:t>
            </a:r>
            <a:r>
              <a:rPr sz="2400" lang="en" i="1">
                <a:solidFill>
                  <a:srgbClr val="CC0000"/>
                </a:solidFill>
              </a:rPr>
              <a:t>build the language up</a:t>
            </a:r>
            <a:r>
              <a:rPr sz="2400" lang="en" i="1">
                <a:solidFill>
                  <a:srgbClr val="0B5394"/>
                </a:solidFill>
              </a:rPr>
              <a:t> toward your program.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 i="1">
                <a:solidFill>
                  <a:srgbClr val="0B5394"/>
                </a:solidFill>
              </a:rPr>
              <a:t>In the end your program will look as if the language had been designed for it. And ... you end up with code which is </a:t>
            </a:r>
            <a:r>
              <a:rPr sz="2400" lang="en" i="1">
                <a:solidFill>
                  <a:srgbClr val="CC0000"/>
                </a:solidFill>
              </a:rPr>
              <a:t>clear, small, and efficient</a:t>
            </a:r>
            <a:r>
              <a:rPr sz="2400" lang="en" i="1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B5394"/>
                </a:solidFill>
              </a:rPr>
              <a:t>Paul Graham, "Programming Bottom Up," 1993.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Dice</a:t>
            </a:r>
          </a:p>
        </p:txBody>
      </p:sp>
      <p:sp>
        <p:nvSpPr>
          <p:cNvPr id="221" name="Shape 221"/>
          <p:cNvSpPr/>
          <p:nvPr/>
        </p:nvSpPr>
        <p:spPr>
          <a:xfrm>
            <a:off y="1803217" x="1420729"/>
            <a:ext cy="3890657" cx="630254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/>
        </p:nvSpPr>
        <p:spPr>
          <a:xfrm>
            <a:off y="1574598" x="1065772"/>
            <a:ext cy="4742852" cx="701245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7" name="Shape 37"/>
          <p:cNvSpPr/>
          <p:nvPr/>
        </p:nvSpPr>
        <p:spPr>
          <a:xfrm>
            <a:off y="2672975" x="7384800"/>
            <a:ext cy="268500" cx="1219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w="19050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I am here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Pmf	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1155CC"/>
                </a:solidFill>
              </a:rPr>
              <a:t>PMF = Probability Mass Function.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1155CC"/>
                </a:solidFill>
              </a:rPr>
              <a:t>Map from each possible result to its probability.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1155CC"/>
                </a:solidFill>
              </a:rPr>
              <a:t>All probabilities from 0-1, and they add up to 1.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Pmf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class Pmf(Counter):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"""A Counter with probabilities."""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def normalize(self):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total = sum(self.values())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for key in self: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self[key] /= total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Dice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# make a Pmf to represent a die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d6 = Pmf([1,2,3,4,5,6])</a:t>
            </a:r>
          </a:p>
          <a:p>
            <a:pPr rtl="0" lvl="0">
              <a:buNone/>
            </a:pP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d6.normalize()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Dice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print d6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Pmf({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1: 0.16666666666666666,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2: 0.16666666666666666,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3: 0.16666666666666666,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4: 0.16666666666666666,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5: 0.16666666666666666,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6: 0.16666666666666666})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Dice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class Pmf(Counter):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def __add__(self, other):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pmf = Pmf()</a:t>
            </a:r>
          </a:p>
          <a:p>
            <a:pPr rtl="0" lvl="0">
              <a:buNone/>
            </a:pP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for key1, prob1 in self.items():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for key2, prob2 in other.items():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pmf[key1 + key2] += prob1 * prob2</a:t>
            </a:r>
          </a:p>
          <a:p>
            <a:pPr rtl="0" lvl="0">
              <a:buNone/>
            </a:pP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return pmf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Dice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# now the + operator works for Pmfs 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d6_twice = d6 + d6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Dice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# and so does sum()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pmf_ident = Pmf([0])</a:t>
            </a:r>
          </a:p>
          <a:p>
            <a:pPr rtl="0" lvl="0">
              <a:buNone/>
            </a:pP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d6_thrice = sum([d6]*3, pmf_ident)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Dice</a:t>
            </a:r>
          </a:p>
        </p:txBody>
      </p:sp>
      <p:sp>
        <p:nvSpPr>
          <p:cNvPr id="269" name="Shape 269"/>
          <p:cNvSpPr/>
          <p:nvPr/>
        </p:nvSpPr>
        <p:spPr>
          <a:xfrm>
            <a:off y="0" x="0"/>
            <a:ext cy="6858001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point?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1631764" x="457200"/>
            <a:ext cy="4936200" cx="5272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1) Showing off Python.</a:t>
            </a:r>
          </a:p>
        </p:txBody>
      </p:sp>
      <p:sp>
        <p:nvSpPr>
          <p:cNvPr id="276" name="Shape 276"/>
          <p:cNvSpPr/>
          <p:nvPr/>
        </p:nvSpPr>
        <p:spPr>
          <a:xfrm>
            <a:off y="2852025" x="2105025"/>
            <a:ext cy="3048000" cx="49339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77" name="Shape 277"/>
          <p:cNvSpPr txBox="1"/>
          <p:nvPr/>
        </p:nvSpPr>
        <p:spPr>
          <a:xfrm>
            <a:off y="6393900" x="47175"/>
            <a:ext cy="464099" cx="2715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sz="1100" lang="en">
                <a:solidFill>
                  <a:schemeClr val="hlink"/>
                </a:solidFill>
                <a:hlinkClick r:id="rId4"/>
              </a:rPr>
              <a:t>http://xkcd.com/353/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point?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2) Underappreciated data structures.</a:t>
            </a:r>
          </a:p>
        </p:txBody>
      </p:sp>
      <p:sp>
        <p:nvSpPr>
          <p:cNvPr id="284" name="Shape 284"/>
          <p:cNvSpPr/>
          <p:nvPr/>
        </p:nvSpPr>
        <p:spPr>
          <a:xfrm>
            <a:off y="3201955" x="462993"/>
            <a:ext cy="2242879" cx="82180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85" name="Shape 285"/>
          <p:cNvSpPr txBox="1"/>
          <p:nvPr/>
        </p:nvSpPr>
        <p:spPr>
          <a:xfrm>
            <a:off y="6369900" x="0"/>
            <a:ext cy="488099" cx="1902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sz="1100" lang="en">
                <a:solidFill>
                  <a:schemeClr val="hlink"/>
                </a:solidFill>
                <a:hlinkClick r:id="rId4"/>
              </a:rPr>
              <a:t>http://yuml.me/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Python Epistemology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In general: Theory of knowledge. How we know what we know.</a:t>
            </a:r>
          </a:p>
          <a:p>
            <a:r>
              <a:t/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This talk: Python as a way of thinking.</a:t>
            </a:r>
          </a:p>
        </p:txBody>
      </p:sp>
      <p:sp>
        <p:nvSpPr>
          <p:cNvPr id="45" name="Shape 45"/>
          <p:cNvSpPr/>
          <p:nvPr/>
        </p:nvSpPr>
        <p:spPr>
          <a:xfrm>
            <a:off y="4081875" x="2667000"/>
            <a:ext cy="2486025" cx="381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point?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3) An example of bottom-up programming.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 i="1">
                <a:solidFill>
                  <a:srgbClr val="0B5394"/>
                </a:solidFill>
              </a:rPr>
              <a:t>... you don't just write your program down toward the language, you also </a:t>
            </a:r>
            <a:r>
              <a:rPr sz="2400" lang="en" i="1">
                <a:solidFill>
                  <a:srgbClr val="CC0000"/>
                </a:solidFill>
              </a:rPr>
              <a:t>build the language up</a:t>
            </a:r>
            <a:r>
              <a:rPr sz="2400" lang="en" i="1">
                <a:solidFill>
                  <a:srgbClr val="0B5394"/>
                </a:solidFill>
              </a:rPr>
              <a:t> toward your program.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 i="1">
                <a:solidFill>
                  <a:srgbClr val="0B5394"/>
                </a:solidFill>
              </a:rPr>
              <a:t>In the end your program will look as if the language had been designed for it. And ... you end up with code which is </a:t>
            </a:r>
            <a:r>
              <a:rPr sz="2400" lang="en" i="1">
                <a:solidFill>
                  <a:srgbClr val="CC0000"/>
                </a:solidFill>
              </a:rPr>
              <a:t>clear, small, and efficient</a:t>
            </a:r>
            <a:r>
              <a:rPr sz="2400" lang="en" i="1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0B5394"/>
                </a:solidFill>
              </a:rPr>
              <a:t>Paul Graham, "Programming Bottom Up," 1993.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y="6362339" x="6133470"/>
            <a:ext cy="495599" cx="30104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sz="1100" lang="en">
                <a:solidFill>
                  <a:schemeClr val="hlink"/>
                </a:solidFill>
                <a:hlinkClick r:id="rId3"/>
              </a:rPr>
              <a:t>http://www.paulgraham.com/progbot.html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point?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4) Not obvious in the final design, but...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While designing libraries for </a:t>
            </a:r>
            <a:r>
              <a:rPr lang="en" i="1">
                <a:solidFill>
                  <a:srgbClr val="0B5394"/>
                </a:solidFill>
              </a:rPr>
              <a:t>Think Stats</a:t>
            </a:r>
            <a:r>
              <a:rPr lang="en">
                <a:solidFill>
                  <a:srgbClr val="0B5394"/>
                </a:solidFill>
              </a:rPr>
              <a:t> and </a:t>
            </a:r>
            <a:r>
              <a:rPr lang="en" i="1">
                <a:solidFill>
                  <a:srgbClr val="0B5394"/>
                </a:solidFill>
              </a:rPr>
              <a:t>Think Bayes</a:t>
            </a:r>
            <a:r>
              <a:rPr lang="en">
                <a:solidFill>
                  <a:srgbClr val="0B5394"/>
                </a:solidFill>
              </a:rPr>
              <a:t>, I came to understand probability distributions.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point?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4) Programming is a way to make your understanding executable, then debug it.</a:t>
            </a:r>
          </a:p>
          <a:p>
            <a:r>
              <a:t/>
            </a:r>
          </a:p>
        </p:txBody>
      </p:sp>
      <p:sp>
        <p:nvSpPr>
          <p:cNvPr id="305" name="Shape 305"/>
          <p:cNvSpPr txBox="1"/>
          <p:nvPr/>
        </p:nvSpPr>
        <p:spPr>
          <a:xfrm>
            <a:off y="6260825" x="1602050"/>
            <a:ext cy="464699" cx="5475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Julian Beever, "Self-Portrait of the Artist with Liquid Refreshment"</a:t>
            </a:r>
          </a:p>
        </p:txBody>
      </p:sp>
      <p:sp>
        <p:nvSpPr>
          <p:cNvPr id="306" name="Shape 306"/>
          <p:cNvSpPr/>
          <p:nvPr/>
        </p:nvSpPr>
        <p:spPr>
          <a:xfrm>
            <a:off y="3152550" x="2196575"/>
            <a:ext cy="2857500" cx="4286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Part Three</a:t>
            </a:r>
          </a:p>
        </p:txBody>
      </p:sp>
      <p:sp>
        <p:nvSpPr>
          <p:cNvPr id="312" name="Shape 312"/>
          <p:cNvSpPr/>
          <p:nvPr/>
        </p:nvSpPr>
        <p:spPr>
          <a:xfrm>
            <a:off y="1714500" x="2905125"/>
            <a:ext cy="3429000" cx="3333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Pseudocode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What is pseudocode for?</a:t>
            </a:r>
          </a:p>
          <a:p>
            <a:r>
              <a:t/>
            </a:r>
          </a:p>
        </p:txBody>
      </p:sp>
      <p:sp>
        <p:nvSpPr>
          <p:cNvPr id="319" name="Shape 319"/>
          <p:cNvSpPr/>
          <p:nvPr/>
        </p:nvSpPr>
        <p:spPr>
          <a:xfrm>
            <a:off y="2555232" x="1091209"/>
            <a:ext cy="4071267" cx="69615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20" name="Shape 320"/>
          <p:cNvSpPr txBox="1"/>
          <p:nvPr/>
        </p:nvSpPr>
        <p:spPr>
          <a:xfrm rot="-5400000">
            <a:off y="3626399" x="5898299"/>
            <a:ext cy="443099" cx="6020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sz="1100" lang="en">
                <a:solidFill>
                  <a:schemeClr val="hlink"/>
                </a:solidFill>
                <a:hlinkClick r:id="rId4"/>
              </a:rPr>
              <a:t>http://upload.wikimedia.org/wikipedia/commons/5/5e/Algorithme_inondation-pseudocode.png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Pseudocode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What is pseudocode for?</a:t>
            </a:r>
          </a:p>
          <a:p>
            <a:r>
              <a:t/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Expressive.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Customizable.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Readable.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Concise.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But a funny thing happened...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y="274637" x="457200"/>
            <a:ext cy="798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Pseudocode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1199693" x="457200"/>
            <a:ext cy="5368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I was translating pseudocode into Python.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It got smaller and more readable.</a:t>
            </a:r>
          </a:p>
        </p:txBody>
      </p:sp>
      <p:sp>
        <p:nvSpPr>
          <p:cNvPr id="333" name="Shape 333"/>
          <p:cNvSpPr/>
          <p:nvPr/>
        </p:nvSpPr>
        <p:spPr>
          <a:xfrm>
            <a:off y="2808239" x="2770910"/>
            <a:ext cy="4049760" cx="36021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Pseudocode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1600200" x="457200"/>
            <a:ext cy="4967700" cx="3789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Same with </a:t>
            </a:r>
            <a:r>
              <a:rPr lang="en" i="1">
                <a:solidFill>
                  <a:srgbClr val="0B5394"/>
                </a:solidFill>
              </a:rPr>
              <a:t>The Little Book of Semaphores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</p:txBody>
      </p:sp>
      <p:sp>
        <p:nvSpPr>
          <p:cNvPr id="340" name="Shape 340"/>
          <p:cNvSpPr/>
          <p:nvPr/>
        </p:nvSpPr>
        <p:spPr>
          <a:xfrm>
            <a:off y="1600200" x="4662375"/>
            <a:ext cy="4371975" cx="3333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Pseudocode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Which led to Sync.</a:t>
            </a:r>
          </a:p>
        </p:txBody>
      </p:sp>
      <p:sp>
        <p:nvSpPr>
          <p:cNvPr id="347" name="Shape 347"/>
          <p:cNvSpPr/>
          <p:nvPr/>
        </p:nvSpPr>
        <p:spPr>
          <a:xfrm>
            <a:off y="2605500" x="1543050"/>
            <a:ext cy="3962400" cx="60579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Programming as translation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Explore in natural language.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Solve in math notation.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Translate into a program.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Python Epistemology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600200" x="457200"/>
            <a:ext cy="4967700" cx="391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How I started using Python.</a:t>
            </a:r>
          </a:p>
          <a:p>
            <a:r>
              <a:t/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What Python has taught me.</a:t>
            </a:r>
          </a:p>
        </p:txBody>
      </p:sp>
      <p:sp>
        <p:nvSpPr>
          <p:cNvPr id="52" name="Shape 52"/>
          <p:cNvSpPr/>
          <p:nvPr/>
        </p:nvSpPr>
        <p:spPr>
          <a:xfrm>
            <a:off y="1623904" x="4479970"/>
            <a:ext cy="4920291" cx="425527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Programming as translation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But we know translation is a lossy process.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So why are we doing two translations?</a:t>
            </a:r>
          </a:p>
        </p:txBody>
      </p:sp>
      <p:sp>
        <p:nvSpPr>
          <p:cNvPr id="360" name="Shape 360"/>
          <p:cNvSpPr/>
          <p:nvPr/>
        </p:nvSpPr>
        <p:spPr>
          <a:xfrm>
            <a:off y="3609887" x="2532975"/>
            <a:ext cy="5095875" cx="39814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Programming as translation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Natural Language: </a:t>
            </a:r>
            <a:r>
              <a:rPr lang="en">
                <a:solidFill>
                  <a:srgbClr val="38761D"/>
                </a:solidFill>
              </a:rPr>
              <a:t>expressive and readable</a:t>
            </a:r>
            <a:r>
              <a:rPr lang="en">
                <a:solidFill>
                  <a:srgbClr val="0B5394"/>
                </a:solidFill>
              </a:rPr>
              <a:t>, but verbose and imprecise.</a:t>
            </a:r>
          </a:p>
          <a:p>
            <a:r>
              <a:t/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Math: </a:t>
            </a:r>
            <a:r>
              <a:rPr lang="en">
                <a:solidFill>
                  <a:srgbClr val="38761D"/>
                </a:solidFill>
              </a:rPr>
              <a:t>concise and precise</a:t>
            </a:r>
            <a:r>
              <a:rPr lang="en">
                <a:solidFill>
                  <a:srgbClr val="0B5394"/>
                </a:solidFill>
              </a:rPr>
              <a:t>, but not readable or executable.</a:t>
            </a:r>
          </a:p>
          <a:p>
            <a:r>
              <a:t/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Programming languages: </a:t>
            </a:r>
            <a:r>
              <a:rPr lang="en">
                <a:solidFill>
                  <a:srgbClr val="38761D"/>
                </a:solidFill>
              </a:rPr>
              <a:t>precise and executable</a:t>
            </a:r>
            <a:r>
              <a:rPr lang="en">
                <a:solidFill>
                  <a:srgbClr val="0B5394"/>
                </a:solidFill>
              </a:rPr>
              <a:t>, but verbose and not readable.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y="274637" x="457200"/>
            <a:ext cy="10586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Programming as translation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1484464" x="457200"/>
            <a:ext cy="5083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Conciseness is the killer attribute of math notation, because of "chunking".</a:t>
            </a:r>
          </a:p>
        </p:txBody>
      </p:sp>
      <p:sp>
        <p:nvSpPr>
          <p:cNvPr id="373" name="Shape 373"/>
          <p:cNvSpPr/>
          <p:nvPr/>
        </p:nvSpPr>
        <p:spPr>
          <a:xfrm>
            <a:off y="2834251" x="1737699"/>
            <a:ext cy="4023748" cx="56686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74" name="Shape 374"/>
          <p:cNvSpPr txBox="1"/>
          <p:nvPr/>
        </p:nvSpPr>
        <p:spPr>
          <a:xfrm rot="-5400000">
            <a:off y="4852500" x="7138499"/>
            <a:ext cy="485099" cx="3525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sz="1100" lang="en">
                <a:solidFill>
                  <a:schemeClr val="hlink"/>
                </a:solidFill>
                <a:hlinkClick r:id="rId4"/>
              </a:rPr>
              <a:t>http://gregstewartsite.org/images/chunking-2006.jpg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Programming as translation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 i="1">
                <a:solidFill>
                  <a:srgbClr val="0B5394"/>
                </a:solidFill>
              </a:rPr>
              <a:t>"More powerful programming languages make programs shorter. And programmers seem to think of programs at least partially in the language they're using to write them. The </a:t>
            </a:r>
            <a:r>
              <a:rPr lang="en" i="1">
                <a:solidFill>
                  <a:srgbClr val="CC0000"/>
                </a:solidFill>
              </a:rPr>
              <a:t>more succinct</a:t>
            </a:r>
            <a:r>
              <a:rPr lang="en" i="1">
                <a:solidFill>
                  <a:srgbClr val="0B5394"/>
                </a:solidFill>
              </a:rPr>
              <a:t> the language, the shorter the program, and the </a:t>
            </a:r>
            <a:r>
              <a:rPr lang="en" i="1">
                <a:solidFill>
                  <a:srgbClr val="CC0000"/>
                </a:solidFill>
              </a:rPr>
              <a:t>easier it is to load and keep in your head</a:t>
            </a:r>
            <a:r>
              <a:rPr lang="en" i="1">
                <a:solidFill>
                  <a:srgbClr val="0B5394"/>
                </a:solidFill>
              </a:rPr>
              <a:t>."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0B5394"/>
                </a:solidFill>
              </a:rPr>
              <a:t>Paul Graham, "Holding a Program in One's Head," 2007.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Programming as translation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Natural Language: </a:t>
            </a:r>
            <a:r>
              <a:rPr lang="en">
                <a:solidFill>
                  <a:srgbClr val="38761D"/>
                </a:solidFill>
              </a:rPr>
              <a:t>expressive and readable</a:t>
            </a:r>
            <a:r>
              <a:rPr lang="en">
                <a:solidFill>
                  <a:srgbClr val="0B5394"/>
                </a:solidFill>
              </a:rPr>
              <a:t>, but verbose and imprecise.</a:t>
            </a:r>
          </a:p>
          <a:p>
            <a:r>
              <a:t/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Math: </a:t>
            </a:r>
            <a:r>
              <a:rPr lang="en">
                <a:solidFill>
                  <a:srgbClr val="38761D"/>
                </a:solidFill>
              </a:rPr>
              <a:t>concise and precise</a:t>
            </a:r>
            <a:r>
              <a:rPr lang="en">
                <a:solidFill>
                  <a:srgbClr val="0B5394"/>
                </a:solidFill>
              </a:rPr>
              <a:t>, but not readable or executable.</a:t>
            </a:r>
          </a:p>
          <a:p>
            <a:r>
              <a:t/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Programming languages: </a:t>
            </a:r>
            <a:r>
              <a:rPr lang="en">
                <a:solidFill>
                  <a:srgbClr val="38761D"/>
                </a:solidFill>
              </a:rPr>
              <a:t>precise and executable</a:t>
            </a:r>
            <a:r>
              <a:rPr lang="en">
                <a:solidFill>
                  <a:srgbClr val="0B5394"/>
                </a:solidFill>
              </a:rPr>
              <a:t>, but </a:t>
            </a:r>
            <a:r>
              <a:rPr lang="en">
                <a:solidFill>
                  <a:srgbClr val="CC0000"/>
                </a:solidFill>
              </a:rPr>
              <a:t>verbose</a:t>
            </a:r>
            <a:r>
              <a:rPr lang="en">
                <a:solidFill>
                  <a:srgbClr val="0B5394"/>
                </a:solidFill>
              </a:rPr>
              <a:t> and not readable.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Programming as translation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Natural Language: expressive and readable, but verbose and imprecise.</a:t>
            </a:r>
          </a:p>
          <a:p>
            <a:r>
              <a:t/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Math: concise and precise, but not readable or executable.</a:t>
            </a:r>
          </a:p>
          <a:p>
            <a:r>
              <a:t/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A64D79"/>
                </a:solidFill>
              </a:rPr>
              <a:t>Python</a:t>
            </a:r>
            <a:r>
              <a:rPr lang="en">
                <a:solidFill>
                  <a:srgbClr val="0B5394"/>
                </a:solidFill>
              </a:rPr>
              <a:t>: </a:t>
            </a:r>
            <a:r>
              <a:rPr lang="en">
                <a:solidFill>
                  <a:srgbClr val="38761D"/>
                </a:solidFill>
              </a:rPr>
              <a:t>expressive, readable, concise, precise, and executable</a:t>
            </a:r>
            <a:r>
              <a:rPr lang="en">
                <a:solidFill>
                  <a:srgbClr val="0B5394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Programming as translation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Natural Language: expressive and readable, but verbose and imprecise.</a:t>
            </a:r>
          </a:p>
          <a:p>
            <a:r>
              <a:t/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CCCCCC"/>
                </a:solidFill>
              </a:rPr>
              <a:t>Math: concise and precise, but not readable or executable.</a:t>
            </a:r>
          </a:p>
          <a:p>
            <a:r>
              <a:t/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A64D79"/>
                </a:solidFill>
              </a:rPr>
              <a:t>Python</a:t>
            </a:r>
            <a:r>
              <a:rPr lang="en">
                <a:solidFill>
                  <a:srgbClr val="0B5394"/>
                </a:solidFill>
              </a:rPr>
              <a:t>: </a:t>
            </a:r>
            <a:r>
              <a:rPr lang="en">
                <a:solidFill>
                  <a:srgbClr val="38761D"/>
                </a:solidFill>
              </a:rPr>
              <a:t>expressive, readable, concise, precise, and executable</a:t>
            </a:r>
            <a:r>
              <a:rPr lang="en">
                <a:solidFill>
                  <a:srgbClr val="0B5394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Thinking in Python</a:t>
            </a:r>
          </a:p>
        </p:txBody>
      </p:sp>
      <p:sp>
        <p:nvSpPr>
          <p:cNvPr id="404" name="Shape 404"/>
          <p:cNvSpPr/>
          <p:nvPr/>
        </p:nvSpPr>
        <p:spPr>
          <a:xfrm>
            <a:off y="2016629" x="961423"/>
            <a:ext cy="972801" cx="699288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05" name="Shape 405"/>
          <p:cNvSpPr txBox="1"/>
          <p:nvPr/>
        </p:nvSpPr>
        <p:spPr>
          <a:xfrm>
            <a:off y="6320400" x="0"/>
            <a:ext cy="537599" cx="52308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sz="1100" lang="en">
                <a:solidFill>
                  <a:schemeClr val="hlink"/>
                </a:solidFill>
                <a:hlinkClick r:id="rId4"/>
              </a:rPr>
              <a:t>http://en.wikipedia.org/wiki/Bayesian_inference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Thinking in Python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class Suite(Pmf):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"""Map from hypothesis to probability."""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def update(self, data):</a:t>
            </a:r>
          </a:p>
          <a:p>
            <a:pPr rtl="0" lvl="0">
              <a:buNone/>
            </a:pP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for hypo in self: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like = self.likelihood(data, hypo)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self[hypo] *= like</a:t>
            </a:r>
          </a:p>
          <a:p>
            <a:pPr rtl="0" lvl="0">
              <a:buNone/>
            </a:pP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self.normalize()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y="274637" x="457200"/>
            <a:ext cy="848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Thinking in Python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y="129505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class Suite(Pmf):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"""Maps from hypothesis to probability."""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def update(self, data):</a:t>
            </a:r>
          </a:p>
          <a:p>
            <a:pPr rtl="0" lvl="0">
              <a:buNone/>
            </a:pP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for hypo in self: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like = self.likelihood(data, hypo)</a:t>
            </a: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self[hypo] *= like</a:t>
            </a:r>
          </a:p>
          <a:p>
            <a:pPr rtl="0" lvl="0">
              <a:buNone/>
            </a:pPr>
            <a:b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400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self.normalize()</a:t>
            </a:r>
          </a:p>
        </p:txBody>
      </p:sp>
      <p:sp>
        <p:nvSpPr>
          <p:cNvPr id="418" name="Shape 418"/>
          <p:cNvSpPr/>
          <p:nvPr/>
        </p:nvSpPr>
        <p:spPr>
          <a:xfrm>
            <a:off y="5418402" x="457200"/>
            <a:ext cy="844347" cx="60729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1155CC"/>
                </a:solidFill>
              </a:rPr>
              <a:t>1999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457200"/>
            <a:ext cy="4967700" cx="389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Teaching in Java, needed a better book.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Wrote 140 pages in 14 days.</a:t>
            </a:r>
          </a:p>
          <a:p>
            <a:pPr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"Published" under a free license.</a:t>
            </a:r>
          </a:p>
        </p:txBody>
      </p:sp>
      <p:sp>
        <p:nvSpPr>
          <p:cNvPr id="59" name="Shape 59"/>
          <p:cNvSpPr/>
          <p:nvPr/>
        </p:nvSpPr>
        <p:spPr>
          <a:xfrm>
            <a:off y="883312" x="4510793"/>
            <a:ext cy="5684587" cx="41760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The point?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y="1600200" x="457200"/>
            <a:ext cy="4967700" cx="3364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1) Programming as a way of understanding is the basis of my project, </a:t>
            </a:r>
            <a:r>
              <a:rPr lang="en" i="1">
                <a:solidFill>
                  <a:srgbClr val="0B5394"/>
                </a:solidFill>
              </a:rPr>
              <a:t>Think X</a:t>
            </a:r>
            <a:r>
              <a:rPr lang="en">
                <a:solidFill>
                  <a:srgbClr val="0B5394"/>
                </a:solidFill>
              </a:rPr>
              <a:t> (for all </a:t>
            </a:r>
            <a:r>
              <a:rPr lang="en" i="1">
                <a:solidFill>
                  <a:srgbClr val="0B5394"/>
                </a:solidFill>
              </a:rPr>
              <a:t>X</a:t>
            </a:r>
            <a:r>
              <a:rPr lang="en">
                <a:solidFill>
                  <a:srgbClr val="0B5394"/>
                </a:solidFill>
              </a:rPr>
              <a:t>).</a:t>
            </a:r>
          </a:p>
        </p:txBody>
      </p:sp>
      <p:sp>
        <p:nvSpPr>
          <p:cNvPr id="425" name="Shape 425"/>
          <p:cNvSpPr/>
          <p:nvPr/>
        </p:nvSpPr>
        <p:spPr>
          <a:xfrm>
            <a:off y="-1010150" x="5084902"/>
            <a:ext cy="3834580" cx="29210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26" name="Shape 426"/>
          <p:cNvSpPr/>
          <p:nvPr/>
        </p:nvSpPr>
        <p:spPr>
          <a:xfrm>
            <a:off y="3037967" x="4276782"/>
            <a:ext cy="3820032" cx="291056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427" name="Shape 427"/>
          <p:cNvSpPr/>
          <p:nvPr/>
        </p:nvSpPr>
        <p:spPr>
          <a:xfrm>
            <a:off y="1951080" x="6235408"/>
            <a:ext cy="3817450" cx="290859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point?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2) Programming is a pedagogic wedge.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Once you learn to program, you can use it as a tool to learn everything else.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point?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3) Which raises a question:</a:t>
            </a:r>
          </a:p>
          <a:p>
            <a:r>
              <a:t/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Most students learn math notation in grade school.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They spend </a:t>
            </a:r>
            <a:r>
              <a:rPr lang="en">
                <a:solidFill>
                  <a:srgbClr val="38761D"/>
                </a:solidFill>
              </a:rPr>
              <a:t>almost 20% of their educational lives</a:t>
            </a:r>
            <a:r>
              <a:rPr lang="en">
                <a:solidFill>
                  <a:srgbClr val="0B5394"/>
                </a:solidFill>
              </a:rPr>
              <a:t> on it.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And roughly </a:t>
            </a:r>
            <a:r>
              <a:rPr lang="en">
                <a:solidFill>
                  <a:srgbClr val="38761D"/>
                </a:solidFill>
              </a:rPr>
              <a:t>0% on programming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y="274637" x="457200"/>
            <a:ext cy="771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point?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y="1436400" x="457200"/>
            <a:ext cy="4967700" cx="2484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What if the next generation spent as much time </a:t>
            </a:r>
            <a:r>
              <a:rPr lang="en">
                <a:solidFill>
                  <a:srgbClr val="38761D"/>
                </a:solidFill>
              </a:rPr>
              <a:t>programming</a:t>
            </a:r>
            <a:r>
              <a:rPr lang="en">
                <a:solidFill>
                  <a:srgbClr val="0B5394"/>
                </a:solidFill>
              </a:rPr>
              <a:t> as we spent on math?</a:t>
            </a:r>
          </a:p>
          <a:p>
            <a:r>
              <a:t/>
            </a:r>
          </a:p>
        </p:txBody>
      </p:sp>
      <p:sp>
        <p:nvSpPr>
          <p:cNvPr id="446" name="Shape 446"/>
          <p:cNvSpPr/>
          <p:nvPr/>
        </p:nvSpPr>
        <p:spPr>
          <a:xfrm>
            <a:off y="1555020" x="3108769"/>
            <a:ext cy="4948967" cx="60239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47" name="Shape 447"/>
          <p:cNvSpPr txBox="1"/>
          <p:nvPr/>
        </p:nvSpPr>
        <p:spPr>
          <a:xfrm>
            <a:off y="6404100" x="4924650"/>
            <a:ext cy="453899" cx="4208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sz="1100" lang="en">
                <a:solidFill>
                  <a:schemeClr val="hlink"/>
                </a:solidFill>
                <a:hlinkClick r:id="rId4"/>
              </a:rPr>
              <a:t>http://www.flightphase.com/main_wp/expanded-media/disruption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point?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I speculate: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They will think differently.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They might fail at some problems.</a:t>
            </a:r>
          </a:p>
          <a:p>
            <a:pPr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But they might solve problems that have not yielded to the traditional toolkit.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Thanks!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PyCon Taiwan 2013</a:t>
            </a:r>
          </a:p>
          <a:p>
            <a:r>
              <a:t/>
            </a:r>
          </a:p>
          <a:p>
            <a:pPr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Albert Chun-Chieh Huang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y="429562" x="457200"/>
            <a:ext cy="746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1155CC"/>
                </a:solidFill>
              </a:rPr>
              <a:t>Comments?  Questions?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1155CC"/>
                </a:solidFill>
              </a:rPr>
              <a:t>Hint: ask me why there's a parrot on the cover of </a:t>
            </a:r>
            <a:r>
              <a:rPr lang="en" i="1">
                <a:solidFill>
                  <a:srgbClr val="1155CC"/>
                </a:solidFill>
              </a:rPr>
              <a:t>Think Python</a:t>
            </a:r>
            <a:r>
              <a:rPr lang="en">
                <a:solidFill>
                  <a:srgbClr val="1155CC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1155CC"/>
                </a:solidFill>
              </a:rPr>
              <a:t>2000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600200" x="457200"/>
            <a:ext cy="4967700" cx="4529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Jeff Elkner translated my book into Python.</a:t>
            </a:r>
          </a:p>
          <a:p>
            <a:r>
              <a:t/>
            </a:r>
          </a:p>
          <a:p>
            <a:pPr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And that's how I learned Python.</a:t>
            </a:r>
          </a:p>
        </p:txBody>
      </p:sp>
      <p:sp>
        <p:nvSpPr>
          <p:cNvPr id="66" name="Shape 66"/>
          <p:cNvSpPr/>
          <p:nvPr/>
        </p:nvSpPr>
        <p:spPr>
          <a:xfrm>
            <a:off y="1600200" x="5334000"/>
            <a:ext cy="4524375" cx="3352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/>
        </p:nvSpPr>
        <p:spPr>
          <a:xfrm>
            <a:off y="3568845" x="4181417"/>
            <a:ext cy="2857500" cx="2143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9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1155CC"/>
                </a:solidFill>
              </a:rPr>
              <a:t>2001-2011</a:t>
            </a:r>
          </a:p>
        </p:txBody>
      </p:sp>
      <p:sp>
        <p:nvSpPr>
          <p:cNvPr id="73" name="Shape 73"/>
          <p:cNvSpPr/>
          <p:nvPr/>
        </p:nvSpPr>
        <p:spPr>
          <a:xfrm>
            <a:off y="274637" x="6056525"/>
            <a:ext cy="4143375" cx="28575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y="1403391" x="198939"/>
            <a:ext cy="1828800" cx="18288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y="2274887" x="1887901"/>
            <a:ext cy="2143125" cx="165735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76" name="Shape 76"/>
          <p:cNvSpPr/>
          <p:nvPr/>
        </p:nvSpPr>
        <p:spPr>
          <a:xfrm>
            <a:off y="4644650" x="7448550"/>
            <a:ext cy="2076450" cx="169545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77" name="Shape 77"/>
          <p:cNvSpPr/>
          <p:nvPr/>
        </p:nvSpPr>
        <p:spPr>
          <a:xfrm>
            <a:off y="3703904" x="5795783"/>
            <a:ext cy="3056220" cx="235002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y="3232191" x="457200"/>
            <a:ext cy="3335709" cx="269923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y="848800" x="3610263"/>
            <a:ext cy="3105150" cx="238125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y="3914270" x="3156436"/>
            <a:ext cy="2381250" cx="1838325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2012-2013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4967700" cx="4415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My project: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 i="1">
                <a:solidFill>
                  <a:srgbClr val="0B5394"/>
                </a:solidFill>
              </a:rPr>
              <a:t>Think Python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 i="1">
                <a:solidFill>
                  <a:srgbClr val="0B5394"/>
                </a:solidFill>
              </a:rPr>
              <a:t>Think Stats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 i="1">
                <a:solidFill>
                  <a:srgbClr val="0B5394"/>
                </a:solidFill>
              </a:rPr>
              <a:t>Think Complexity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 i="1">
                <a:solidFill>
                  <a:srgbClr val="0B5394"/>
                </a:solidFill>
              </a:rPr>
              <a:t>Think Bayes    </a:t>
            </a:r>
            <a:r>
              <a:rPr lang="en">
                <a:solidFill>
                  <a:srgbClr val="0B5394"/>
                </a:solidFill>
              </a:rPr>
              <a:t>(coming soon)</a:t>
            </a:r>
          </a:p>
        </p:txBody>
      </p:sp>
      <p:sp>
        <p:nvSpPr>
          <p:cNvPr id="87" name="Shape 87"/>
          <p:cNvSpPr/>
          <p:nvPr/>
        </p:nvSpPr>
        <p:spPr>
          <a:xfrm>
            <a:off y="-1010150" x="5084902"/>
            <a:ext cy="3834580" cx="29210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8" name="Shape 88"/>
          <p:cNvSpPr/>
          <p:nvPr/>
        </p:nvSpPr>
        <p:spPr>
          <a:xfrm>
            <a:off y="3037967" x="4276782"/>
            <a:ext cy="3820032" cx="291056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89" name="Shape 89"/>
          <p:cNvSpPr/>
          <p:nvPr/>
        </p:nvSpPr>
        <p:spPr>
          <a:xfrm>
            <a:off y="1951080" x="6235408"/>
            <a:ext cy="3817450" cx="290859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