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915AC65-A285-4284-A651-D816EEE463AE}">
  <a:tblStyle styleName="Table_0" styleId="{9915AC65-A285-4284-A651-D816EEE463AE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zh-TW"/>
              <a:t>Demo: rotate.py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zh-TW"/>
              <a:t>Demo: move.py &amp;&amp; portal.py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buNone/>
            </a:pPr>
            <a:r>
              <a:rPr lang="zh-TW"/>
              <a:t>Demo: data &amp;&amp; rabit.py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zh-TW"/>
              <a:t>Demo: universe.py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zh-TW"/>
              <a:t>Demo: hanoi.py &amp;&amp; tetris.py &amp;&amp; snake.py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zh-TW"/>
              <a:t>Demo: z-surface.py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TW"/>
              <a:t>Demo: stars.py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4"/><Relationship Target="../media/image09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4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4"/><Relationship Target="../media/image05.png" Type="http://schemas.openxmlformats.org/officeDocument/2006/relationships/image" Id="rId3"/><Relationship Target="../media/image19.png" Type="http://schemas.openxmlformats.org/officeDocument/2006/relationships/image" Id="rId6"/><Relationship Target="../media/image07.png" Type="http://schemas.openxmlformats.org/officeDocument/2006/relationships/image" Id="rId5"/><Relationship Target="../media/image14.png" Type="http://schemas.openxmlformats.org/officeDocument/2006/relationships/image" Id="rId7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4"/><Relationship Target="../media/image13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jpg" Type="http://schemas.openxmlformats.org/officeDocument/2006/relationships/image" Id="rId4"/><Relationship Target="../media/image16.jpg" Type="http://schemas.openxmlformats.org/officeDocument/2006/relationships/image" Id="rId3"/><Relationship Target="../media/image23.jpg" Type="http://schemas.openxmlformats.org/officeDocument/2006/relationships/image" Id="rId5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4"/><Relationship Target="../media/image20.png" Type="http://schemas.openxmlformats.org/officeDocument/2006/relationships/image" Id="rId3"/><Relationship Target="../media/image21.png" Type="http://schemas.openxmlformats.org/officeDocument/2006/relationships/image" Id="rId5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vpython.org/contents/contributed.html" Type="http://schemas.openxmlformats.org/officeDocument/2006/relationships/hyperlink" TargetMode="External" Id="rId4"/><Relationship Target="http://vpython.org/contents/docs/index.html" Type="http://schemas.openxmlformats.org/officeDocument/2006/relationships/hyperlink" TargetMode="External" Id="rId3"/><Relationship Target="../media/image22.png" Type="http://schemas.openxmlformats.org/officeDocument/2006/relationships/image" Id="rId6"/><Relationship Target="http://matterandinteractions.org/Content/Materials/materials.html" Type="http://schemas.openxmlformats.org/officeDocument/2006/relationships/hyperlink" TargetMode="External" Id="rId5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matterandinteractions.org/Content/Materials/materials.html" Type="http://schemas.openxmlformats.org/officeDocument/2006/relationships/hyperlink" TargetMode="External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000000"/>
                </a:solidFill>
              </a:rPr>
              <a:t>用 VPython 學 Python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zh-TW">
                <a:solidFill>
                  <a:srgbClr val="666666"/>
                </a:solidFill>
              </a:rPr>
              <a:t>Apua, PyConTW 2013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Attributes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600200" x="457199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zh-TW"/>
              <a:t>refer to documentations</a:t>
            </a:r>
          </a:p>
        </p:txBody>
      </p:sp>
      <p:sp>
        <p:nvSpPr>
          <p:cNvPr id="88" name="Shape 88"/>
          <p:cNvSpPr/>
          <p:nvPr/>
        </p:nvSpPr>
        <p:spPr>
          <a:xfrm>
            <a:off y="2842401" x="4017642"/>
            <a:ext cy="3511319" cx="361370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cxnSp>
        <p:nvCxnSpPr>
          <p:cNvPr id="89" name="Shape 89"/>
          <p:cNvCxnSpPr>
            <a:stCxn id="90" idx="1"/>
          </p:cNvCxnSpPr>
          <p:nvPr/>
        </p:nvCxnSpPr>
        <p:spPr>
          <a:xfrm rot="10800000" flipH="1">
            <a:off y="3162329" x="6065916"/>
            <a:ext cy="1461599" cx="148410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1" name="Shape 91"/>
          <p:cNvCxnSpPr>
            <a:stCxn id="90" idx="2"/>
          </p:cNvCxnSpPr>
          <p:nvPr/>
        </p:nvCxnSpPr>
        <p:spPr>
          <a:xfrm>
            <a:off y="4832672" x="6065916"/>
            <a:ext cy="1194000" cx="1359899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90" name="Shape 90"/>
          <p:cNvSpPr/>
          <p:nvPr/>
        </p:nvSpPr>
        <p:spPr>
          <a:xfrm>
            <a:off y="4527450" x="5760694"/>
            <a:ext cy="401700" cx="401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92" name="Shape 92"/>
          <p:cNvCxnSpPr/>
          <p:nvPr/>
        </p:nvCxnSpPr>
        <p:spPr>
          <a:xfrm flipH="1">
            <a:off y="4975882" x="5411223"/>
            <a:ext cy="208800" cx="20790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93" name="Shape 93"/>
          <p:cNvSpPr txBox="1"/>
          <p:nvPr/>
        </p:nvSpPr>
        <p:spPr>
          <a:xfrm>
            <a:off y="5385681" x="3402425"/>
            <a:ext cy="401700" cx="1766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000" lang="zh-TW"/>
              <a:t>thickness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y="4929150" x="7550016"/>
            <a:ext cy="401700" cx="1766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000" lang="zh-TW"/>
              <a:t>radius</a:t>
            </a:r>
          </a:p>
        </p:txBody>
      </p:sp>
      <p:sp>
        <p:nvSpPr>
          <p:cNvPr id="95" name="Shape 95"/>
          <p:cNvSpPr/>
          <p:nvPr/>
        </p:nvSpPr>
        <p:spPr>
          <a:xfrm>
            <a:off y="5787381" x="7166297"/>
            <a:ext cy="401700" cx="401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6" name="Shape 96"/>
          <p:cNvSpPr txBox="1"/>
          <p:nvPr/>
        </p:nvSpPr>
        <p:spPr>
          <a:xfrm>
            <a:off y="4049550" x="5321225"/>
            <a:ext cy="401700" cx="1766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000" lang="zh-TW"/>
              <a:t>pos</a:t>
            </a:r>
          </a:p>
          <a:p>
            <a:r>
              <a:t/>
            </a:r>
          </a:p>
        </p:txBody>
      </p:sp>
      <p:sp>
        <p:nvSpPr>
          <p:cNvPr id="97" name="Shape 97"/>
          <p:cNvSpPr txBox="1"/>
          <p:nvPr/>
        </p:nvSpPr>
        <p:spPr>
          <a:xfrm>
            <a:off y="2693709" x="7762241"/>
            <a:ext cy="401700" cx="1766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000" lang="zh-TW"/>
              <a:t>axis</a:t>
            </a:r>
          </a:p>
        </p:txBody>
      </p:sp>
      <p:sp>
        <p:nvSpPr>
          <p:cNvPr id="98" name="Shape 98"/>
          <p:cNvSpPr/>
          <p:nvPr/>
        </p:nvSpPr>
        <p:spPr>
          <a:xfrm>
            <a:off y="2693709" x="1139946"/>
            <a:ext cy="3874191" cx="226247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TW"/>
              <a:t>More attributes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
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y="1678309" x="451954"/>
            <a:ext cy="1048799" cx="4773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000" lang="zh-TW">
                <a:latin typeface="Courier New"/>
                <a:ea typeface="Courier New"/>
                <a:cs typeface="Courier New"/>
                <a:sym typeface="Courier New"/>
              </a:rPr>
              <a:t>c.color = color.blue</a:t>
            </a:r>
            <a:br>
              <a:rPr b="1" sz="3000" lang="zh-TW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3000" lang="zh-TW">
                <a:latin typeface="Courier New"/>
                <a:ea typeface="Courier New"/>
                <a:cs typeface="Courier New"/>
                <a:sym typeface="Courier New"/>
              </a:rPr>
              <a:t>c.opacity = </a:t>
            </a:r>
            <a:r>
              <a:rPr b="1" sz="3000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0.7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y="4045129" x="451954"/>
            <a:ext cy="594600" cx="69471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3000" lang="zh-TW">
                <a:latin typeface="Courier New"/>
                <a:ea typeface="Courier New"/>
                <a:cs typeface="Courier New"/>
                <a:sym typeface="Courier New"/>
              </a:rPr>
              <a:t>w.material = mateirals.wood</a:t>
            </a:r>
          </a:p>
        </p:txBody>
      </p:sp>
      <p:sp>
        <p:nvSpPr>
          <p:cNvPr id="107" name="Shape 107"/>
          <p:cNvSpPr/>
          <p:nvPr/>
        </p:nvSpPr>
        <p:spPr>
          <a:xfrm>
            <a:off y="4992512" x="2574431"/>
            <a:ext cy="1575387" cx="399513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08" name="Shape 108"/>
          <p:cNvSpPr/>
          <p:nvPr/>
        </p:nvSpPr>
        <p:spPr>
          <a:xfrm flipH="1">
            <a:off y="2196704" x="4864591"/>
            <a:ext cy="1848425" cx="382220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
</a:t>
            </a: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TW"/>
              <a:t>More 3D Objects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y="1600200" x="457200"/>
            <a:ext cy="1835999" cx="8229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b="1" sz="3000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convex(pos=[(r*cos(x),r*sin(x),</a:t>
            </a:r>
            <a:r>
              <a:rPr b="1" sz="3000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sz="3000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-r)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b="1" sz="3000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sz="3000" lang="zh-TW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sz="3000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sz="3000" lang="zh-TW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sz="3000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arange(-pi,pi,pi/</a:t>
            </a:r>
            <a:r>
              <a:rPr b="1" sz="3000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sz="3000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b="1" sz="3000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sz="3000" lang="zh-TW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sz="3000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 </a:t>
            </a:r>
            <a:r>
              <a:rPr b="1" sz="3000" lang="zh-TW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sz="3000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sz="3000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sz="3000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sz="3000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sz="3000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)])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y="3928050" x="457200"/>
            <a:ext cy="1378800" cx="59979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b="1" sz="3000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text(font=</a:t>
            </a:r>
            <a:r>
              <a:rPr b="1" sz="3000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"dft_lf3"</a:t>
            </a:r>
            <a:r>
              <a:rPr b="1" sz="3000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>
              <a:spcBef>
                <a:spcPts val="60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b="1" sz="3000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text=</a:t>
            </a:r>
            <a:r>
              <a:rPr b="1" sz="3000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u"哈囉, 沃爾德!"</a:t>
            </a:r>
            <a:r>
              <a:rPr b="1" sz="3000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117" name="Shape 117"/>
          <p:cNvSpPr/>
          <p:nvPr/>
        </p:nvSpPr>
        <p:spPr>
          <a:xfrm>
            <a:off y="5132449" x="1717987"/>
            <a:ext cy="1435450" cx="57080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18" name="Shape 118"/>
          <p:cNvSpPr/>
          <p:nvPr/>
        </p:nvSpPr>
        <p:spPr>
          <a:xfrm>
            <a:off y="2891338" x="6165226"/>
            <a:ext cy="2106385" cx="25215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TW"/>
              <a:t>Customize Objects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zh-TW"/>
              <a:t>color library</a:t>
            </a:r>
          </a:p>
        </p:txBody>
      </p:sp>
      <p:sp>
        <p:nvSpPr>
          <p:cNvPr id="125" name="Shape 125"/>
          <p:cNvSpPr/>
          <p:nvPr/>
        </p:nvSpPr>
        <p:spPr>
          <a:xfrm>
            <a:off y="4168516" x="4271835"/>
            <a:ext cy="2573527" cx="441496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26" name="Shape 126"/>
          <p:cNvSpPr/>
          <p:nvPr/>
        </p:nvSpPr>
        <p:spPr>
          <a:xfrm>
            <a:off y="728980" x="4729032"/>
            <a:ext cy="3265392" cx="522311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27" name="Shape 127"/>
          <p:cNvSpPr txBox="1"/>
          <p:nvPr/>
        </p:nvSpPr>
        <p:spPr>
          <a:xfrm>
            <a:off y="2023372" x="457200"/>
            <a:ext cy="572699" cx="5520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3000" lang="zh-TW"/>
              <a:t>materials library and textures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y="2453889" x="457200"/>
            <a:ext cy="572699" cx="5520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3000" lang="zh-TW"/>
              <a:t>curve and helix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y="2886330" x="459125"/>
            <a:ext cy="1502099" cx="5520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3000" lang="zh-TW"/>
              <a:t>faces and extrusion</a:t>
            </a:r>
          </a:p>
          <a:p>
            <a:pPr rtl="0" lvl="0" indent="-419100" marL="45720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3000" lang="zh-TW"/>
              <a:t>paths and shapes library</a:t>
            </a:r>
            <a:br>
              <a:rPr sz="3000" lang="zh-TW"/>
            </a:br>
            <a:r>
              <a:rPr sz="3000" lang="zh-TW"/>
              <a:t>(Polygon object)</a:t>
            </a:r>
          </a:p>
        </p:txBody>
      </p:sp>
      <p:sp>
        <p:nvSpPr>
          <p:cNvPr id="130" name="Shape 130"/>
          <p:cNvSpPr/>
          <p:nvPr/>
        </p:nvSpPr>
        <p:spPr>
          <a:xfrm>
            <a:off y="4388430" x="459125"/>
            <a:ext cy="2179468" cx="348019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131" name="Shape 131"/>
          <p:cNvSpPr/>
          <p:nvPr/>
        </p:nvSpPr>
        <p:spPr>
          <a:xfrm>
            <a:off y="3994372" x="3939323"/>
            <a:ext cy="2401549" cx="481675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132" name="Shape 132"/>
          <p:cNvSpPr/>
          <p:nvPr/>
        </p:nvSpPr>
        <p:spPr>
          <a:xfrm>
            <a:off y="3573699" x="3939323"/>
            <a:ext cy="3168344" cx="4414964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TW"/>
              <a:t>Other Objects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zh-TW"/>
              <a:t>distant_light / local_light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zh-TW"/>
              <a:t>lable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zh-TW"/>
              <a:t>points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zh-TW"/>
              <a:t>frame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TW">
                <a:solidFill>
                  <a:srgbClr val="000000"/>
                </a:solidFill>
              </a:rPr>
              <a:t>Animation rotate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b="1" lang="zh-TW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visual </a:t>
            </a:r>
            <a:r>
              <a:rPr b="1" lang="zh-TW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= arrow(axis=(</a:t>
            </a:r>
            <a:r>
              <a:rPr b="1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b="1" lang="zh-TW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rate(</a:t>
            </a:r>
            <a:r>
              <a:rPr b="1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a.rotate(axis=(</a:t>
            </a:r>
            <a:r>
              <a:rPr b="1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</a:p>
          <a:p>
            <a:pPr rtl="0" lvl="0">
              <a:buNone/>
            </a:pP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angle=-</a:t>
            </a:r>
            <a:r>
              <a:rPr b="1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*pi/</a:t>
            </a:r>
            <a:r>
              <a:rPr b="1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TW"/>
              <a:t>Animation: move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b="1" lang="zh-TW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__future__ </a:t>
            </a:r>
            <a:r>
              <a:rPr b="1" lang="zh-TW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division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b="1" lang="zh-TW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visual </a:t>
            </a:r>
            <a:r>
              <a:rPr b="1" lang="zh-TW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 = Rate = </a:t>
            </a:r>
            <a:r>
              <a:rPr b="1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 = sphere(pos=(</a:t>
            </a:r>
            <a:r>
              <a:rPr b="1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b="1" lang="zh-TW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rate(N)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s.x = s.x*cos(pi/N)-s.y*sin(pi/N)</a:t>
            </a:r>
          </a:p>
          <a:p>
            <a:pPr>
              <a:buNone/>
            </a:pP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s.y = s.y*cos(pi/N)+s.x*sin(pi/N)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TW"/>
              <a:t>Using VPython for homework 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57" name="Shape 157"/>
          <p:cNvSpPr/>
          <p:nvPr/>
        </p:nvSpPr>
        <p:spPr>
          <a:xfrm>
            <a:off y="1600200" x="882220"/>
            <a:ext cy="4967700" cx="737955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58" name="Shape 158"/>
          <p:cNvSpPr/>
          <p:nvPr/>
        </p:nvSpPr>
        <p:spPr>
          <a:xfrm>
            <a:off y="2941050" x="2857500"/>
            <a:ext cy="2286000" cx="3429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TW"/>
              <a:t>Using VPython for creativity  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65" name="Shape 165"/>
          <p:cNvSpPr/>
          <p:nvPr/>
        </p:nvSpPr>
        <p:spPr>
          <a:xfrm>
            <a:off y="1600199" x="1272633"/>
            <a:ext cy="4967700" cx="65987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TW"/>
              <a:t>Event handlers (polling)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zh-TW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rtl="0" lvl="0">
              <a:buNone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  rate(</a:t>
            </a:r>
            <a:r>
              <a:rPr b="1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 lvl="0">
              <a:buNone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zh-TW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# clicked, drag, keydown</a:t>
            </a:r>
          </a:p>
          <a:p>
            <a:pPr rtl="0" lvl="0">
              <a:buNone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zh-TW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 scene.mouse.events:</a:t>
            </a:r>
          </a:p>
          <a:p>
            <a:pPr rtl="0" lvl="0">
              <a:buNone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    evt = scene.mouse.getevent()</a:t>
            </a:r>
          </a:p>
          <a:p>
            <a:pPr rtl="0" lvl="0">
              <a:buNone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zh-TW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 scene.kb.keys:</a:t>
            </a:r>
          </a:p>
          <a:p>
            <a:pPr>
              <a:buNone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    evt = scene.kb.getkey()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000000"/>
                </a:solidFill>
              </a:rPr>
              <a:t>Learning Python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zh-TW"/>
              <a:t>using list comprehension and generators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zh-TW"/>
              <a:t>using class and types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zh-TW"/>
              <a:t>coding explicitly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zh-TW"/>
              <a:t>building module and package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zh-TW"/>
              <a:t>...and more</a:t>
            </a:r>
          </a:p>
          <a:p>
            <a:pPr algn="ctr" rtl="0" lvl="0">
              <a:buNone/>
            </a:pPr>
            <a:r>
              <a:rPr lang="zh-TW"/>
              <a:t>...and RTFM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TW"/>
              <a:t>Other features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zh-TW"/>
              <a:t>file dialog</a:t>
            </a:r>
          </a:p>
        </p:txBody>
      </p:sp>
      <p:sp>
        <p:nvSpPr>
          <p:cNvPr id="178" name="Shape 178"/>
          <p:cNvSpPr/>
          <p:nvPr/>
        </p:nvSpPr>
        <p:spPr>
          <a:xfrm>
            <a:off y="3119850" x="1104900"/>
            <a:ext cy="3448050" cx="6934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79" name="Shape 179"/>
          <p:cNvSpPr txBox="1"/>
          <p:nvPr/>
        </p:nvSpPr>
        <p:spPr>
          <a:xfrm>
            <a:off y="2024101" x="461642"/>
            <a:ext cy="648000" cx="4403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3000" lang="zh-TW"/>
              <a:t>embedded 3D display</a:t>
            </a:r>
          </a:p>
        </p:txBody>
      </p:sp>
      <p:sp>
        <p:nvSpPr>
          <p:cNvPr id="180" name="Shape 180"/>
          <p:cNvSpPr/>
          <p:nvPr/>
        </p:nvSpPr>
        <p:spPr>
          <a:xfrm>
            <a:off y="3538950" x="2038350"/>
            <a:ext cy="3028950" cx="50673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81" name="Shape 181"/>
          <p:cNvSpPr txBox="1"/>
          <p:nvPr/>
        </p:nvSpPr>
        <p:spPr>
          <a:xfrm>
            <a:off y="2446533" x="461642"/>
            <a:ext cy="648000" cx="4403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sz="3000" lang="zh-TW"/>
              <a:t>2D Graph</a:t>
            </a:r>
          </a:p>
        </p:txBody>
      </p:sp>
      <p:sp>
        <p:nvSpPr>
          <p:cNvPr id="182" name="Shape 182"/>
          <p:cNvSpPr/>
          <p:nvPr/>
        </p:nvSpPr>
        <p:spPr>
          <a:xfrm>
            <a:off y="3119850" x="2109366"/>
            <a:ext cy="3448050" cx="492526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TW"/>
              <a:t>Digital Signal Processing?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89" name="Shape 189"/>
          <p:cNvSpPr/>
          <p:nvPr/>
        </p:nvSpPr>
        <p:spPr>
          <a:xfrm>
            <a:off y="1600200" x="457200"/>
            <a:ext cy="4967700" cx="564378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90" name="Shape 190"/>
          <p:cNvSpPr/>
          <p:nvPr/>
        </p:nvSpPr>
        <p:spPr>
          <a:xfrm>
            <a:off y="1600200" x="5113348"/>
            <a:ext cy="2834100" cx="357345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91" name="Shape 191"/>
          <p:cNvSpPr/>
          <p:nvPr/>
        </p:nvSpPr>
        <p:spPr>
          <a:xfrm>
            <a:off y="4434300" x="5619750"/>
            <a:ext cy="2133600" cx="306705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TW"/>
              <a:t>Versions of VPython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zh-TW"/>
              <a:t> </a:t>
            </a:r>
          </a:p>
        </p:txBody>
      </p:sp>
      <p:graphicFrame>
        <p:nvGraphicFramePr>
          <p:cNvPr id="198" name="Shape 198"/>
          <p:cNvGraphicFramePr/>
          <p:nvPr/>
        </p:nvGraphicFramePr>
        <p:xfrm>
          <a:off y="1600200" x="457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{9915AC65-A285-4284-A651-D816EEE463AE}</a:tableStyleId>
              </a:tblPr>
              <a:tblGrid>
                <a:gridCol w="985050"/>
                <a:gridCol w="2483400"/>
                <a:gridCol w="1983950"/>
                <a:gridCol w="2775700"/>
              </a:tblGrid>
              <a:tr h="90920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3000" lang="zh-TW"/>
                        <a:t>callback</a:t>
                      </a:r>
                      <a:br>
                        <a:rPr sz="3000" lang="zh-TW"/>
                      </a:br>
                      <a:r>
                        <a:rPr sz="3000" lang="zh-TW"/>
                        <a:t>event handler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3000" lang="zh-TW"/>
                        <a:t>base on wxPython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3000" lang="zh-TW"/>
                        <a:t>running on Python Shell</a:t>
                      </a:r>
                    </a:p>
                  </a:txBody>
                  <a:tcPr marR="91425" marB="91425" marT="91425" marL="91425"/>
                </a:tc>
              </a:tr>
              <a:tr h="9092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3000" lang="zh-TW"/>
                        <a:t>5.74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800" lang="zh-TW"/>
                        <a:t>
</a:t>
                      </a:r>
                      <a:r>
                        <a:rPr b="1" sz="3000" lang="zh-TW"/>
                        <a:t>╳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800" lang="zh-TW"/>
                        <a:t>
</a:t>
                      </a:r>
                      <a:r>
                        <a:rPr b="1" sz="3000" lang="zh-TW"/>
                        <a:t>╳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sz="4800" lang="zh-TW"/>
                        <a:t>∆</a:t>
                      </a:r>
                    </a:p>
                  </a:txBody>
                  <a:tcPr marR="91425" marB="91425" marT="91425" marL="91425"/>
                </a:tc>
              </a:tr>
              <a:tr h="9092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3000" lang="zh-TW"/>
                        <a:t>6.05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sz="4800" lang="zh-TW"/>
                        <a:t>✓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4800" lang="zh-TW"/>
                        <a:t>✓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800" lang="zh-TW"/>
                        <a:t>
</a:t>
                      </a:r>
                      <a:r>
                        <a:rPr b="1" sz="3000" lang="zh-TW"/>
                        <a:t>╳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TW"/>
              <a:t>Resource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u="sng" lang="zh-TW">
                <a:solidFill>
                  <a:srgbClr val="1155CC"/>
                </a:solidFill>
                <a:hlinkClick r:id="rId3"/>
              </a:rPr>
              <a:t>official documentation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u="sng" lang="zh-TW">
                <a:solidFill>
                  <a:srgbClr val="1155CC"/>
                </a:solidFill>
                <a:hlinkClick r:id="rId4"/>
              </a:rPr>
              <a:t>user-contributed programs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site-packages/visual/example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zh-TW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"Matter &amp; Interactions" -&gt; "</a:t>
            </a:r>
            <a:r>
              <a:rPr u="sng" lang="zh-TW">
                <a:solidFill>
                  <a:srgbClr val="1155CC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Lecture-demo</a:t>
            </a:r>
            <a:r>
              <a:rPr lang="zh-TW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"</a:t>
            </a:r>
          </a:p>
          <a:p>
            <a:r>
              <a:t/>
            </a:r>
          </a:p>
        </p:txBody>
      </p:sp>
      <p:sp>
        <p:nvSpPr>
          <p:cNvPr id="205" name="Shape 205"/>
          <p:cNvSpPr/>
          <p:nvPr/>
        </p:nvSpPr>
        <p:spPr>
          <a:xfrm>
            <a:off y="3703472" x="1707572"/>
            <a:ext cy="2864427" cx="5728855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600" lang="zh-TW"/>
              <a:t>Thank you</a:t>
            </a:r>
          </a:p>
        </p:txBody>
      </p:sp>
      <p:sp>
        <p:nvSpPr>
          <p:cNvPr id="211" name="Shape 211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TW"/>
              <a:t>Questions?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000000"/>
                </a:solidFill>
              </a:rPr>
              <a:t>About me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zh-TW"/>
              <a:t>learning Python since 2006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zh-TW"/>
              <a:t>system administrating since 2010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zh-TW">
                <a:solidFill>
                  <a:srgbClr val="000000"/>
                </a:solidFill>
              </a:rPr>
              <a:t>one line code in Python is cool !!!!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y="3359700" x="457200"/>
            <a:ext cy="1971599" cx="82296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000" lang="zh-TW">
                <a:latin typeface="Courier New"/>
                <a:ea typeface="Courier New"/>
                <a:cs typeface="Courier New"/>
                <a:sym typeface="Courier New"/>
              </a:rPr>
              <a:t>gen_loop = </a:t>
            </a:r>
            <a:r>
              <a:rPr b="1" sz="3000" lang="zh-TW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sz="3000" lang="zh-TW">
                <a:latin typeface="Courier New"/>
                <a:ea typeface="Courier New"/>
                <a:cs typeface="Courier New"/>
                <a:sym typeface="Courier New"/>
              </a:rPr>
              <a:t> N: </a:t>
            </a:r>
            <a:r>
              <a:rPr b="1" sz="3000" lang="zh-TW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sz="3000" lang="zh-TW">
                <a:latin typeface="Courier New"/>
                <a:ea typeface="Courier New"/>
                <a:cs typeface="Courier New"/>
                <a:sym typeface="Courier New"/>
              </a:rPr>
              <a:t> f: \</a:t>
            </a:r>
            <a:r>
              <a:rPr b="1" sz="3000" lang="zh-TW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1" sz="3000" lang="zh-TW">
                <a:latin typeface="Courier New"/>
                <a:ea typeface="Courier New"/>
                <a:cs typeface="Courier New"/>
                <a:sym typeface="Courier New"/>
              </a:rPr>
              <a:t> *args, **kargs: </a:t>
            </a:r>
            <a:r>
              <a:rPr b="1" sz="3000" lang="zh-TW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b="1" sz="3000" lang="zh-TW">
                <a:latin typeface="Courier New"/>
                <a:ea typeface="Courier New"/>
                <a:cs typeface="Courier New"/>
                <a:sym typeface="Courier New"/>
              </a:rPr>
              <a:t>(</a:t>
            </a:r>
            <a:br>
              <a:rPr b="1" sz="3000" lang="zh-TW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3000" lang="zh-TW">
                <a:latin typeface="Courier New"/>
                <a:ea typeface="Courier New"/>
                <a:cs typeface="Courier New"/>
                <a:sym typeface="Courier New"/>
              </a:rPr>
              <a:t>f(*args, **kargs) </a:t>
            </a:r>
            <a:r>
              <a:rPr b="1" sz="3000" lang="zh-TW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sz="3000" lang="zh-TW">
                <a:latin typeface="Courier New"/>
                <a:ea typeface="Courier New"/>
                <a:cs typeface="Courier New"/>
                <a:sym typeface="Courier New"/>
              </a:rPr>
              <a:t> _ </a:t>
            </a:r>
            <a:r>
              <a:rPr b="1" sz="3000" lang="zh-TW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sz="3000" lang="zh-TW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xrange</a:t>
            </a:r>
            <a:r>
              <a:rPr b="1" sz="3000" lang="zh-TW">
                <a:latin typeface="Courier New"/>
                <a:ea typeface="Courier New"/>
                <a:cs typeface="Courier New"/>
                <a:sym typeface="Courier New"/>
              </a:rPr>
              <a:t>(N) )[-</a:t>
            </a:r>
            <a:r>
              <a:rPr b="1" sz="3000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sz="3000" lang="zh-TW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sz="3000" lang="zh-TW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sz="3000" lang="zh-TW">
                <a:latin typeface="Courier New"/>
                <a:ea typeface="Courier New"/>
                <a:cs typeface="Courier New"/>
                <a:sym typeface="Courier New"/>
              </a:rPr>
              <a:t> N&gt;</a:t>
            </a:r>
            <a:r>
              <a:rPr b="1" sz="3000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sz="3000" lang="zh-TW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3000" lang="zh-TW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sz="3000" lang="zh-TW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3000" lang="zh-TW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y="2533844" x="921067"/>
            <a:ext cy="514799" cx="6303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trike="sngStrike" sz="3000" lang="zh-TW"/>
              <a:t>one line code in Python is cool !!!!</a:t>
            </a:r>
          </a:p>
        </p:txBody>
      </p:sp>
      <p:sp>
        <p:nvSpPr>
          <p:cNvPr id="39" name="Shape 39"/>
          <p:cNvSpPr/>
          <p:nvPr/>
        </p:nvSpPr>
        <p:spPr>
          <a:xfrm>
            <a:off y="5610600" x="4389900"/>
            <a:ext cy="957299" cx="4296899"/>
          </a:xfrm>
          <a:prstGeom prst="wedgeRoundRectCallout">
            <a:avLst>
              <a:gd fmla="val -54233" name="adj1"/>
              <a:gd fmla="val -51846" name="adj2"/>
              <a:gd fmla="val 0" name="adj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2400" lang="zh-TW">
                <a:latin typeface="Courier New"/>
                <a:ea typeface="Courier New"/>
                <a:cs typeface="Courier New"/>
                <a:sym typeface="Courier New"/>
              </a:rPr>
              <a:t>『別濫用 decorator, </a:t>
            </a:r>
          </a:p>
          <a:p>
            <a:pPr rtl="0" lvl="0">
              <a:buNone/>
            </a:pPr>
            <a:r>
              <a:rPr sz="2400" lang="zh-TW">
                <a:latin typeface="Courier New"/>
                <a:ea typeface="Courier New"/>
                <a:cs typeface="Courier New"/>
                <a:sym typeface="Courier New"/>
              </a:rPr>
              <a:t>  雖然我也沒看過有人濫用』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/>
              <a:t>Command line?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zh-TW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p=sys.stdout.write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p(</a:t>
            </a:r>
            <a:r>
              <a:rPr b="1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"Hello, World!\n"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zh-TW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# -*- coding=utf8 -*-</a:t>
            </a:r>
          </a:p>
          <a:p>
            <a:pPr rtl="0" lvl="0">
              <a:buNone/>
            </a:pPr>
            <a:r>
              <a:rPr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zh-TW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u"哈囉, 沃爾德!"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TW"/>
              <a:t>Graphic User Interface?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b="1" sz="2000" lang="zh-TW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sz="2000" lang="zh-TW">
                <a:latin typeface="Courier New"/>
                <a:ea typeface="Courier New"/>
                <a:cs typeface="Courier New"/>
                <a:sym typeface="Courier New"/>
              </a:rPr>
              <a:t> wx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b="1" sz="2000" lang="zh-TW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sz="2000" lang="zh-TW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2000" lang="zh-TW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MyApp</a:t>
            </a:r>
            <a:r>
              <a:rPr b="1" sz="2000" lang="zh-TW">
                <a:latin typeface="Courier New"/>
                <a:ea typeface="Courier New"/>
                <a:cs typeface="Courier New"/>
                <a:sym typeface="Courier New"/>
              </a:rPr>
              <a:t>(wx.App):</a:t>
            </a:r>
          </a:p>
          <a:p>
            <a:pPr rtl="0" lvl="0" indent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b="1" sz="2000" lang="zh-TW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2000" lang="zh-TW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sz="2000" lang="zh-TW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2000" lang="zh-TW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sz="2000" lang="zh-TW">
                <a:latin typeface="Courier New"/>
                <a:ea typeface="Courier New"/>
                <a:cs typeface="Courier New"/>
                <a:sym typeface="Courier New"/>
              </a:rPr>
              <a:t>(self,redirect=</a:t>
            </a:r>
            <a:r>
              <a:rPr b="1" sz="2000" lang="zh-TW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sz="2000" lang="zh-TW">
                <a:latin typeface="Courier New"/>
                <a:ea typeface="Courier New"/>
                <a:cs typeface="Courier New"/>
                <a:sym typeface="Courier New"/>
              </a:rPr>
              <a:t>,filename=</a:t>
            </a:r>
            <a:r>
              <a:rPr b="1" sz="2000" lang="zh-TW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sz="2000" lang="zh-TW"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rtl="0" lvl="0" indent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b="1" sz="2000" lang="zh-TW">
                <a:latin typeface="Courier New"/>
                <a:ea typeface="Courier New"/>
                <a:cs typeface="Courier New"/>
                <a:sym typeface="Courier New"/>
              </a:rPr>
              <a:t>     wx.App.__init__(self,redirect,filename)</a:t>
            </a:r>
          </a:p>
          <a:p>
            <a:pPr rtl="0" lvl="0" indent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b="1" sz="2000" lang="zh-TW">
                <a:latin typeface="Courier New"/>
                <a:ea typeface="Courier New"/>
                <a:cs typeface="Courier New"/>
                <a:sym typeface="Courier New"/>
              </a:rPr>
              <a:t>     self.frame = wx.Frame(</a:t>
            </a:r>
            <a:r>
              <a:rPr b="1" sz="2000" lang="zh-TW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sz="2000" lang="zh-TW">
                <a:latin typeface="Courier New"/>
                <a:ea typeface="Courier New"/>
                <a:cs typeface="Courier New"/>
                <a:sym typeface="Courier New"/>
              </a:rPr>
              <a:t>,wx.ID_ANY)</a:t>
            </a:r>
          </a:p>
          <a:p>
            <a:pPr rtl="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b="1" sz="2000" lang="zh-TW">
                <a:latin typeface="Courier New"/>
                <a:ea typeface="Courier New"/>
                <a:cs typeface="Courier New"/>
                <a:sym typeface="Courier New"/>
              </a:rPr>
              <a:t>     self.panel = wx.Panel(self.frame,wx.ID_ANY)</a:t>
            </a:r>
          </a:p>
          <a:p>
            <a:r>
              <a:t/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2000" lang="zh-TW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sz="2000" lang="zh-TW">
                <a:latin typeface="Courier New"/>
                <a:ea typeface="Courier New"/>
                <a:cs typeface="Courier New"/>
                <a:sym typeface="Courier New"/>
              </a:rPr>
              <a:t> __name__ == </a:t>
            </a:r>
            <a:r>
              <a:rPr b="1" sz="2000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'__main__'</a:t>
            </a:r>
            <a:r>
              <a:rPr b="1" sz="2000" lang="zh-TW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2000" lang="zh-TW">
                <a:latin typeface="Courier New"/>
                <a:ea typeface="Courier New"/>
                <a:cs typeface="Courier New"/>
                <a:sym typeface="Courier New"/>
              </a:rPr>
              <a:t>    app = MyApp()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2000" lang="zh-TW">
                <a:latin typeface="Courier New"/>
                <a:ea typeface="Courier New"/>
                <a:cs typeface="Courier New"/>
                <a:sym typeface="Courier New"/>
              </a:rPr>
              <a:t>    app.MainLoop()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y="4051400" x="1678300"/>
            <a:ext cy="473400" cx="40877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2000" lang="zh-TW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self.frame.Show()</a:t>
            </a:r>
          </a:p>
        </p:txBody>
      </p:sp>
      <p:sp>
        <p:nvSpPr>
          <p:cNvPr id="53" name="Shape 53"/>
          <p:cNvSpPr/>
          <p:nvPr/>
        </p:nvSpPr>
        <p:spPr>
          <a:xfrm>
            <a:off y="1857375" x="2286000"/>
            <a:ext cy="3143250" cx="4572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4" name="Shape 54"/>
          <p:cNvSpPr/>
          <p:nvPr/>
        </p:nvSpPr>
        <p:spPr>
          <a:xfrm>
            <a:off y="1857375" x="2286000"/>
            <a:ext cy="3143250" cx="4572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000000"/>
                </a:solidFill>
              </a:rPr>
              <a:t>Fashion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from visual import *</a:t>
            </a:r>
          </a:p>
          <a:p>
            <a:pPr rtl="0" lvl="0">
              <a:buNone/>
            </a:pPr>
            <a:r>
              <a:rPr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sphere()</a:t>
            </a:r>
          </a:p>
        </p:txBody>
      </p:sp>
      <p:sp>
        <p:nvSpPr>
          <p:cNvPr id="61" name="Shape 61"/>
          <p:cNvSpPr/>
          <p:nvPr/>
        </p:nvSpPr>
        <p:spPr>
          <a:xfrm>
            <a:off y="1559925" x="2143125"/>
            <a:ext cy="5048250" cx="48577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000000"/>
                </a:solidFill>
              </a:rPr>
              <a:t>VPython  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zh-TW"/>
              <a:t>called "Visual"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zh-TW"/>
              <a:t>realtime 3D graphics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zh-TW"/>
              <a:t>interactive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zh-TW"/>
              <a:t>simple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zh-TW">
                <a:solidFill>
                  <a:srgbClr val="000000"/>
                </a:solidFill>
              </a:rPr>
              <a:t>for science education and research</a:t>
            </a:r>
            <a:r>
              <a:rPr lang="zh-TW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"Matter &amp; Interactions" -&gt; "</a:t>
            </a:r>
            <a:r>
              <a:rPr u="sng" lang="zh-TW">
                <a:solidFill>
                  <a:srgbClr val="1155CC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Lecture-demo</a:t>
            </a:r>
            <a:r>
              <a:rPr lang="zh-TW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"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zh-TW"/>
              <a:t>with many usable features</a:t>
            </a:r>
            <a:br>
              <a:rPr lang="zh-TW"/>
            </a:br>
            <a:r>
              <a:rPr lang="zh-TW"/>
              <a:t>(such as textures, mouse event, ...etc)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zh-TW"/>
              <a:t>work with another tools</a:t>
            </a:r>
            <a:br>
              <a:rPr lang="zh-TW"/>
            </a:br>
            <a:r>
              <a:rPr lang="zh-TW"/>
              <a:t>(eg: Blender)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zh-TW">
                <a:solidFill>
                  <a:srgbClr val="000000"/>
                </a:solidFill>
              </a:rPr>
              <a:t>Usage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zh-TW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 __future__ </a:t>
            </a:r>
            <a:r>
              <a:rPr b="1" lang="zh-TW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 division</a:t>
            </a:r>
          </a:p>
          <a:p>
            <a:pPr rtl="0" lvl="0"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zh-TW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 visual </a:t>
            </a:r>
            <a:r>
              <a:rPr b="1" lang="zh-TW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 *</a:t>
            </a:r>
          </a:p>
          <a:p>
            <a:r>
              <a:t/>
            </a:r>
          </a:p>
        </p:txBody>
      </p:sp>
      <p:sp>
        <p:nvSpPr>
          <p:cNvPr id="74" name="Shape 74"/>
          <p:cNvSpPr txBox="1"/>
          <p:nvPr/>
        </p:nvSpPr>
        <p:spPr>
          <a:xfrm>
            <a:off y="2621394" x="458215"/>
            <a:ext cy="3076799" cx="5959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3000" lang="zh-TW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sz="3000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'array'</a:t>
            </a:r>
            <a:r>
              <a:rPr b="1" sz="3000" lang="zh-TW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3000" lang="zh-TW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sz="3000" lang="zh-TW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3000" lang="zh-TW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b="1" sz="3000" lang="zh-TW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br>
              <a:rPr sz="3000" lang="zh-TW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000" lang="zh-TW"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rtl="0" lvl="0">
              <a:spcBef>
                <a:spcPts val="600"/>
              </a:spcBef>
              <a:buNone/>
            </a:pPr>
            <a:r>
              <a:rPr sz="3000" lang="zh-TW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sz="3000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'pi'</a:t>
            </a:r>
            <a:r>
              <a:rPr b="1" sz="3000" lang="zh-TW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3000" lang="zh-TW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sz="3000" lang="zh-TW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3000" lang="zh-TW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b="1" sz="3000" lang="zh-TW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br>
              <a:rPr sz="3000" lang="zh-TW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000" lang="zh-TW"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rtl="0" lvl="0">
              <a:spcBef>
                <a:spcPts val="600"/>
              </a:spcBef>
              <a:buNone/>
            </a:pPr>
            <a:r>
              <a:rPr sz="3000" lang="zh-TW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sz="3000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'random'</a:t>
            </a:r>
            <a:r>
              <a:rPr b="1" sz="3000" lang="zh-TW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3000" lang="zh-TW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sz="3000" lang="zh-TW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3000" lang="zh-TW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b="1" sz="3000" lang="zh-TW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br>
              <a:rPr sz="3000" lang="zh-TW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000" lang="zh-TW"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TW">
                <a:solidFill>
                  <a:srgbClr val="000000"/>
                </a:solidFill>
              </a:rPr>
              <a:t>Objects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 = sphere(color=color.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yellow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x=</a:t>
            </a: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,y=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,radius=</a:t>
            </a:r>
            <a:r>
              <a:rPr b="1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 = sphere()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s.color = color.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yellow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s.radius = </a:t>
            </a:r>
            <a:r>
              <a:rPr b="1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s.pos = 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zh-T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zh-TW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81" name="Shape 81"/>
          <p:cNvSpPr/>
          <p:nvPr/>
        </p:nvSpPr>
        <p:spPr>
          <a:xfrm>
            <a:off y="3936993" x="4043773"/>
            <a:ext cy="2630906" cx="464302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