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1" r:id="rId4"/>
    <p:sldId id="259" r:id="rId5"/>
    <p:sldId id="260" r:id="rId6"/>
    <p:sldId id="257" r:id="rId7"/>
    <p:sldId id="263" r:id="rId8"/>
    <p:sldId id="262"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66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14380-4927-4488-8A00-3DEC6862CFF4}" type="datetimeFigureOut">
              <a:rPr lang="zh-CN" altLang="en-US" smtClean="0"/>
              <a:pPr/>
              <a:t>2015/11/5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E726A6-BD30-4C88-B8DC-D76E8571773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2E726A6-BD30-4C88-B8DC-D76E85717730}"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2E726A6-BD30-4C88-B8DC-D76E85717730}"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2E726A6-BD30-4C88-B8DC-D76E85717730}"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2E726A6-BD30-4C88-B8DC-D76E85717730}"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C3A1602-A218-4A5C-A9E7-79B0D2DB5B2B}" type="datetime1">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916860-AB2C-4A1C-8BB3-C0B53526F900}" type="datetime1">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1D874B-7797-4E6F-A566-52634D381F62}" type="datetime1">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198510-F283-40EF-8730-41981AA6DA87}" type="datetime1">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536E189-E850-474F-B973-0C87B8F67BDE}" type="datetime1">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31CE97-D926-4D21-92E0-5B325476D2B0}" type="datetime1">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0A39C78-749D-4862-A448-A68C20DB67BE}" type="datetime1">
              <a:rPr lang="zh-CN" altLang="en-US" smtClean="0"/>
              <a:pPr/>
              <a:t>2015/11/5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F8A487-DCB9-4685-B6BA-25158FC512E1}" type="datetime1">
              <a:rPr lang="zh-CN" altLang="en-US" smtClean="0"/>
              <a:pPr/>
              <a:t>2015/11/5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3DA0B6-DB37-42BA-8B44-617CE3687D9C}" type="datetime1">
              <a:rPr lang="zh-CN" altLang="en-US" smtClean="0"/>
              <a:pPr/>
              <a:t>2015/11/5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0D1465-1291-49C0-9049-F0BBEB79B7B9}" type="datetime1">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54264A-EE28-4F3E-93F9-F892A768485F}" type="datetime1">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592496-F6E9-4BDD-9744-51512694ED9F}" type="datetime1">
              <a:rPr lang="zh-CN" altLang="en-US" smtClean="0"/>
              <a:pPr/>
              <a:t>2015/11/5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Locally adaptive wavelet based image interpolation</a:t>
            </a:r>
            <a:endParaRPr lang="zh-CN" altLang="en-US" dirty="0"/>
          </a:p>
        </p:txBody>
      </p:sp>
      <p:sp>
        <p:nvSpPr>
          <p:cNvPr id="3" name="副标题 2"/>
          <p:cNvSpPr>
            <a:spLocks noGrp="1"/>
          </p:cNvSpPr>
          <p:nvPr>
            <p:ph type="subTitle" idx="1"/>
          </p:nvPr>
        </p:nvSpPr>
        <p:spPr/>
        <p:txBody>
          <a:bodyPr>
            <a:normAutofit/>
          </a:bodyPr>
          <a:lstStyle/>
          <a:p>
            <a:r>
              <a:rPr lang="zh-CN" altLang="en-US" sz="1800" dirty="0" smtClean="0"/>
              <a:t>邹权</a:t>
            </a: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6" name="标题 1"/>
          <p:cNvSpPr>
            <a:spLocks noGrp="1"/>
          </p:cNvSpPr>
          <p:nvPr>
            <p:ph type="title"/>
          </p:nvPr>
        </p:nvSpPr>
        <p:spPr>
          <a:xfrm>
            <a:off x="467545" y="1472381"/>
            <a:ext cx="1872208" cy="742404"/>
          </a:xfrm>
        </p:spPr>
        <p:txBody>
          <a:bodyPr>
            <a:normAutofit/>
          </a:bodyPr>
          <a:lstStyle/>
          <a:p>
            <a:r>
              <a:rPr lang="en-US" altLang="zh-CN" sz="2800" dirty="0" smtClean="0"/>
              <a:t>P</a:t>
            </a:r>
            <a:r>
              <a:rPr lang="el-GR" altLang="zh-CN" sz="2800" baseline="-25000" dirty="0" smtClean="0"/>
              <a:t>ε</a:t>
            </a:r>
            <a:endParaRPr lang="zh-CN" altLang="en-US" sz="2800" dirty="0"/>
          </a:p>
        </p:txBody>
      </p:sp>
      <p:sp>
        <p:nvSpPr>
          <p:cNvPr id="7" name="内容占位符 2"/>
          <p:cNvSpPr>
            <a:spLocks noGrp="1"/>
          </p:cNvSpPr>
          <p:nvPr>
            <p:ph idx="1"/>
          </p:nvPr>
        </p:nvSpPr>
        <p:spPr>
          <a:xfrm>
            <a:off x="2267744" y="1340768"/>
            <a:ext cx="6768752" cy="4320480"/>
          </a:xfrm>
        </p:spPr>
        <p:txBody>
          <a:bodyPr>
            <a:normAutofit/>
          </a:bodyPr>
          <a:lstStyle/>
          <a:p>
            <a:r>
              <a:rPr lang="zh-CN" altLang="en-US" sz="2400" dirty="0" smtClean="0"/>
              <a:t>以一维为例，原极值点的位置为</a:t>
            </a:r>
            <a:r>
              <a:rPr lang="en-US" altLang="zh-CN" sz="2400" dirty="0" smtClean="0"/>
              <a:t>2x</a:t>
            </a:r>
            <a:r>
              <a:rPr lang="en-US" altLang="zh-CN" sz="2400" baseline="-25000" dirty="0" smtClean="0"/>
              <a:t>m</a:t>
            </a:r>
            <a:endParaRPr lang="en-US" altLang="zh-CN" sz="2400" dirty="0" smtClean="0"/>
          </a:p>
          <a:p>
            <a:r>
              <a:rPr lang="zh-CN" altLang="en-US" sz="2400" dirty="0" smtClean="0"/>
              <a:t>寻找</a:t>
            </a:r>
            <a:r>
              <a:rPr lang="en-US" altLang="zh-CN" sz="2400" dirty="0" smtClean="0"/>
              <a:t> </a:t>
            </a:r>
            <a:r>
              <a:rPr lang="en-US" altLang="zh-CN" sz="2400" dirty="0" smtClean="0"/>
              <a:t>                                                         </a:t>
            </a:r>
            <a:r>
              <a:rPr lang="zh-CN" altLang="en-US" sz="2400" dirty="0" smtClean="0"/>
              <a:t>中的最大值或者最小值，然后更新极值点的位置；</a:t>
            </a:r>
            <a:endParaRPr lang="en-US" altLang="zh-CN" sz="2400" dirty="0" smtClean="0"/>
          </a:p>
          <a:p>
            <a:r>
              <a:rPr lang="zh-CN" altLang="en-US" sz="2400" dirty="0" smtClean="0"/>
              <a:t>更新极值点位置后，遍历每一个极值点，以其为中心，长为</a:t>
            </a:r>
            <a:r>
              <a:rPr lang="en-US" altLang="zh-CN" sz="2400" dirty="0" smtClean="0"/>
              <a:t>7</a:t>
            </a:r>
            <a:r>
              <a:rPr lang="zh-CN" altLang="en-US" sz="2400" dirty="0" smtClean="0"/>
              <a:t>的窗口内，使得窗内的各点的值不超过极值点的值，即若大于极大值点，则使之等于极值点的值，若小于极小值点，则等于极小值点的值；</a:t>
            </a:r>
            <a:endParaRPr lang="en-US" altLang="zh-CN" sz="2400" dirty="0" smtClean="0"/>
          </a:p>
          <a:p>
            <a:r>
              <a:rPr lang="zh-CN" altLang="en-US" sz="2400" dirty="0" smtClean="0"/>
              <a:t>作者这种宽松的约束条件效果比起更复杂的约束在减少伪边缘上更好；</a:t>
            </a:r>
            <a:endParaRPr lang="zh-CN" altLang="en-US" sz="2400" dirty="0"/>
          </a:p>
        </p:txBody>
      </p:sp>
      <p:pic>
        <p:nvPicPr>
          <p:cNvPr id="4098" name="Picture 2"/>
          <p:cNvPicPr>
            <a:picLocks noChangeAspect="1" noChangeArrowheads="1"/>
          </p:cNvPicPr>
          <p:nvPr/>
        </p:nvPicPr>
        <p:blipFill>
          <a:blip r:embed="rId2" cstate="print"/>
          <a:srcRect/>
          <a:stretch>
            <a:fillRect/>
          </a:stretch>
        </p:blipFill>
        <p:spPr bwMode="auto">
          <a:xfrm>
            <a:off x="3419872" y="1844824"/>
            <a:ext cx="3619500" cy="3143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结果</a:t>
            </a:r>
            <a:endParaRPr lang="zh-CN" altLang="en-US" sz="2800" dirty="0"/>
          </a:p>
        </p:txBody>
      </p:sp>
      <p:sp>
        <p:nvSpPr>
          <p:cNvPr id="3" name="内容占位符 2"/>
          <p:cNvSpPr>
            <a:spLocks noGrp="1"/>
          </p:cNvSpPr>
          <p:nvPr>
            <p:ph idx="1"/>
          </p:nvPr>
        </p:nvSpPr>
        <p:spPr/>
        <p:txBody>
          <a:bodyPr/>
          <a:lstStyle/>
          <a:p>
            <a:endParaRPr lang="zh-CN" altLang="en-US" dirty="0"/>
          </a:p>
        </p:txBody>
      </p:sp>
      <p:sp>
        <p:nvSpPr>
          <p:cNvPr id="4" name="文本占位符 3"/>
          <p:cNvSpPr>
            <a:spLocks noGrp="1"/>
          </p:cNvSpPr>
          <p:nvPr>
            <p:ph type="body" sz="half" idx="2"/>
          </p:nvPr>
        </p:nvSpPr>
        <p:spPr/>
        <p:txBody>
          <a:bodyPr/>
          <a:lstStyle/>
          <a:p>
            <a:r>
              <a:rPr lang="en-US" altLang="zh-CN" sz="2400" dirty="0" smtClean="0"/>
              <a:t>128</a:t>
            </a:r>
            <a:r>
              <a:rPr lang="zh-CN" altLang="en-US" sz="2400" dirty="0" smtClean="0"/>
              <a:t>*</a:t>
            </a:r>
            <a:r>
              <a:rPr lang="en-US" altLang="zh-CN" sz="2400" dirty="0" smtClean="0"/>
              <a:t>128 </a:t>
            </a:r>
            <a:r>
              <a:rPr lang="zh-CN" altLang="en-US" sz="2400" dirty="0" smtClean="0"/>
              <a:t>放大</a:t>
            </a:r>
            <a:r>
              <a:rPr lang="zh-CN" altLang="en-US" sz="2400" dirty="0" smtClean="0"/>
              <a:t>两倍，时间</a:t>
            </a:r>
            <a:r>
              <a:rPr lang="en-US" altLang="zh-CN" sz="2400" dirty="0" smtClean="0"/>
              <a:t>16s</a:t>
            </a:r>
            <a:endParaRPr lang="zh-CN" altLang="en-US" sz="24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611560" y="2708920"/>
            <a:ext cx="1276350" cy="127635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563888" y="1916832"/>
            <a:ext cx="2495550" cy="2466975"/>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6156176" y="1916832"/>
            <a:ext cx="2466975" cy="2466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问题</a:t>
            </a:r>
            <a:endParaRPr lang="zh-CN" altLang="en-US" sz="2800" dirty="0"/>
          </a:p>
        </p:txBody>
      </p:sp>
      <p:sp>
        <p:nvSpPr>
          <p:cNvPr id="3" name="内容占位符 2"/>
          <p:cNvSpPr>
            <a:spLocks noGrp="1"/>
          </p:cNvSpPr>
          <p:nvPr>
            <p:ph idx="1"/>
          </p:nvPr>
        </p:nvSpPr>
        <p:spPr/>
        <p:txBody>
          <a:bodyPr/>
          <a:lstStyle/>
          <a:p>
            <a:endParaRPr lang="zh-CN" altLang="en-US" dirty="0"/>
          </a:p>
        </p:txBody>
      </p:sp>
      <p:sp>
        <p:nvSpPr>
          <p:cNvPr id="4" name="文本占位符 3"/>
          <p:cNvSpPr>
            <a:spLocks noGrp="1"/>
          </p:cNvSpPr>
          <p:nvPr>
            <p:ph type="body" sz="half" idx="2"/>
          </p:nvPr>
        </p:nvSpPr>
        <p:spPr/>
        <p:txBody>
          <a:bodyPr/>
          <a:lstStyle/>
          <a:p>
            <a:r>
              <a:rPr lang="zh-CN" altLang="en-US" sz="2400" dirty="0" smtClean="0"/>
              <a:t>该滤波器的</a:t>
            </a:r>
            <a:r>
              <a:rPr lang="en-US" altLang="zh-CN" sz="2400" dirty="0" smtClean="0"/>
              <a:t>z</a:t>
            </a:r>
            <a:r>
              <a:rPr lang="zh-CN" altLang="en-US" sz="2400" dirty="0" smtClean="0"/>
              <a:t>变换并不满足完美滤波器条件</a:t>
            </a:r>
            <a:endParaRPr lang="en-US" altLang="zh-CN" sz="2400" dirty="0" smtClean="0"/>
          </a:p>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pic>
        <p:nvPicPr>
          <p:cNvPr id="6" name="Picture 3"/>
          <p:cNvPicPr>
            <a:picLocks noChangeAspect="1" noChangeArrowheads="1"/>
          </p:cNvPicPr>
          <p:nvPr/>
        </p:nvPicPr>
        <p:blipFill>
          <a:blip r:embed="rId2" cstate="print"/>
          <a:srcRect/>
          <a:stretch>
            <a:fillRect/>
          </a:stretch>
        </p:blipFill>
        <p:spPr bwMode="auto">
          <a:xfrm>
            <a:off x="3491880" y="1772816"/>
            <a:ext cx="5305425" cy="1819275"/>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cstate="print"/>
          <a:srcRect/>
          <a:stretch>
            <a:fillRect/>
          </a:stretch>
        </p:blipFill>
        <p:spPr bwMode="auto">
          <a:xfrm>
            <a:off x="251520" y="2564904"/>
            <a:ext cx="2990850" cy="40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en-US" altLang="zh-CN" sz="3200" dirty="0" smtClean="0"/>
              <a:t>Locally adaptive wavelet based image interpolation</a:t>
            </a:r>
            <a:endParaRPr lang="zh-CN" altLang="en-US" sz="3200" dirty="0"/>
          </a:p>
        </p:txBody>
      </p:sp>
      <p:sp>
        <p:nvSpPr>
          <p:cNvPr id="3" name="内容占位符 2"/>
          <p:cNvSpPr>
            <a:spLocks noGrp="1"/>
          </p:cNvSpPr>
          <p:nvPr>
            <p:ph idx="1"/>
          </p:nvPr>
        </p:nvSpPr>
        <p:spPr>
          <a:xfrm>
            <a:off x="457200" y="1285860"/>
            <a:ext cx="8229600" cy="5357850"/>
          </a:xfrm>
        </p:spPr>
        <p:txBody>
          <a:bodyPr>
            <a:normAutofit/>
          </a:bodyPr>
          <a:lstStyle/>
          <a:p>
            <a:r>
              <a:rPr lang="zh-CN" altLang="en-US" sz="2800" dirty="0" smtClean="0"/>
              <a:t>小波变换</a:t>
            </a:r>
            <a:endParaRPr lang="en-US" altLang="zh-CN" sz="2800" dirty="0" smtClean="0"/>
          </a:p>
          <a:p>
            <a:endParaRPr lang="en-US" altLang="zh-CN" sz="2800" dirty="0" smtClean="0"/>
          </a:p>
          <a:p>
            <a:endParaRPr lang="en-US" altLang="zh-CN" sz="2800" dirty="0" smtClean="0"/>
          </a:p>
          <a:p>
            <a:pPr>
              <a:buNone/>
            </a:pPr>
            <a:endParaRPr lang="en-US" altLang="zh-CN" sz="2800" dirty="0" smtClean="0"/>
          </a:p>
          <a:p>
            <a:r>
              <a:rPr lang="zh-CN" altLang="en-US" sz="2800" dirty="0" smtClean="0"/>
              <a:t>离散小波变换</a:t>
            </a:r>
            <a:endParaRPr lang="en-US" altLang="zh-CN" sz="2800" dirty="0" smtClean="0"/>
          </a:p>
          <a:p>
            <a:endParaRPr lang="en-US" altLang="zh-CN" sz="2800" dirty="0" smtClean="0"/>
          </a:p>
          <a:p>
            <a:pPr lvl="1">
              <a:buNone/>
            </a:pPr>
            <a:endParaRPr lang="en-US" altLang="zh-CN" sz="2400" dirty="0" smtClean="0"/>
          </a:p>
          <a:p>
            <a:endParaRPr lang="en-US" altLang="zh-CN" sz="2800" dirty="0" smtClean="0"/>
          </a:p>
          <a:p>
            <a:r>
              <a:rPr lang="en-US" altLang="zh-CN" sz="2800" dirty="0" smtClean="0"/>
              <a:t>h0</a:t>
            </a:r>
            <a:r>
              <a:rPr lang="zh-CN" altLang="en-US" sz="2800" dirty="0" smtClean="0"/>
              <a:t>、</a:t>
            </a:r>
            <a:r>
              <a:rPr lang="en-US" altLang="zh-CN" sz="2800" dirty="0" smtClean="0"/>
              <a:t>h1</a:t>
            </a:r>
            <a:r>
              <a:rPr lang="zh-CN" altLang="en-US" sz="2800" dirty="0" smtClean="0"/>
              <a:t>如下所示</a:t>
            </a:r>
            <a:endParaRPr lang="zh-CN" altLang="en-US" sz="28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pic>
        <p:nvPicPr>
          <p:cNvPr id="2052" name="Picture 4"/>
          <p:cNvPicPr>
            <a:picLocks noChangeAspect="1" noChangeArrowheads="1"/>
          </p:cNvPicPr>
          <p:nvPr/>
        </p:nvPicPr>
        <p:blipFill>
          <a:blip r:embed="rId3" cstate="print"/>
          <a:srcRect/>
          <a:stretch>
            <a:fillRect/>
          </a:stretch>
        </p:blipFill>
        <p:spPr bwMode="auto">
          <a:xfrm>
            <a:off x="785786" y="1928802"/>
            <a:ext cx="4543425" cy="6477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1000100" y="2500306"/>
            <a:ext cx="1685925" cy="590550"/>
          </a:xfrm>
          <a:prstGeom prst="rect">
            <a:avLst/>
          </a:prstGeom>
          <a:noFill/>
          <a:ln w="9525">
            <a:noFill/>
            <a:miter lim="800000"/>
            <a:headEnd/>
            <a:tailEnd/>
          </a:ln>
          <a:effectLst/>
        </p:spPr>
      </p:pic>
      <p:sp>
        <p:nvSpPr>
          <p:cNvPr id="11" name="TextBox 10"/>
          <p:cNvSpPr txBox="1"/>
          <p:nvPr/>
        </p:nvSpPr>
        <p:spPr>
          <a:xfrm>
            <a:off x="6072198" y="2500306"/>
            <a:ext cx="2500330" cy="369332"/>
          </a:xfrm>
          <a:prstGeom prst="rect">
            <a:avLst/>
          </a:prstGeom>
          <a:noFill/>
        </p:spPr>
        <p:txBody>
          <a:bodyPr wrap="square" rtlCol="0">
            <a:spAutoFit/>
          </a:bodyPr>
          <a:lstStyle/>
          <a:p>
            <a:r>
              <a:rPr lang="en-US" altLang="zh-CN" dirty="0" smtClean="0"/>
              <a:t>S</a:t>
            </a:r>
            <a:r>
              <a:rPr lang="zh-CN" altLang="en-US" dirty="0" smtClean="0"/>
              <a:t>为尺度</a:t>
            </a:r>
            <a:r>
              <a:rPr lang="en-US" altLang="zh-CN" dirty="0" smtClean="0"/>
              <a:t>,</a:t>
            </a:r>
            <a:r>
              <a:rPr lang="el-GR" altLang="zh-CN" dirty="0" smtClean="0"/>
              <a:t>θ</a:t>
            </a:r>
            <a:r>
              <a:rPr lang="en-US" altLang="zh-CN" dirty="0" smtClean="0"/>
              <a:t>s</a:t>
            </a:r>
            <a:r>
              <a:rPr lang="zh-CN" altLang="en-US" dirty="0" smtClean="0"/>
              <a:t>为尺度函数</a:t>
            </a:r>
            <a:endParaRPr lang="zh-CN" altLang="en-US" dirty="0"/>
          </a:p>
        </p:txBody>
      </p:sp>
      <p:pic>
        <p:nvPicPr>
          <p:cNvPr id="2058" name="Picture 10"/>
          <p:cNvPicPr>
            <a:picLocks noChangeAspect="1" noChangeArrowheads="1"/>
          </p:cNvPicPr>
          <p:nvPr/>
        </p:nvPicPr>
        <p:blipFill>
          <a:blip r:embed="rId5" cstate="print"/>
          <a:srcRect/>
          <a:stretch>
            <a:fillRect/>
          </a:stretch>
        </p:blipFill>
        <p:spPr bwMode="auto">
          <a:xfrm>
            <a:off x="785786" y="4000504"/>
            <a:ext cx="3086100" cy="762000"/>
          </a:xfrm>
          <a:prstGeom prst="rect">
            <a:avLst/>
          </a:prstGeom>
          <a:noFill/>
          <a:ln w="9525">
            <a:noFill/>
            <a:miter lim="800000"/>
            <a:headEnd/>
            <a:tailEnd/>
          </a:ln>
          <a:effectLst/>
        </p:spPr>
      </p:pic>
      <p:sp>
        <p:nvSpPr>
          <p:cNvPr id="18" name="TextBox 17"/>
          <p:cNvSpPr txBox="1"/>
          <p:nvPr/>
        </p:nvSpPr>
        <p:spPr>
          <a:xfrm>
            <a:off x="6215074" y="4286256"/>
            <a:ext cx="1357322"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j  = 1,2,…,J</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en-US" altLang="zh-CN" sz="3200" dirty="0" smtClean="0"/>
              <a:t>Locally adaptive wavelet based image interpolation</a:t>
            </a:r>
            <a:endParaRPr lang="zh-CN" altLang="en-US" sz="3200" dirty="0"/>
          </a:p>
        </p:txBody>
      </p:sp>
      <p:sp>
        <p:nvSpPr>
          <p:cNvPr id="3" name="内容占位符 2"/>
          <p:cNvSpPr>
            <a:spLocks noGrp="1"/>
          </p:cNvSpPr>
          <p:nvPr>
            <p:ph idx="1"/>
          </p:nvPr>
        </p:nvSpPr>
        <p:spPr>
          <a:xfrm>
            <a:off x="457200" y="1285860"/>
            <a:ext cx="8229600" cy="5357850"/>
          </a:xfrm>
        </p:spPr>
        <p:txBody>
          <a:bodyPr>
            <a:normAutofit/>
          </a:bodyPr>
          <a:lstStyle/>
          <a:p>
            <a:endParaRPr lang="en-US" altLang="zh-CN" sz="2800" dirty="0" smtClean="0"/>
          </a:p>
          <a:p>
            <a:pPr lvl="1">
              <a:buNone/>
            </a:pPr>
            <a:endParaRPr lang="en-US" altLang="zh-CN" sz="2400" dirty="0" smtClean="0"/>
          </a:p>
          <a:p>
            <a:endParaRPr lang="zh-CN" altLang="en-US" sz="28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pic>
        <p:nvPicPr>
          <p:cNvPr id="4098" name="Picture 2"/>
          <p:cNvPicPr>
            <a:picLocks noChangeAspect="1" noChangeArrowheads="1"/>
          </p:cNvPicPr>
          <p:nvPr/>
        </p:nvPicPr>
        <p:blipFill>
          <a:blip r:embed="rId3" cstate="print"/>
          <a:srcRect/>
          <a:stretch>
            <a:fillRect/>
          </a:stretch>
        </p:blipFill>
        <p:spPr bwMode="auto">
          <a:xfrm>
            <a:off x="2000232" y="1142984"/>
            <a:ext cx="5214974" cy="3720128"/>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1928794" y="5038725"/>
            <a:ext cx="5305425" cy="1819275"/>
          </a:xfrm>
          <a:prstGeom prst="rect">
            <a:avLst/>
          </a:prstGeom>
          <a:noFill/>
          <a:ln w="9525">
            <a:noFill/>
            <a:miter lim="800000"/>
            <a:headEnd/>
            <a:tailEnd/>
          </a:ln>
          <a:effectLst/>
        </p:spPr>
      </p:pic>
      <p:sp>
        <p:nvSpPr>
          <p:cNvPr id="7" name="TextBox 6"/>
          <p:cNvSpPr txBox="1"/>
          <p:nvPr/>
        </p:nvSpPr>
        <p:spPr>
          <a:xfrm>
            <a:off x="7380312" y="5157192"/>
            <a:ext cx="1440160" cy="1200329"/>
          </a:xfrm>
          <a:prstGeom prst="rect">
            <a:avLst/>
          </a:prstGeom>
          <a:noFill/>
        </p:spPr>
        <p:txBody>
          <a:bodyPr wrap="square" rtlCol="0">
            <a:spAutoFit/>
          </a:bodyPr>
          <a:lstStyle/>
          <a:p>
            <a:r>
              <a:rPr lang="el-GR" altLang="zh-CN" dirty="0" smtClean="0"/>
              <a:t>λ</a:t>
            </a:r>
            <a:r>
              <a:rPr lang="en-US" altLang="zh-CN" baseline="-25000" dirty="0" smtClean="0"/>
              <a:t>j</a:t>
            </a:r>
            <a:r>
              <a:rPr lang="zh-CN" altLang="en-US" dirty="0" smtClean="0"/>
              <a:t>用来补偿离散化带来的</a:t>
            </a:r>
            <a:r>
              <a:rPr lang="en-US" altLang="zh-CN" dirty="0" err="1" smtClean="0"/>
              <a:t>lipschitz</a:t>
            </a:r>
            <a:r>
              <a:rPr lang="zh-CN" altLang="en-US" dirty="0" smtClean="0"/>
              <a:t>规范化条件</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fontScale="90000"/>
          </a:bodyPr>
          <a:lstStyle/>
          <a:p>
            <a:r>
              <a:rPr lang="en-US" altLang="zh-CN" sz="3200" dirty="0" smtClean="0"/>
              <a:t>Locally adaptive wavelet based image interpolation</a:t>
            </a:r>
            <a:endParaRPr lang="zh-CN" altLang="en-US" sz="3200" dirty="0"/>
          </a:p>
        </p:txBody>
      </p:sp>
      <p:sp>
        <p:nvSpPr>
          <p:cNvPr id="13" name="内容占位符 12"/>
          <p:cNvSpPr>
            <a:spLocks noGrp="1"/>
          </p:cNvSpPr>
          <p:nvPr>
            <p:ph idx="1"/>
          </p:nvPr>
        </p:nvSpPr>
        <p:spPr/>
        <p:txBody>
          <a:bodyPr/>
          <a:lstStyle/>
          <a:p>
            <a:r>
              <a:rPr lang="zh-CN" altLang="en-US" sz="2800" dirty="0" smtClean="0"/>
              <a:t>基本假设</a:t>
            </a:r>
            <a:endParaRPr lang="en-US" altLang="zh-CN" sz="2800" dirty="0" smtClean="0"/>
          </a:p>
          <a:p>
            <a:pPr lvl="1">
              <a:buNone/>
            </a:pPr>
            <a:r>
              <a:rPr lang="en-US" altLang="zh-CN" sz="2400" dirty="0" smtClean="0"/>
              <a:t>Local  </a:t>
            </a:r>
            <a:r>
              <a:rPr lang="en-US" altLang="zh-CN" sz="2400" dirty="0" err="1" smtClean="0"/>
              <a:t>lipschitz</a:t>
            </a:r>
            <a:r>
              <a:rPr lang="en-US" altLang="zh-CN" sz="2400" dirty="0" smtClean="0"/>
              <a:t> regularity:</a:t>
            </a:r>
          </a:p>
          <a:p>
            <a:pPr lvl="1">
              <a:buNone/>
            </a:pPr>
            <a:endParaRPr lang="en-US" altLang="zh-CN" sz="2400" dirty="0" smtClean="0"/>
          </a:p>
          <a:p>
            <a:pPr lvl="1">
              <a:buNone/>
            </a:pPr>
            <a:endParaRPr lang="en-US" altLang="zh-CN" sz="2400" dirty="0" smtClean="0"/>
          </a:p>
          <a:p>
            <a:pPr lvl="1">
              <a:buNone/>
            </a:pPr>
            <a:r>
              <a:rPr lang="zh-CN" altLang="en-US" sz="2400" dirty="0" smtClean="0"/>
              <a:t>离散化后，小波域的极值点满足：</a:t>
            </a:r>
            <a:endParaRPr lang="en-US" altLang="zh-CN" sz="2400" dirty="0" smtClean="0"/>
          </a:p>
          <a:p>
            <a:pPr lvl="1">
              <a:buNone/>
            </a:pPr>
            <a:endParaRPr lang="en-US" altLang="zh-CN" sz="2400" dirty="0" smtClean="0"/>
          </a:p>
          <a:p>
            <a:pPr lvl="1">
              <a:buNone/>
            </a:pPr>
            <a:endParaRPr lang="en-US" altLang="zh-CN" sz="2400" dirty="0" smtClean="0"/>
          </a:p>
          <a:p>
            <a:pPr lvl="1">
              <a:buNone/>
            </a:pPr>
            <a:r>
              <a:rPr lang="zh-CN" altLang="en-US" sz="2400" dirty="0" smtClean="0"/>
              <a:t>即小波域的极值点在不同尺度下是传播的；</a:t>
            </a:r>
            <a:endParaRPr lang="en-US" altLang="zh-CN" sz="2400" dirty="0" smtClean="0"/>
          </a:p>
          <a:p>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pic>
        <p:nvPicPr>
          <p:cNvPr id="16" name="Picture 7"/>
          <p:cNvPicPr>
            <a:picLocks noChangeAspect="1" noChangeArrowheads="1"/>
          </p:cNvPicPr>
          <p:nvPr/>
        </p:nvPicPr>
        <p:blipFill>
          <a:blip r:embed="rId3" cstate="print"/>
          <a:srcRect/>
          <a:stretch>
            <a:fillRect/>
          </a:stretch>
        </p:blipFill>
        <p:spPr bwMode="auto">
          <a:xfrm>
            <a:off x="6215074" y="2071678"/>
            <a:ext cx="1647825" cy="381000"/>
          </a:xfrm>
          <a:prstGeom prst="rect">
            <a:avLst/>
          </a:prstGeom>
          <a:noFill/>
          <a:ln w="9525">
            <a:noFill/>
            <a:miter lim="800000"/>
            <a:headEnd/>
            <a:tailEnd/>
          </a:ln>
          <a:effectLst/>
        </p:spPr>
      </p:pic>
      <p:sp>
        <p:nvSpPr>
          <p:cNvPr id="17" name="下箭头 16"/>
          <p:cNvSpPr/>
          <p:nvPr/>
        </p:nvSpPr>
        <p:spPr>
          <a:xfrm>
            <a:off x="7072330" y="2786058"/>
            <a:ext cx="142876" cy="35719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9" name="Picture 8"/>
          <p:cNvPicPr>
            <a:picLocks noChangeAspect="1" noChangeArrowheads="1"/>
          </p:cNvPicPr>
          <p:nvPr/>
        </p:nvPicPr>
        <p:blipFill>
          <a:blip r:embed="rId4" cstate="print"/>
          <a:srcRect/>
          <a:stretch>
            <a:fillRect/>
          </a:stretch>
        </p:blipFill>
        <p:spPr bwMode="auto">
          <a:xfrm>
            <a:off x="6000760" y="3429000"/>
            <a:ext cx="2343150" cy="428625"/>
          </a:xfrm>
          <a:prstGeom prst="rect">
            <a:avLst/>
          </a:prstGeom>
          <a:noFill/>
          <a:ln w="9525">
            <a:noFill/>
            <a:miter lim="800000"/>
            <a:headEnd/>
            <a:tailEnd/>
          </a:ln>
          <a:effectLst/>
        </p:spPr>
      </p:pic>
      <p:sp>
        <p:nvSpPr>
          <p:cNvPr id="20" name="TextBox 19"/>
          <p:cNvSpPr txBox="1"/>
          <p:nvPr/>
        </p:nvSpPr>
        <p:spPr>
          <a:xfrm>
            <a:off x="6500826" y="4000504"/>
            <a:ext cx="1357322"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j  = 1,2,…,J</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39718"/>
          </a:xfrm>
        </p:spPr>
        <p:txBody>
          <a:bodyPr>
            <a:normAutofit fontScale="90000"/>
          </a:bodyPr>
          <a:lstStyle/>
          <a:p>
            <a:r>
              <a:rPr lang="en-US" altLang="zh-CN" sz="3200" dirty="0" smtClean="0"/>
              <a:t>Locally adaptive wavelet based image interpolation</a:t>
            </a:r>
            <a:endParaRPr lang="zh-CN" altLang="en-US" sz="3200" dirty="0"/>
          </a:p>
        </p:txBody>
      </p:sp>
      <p:sp>
        <p:nvSpPr>
          <p:cNvPr id="13" name="内容占位符 12"/>
          <p:cNvSpPr>
            <a:spLocks noGrp="1"/>
          </p:cNvSpPr>
          <p:nvPr>
            <p:ph idx="1"/>
          </p:nvPr>
        </p:nvSpPr>
        <p:spPr/>
        <p:txBody>
          <a:bodyPr/>
          <a:lstStyle/>
          <a:p>
            <a:pPr>
              <a:buNone/>
            </a:pP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785786" y="1142984"/>
            <a:ext cx="7585059" cy="5072076"/>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39718"/>
          </a:xfrm>
        </p:spPr>
        <p:txBody>
          <a:bodyPr>
            <a:normAutofit fontScale="90000"/>
          </a:bodyPr>
          <a:lstStyle/>
          <a:p>
            <a:r>
              <a:rPr lang="en-US" altLang="zh-CN" sz="3200" dirty="0" smtClean="0"/>
              <a:t>Locally adaptive wavelet based image interpolation</a:t>
            </a:r>
            <a:endParaRPr lang="zh-CN" altLang="en-US"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14414" y="1571612"/>
            <a:ext cx="6972300" cy="200025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
        <p:nvSpPr>
          <p:cNvPr id="6" name="TextBox 5"/>
          <p:cNvSpPr txBox="1"/>
          <p:nvPr/>
        </p:nvSpPr>
        <p:spPr>
          <a:xfrm>
            <a:off x="714348" y="1142984"/>
            <a:ext cx="1643074" cy="523220"/>
          </a:xfrm>
          <a:prstGeom prst="rect">
            <a:avLst/>
          </a:prstGeom>
          <a:noFill/>
        </p:spPr>
        <p:txBody>
          <a:bodyPr wrap="square" rtlCol="0">
            <a:spAutoFit/>
          </a:bodyPr>
          <a:lstStyle/>
          <a:p>
            <a:r>
              <a:rPr lang="zh-CN" altLang="en-US" sz="2800" dirty="0" smtClean="0"/>
              <a:t>流程框架</a:t>
            </a:r>
            <a:endParaRPr lang="zh-CN" altLang="en-US" sz="2800" dirty="0"/>
          </a:p>
        </p:txBody>
      </p:sp>
      <p:sp>
        <p:nvSpPr>
          <p:cNvPr id="8" name="TextBox 7"/>
          <p:cNvSpPr txBox="1"/>
          <p:nvPr/>
        </p:nvSpPr>
        <p:spPr>
          <a:xfrm>
            <a:off x="1214414" y="4429132"/>
            <a:ext cx="1357322" cy="369332"/>
          </a:xfrm>
          <a:prstGeom prst="rect">
            <a:avLst/>
          </a:prstGeom>
          <a:noFill/>
        </p:spPr>
        <p:txBody>
          <a:bodyPr wrap="square" rtlCol="0">
            <a:spAutoFit/>
          </a:bodyPr>
          <a:lstStyle/>
          <a:p>
            <a:r>
              <a:rPr lang="en-US" altLang="zh-CN" dirty="0" smtClean="0"/>
              <a:t>fu</a:t>
            </a:r>
            <a:r>
              <a:rPr lang="zh-CN" altLang="en-US" dirty="0" smtClean="0"/>
              <a:t>初始估计</a:t>
            </a:r>
            <a:endParaRPr lang="zh-CN" altLang="en-US" dirty="0"/>
          </a:p>
        </p:txBody>
      </p:sp>
      <p:sp>
        <p:nvSpPr>
          <p:cNvPr id="9" name="TextBox 8"/>
          <p:cNvSpPr txBox="1"/>
          <p:nvPr/>
        </p:nvSpPr>
        <p:spPr>
          <a:xfrm>
            <a:off x="1214414" y="5143512"/>
            <a:ext cx="1357322" cy="369332"/>
          </a:xfrm>
          <a:prstGeom prst="rect">
            <a:avLst/>
          </a:prstGeom>
          <a:noFill/>
        </p:spPr>
        <p:txBody>
          <a:bodyPr wrap="square" rtlCol="0">
            <a:spAutoFit/>
          </a:bodyPr>
          <a:lstStyle/>
          <a:p>
            <a:r>
              <a:rPr lang="en-US" altLang="zh-CN" dirty="0" smtClean="0"/>
              <a:t>gu</a:t>
            </a:r>
            <a:r>
              <a:rPr lang="zh-CN" altLang="en-US" dirty="0" smtClean="0"/>
              <a:t>初始估计</a:t>
            </a:r>
            <a:endParaRPr lang="zh-CN" altLang="en-US" dirty="0"/>
          </a:p>
        </p:txBody>
      </p:sp>
      <p:cxnSp>
        <p:nvCxnSpPr>
          <p:cNvPr id="11" name="肘形连接符 10"/>
          <p:cNvCxnSpPr>
            <a:stCxn id="8" idx="3"/>
          </p:cNvCxnSpPr>
          <p:nvPr/>
        </p:nvCxnSpPr>
        <p:spPr>
          <a:xfrm>
            <a:off x="2571736" y="4613798"/>
            <a:ext cx="785818" cy="38683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7" name="肘形连接符 16"/>
          <p:cNvCxnSpPr>
            <a:stCxn id="9" idx="3"/>
          </p:cNvCxnSpPr>
          <p:nvPr/>
        </p:nvCxnSpPr>
        <p:spPr>
          <a:xfrm flipV="1">
            <a:off x="2571736" y="5000636"/>
            <a:ext cx="785818" cy="327542"/>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347864" y="4797152"/>
            <a:ext cx="1296144" cy="369332"/>
          </a:xfrm>
          <a:prstGeom prst="rect">
            <a:avLst/>
          </a:prstGeom>
          <a:noFill/>
        </p:spPr>
        <p:txBody>
          <a:bodyPr wrap="square" rtlCol="0">
            <a:spAutoFit/>
          </a:bodyPr>
          <a:lstStyle/>
          <a:p>
            <a:r>
              <a:rPr lang="en-US" altLang="zh-CN" dirty="0" smtClean="0"/>
              <a:t>fu</a:t>
            </a:r>
            <a:r>
              <a:rPr lang="en-US" altLang="zh-CN" baseline="30000" dirty="0" smtClean="0"/>
              <a:t>(k-1)</a:t>
            </a:r>
            <a:r>
              <a:rPr lang="en-US" altLang="zh-CN" dirty="0" smtClean="0"/>
              <a:t>,gu</a:t>
            </a:r>
            <a:r>
              <a:rPr lang="en-US" altLang="zh-CN" baseline="30000" dirty="0" smtClean="0"/>
              <a:t>(k-1)</a:t>
            </a:r>
            <a:endParaRPr lang="zh-CN" altLang="en-US" baseline="30000" dirty="0"/>
          </a:p>
        </p:txBody>
      </p:sp>
      <p:sp>
        <p:nvSpPr>
          <p:cNvPr id="21" name="TextBox 20"/>
          <p:cNvSpPr txBox="1"/>
          <p:nvPr/>
        </p:nvSpPr>
        <p:spPr>
          <a:xfrm>
            <a:off x="5429256" y="4857760"/>
            <a:ext cx="1500198" cy="369332"/>
          </a:xfrm>
          <a:prstGeom prst="rect">
            <a:avLst/>
          </a:prstGeom>
          <a:noFill/>
        </p:spPr>
        <p:txBody>
          <a:bodyPr wrap="square" rtlCol="0">
            <a:spAutoFit/>
          </a:bodyPr>
          <a:lstStyle/>
          <a:p>
            <a:endParaRPr lang="zh-CN" altLang="en-US"/>
          </a:p>
        </p:txBody>
      </p:sp>
      <p:sp>
        <p:nvSpPr>
          <p:cNvPr id="12" name="TextBox 11"/>
          <p:cNvSpPr txBox="1"/>
          <p:nvPr/>
        </p:nvSpPr>
        <p:spPr>
          <a:xfrm>
            <a:off x="5220072" y="4797152"/>
            <a:ext cx="1440160" cy="369332"/>
          </a:xfrm>
          <a:prstGeom prst="rect">
            <a:avLst/>
          </a:prstGeom>
          <a:noFill/>
        </p:spPr>
        <p:txBody>
          <a:bodyPr wrap="square" rtlCol="0">
            <a:spAutoFit/>
          </a:bodyPr>
          <a:lstStyle/>
          <a:p>
            <a:r>
              <a:rPr lang="zh-CN" altLang="en-US" dirty="0" smtClean="0"/>
              <a:t>投影</a:t>
            </a:r>
            <a:r>
              <a:rPr lang="en-US" altLang="zh-CN" dirty="0" smtClean="0"/>
              <a:t>P</a:t>
            </a:r>
            <a:r>
              <a:rPr lang="el-GR" altLang="zh-CN" dirty="0" smtClean="0"/>
              <a:t>ν</a:t>
            </a:r>
            <a:r>
              <a:rPr lang="en-US" altLang="zh-CN" dirty="0" smtClean="0"/>
              <a:t>:ww</a:t>
            </a:r>
            <a:r>
              <a:rPr lang="en-US" altLang="zh-CN" baseline="30000" dirty="0" smtClean="0"/>
              <a:t>-1</a:t>
            </a:r>
            <a:endParaRPr lang="zh-CN" altLang="en-US" dirty="0"/>
          </a:p>
        </p:txBody>
      </p:sp>
      <p:cxnSp>
        <p:nvCxnSpPr>
          <p:cNvPr id="14" name="直接箭头连接符 13"/>
          <p:cNvCxnSpPr>
            <a:stCxn id="20" idx="3"/>
            <a:endCxn id="12" idx="1"/>
          </p:cNvCxnSpPr>
          <p:nvPr/>
        </p:nvCxnSpPr>
        <p:spPr>
          <a:xfrm>
            <a:off x="4644008" y="498181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64288" y="4797152"/>
            <a:ext cx="1656184" cy="369332"/>
          </a:xfrm>
          <a:prstGeom prst="rect">
            <a:avLst/>
          </a:prstGeom>
          <a:noFill/>
        </p:spPr>
        <p:txBody>
          <a:bodyPr wrap="square" rtlCol="0">
            <a:spAutoFit/>
          </a:bodyPr>
          <a:lstStyle/>
          <a:p>
            <a:r>
              <a:rPr lang="zh-CN" altLang="en-US" dirty="0" smtClean="0"/>
              <a:t>投影</a:t>
            </a:r>
            <a:r>
              <a:rPr lang="en-US" altLang="zh-CN" dirty="0" smtClean="0"/>
              <a:t>Ps:</a:t>
            </a:r>
            <a:r>
              <a:rPr lang="zh-CN" altLang="en-US" dirty="0" smtClean="0"/>
              <a:t>修正</a:t>
            </a:r>
            <a:r>
              <a:rPr lang="en-US" altLang="zh-CN" dirty="0" smtClean="0"/>
              <a:t>fu</a:t>
            </a:r>
            <a:endParaRPr lang="zh-CN" altLang="en-US" dirty="0"/>
          </a:p>
        </p:txBody>
      </p:sp>
      <p:cxnSp>
        <p:nvCxnSpPr>
          <p:cNvPr id="22" name="直接箭头连接符 21"/>
          <p:cNvCxnSpPr>
            <a:stCxn id="12" idx="3"/>
            <a:endCxn id="18" idx="1"/>
          </p:cNvCxnSpPr>
          <p:nvPr/>
        </p:nvCxnSpPr>
        <p:spPr>
          <a:xfrm>
            <a:off x="6660232" y="498181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164288" y="5733256"/>
            <a:ext cx="1656184" cy="369332"/>
          </a:xfrm>
          <a:prstGeom prst="rect">
            <a:avLst/>
          </a:prstGeom>
          <a:noFill/>
        </p:spPr>
        <p:txBody>
          <a:bodyPr wrap="square" rtlCol="0">
            <a:spAutoFit/>
          </a:bodyPr>
          <a:lstStyle/>
          <a:p>
            <a:r>
              <a:rPr lang="zh-CN" altLang="en-US" dirty="0" smtClean="0"/>
              <a:t>投影</a:t>
            </a:r>
            <a:r>
              <a:rPr lang="en-US" altLang="zh-CN" dirty="0" smtClean="0"/>
              <a:t>P</a:t>
            </a:r>
            <a:r>
              <a:rPr lang="el-GR" altLang="zh-CN" dirty="0" smtClean="0"/>
              <a:t>ε</a:t>
            </a:r>
            <a:r>
              <a:rPr lang="en-US" altLang="zh-CN" dirty="0" smtClean="0"/>
              <a:t>:</a:t>
            </a:r>
            <a:r>
              <a:rPr lang="zh-CN" altLang="en-US" dirty="0" smtClean="0"/>
              <a:t>修正</a:t>
            </a:r>
            <a:r>
              <a:rPr lang="en-US" altLang="zh-CN" dirty="0" err="1" smtClean="0"/>
              <a:t>g</a:t>
            </a:r>
            <a:r>
              <a:rPr lang="en-US" altLang="zh-CN" dirty="0" err="1" smtClean="0"/>
              <a:t>u</a:t>
            </a:r>
            <a:endParaRPr lang="zh-CN" altLang="en-US" dirty="0"/>
          </a:p>
        </p:txBody>
      </p:sp>
      <p:cxnSp>
        <p:nvCxnSpPr>
          <p:cNvPr id="27" name="直接箭头连接符 26"/>
          <p:cNvCxnSpPr>
            <a:stCxn id="18" idx="2"/>
            <a:endCxn id="25" idx="0"/>
          </p:cNvCxnSpPr>
          <p:nvPr/>
        </p:nvCxnSpPr>
        <p:spPr>
          <a:xfrm>
            <a:off x="7992380" y="5166484"/>
            <a:ext cx="0" cy="566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5" idx="1"/>
            <a:endCxn id="20" idx="2"/>
          </p:cNvCxnSpPr>
          <p:nvPr/>
        </p:nvCxnSpPr>
        <p:spPr>
          <a:xfrm rot="10800000">
            <a:off x="3995936" y="5166484"/>
            <a:ext cx="3168352" cy="7514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932040" y="6021288"/>
            <a:ext cx="1368152" cy="369332"/>
          </a:xfrm>
          <a:prstGeom prst="rect">
            <a:avLst/>
          </a:prstGeom>
          <a:noFill/>
        </p:spPr>
        <p:txBody>
          <a:bodyPr wrap="square" rtlCol="0">
            <a:spAutoFit/>
          </a:bodyPr>
          <a:lstStyle/>
          <a:p>
            <a:r>
              <a:rPr lang="zh-CN" altLang="en-US" dirty="0" smtClean="0"/>
              <a:t>迭代至收敛</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39718"/>
          </a:xfrm>
        </p:spPr>
        <p:txBody>
          <a:bodyPr>
            <a:normAutofit fontScale="90000"/>
          </a:bodyPr>
          <a:lstStyle/>
          <a:p>
            <a:r>
              <a:rPr lang="en-US" altLang="zh-CN" sz="3200" dirty="0" smtClean="0"/>
              <a:t>Locally adaptive wavelet based image interpolation</a:t>
            </a:r>
            <a:endParaRPr lang="zh-CN" altLang="en-US"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14414" y="1571612"/>
            <a:ext cx="6972300" cy="200025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6" name="TextBox 5"/>
          <p:cNvSpPr txBox="1"/>
          <p:nvPr/>
        </p:nvSpPr>
        <p:spPr>
          <a:xfrm>
            <a:off x="714348" y="1142984"/>
            <a:ext cx="1643074" cy="523220"/>
          </a:xfrm>
          <a:prstGeom prst="rect">
            <a:avLst/>
          </a:prstGeom>
          <a:noFill/>
        </p:spPr>
        <p:txBody>
          <a:bodyPr wrap="square" rtlCol="0">
            <a:spAutoFit/>
          </a:bodyPr>
          <a:lstStyle/>
          <a:p>
            <a:r>
              <a:rPr lang="zh-CN" altLang="en-US" sz="2800" dirty="0" smtClean="0"/>
              <a:t>流程框架</a:t>
            </a:r>
            <a:endParaRPr lang="zh-CN" altLang="en-US" sz="2800" dirty="0"/>
          </a:p>
        </p:txBody>
      </p:sp>
      <p:sp>
        <p:nvSpPr>
          <p:cNvPr id="8" name="TextBox 7"/>
          <p:cNvSpPr txBox="1"/>
          <p:nvPr/>
        </p:nvSpPr>
        <p:spPr>
          <a:xfrm>
            <a:off x="1214414" y="4429132"/>
            <a:ext cx="1357322" cy="369332"/>
          </a:xfrm>
          <a:prstGeom prst="rect">
            <a:avLst/>
          </a:prstGeom>
          <a:noFill/>
        </p:spPr>
        <p:txBody>
          <a:bodyPr wrap="square" rtlCol="0">
            <a:spAutoFit/>
          </a:bodyPr>
          <a:lstStyle/>
          <a:p>
            <a:r>
              <a:rPr lang="en-US" altLang="zh-CN" dirty="0" smtClean="0"/>
              <a:t>fu</a:t>
            </a:r>
            <a:r>
              <a:rPr lang="zh-CN" altLang="en-US" dirty="0" smtClean="0"/>
              <a:t>初始估计</a:t>
            </a:r>
            <a:endParaRPr lang="zh-CN" altLang="en-US" dirty="0"/>
          </a:p>
        </p:txBody>
      </p:sp>
      <p:sp>
        <p:nvSpPr>
          <p:cNvPr id="9" name="TextBox 8"/>
          <p:cNvSpPr txBox="1"/>
          <p:nvPr/>
        </p:nvSpPr>
        <p:spPr>
          <a:xfrm>
            <a:off x="1214414" y="5143512"/>
            <a:ext cx="1357322" cy="369332"/>
          </a:xfrm>
          <a:prstGeom prst="rect">
            <a:avLst/>
          </a:prstGeom>
          <a:noFill/>
        </p:spPr>
        <p:txBody>
          <a:bodyPr wrap="square" rtlCol="0">
            <a:spAutoFit/>
          </a:bodyPr>
          <a:lstStyle/>
          <a:p>
            <a:r>
              <a:rPr lang="en-US" altLang="zh-CN" dirty="0" smtClean="0"/>
              <a:t>gu</a:t>
            </a:r>
            <a:r>
              <a:rPr lang="zh-CN" altLang="en-US" dirty="0" smtClean="0"/>
              <a:t>初始估计</a:t>
            </a:r>
            <a:endParaRPr lang="zh-CN" altLang="en-US" dirty="0"/>
          </a:p>
        </p:txBody>
      </p:sp>
      <p:cxnSp>
        <p:nvCxnSpPr>
          <p:cNvPr id="11" name="肘形连接符 10"/>
          <p:cNvCxnSpPr>
            <a:stCxn id="8" idx="3"/>
          </p:cNvCxnSpPr>
          <p:nvPr/>
        </p:nvCxnSpPr>
        <p:spPr>
          <a:xfrm>
            <a:off x="2571736" y="4613798"/>
            <a:ext cx="785818" cy="38683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7" name="肘形连接符 16"/>
          <p:cNvCxnSpPr>
            <a:stCxn id="9" idx="3"/>
          </p:cNvCxnSpPr>
          <p:nvPr/>
        </p:nvCxnSpPr>
        <p:spPr>
          <a:xfrm flipV="1">
            <a:off x="2571736" y="5000636"/>
            <a:ext cx="785818" cy="327542"/>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347864" y="4797152"/>
            <a:ext cx="1296144" cy="369332"/>
          </a:xfrm>
          <a:prstGeom prst="rect">
            <a:avLst/>
          </a:prstGeom>
          <a:noFill/>
        </p:spPr>
        <p:txBody>
          <a:bodyPr wrap="square" rtlCol="0">
            <a:spAutoFit/>
          </a:bodyPr>
          <a:lstStyle/>
          <a:p>
            <a:r>
              <a:rPr lang="en-US" altLang="zh-CN" dirty="0" smtClean="0"/>
              <a:t>fu</a:t>
            </a:r>
            <a:r>
              <a:rPr lang="en-US" altLang="zh-CN" baseline="30000" dirty="0" smtClean="0"/>
              <a:t>(k-1)</a:t>
            </a:r>
            <a:r>
              <a:rPr lang="en-US" altLang="zh-CN" dirty="0" smtClean="0"/>
              <a:t>,gu</a:t>
            </a:r>
            <a:r>
              <a:rPr lang="en-US" altLang="zh-CN" baseline="30000" dirty="0" smtClean="0"/>
              <a:t>(k-1)</a:t>
            </a:r>
            <a:endParaRPr lang="zh-CN" altLang="en-US" baseline="30000" dirty="0"/>
          </a:p>
        </p:txBody>
      </p:sp>
      <p:sp>
        <p:nvSpPr>
          <p:cNvPr id="21" name="TextBox 20"/>
          <p:cNvSpPr txBox="1"/>
          <p:nvPr/>
        </p:nvSpPr>
        <p:spPr>
          <a:xfrm>
            <a:off x="5429256" y="4857760"/>
            <a:ext cx="1500198" cy="369332"/>
          </a:xfrm>
          <a:prstGeom prst="rect">
            <a:avLst/>
          </a:prstGeom>
          <a:noFill/>
        </p:spPr>
        <p:txBody>
          <a:bodyPr wrap="square" rtlCol="0">
            <a:spAutoFit/>
          </a:bodyPr>
          <a:lstStyle/>
          <a:p>
            <a:endParaRPr lang="zh-CN" altLang="en-US"/>
          </a:p>
        </p:txBody>
      </p:sp>
      <p:sp>
        <p:nvSpPr>
          <p:cNvPr id="12" name="TextBox 11"/>
          <p:cNvSpPr txBox="1"/>
          <p:nvPr/>
        </p:nvSpPr>
        <p:spPr>
          <a:xfrm>
            <a:off x="5220072" y="4797152"/>
            <a:ext cx="1440160" cy="369332"/>
          </a:xfrm>
          <a:prstGeom prst="rect">
            <a:avLst/>
          </a:prstGeom>
          <a:noFill/>
        </p:spPr>
        <p:txBody>
          <a:bodyPr wrap="square" rtlCol="0">
            <a:spAutoFit/>
          </a:bodyPr>
          <a:lstStyle/>
          <a:p>
            <a:r>
              <a:rPr lang="zh-CN" altLang="en-US" dirty="0" smtClean="0"/>
              <a:t>投影</a:t>
            </a:r>
            <a:r>
              <a:rPr lang="en-US" altLang="zh-CN" dirty="0" smtClean="0"/>
              <a:t>P</a:t>
            </a:r>
            <a:r>
              <a:rPr lang="el-GR" altLang="zh-CN" dirty="0" smtClean="0"/>
              <a:t>ν</a:t>
            </a:r>
            <a:r>
              <a:rPr lang="en-US" altLang="zh-CN" dirty="0" smtClean="0"/>
              <a:t>:ww</a:t>
            </a:r>
            <a:r>
              <a:rPr lang="en-US" altLang="zh-CN" baseline="30000" dirty="0" smtClean="0"/>
              <a:t>-1</a:t>
            </a:r>
            <a:endParaRPr lang="zh-CN" altLang="en-US" dirty="0"/>
          </a:p>
        </p:txBody>
      </p:sp>
      <p:cxnSp>
        <p:nvCxnSpPr>
          <p:cNvPr id="14" name="直接箭头连接符 13"/>
          <p:cNvCxnSpPr>
            <a:stCxn id="20" idx="3"/>
            <a:endCxn id="12" idx="1"/>
          </p:cNvCxnSpPr>
          <p:nvPr/>
        </p:nvCxnSpPr>
        <p:spPr>
          <a:xfrm>
            <a:off x="4644008" y="498181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64288" y="4797152"/>
            <a:ext cx="1656184" cy="369332"/>
          </a:xfrm>
          <a:prstGeom prst="rect">
            <a:avLst/>
          </a:prstGeom>
          <a:noFill/>
        </p:spPr>
        <p:txBody>
          <a:bodyPr wrap="square" rtlCol="0">
            <a:spAutoFit/>
          </a:bodyPr>
          <a:lstStyle/>
          <a:p>
            <a:r>
              <a:rPr lang="zh-CN" altLang="en-US" dirty="0" smtClean="0"/>
              <a:t>投影</a:t>
            </a:r>
            <a:r>
              <a:rPr lang="en-US" altLang="zh-CN" dirty="0" smtClean="0"/>
              <a:t>Ps:</a:t>
            </a:r>
            <a:r>
              <a:rPr lang="zh-CN" altLang="en-US" dirty="0" smtClean="0"/>
              <a:t>修正</a:t>
            </a:r>
            <a:r>
              <a:rPr lang="en-US" altLang="zh-CN" dirty="0" smtClean="0"/>
              <a:t>fu</a:t>
            </a:r>
            <a:endParaRPr lang="zh-CN" altLang="en-US" dirty="0"/>
          </a:p>
        </p:txBody>
      </p:sp>
      <p:cxnSp>
        <p:nvCxnSpPr>
          <p:cNvPr id="22" name="直接箭头连接符 21"/>
          <p:cNvCxnSpPr>
            <a:stCxn id="12" idx="3"/>
            <a:endCxn id="18" idx="1"/>
          </p:cNvCxnSpPr>
          <p:nvPr/>
        </p:nvCxnSpPr>
        <p:spPr>
          <a:xfrm>
            <a:off x="6660232" y="498181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164288" y="5733256"/>
            <a:ext cx="1656184" cy="369332"/>
          </a:xfrm>
          <a:prstGeom prst="rect">
            <a:avLst/>
          </a:prstGeom>
          <a:noFill/>
        </p:spPr>
        <p:txBody>
          <a:bodyPr wrap="square" rtlCol="0">
            <a:spAutoFit/>
          </a:bodyPr>
          <a:lstStyle/>
          <a:p>
            <a:r>
              <a:rPr lang="zh-CN" altLang="en-US" dirty="0" smtClean="0"/>
              <a:t>投影</a:t>
            </a:r>
            <a:r>
              <a:rPr lang="en-US" altLang="zh-CN" dirty="0" smtClean="0"/>
              <a:t>P</a:t>
            </a:r>
            <a:r>
              <a:rPr lang="el-GR" altLang="zh-CN" dirty="0" smtClean="0"/>
              <a:t>ε</a:t>
            </a:r>
            <a:r>
              <a:rPr lang="en-US" altLang="zh-CN" dirty="0" smtClean="0"/>
              <a:t>:</a:t>
            </a:r>
            <a:r>
              <a:rPr lang="zh-CN" altLang="en-US" dirty="0" smtClean="0"/>
              <a:t>修正</a:t>
            </a:r>
            <a:r>
              <a:rPr lang="en-US" altLang="zh-CN" dirty="0" err="1" smtClean="0"/>
              <a:t>g</a:t>
            </a:r>
            <a:r>
              <a:rPr lang="en-US" altLang="zh-CN" dirty="0" err="1" smtClean="0"/>
              <a:t>u</a:t>
            </a:r>
            <a:endParaRPr lang="zh-CN" altLang="en-US" dirty="0"/>
          </a:p>
        </p:txBody>
      </p:sp>
      <p:cxnSp>
        <p:nvCxnSpPr>
          <p:cNvPr id="27" name="直接箭头连接符 26"/>
          <p:cNvCxnSpPr>
            <a:stCxn id="18" idx="2"/>
            <a:endCxn id="25" idx="0"/>
          </p:cNvCxnSpPr>
          <p:nvPr/>
        </p:nvCxnSpPr>
        <p:spPr>
          <a:xfrm>
            <a:off x="7992380" y="5166484"/>
            <a:ext cx="0" cy="566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5" idx="1"/>
            <a:endCxn id="20" idx="2"/>
          </p:cNvCxnSpPr>
          <p:nvPr/>
        </p:nvCxnSpPr>
        <p:spPr>
          <a:xfrm rot="10800000">
            <a:off x="3995936" y="5166484"/>
            <a:ext cx="3168352" cy="7514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932040" y="6021288"/>
            <a:ext cx="1368152" cy="369332"/>
          </a:xfrm>
          <a:prstGeom prst="rect">
            <a:avLst/>
          </a:prstGeom>
          <a:noFill/>
        </p:spPr>
        <p:txBody>
          <a:bodyPr wrap="square" rtlCol="0">
            <a:spAutoFit/>
          </a:bodyPr>
          <a:lstStyle/>
          <a:p>
            <a:r>
              <a:rPr lang="zh-CN" altLang="en-US" dirty="0" smtClean="0"/>
              <a:t>迭代至收敛</a:t>
            </a:r>
            <a:endParaRPr lang="zh-CN" altLang="en-US" dirty="0"/>
          </a:p>
        </p:txBody>
      </p:sp>
      <p:pic>
        <p:nvPicPr>
          <p:cNvPr id="3" name="Picture 2"/>
          <p:cNvPicPr>
            <a:picLocks noChangeAspect="1" noChangeArrowheads="1"/>
          </p:cNvPicPr>
          <p:nvPr/>
        </p:nvPicPr>
        <p:blipFill>
          <a:blip r:embed="rId3" cstate="print"/>
          <a:srcRect/>
          <a:stretch>
            <a:fillRect/>
          </a:stretch>
        </p:blipFill>
        <p:spPr bwMode="auto">
          <a:xfrm>
            <a:off x="899592" y="1772816"/>
            <a:ext cx="7753350" cy="217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3008313" cy="690339"/>
          </a:xfrm>
        </p:spPr>
        <p:txBody>
          <a:bodyPr>
            <a:normAutofit/>
          </a:bodyPr>
          <a:lstStyle/>
          <a:p>
            <a:r>
              <a:rPr lang="zh-CN" altLang="en-US" sz="2800" dirty="0" smtClean="0"/>
              <a:t>估计</a:t>
            </a:r>
            <a:r>
              <a:rPr lang="en-US" altLang="zh-CN" sz="2800" dirty="0" smtClean="0"/>
              <a:t>f</a:t>
            </a:r>
            <a:r>
              <a:rPr lang="en-US" altLang="zh-CN" sz="2800" baseline="-25000" dirty="0" smtClean="0"/>
              <a:t>u</a:t>
            </a:r>
            <a:endParaRPr lang="zh-CN" altLang="en-US" sz="2800" dirty="0"/>
          </a:p>
        </p:txBody>
      </p:sp>
      <p:sp>
        <p:nvSpPr>
          <p:cNvPr id="8" name="内容占位符 7"/>
          <p:cNvSpPr>
            <a:spLocks noGrp="1"/>
          </p:cNvSpPr>
          <p:nvPr>
            <p:ph idx="1"/>
          </p:nvPr>
        </p:nvSpPr>
        <p:spPr>
          <a:xfrm>
            <a:off x="2843808" y="764704"/>
            <a:ext cx="5759822" cy="792088"/>
          </a:xfrm>
        </p:spPr>
        <p:txBody>
          <a:bodyPr>
            <a:normAutofit/>
          </a:bodyPr>
          <a:lstStyle/>
          <a:p>
            <a:r>
              <a:rPr lang="zh-CN" altLang="en-US" sz="2400" dirty="0" smtClean="0"/>
              <a:t>对</a:t>
            </a:r>
            <a:r>
              <a:rPr lang="en-US" altLang="zh-CN" sz="2400" dirty="0" smtClean="0"/>
              <a:t>f</a:t>
            </a:r>
            <a:r>
              <a:rPr lang="zh-CN" altLang="en-US" sz="2400" dirty="0" smtClean="0"/>
              <a:t>采用</a:t>
            </a:r>
            <a:r>
              <a:rPr lang="en-US" altLang="zh-CN" sz="2400" dirty="0" err="1" smtClean="0"/>
              <a:t>bicubic</a:t>
            </a:r>
            <a:r>
              <a:rPr lang="zh-CN" altLang="en-US" sz="2400" dirty="0" smtClean="0"/>
              <a:t>上采样</a:t>
            </a:r>
            <a:r>
              <a:rPr lang="en-US" altLang="zh-CN" sz="2400" dirty="0" smtClean="0"/>
              <a:t>2</a:t>
            </a:r>
            <a:r>
              <a:rPr lang="zh-CN" altLang="en-US" sz="2400" dirty="0" smtClean="0"/>
              <a:t>倍</a:t>
            </a:r>
            <a:endParaRPr lang="zh-CN" altLang="en-US" sz="24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
        <p:nvSpPr>
          <p:cNvPr id="6" name="标题 1"/>
          <p:cNvSpPr txBox="1">
            <a:spLocks/>
          </p:cNvSpPr>
          <p:nvPr/>
        </p:nvSpPr>
        <p:spPr>
          <a:xfrm>
            <a:off x="323529" y="2132856"/>
            <a:ext cx="2592288" cy="94137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mj-lt"/>
                <a:ea typeface="+mj-ea"/>
                <a:cs typeface="+mj-cs"/>
              </a:rPr>
              <a:t>估计</a:t>
            </a:r>
            <a:r>
              <a:rPr lang="en-US" altLang="zh-CN" sz="2800" b="1" noProof="0" dirty="0" err="1" smtClean="0">
                <a:latin typeface="+mj-lt"/>
                <a:ea typeface="+mj-ea"/>
                <a:cs typeface="+mj-cs"/>
              </a:rPr>
              <a:t>g</a:t>
            </a:r>
            <a:r>
              <a:rPr lang="en-US" altLang="zh-CN" sz="2800" b="1" baseline="-25000" noProof="0" dirty="0" err="1" smtClean="0">
                <a:latin typeface="+mj-lt"/>
                <a:ea typeface="+mj-ea"/>
                <a:cs typeface="+mj-cs"/>
              </a:rPr>
              <a:t>u</a:t>
            </a:r>
            <a:endParaRPr kumimoji="0" lang="zh-CN" alt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内容占位符 7"/>
          <p:cNvSpPr txBox="1">
            <a:spLocks/>
          </p:cNvSpPr>
          <p:nvPr/>
        </p:nvSpPr>
        <p:spPr>
          <a:xfrm>
            <a:off x="2771800" y="1844824"/>
            <a:ext cx="5831830" cy="48245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400" noProof="0" dirty="0" smtClean="0"/>
              <a:t>行</a:t>
            </a:r>
            <a:r>
              <a:rPr lang="en-US" altLang="zh-CN" sz="2400" noProof="0" dirty="0" smtClean="0"/>
              <a:t>g</a:t>
            </a:r>
            <a:r>
              <a:rPr lang="en-US" altLang="zh-CN" sz="2400" baseline="-25000" noProof="0" dirty="0" smtClean="0"/>
              <a:t>1,u</a:t>
            </a:r>
            <a:r>
              <a:rPr lang="zh-CN" altLang="en-US" sz="2400" noProof="0" dirty="0" smtClean="0"/>
              <a:t>、列</a:t>
            </a:r>
            <a:r>
              <a:rPr lang="en-US" altLang="zh-CN" sz="2400" noProof="0" dirty="0" smtClean="0"/>
              <a:t>g</a:t>
            </a:r>
            <a:r>
              <a:rPr lang="en-US" altLang="zh-CN" sz="2400" baseline="-25000" noProof="0" dirty="0" smtClean="0"/>
              <a:t>2,u</a:t>
            </a:r>
            <a:r>
              <a:rPr lang="zh-CN" altLang="en-US" sz="2400" noProof="0" dirty="0" smtClean="0"/>
              <a:t>分别处理</a:t>
            </a:r>
            <a:r>
              <a:rPr lang="zh-CN" altLang="en-US" sz="2400" dirty="0" smtClean="0"/>
              <a:t>，过程类似；</a:t>
            </a:r>
            <a:endParaRPr lang="en-US" altLang="zh-CN" sz="2400" dirty="0" smtClean="0"/>
          </a:p>
          <a:p>
            <a:pPr marL="342900" lvl="0" indent="-342900">
              <a:spcBef>
                <a:spcPct val="20000"/>
              </a:spcBef>
              <a:buFont typeface="Arial" pitchFamily="34" charset="0"/>
              <a:buChar cha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以</a:t>
            </a:r>
            <a:r>
              <a:rPr lang="en-US" altLang="zh-CN" sz="2400" dirty="0" smtClean="0"/>
              <a:t>g</a:t>
            </a:r>
            <a:r>
              <a:rPr lang="en-US" altLang="zh-CN" sz="2400" baseline="-25000" dirty="0" smtClean="0"/>
              <a:t>1,u</a:t>
            </a:r>
            <a:r>
              <a:rPr lang="zh-CN" altLang="en-US" sz="2400" dirty="0" smtClean="0"/>
              <a:t>为例：首先对</a:t>
            </a:r>
            <a:r>
              <a:rPr lang="en-US" altLang="zh-CN" sz="2400" dirty="0" smtClean="0"/>
              <a:t>f</a:t>
            </a:r>
            <a:r>
              <a:rPr lang="zh-CN" altLang="en-US" sz="2400" dirty="0" smtClean="0"/>
              <a:t>做多个尺度小波变换</a:t>
            </a:r>
            <a:endParaRPr lang="en-US" altLang="zh-CN" sz="2400" dirty="0" smtClean="0"/>
          </a:p>
          <a:p>
            <a:pPr marL="342900" lvl="0" indent="-342900">
              <a:spcBef>
                <a:spcPct val="20000"/>
              </a:spcBef>
              <a:buFont typeface="Arial" pitchFamily="34" charset="0"/>
              <a:buChar char="•"/>
            </a:pPr>
            <a:endParaRPr lang="en-US" altLang="zh-CN" sz="2400" dirty="0" smtClean="0"/>
          </a:p>
          <a:p>
            <a:pPr marL="342900" lvl="0" indent="-342900">
              <a:spcBef>
                <a:spcPct val="20000"/>
              </a:spcBef>
              <a:buFont typeface="Arial" pitchFamily="34" charset="0"/>
              <a:buChar char="•"/>
            </a:pPr>
            <a:r>
              <a:rPr lang="zh-CN" altLang="en-US" sz="2400" dirty="0" smtClean="0"/>
              <a:t>对于第</a:t>
            </a:r>
            <a:r>
              <a:rPr lang="en-US" altLang="zh-CN" sz="2400" dirty="0" smtClean="0"/>
              <a:t>m</a:t>
            </a:r>
            <a:r>
              <a:rPr lang="zh-CN" altLang="en-US" sz="2400" dirty="0" smtClean="0"/>
              <a:t>个极值点，由上式插值得到</a:t>
            </a:r>
            <a:r>
              <a:rPr lang="en-US" altLang="zh-CN" sz="2400" dirty="0" smtClean="0"/>
              <a:t>K</a:t>
            </a:r>
            <a:r>
              <a:rPr lang="zh-CN" altLang="en-US" sz="2400" dirty="0" smtClean="0"/>
              <a:t>和</a:t>
            </a:r>
            <a:r>
              <a:rPr lang="el-GR" altLang="zh-CN" sz="2400" dirty="0" smtClean="0"/>
              <a:t>α</a:t>
            </a:r>
            <a:r>
              <a:rPr lang="zh-CN" altLang="en-US" sz="2400" dirty="0" smtClean="0"/>
              <a:t>，然后</a:t>
            </a:r>
            <a:endParaRPr lang="en-US" altLang="zh-CN" sz="2400" dirty="0" smtClean="0"/>
          </a:p>
          <a:p>
            <a:pPr marL="2628900" lvl="5" indent="-342900">
              <a:spcBef>
                <a:spcPct val="20000"/>
              </a:spcBef>
            </a:pPr>
            <a:r>
              <a:rPr lang="en-US" altLang="zh-CN" sz="2400" dirty="0" smtClean="0"/>
              <a:t>  =</a:t>
            </a:r>
          </a:p>
          <a:p>
            <a:pPr marL="342900" lvl="0" indent="-342900">
              <a:spcBef>
                <a:spcPct val="20000"/>
              </a:spcBef>
              <a:buFont typeface="Arial" pitchFamily="34" charset="0"/>
              <a:buChar cha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剩余点线性插值；</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zh-CN" altLang="en-US" sz="2400" noProof="0" dirty="0" smtClean="0"/>
              <a:t>以上仅仅处理了偶数行，对于奇数行；</a:t>
            </a:r>
            <a:endParaRPr lang="en-US" altLang="zh-CN" sz="2400" noProof="0" dirty="0" smtClean="0"/>
          </a:p>
          <a:p>
            <a:pPr marL="342900" lvl="0" indent="-342900">
              <a:spcBef>
                <a:spcPct val="20000"/>
              </a:spcBef>
              <a:buFont typeface="Arial" pitchFamily="34" charset="0"/>
              <a:buChar cha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若临近上下两行是极值点，则认为该位置也是极值点，值取其均值；</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3851920" y="2852936"/>
            <a:ext cx="4133850" cy="5143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4365104"/>
            <a:ext cx="1076325" cy="3238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796136" y="4365104"/>
            <a:ext cx="847725" cy="33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5" y="404664"/>
            <a:ext cx="1872208" cy="742404"/>
          </a:xfrm>
        </p:spPr>
        <p:txBody>
          <a:bodyPr>
            <a:normAutofit/>
          </a:bodyPr>
          <a:lstStyle/>
          <a:p>
            <a:r>
              <a:rPr lang="en-US" altLang="zh-CN" sz="2800" dirty="0" smtClean="0"/>
              <a:t>P</a:t>
            </a:r>
            <a:r>
              <a:rPr lang="el-GR" altLang="zh-CN" sz="2800" baseline="-25000" dirty="0" smtClean="0"/>
              <a:t>ν</a:t>
            </a:r>
            <a:endParaRPr lang="zh-CN" altLang="en-US" sz="2800" dirty="0"/>
          </a:p>
        </p:txBody>
      </p:sp>
      <p:sp>
        <p:nvSpPr>
          <p:cNvPr id="3" name="内容占位符 2"/>
          <p:cNvSpPr>
            <a:spLocks noGrp="1"/>
          </p:cNvSpPr>
          <p:nvPr>
            <p:ph idx="1"/>
          </p:nvPr>
        </p:nvSpPr>
        <p:spPr>
          <a:xfrm>
            <a:off x="2627784" y="273051"/>
            <a:ext cx="6059016" cy="1139726"/>
          </a:xfrm>
        </p:spPr>
        <p:txBody>
          <a:bodyPr>
            <a:normAutofit/>
          </a:bodyPr>
          <a:lstStyle/>
          <a:p>
            <a:r>
              <a:rPr lang="en-US" altLang="zh-CN" sz="2400" dirty="0" smtClean="0"/>
              <a:t>{f</a:t>
            </a:r>
            <a:r>
              <a:rPr lang="en-US" altLang="zh-CN" sz="2400" baseline="-25000" dirty="0" smtClean="0"/>
              <a:t>u</a:t>
            </a:r>
            <a:r>
              <a:rPr lang="en-US" altLang="zh-CN" sz="2400" dirty="0" smtClean="0"/>
              <a:t> ,g</a:t>
            </a:r>
            <a:r>
              <a:rPr lang="en-US" altLang="zh-CN" sz="2400" baseline="-25000" dirty="0" smtClean="0"/>
              <a:t>1,u</a:t>
            </a:r>
            <a:r>
              <a:rPr lang="en-US" altLang="zh-CN" sz="2400" dirty="0" smtClean="0"/>
              <a:t> ,g</a:t>
            </a:r>
            <a:r>
              <a:rPr lang="en-US" altLang="zh-CN" sz="2400" baseline="-25000" dirty="0" smtClean="0"/>
              <a:t>2,u</a:t>
            </a:r>
            <a:r>
              <a:rPr lang="en-US" altLang="zh-CN" sz="2400" dirty="0" smtClean="0"/>
              <a:t> }</a:t>
            </a:r>
            <a:r>
              <a:rPr lang="zh-CN" altLang="en-US" sz="2400" dirty="0" smtClean="0"/>
              <a:t>经过小波逆变换和正变换，这样使</a:t>
            </a:r>
            <a:r>
              <a:rPr lang="en-US" altLang="zh-CN" sz="2400" dirty="0" smtClean="0"/>
              <a:t>{f</a:t>
            </a:r>
            <a:r>
              <a:rPr lang="en-US" altLang="zh-CN" sz="2400" baseline="-25000" dirty="0" smtClean="0"/>
              <a:t>u</a:t>
            </a:r>
            <a:r>
              <a:rPr lang="en-US" altLang="zh-CN" sz="2400" dirty="0" smtClean="0"/>
              <a:t> ,g</a:t>
            </a:r>
            <a:r>
              <a:rPr lang="en-US" altLang="zh-CN" sz="2400" baseline="-25000" dirty="0" smtClean="0"/>
              <a:t>1,u</a:t>
            </a:r>
            <a:r>
              <a:rPr lang="en-US" altLang="zh-CN" sz="2400" dirty="0" smtClean="0"/>
              <a:t> ,g</a:t>
            </a:r>
            <a:r>
              <a:rPr lang="en-US" altLang="zh-CN" sz="2400" baseline="-25000" dirty="0" smtClean="0"/>
              <a:t>2,u</a:t>
            </a:r>
            <a:r>
              <a:rPr lang="en-US" altLang="zh-CN" sz="2400" dirty="0" smtClean="0"/>
              <a:t> </a:t>
            </a:r>
            <a:r>
              <a:rPr lang="en-US" altLang="zh-CN" sz="2400" dirty="0" smtClean="0"/>
              <a:t>}</a:t>
            </a:r>
            <a:r>
              <a:rPr lang="zh-CN" altLang="en-US" sz="2400" dirty="0" smtClean="0"/>
              <a:t>处于小波变换子空间</a:t>
            </a:r>
            <a:r>
              <a:rPr lang="el-GR" altLang="zh-CN" sz="2400" dirty="0" smtClean="0"/>
              <a:t>ν</a:t>
            </a:r>
            <a:endParaRPr lang="zh-CN" altLang="en-US" sz="24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8" name="标题 1"/>
          <p:cNvSpPr txBox="1">
            <a:spLocks/>
          </p:cNvSpPr>
          <p:nvPr/>
        </p:nvSpPr>
        <p:spPr>
          <a:xfrm>
            <a:off x="539553" y="1772816"/>
            <a:ext cx="1944216" cy="742404"/>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800" b="1" i="0" u="none" strike="noStrike" kern="1200" cap="none" spc="0" normalizeH="0" baseline="0" noProof="0" dirty="0" smtClean="0">
                <a:ln>
                  <a:noFill/>
                </a:ln>
                <a:solidFill>
                  <a:schemeClr val="tx1"/>
                </a:solidFill>
                <a:effectLst/>
                <a:uLnTx/>
                <a:uFillTx/>
                <a:latin typeface="+mj-lt"/>
                <a:ea typeface="+mj-ea"/>
                <a:cs typeface="+mj-cs"/>
              </a:rPr>
              <a:t>P</a:t>
            </a:r>
            <a:r>
              <a:rPr lang="en-US" altLang="zh-CN" sz="2800" b="1" baseline="-25000" dirty="0" smtClean="0">
                <a:latin typeface="+mj-lt"/>
                <a:ea typeface="+mj-ea"/>
                <a:cs typeface="+mj-cs"/>
              </a:rPr>
              <a:t>s</a:t>
            </a:r>
            <a:endParaRPr kumimoji="0" lang="zh-CN" alt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内容占位符 2"/>
          <p:cNvSpPr txBox="1">
            <a:spLocks/>
          </p:cNvSpPr>
          <p:nvPr/>
        </p:nvSpPr>
        <p:spPr>
          <a:xfrm>
            <a:off x="2627784" y="1641202"/>
            <a:ext cx="6131024" cy="3155949"/>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u</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lang="zh-CN" altLang="en-US" sz="2400" noProof="0" dirty="0" smtClean="0"/>
              <a:t>偶数</a:t>
            </a:r>
            <a:r>
              <a:rPr lang="zh-CN" altLang="en-US" sz="2400" noProof="0" dirty="0" smtClean="0"/>
              <a:t>点与</a:t>
            </a:r>
            <a:r>
              <a:rPr lang="en-US" altLang="zh-CN" sz="2400" noProof="0" dirty="0" smtClean="0"/>
              <a:t>f</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保持一致</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fu[2n</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,2n</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lang="en-US" altLang="zh-CN" sz="2400" dirty="0" smtClean="0"/>
              <a:t>= f[n</a:t>
            </a:r>
            <a:r>
              <a:rPr lang="en-US" altLang="zh-CN" sz="2400" baseline="-25000" dirty="0" smtClean="0"/>
              <a:t>1</a:t>
            </a:r>
            <a:r>
              <a:rPr lang="en-US" altLang="zh-CN" sz="2400" dirty="0" smtClean="0"/>
              <a:t> </a:t>
            </a:r>
            <a:r>
              <a:rPr lang="en-US" altLang="zh-CN" sz="2400" dirty="0" smtClean="0"/>
              <a:t>,n</a:t>
            </a:r>
            <a:r>
              <a:rPr lang="en-US" altLang="zh-CN" sz="2400" baseline="-25000" dirty="0" smtClean="0"/>
              <a:t>2</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，剩余点</a:t>
            </a:r>
            <a:r>
              <a:rPr lang="zh-CN" altLang="en-US" sz="2400" noProof="0" dirty="0" smtClean="0"/>
              <a:t>保持在区间</a:t>
            </a:r>
            <a:endParaRPr lang="en-US" altLang="zh-CN" sz="2400" noProof="0" dirty="0" smtClean="0"/>
          </a:p>
          <a:p>
            <a:pPr marL="342900" lvl="0" indent="-342900">
              <a:spcBef>
                <a:spcPct val="20000"/>
              </a:spcBef>
              <a:buFont typeface="Arial" pitchFamily="34" charset="0"/>
              <a:buChar cha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                                +</a:t>
            </a:r>
          </a:p>
          <a:p>
            <a:pPr marL="342900" lvl="0" indent="-342900">
              <a:spcBef>
                <a:spcPct val="20000"/>
              </a:spcBef>
              <a:buFont typeface="Arial" pitchFamily="34" charset="0"/>
              <a:buChar cha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p>
          <a:p>
            <a:pPr marL="342900" lvl="0" indent="-342900">
              <a:spcBef>
                <a:spcPct val="20000"/>
              </a:spcBef>
              <a:buFont typeface="Arial" pitchFamily="34" charset="0"/>
              <a:buChar cha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400" dirty="0" smtClean="0"/>
              <a:t> </a:t>
            </a:r>
            <a:r>
              <a:rPr lang="en-US" altLang="zh-CN" sz="2400" dirty="0" smtClean="0"/>
              <a:t>                         w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2" cstate="print"/>
          <a:srcRect/>
          <a:stretch>
            <a:fillRect/>
          </a:stretch>
        </p:blipFill>
        <p:spPr bwMode="auto">
          <a:xfrm>
            <a:off x="5580112" y="2132856"/>
            <a:ext cx="2524125" cy="31432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987824" y="2492896"/>
            <a:ext cx="2333625" cy="37147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652120" y="2564904"/>
            <a:ext cx="3209925" cy="30480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2915816" y="2996952"/>
            <a:ext cx="1266825" cy="304800"/>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4427984" y="2996952"/>
            <a:ext cx="942975" cy="361950"/>
          </a:xfrm>
          <a:prstGeom prst="rect">
            <a:avLst/>
          </a:prstGeom>
          <a:noFill/>
          <a:ln w="9525">
            <a:noFill/>
            <a:miter lim="800000"/>
            <a:headEnd/>
            <a:tailEnd/>
          </a:ln>
        </p:spPr>
      </p:pic>
      <p:pic>
        <p:nvPicPr>
          <p:cNvPr id="15" name="Picture 4"/>
          <p:cNvPicPr>
            <a:picLocks noChangeAspect="1" noChangeArrowheads="1"/>
          </p:cNvPicPr>
          <p:nvPr/>
        </p:nvPicPr>
        <p:blipFill>
          <a:blip r:embed="rId4" cstate="print"/>
          <a:srcRect/>
          <a:stretch>
            <a:fillRect/>
          </a:stretch>
        </p:blipFill>
        <p:spPr bwMode="auto">
          <a:xfrm>
            <a:off x="5724128" y="2996952"/>
            <a:ext cx="3209925" cy="304800"/>
          </a:xfrm>
          <a:prstGeom prst="rect">
            <a:avLst/>
          </a:prstGeom>
          <a:noFill/>
          <a:ln w="9525">
            <a:noFill/>
            <a:miter lim="800000"/>
            <a:headEnd/>
            <a:tailEnd/>
          </a:ln>
        </p:spPr>
      </p:pic>
      <p:pic>
        <p:nvPicPr>
          <p:cNvPr id="3079" name="Picture 7"/>
          <p:cNvPicPr>
            <a:picLocks noChangeAspect="1" noChangeArrowheads="1"/>
          </p:cNvPicPr>
          <p:nvPr/>
        </p:nvPicPr>
        <p:blipFill>
          <a:blip r:embed="rId7" cstate="print"/>
          <a:srcRect/>
          <a:stretch>
            <a:fillRect/>
          </a:stretch>
        </p:blipFill>
        <p:spPr bwMode="auto">
          <a:xfrm>
            <a:off x="5364088" y="3356992"/>
            <a:ext cx="1390650" cy="13906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466</Words>
  <Application>Microsoft Office PowerPoint</Application>
  <PresentationFormat>全屏显示(4:3)</PresentationFormat>
  <Paragraphs>90</Paragraphs>
  <Slides>12</Slides>
  <Notes>4</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Locally adaptive wavelet based image interpolation</vt:lpstr>
      <vt:lpstr>Locally adaptive wavelet based image interpolation</vt:lpstr>
      <vt:lpstr>Locally adaptive wavelet based image interpolation</vt:lpstr>
      <vt:lpstr>Locally adaptive wavelet based image interpolation</vt:lpstr>
      <vt:lpstr>Locally adaptive wavelet based image interpolation</vt:lpstr>
      <vt:lpstr>Locally adaptive wavelet based image interpolation</vt:lpstr>
      <vt:lpstr>Locally adaptive wavelet based image interpolation</vt:lpstr>
      <vt:lpstr>估计fu</vt:lpstr>
      <vt:lpstr>Pν</vt:lpstr>
      <vt:lpstr>Pε</vt:lpstr>
      <vt:lpstr>结果</vt:lpstr>
      <vt:lpstr>问题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41</cp:revision>
  <dcterms:created xsi:type="dcterms:W3CDTF">2015-11-05T01:37:39Z</dcterms:created>
  <dcterms:modified xsi:type="dcterms:W3CDTF">2015-11-05T09:37:38Z</dcterms:modified>
</cp:coreProperties>
</file>