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58" r:id="rId5"/>
    <p:sldId id="259" r:id="rId6"/>
    <p:sldId id="260" r:id="rId7"/>
    <p:sldId id="263" r:id="rId8"/>
    <p:sldId id="265" r:id="rId9"/>
    <p:sldId id="266"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8" autoAdjust="0"/>
    <p:restoredTop sz="94660"/>
  </p:normalViewPr>
  <p:slideViewPr>
    <p:cSldViewPr snapToGrid="0">
      <p:cViewPr varScale="1">
        <p:scale>
          <a:sx n="116" d="100"/>
          <a:sy n="116" d="100"/>
        </p:scale>
        <p:origin x="114" y="6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0F356-CEE4-429E-AD84-F21A9EF166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567F29C-595B-47BC-A7B3-EE2F9F2CA1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F6F1A5-4892-41C6-88AD-2E494163C60F}"/>
              </a:ext>
            </a:extLst>
          </p:cNvPr>
          <p:cNvSpPr>
            <a:spLocks noGrp="1"/>
          </p:cNvSpPr>
          <p:nvPr>
            <p:ph type="dt" sz="half" idx="10"/>
          </p:nvPr>
        </p:nvSpPr>
        <p:spPr/>
        <p:txBody>
          <a:bodyPr/>
          <a:lstStyle/>
          <a:p>
            <a:fld id="{915F4DD6-B6E5-472A-8DEE-4FBBEA5F65F0}" type="datetimeFigureOut">
              <a:rPr lang="en-US" smtClean="0"/>
              <a:t>3/19/2021</a:t>
            </a:fld>
            <a:endParaRPr lang="en-US"/>
          </a:p>
        </p:txBody>
      </p:sp>
      <p:sp>
        <p:nvSpPr>
          <p:cNvPr id="5" name="Footer Placeholder 4">
            <a:extLst>
              <a:ext uri="{FF2B5EF4-FFF2-40B4-BE49-F238E27FC236}">
                <a16:creationId xmlns:a16="http://schemas.microsoft.com/office/drawing/2014/main" id="{C5227F40-3AF3-4EB0-A85C-208FBDDF0F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5D8CFC-6DDE-4AF8-BD18-C1EA556A2980}"/>
              </a:ext>
            </a:extLst>
          </p:cNvPr>
          <p:cNvSpPr>
            <a:spLocks noGrp="1"/>
          </p:cNvSpPr>
          <p:nvPr>
            <p:ph type="sldNum" sz="quarter" idx="12"/>
          </p:nvPr>
        </p:nvSpPr>
        <p:spPr/>
        <p:txBody>
          <a:bodyPr/>
          <a:lstStyle/>
          <a:p>
            <a:fld id="{DDBD8129-929C-44FD-A37B-B91BB284ED0D}" type="slidenum">
              <a:rPr lang="en-US" smtClean="0"/>
              <a:t>‹#›</a:t>
            </a:fld>
            <a:endParaRPr lang="en-US"/>
          </a:p>
        </p:txBody>
      </p:sp>
    </p:spTree>
    <p:extLst>
      <p:ext uri="{BB962C8B-B14F-4D97-AF65-F5344CB8AC3E}">
        <p14:creationId xmlns:p14="http://schemas.microsoft.com/office/powerpoint/2010/main" val="2003193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7DE96-E19C-4B32-A728-9ABCA7E7FC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3D0615-CEA7-4643-9E63-A6B74E6D46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ED5DA4-39A6-4D51-B7AC-CAFA621F2539}"/>
              </a:ext>
            </a:extLst>
          </p:cNvPr>
          <p:cNvSpPr>
            <a:spLocks noGrp="1"/>
          </p:cNvSpPr>
          <p:nvPr>
            <p:ph type="dt" sz="half" idx="10"/>
          </p:nvPr>
        </p:nvSpPr>
        <p:spPr/>
        <p:txBody>
          <a:bodyPr/>
          <a:lstStyle/>
          <a:p>
            <a:fld id="{915F4DD6-B6E5-472A-8DEE-4FBBEA5F65F0}" type="datetimeFigureOut">
              <a:rPr lang="en-US" smtClean="0"/>
              <a:t>3/19/2021</a:t>
            </a:fld>
            <a:endParaRPr lang="en-US"/>
          </a:p>
        </p:txBody>
      </p:sp>
      <p:sp>
        <p:nvSpPr>
          <p:cNvPr id="5" name="Footer Placeholder 4">
            <a:extLst>
              <a:ext uri="{FF2B5EF4-FFF2-40B4-BE49-F238E27FC236}">
                <a16:creationId xmlns:a16="http://schemas.microsoft.com/office/drawing/2014/main" id="{1AAAB3D9-D01E-4F27-90CA-E3A9C405EB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BE800A-49C4-4F23-8415-D2EE2075F8ED}"/>
              </a:ext>
            </a:extLst>
          </p:cNvPr>
          <p:cNvSpPr>
            <a:spLocks noGrp="1"/>
          </p:cNvSpPr>
          <p:nvPr>
            <p:ph type="sldNum" sz="quarter" idx="12"/>
          </p:nvPr>
        </p:nvSpPr>
        <p:spPr/>
        <p:txBody>
          <a:bodyPr/>
          <a:lstStyle/>
          <a:p>
            <a:fld id="{DDBD8129-929C-44FD-A37B-B91BB284ED0D}" type="slidenum">
              <a:rPr lang="en-US" smtClean="0"/>
              <a:t>‹#›</a:t>
            </a:fld>
            <a:endParaRPr lang="en-US"/>
          </a:p>
        </p:txBody>
      </p:sp>
    </p:spTree>
    <p:extLst>
      <p:ext uri="{BB962C8B-B14F-4D97-AF65-F5344CB8AC3E}">
        <p14:creationId xmlns:p14="http://schemas.microsoft.com/office/powerpoint/2010/main" val="3477299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18051C-09E6-424A-95FC-76DADE11EC1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704085-D29D-4D70-BB3C-90CE2F6F78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171D50-990B-45F2-9109-5DF1E5C95DBA}"/>
              </a:ext>
            </a:extLst>
          </p:cNvPr>
          <p:cNvSpPr>
            <a:spLocks noGrp="1"/>
          </p:cNvSpPr>
          <p:nvPr>
            <p:ph type="dt" sz="half" idx="10"/>
          </p:nvPr>
        </p:nvSpPr>
        <p:spPr/>
        <p:txBody>
          <a:bodyPr/>
          <a:lstStyle/>
          <a:p>
            <a:fld id="{915F4DD6-B6E5-472A-8DEE-4FBBEA5F65F0}" type="datetimeFigureOut">
              <a:rPr lang="en-US" smtClean="0"/>
              <a:t>3/19/2021</a:t>
            </a:fld>
            <a:endParaRPr lang="en-US"/>
          </a:p>
        </p:txBody>
      </p:sp>
      <p:sp>
        <p:nvSpPr>
          <p:cNvPr id="5" name="Footer Placeholder 4">
            <a:extLst>
              <a:ext uri="{FF2B5EF4-FFF2-40B4-BE49-F238E27FC236}">
                <a16:creationId xmlns:a16="http://schemas.microsoft.com/office/drawing/2014/main" id="{54052C51-6F33-4415-9938-692AD03CAC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BC573F-50EF-4C7F-8E09-D2F4701E8461}"/>
              </a:ext>
            </a:extLst>
          </p:cNvPr>
          <p:cNvSpPr>
            <a:spLocks noGrp="1"/>
          </p:cNvSpPr>
          <p:nvPr>
            <p:ph type="sldNum" sz="quarter" idx="12"/>
          </p:nvPr>
        </p:nvSpPr>
        <p:spPr/>
        <p:txBody>
          <a:bodyPr/>
          <a:lstStyle/>
          <a:p>
            <a:fld id="{DDBD8129-929C-44FD-A37B-B91BB284ED0D}" type="slidenum">
              <a:rPr lang="en-US" smtClean="0"/>
              <a:t>‹#›</a:t>
            </a:fld>
            <a:endParaRPr lang="en-US"/>
          </a:p>
        </p:txBody>
      </p:sp>
    </p:spTree>
    <p:extLst>
      <p:ext uri="{BB962C8B-B14F-4D97-AF65-F5344CB8AC3E}">
        <p14:creationId xmlns:p14="http://schemas.microsoft.com/office/powerpoint/2010/main" val="3817863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0B47F-908C-448F-9BAC-24BAC24EC3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FFE67D-87DF-414A-B377-3F47C11D34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6E2A57-9E68-4D16-9CA2-0AF183471979}"/>
              </a:ext>
            </a:extLst>
          </p:cNvPr>
          <p:cNvSpPr>
            <a:spLocks noGrp="1"/>
          </p:cNvSpPr>
          <p:nvPr>
            <p:ph type="dt" sz="half" idx="10"/>
          </p:nvPr>
        </p:nvSpPr>
        <p:spPr/>
        <p:txBody>
          <a:bodyPr/>
          <a:lstStyle/>
          <a:p>
            <a:fld id="{915F4DD6-B6E5-472A-8DEE-4FBBEA5F65F0}" type="datetimeFigureOut">
              <a:rPr lang="en-US" smtClean="0"/>
              <a:t>3/19/2021</a:t>
            </a:fld>
            <a:endParaRPr lang="en-US"/>
          </a:p>
        </p:txBody>
      </p:sp>
      <p:sp>
        <p:nvSpPr>
          <p:cNvPr id="5" name="Footer Placeholder 4">
            <a:extLst>
              <a:ext uri="{FF2B5EF4-FFF2-40B4-BE49-F238E27FC236}">
                <a16:creationId xmlns:a16="http://schemas.microsoft.com/office/drawing/2014/main" id="{4744DFC8-F609-44F1-82C2-1F6485AAB5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FA8D6-F06F-421D-8074-283E41C21D12}"/>
              </a:ext>
            </a:extLst>
          </p:cNvPr>
          <p:cNvSpPr>
            <a:spLocks noGrp="1"/>
          </p:cNvSpPr>
          <p:nvPr>
            <p:ph type="sldNum" sz="quarter" idx="12"/>
          </p:nvPr>
        </p:nvSpPr>
        <p:spPr/>
        <p:txBody>
          <a:bodyPr/>
          <a:lstStyle/>
          <a:p>
            <a:fld id="{DDBD8129-929C-44FD-A37B-B91BB284ED0D}" type="slidenum">
              <a:rPr lang="en-US" smtClean="0"/>
              <a:t>‹#›</a:t>
            </a:fld>
            <a:endParaRPr lang="en-US"/>
          </a:p>
        </p:txBody>
      </p:sp>
    </p:spTree>
    <p:extLst>
      <p:ext uri="{BB962C8B-B14F-4D97-AF65-F5344CB8AC3E}">
        <p14:creationId xmlns:p14="http://schemas.microsoft.com/office/powerpoint/2010/main" val="3461924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FC51A-4738-4DDA-AED2-30AA4796F1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CD6B17-60E8-429A-9B6F-250681B0CC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C6F788-B43C-42C7-82D2-3596C7FE2477}"/>
              </a:ext>
            </a:extLst>
          </p:cNvPr>
          <p:cNvSpPr>
            <a:spLocks noGrp="1"/>
          </p:cNvSpPr>
          <p:nvPr>
            <p:ph type="dt" sz="half" idx="10"/>
          </p:nvPr>
        </p:nvSpPr>
        <p:spPr/>
        <p:txBody>
          <a:bodyPr/>
          <a:lstStyle/>
          <a:p>
            <a:fld id="{915F4DD6-B6E5-472A-8DEE-4FBBEA5F65F0}" type="datetimeFigureOut">
              <a:rPr lang="en-US" smtClean="0"/>
              <a:t>3/19/2021</a:t>
            </a:fld>
            <a:endParaRPr lang="en-US"/>
          </a:p>
        </p:txBody>
      </p:sp>
      <p:sp>
        <p:nvSpPr>
          <p:cNvPr id="5" name="Footer Placeholder 4">
            <a:extLst>
              <a:ext uri="{FF2B5EF4-FFF2-40B4-BE49-F238E27FC236}">
                <a16:creationId xmlns:a16="http://schemas.microsoft.com/office/drawing/2014/main" id="{0D517C1A-52AD-4476-8FBA-F8C0CCE5CD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382909-017E-47BE-9FF5-1331B69C7F62}"/>
              </a:ext>
            </a:extLst>
          </p:cNvPr>
          <p:cNvSpPr>
            <a:spLocks noGrp="1"/>
          </p:cNvSpPr>
          <p:nvPr>
            <p:ph type="sldNum" sz="quarter" idx="12"/>
          </p:nvPr>
        </p:nvSpPr>
        <p:spPr/>
        <p:txBody>
          <a:bodyPr/>
          <a:lstStyle/>
          <a:p>
            <a:fld id="{DDBD8129-929C-44FD-A37B-B91BB284ED0D}" type="slidenum">
              <a:rPr lang="en-US" smtClean="0"/>
              <a:t>‹#›</a:t>
            </a:fld>
            <a:endParaRPr lang="en-US"/>
          </a:p>
        </p:txBody>
      </p:sp>
    </p:spTree>
    <p:extLst>
      <p:ext uri="{BB962C8B-B14F-4D97-AF65-F5344CB8AC3E}">
        <p14:creationId xmlns:p14="http://schemas.microsoft.com/office/powerpoint/2010/main" val="229848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438A9-58BD-4B3A-98ED-232040024E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6356C8-0450-4CB4-830E-F1D5F0F826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898B20-E95A-43F5-9498-990A4DF073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15CA44-4F35-4C89-909D-AED8B118E4AE}"/>
              </a:ext>
            </a:extLst>
          </p:cNvPr>
          <p:cNvSpPr>
            <a:spLocks noGrp="1"/>
          </p:cNvSpPr>
          <p:nvPr>
            <p:ph type="dt" sz="half" idx="10"/>
          </p:nvPr>
        </p:nvSpPr>
        <p:spPr/>
        <p:txBody>
          <a:bodyPr/>
          <a:lstStyle/>
          <a:p>
            <a:fld id="{915F4DD6-B6E5-472A-8DEE-4FBBEA5F65F0}" type="datetimeFigureOut">
              <a:rPr lang="en-US" smtClean="0"/>
              <a:t>3/19/2021</a:t>
            </a:fld>
            <a:endParaRPr lang="en-US"/>
          </a:p>
        </p:txBody>
      </p:sp>
      <p:sp>
        <p:nvSpPr>
          <p:cNvPr id="6" name="Footer Placeholder 5">
            <a:extLst>
              <a:ext uri="{FF2B5EF4-FFF2-40B4-BE49-F238E27FC236}">
                <a16:creationId xmlns:a16="http://schemas.microsoft.com/office/drawing/2014/main" id="{93718801-3DC5-4455-84A2-BD127731D0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5AFE75-7FDD-43B3-9071-9C959EB707AC}"/>
              </a:ext>
            </a:extLst>
          </p:cNvPr>
          <p:cNvSpPr>
            <a:spLocks noGrp="1"/>
          </p:cNvSpPr>
          <p:nvPr>
            <p:ph type="sldNum" sz="quarter" idx="12"/>
          </p:nvPr>
        </p:nvSpPr>
        <p:spPr/>
        <p:txBody>
          <a:bodyPr/>
          <a:lstStyle/>
          <a:p>
            <a:fld id="{DDBD8129-929C-44FD-A37B-B91BB284ED0D}" type="slidenum">
              <a:rPr lang="en-US" smtClean="0"/>
              <a:t>‹#›</a:t>
            </a:fld>
            <a:endParaRPr lang="en-US"/>
          </a:p>
        </p:txBody>
      </p:sp>
    </p:spTree>
    <p:extLst>
      <p:ext uri="{BB962C8B-B14F-4D97-AF65-F5344CB8AC3E}">
        <p14:creationId xmlns:p14="http://schemas.microsoft.com/office/powerpoint/2010/main" val="3659027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9695A-5988-44B6-B0B9-D94DB1FDAE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2F1F532-13FA-4FDE-B546-0F3238F921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BFEE3A-44F2-4F82-AB27-A1594C6792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57BF4F-8E00-43E0-86A1-7FFAB840DF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4932DF-5D8C-41F8-83D6-1501B84AAC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E073388-3461-4D6B-B429-699A847156FC}"/>
              </a:ext>
            </a:extLst>
          </p:cNvPr>
          <p:cNvSpPr>
            <a:spLocks noGrp="1"/>
          </p:cNvSpPr>
          <p:nvPr>
            <p:ph type="dt" sz="half" idx="10"/>
          </p:nvPr>
        </p:nvSpPr>
        <p:spPr/>
        <p:txBody>
          <a:bodyPr/>
          <a:lstStyle/>
          <a:p>
            <a:fld id="{915F4DD6-B6E5-472A-8DEE-4FBBEA5F65F0}" type="datetimeFigureOut">
              <a:rPr lang="en-US" smtClean="0"/>
              <a:t>3/19/2021</a:t>
            </a:fld>
            <a:endParaRPr lang="en-US"/>
          </a:p>
        </p:txBody>
      </p:sp>
      <p:sp>
        <p:nvSpPr>
          <p:cNvPr id="8" name="Footer Placeholder 7">
            <a:extLst>
              <a:ext uri="{FF2B5EF4-FFF2-40B4-BE49-F238E27FC236}">
                <a16:creationId xmlns:a16="http://schemas.microsoft.com/office/drawing/2014/main" id="{40CD7E43-EEBC-4A2A-995A-825B214456B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846FF5-51B9-4975-9224-8606E58CC2C9}"/>
              </a:ext>
            </a:extLst>
          </p:cNvPr>
          <p:cNvSpPr>
            <a:spLocks noGrp="1"/>
          </p:cNvSpPr>
          <p:nvPr>
            <p:ph type="sldNum" sz="quarter" idx="12"/>
          </p:nvPr>
        </p:nvSpPr>
        <p:spPr/>
        <p:txBody>
          <a:bodyPr/>
          <a:lstStyle/>
          <a:p>
            <a:fld id="{DDBD8129-929C-44FD-A37B-B91BB284ED0D}" type="slidenum">
              <a:rPr lang="en-US" smtClean="0"/>
              <a:t>‹#›</a:t>
            </a:fld>
            <a:endParaRPr lang="en-US"/>
          </a:p>
        </p:txBody>
      </p:sp>
    </p:spTree>
    <p:extLst>
      <p:ext uri="{BB962C8B-B14F-4D97-AF65-F5344CB8AC3E}">
        <p14:creationId xmlns:p14="http://schemas.microsoft.com/office/powerpoint/2010/main" val="3344961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3995D-D15F-4CC6-9B24-34AEB17C9E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01DA07-656E-474D-A3A8-C0FF619E1C69}"/>
              </a:ext>
            </a:extLst>
          </p:cNvPr>
          <p:cNvSpPr>
            <a:spLocks noGrp="1"/>
          </p:cNvSpPr>
          <p:nvPr>
            <p:ph type="dt" sz="half" idx="10"/>
          </p:nvPr>
        </p:nvSpPr>
        <p:spPr/>
        <p:txBody>
          <a:bodyPr/>
          <a:lstStyle/>
          <a:p>
            <a:fld id="{915F4DD6-B6E5-472A-8DEE-4FBBEA5F65F0}" type="datetimeFigureOut">
              <a:rPr lang="en-US" smtClean="0"/>
              <a:t>3/19/2021</a:t>
            </a:fld>
            <a:endParaRPr lang="en-US"/>
          </a:p>
        </p:txBody>
      </p:sp>
      <p:sp>
        <p:nvSpPr>
          <p:cNvPr id="4" name="Footer Placeholder 3">
            <a:extLst>
              <a:ext uri="{FF2B5EF4-FFF2-40B4-BE49-F238E27FC236}">
                <a16:creationId xmlns:a16="http://schemas.microsoft.com/office/drawing/2014/main" id="{B6947DFC-C014-4477-B161-925D3B5BB2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D05C15-7E06-47D1-9A91-D3A608DDAB79}"/>
              </a:ext>
            </a:extLst>
          </p:cNvPr>
          <p:cNvSpPr>
            <a:spLocks noGrp="1"/>
          </p:cNvSpPr>
          <p:nvPr>
            <p:ph type="sldNum" sz="quarter" idx="12"/>
          </p:nvPr>
        </p:nvSpPr>
        <p:spPr/>
        <p:txBody>
          <a:bodyPr/>
          <a:lstStyle/>
          <a:p>
            <a:fld id="{DDBD8129-929C-44FD-A37B-B91BB284ED0D}" type="slidenum">
              <a:rPr lang="en-US" smtClean="0"/>
              <a:t>‹#›</a:t>
            </a:fld>
            <a:endParaRPr lang="en-US"/>
          </a:p>
        </p:txBody>
      </p:sp>
    </p:spTree>
    <p:extLst>
      <p:ext uri="{BB962C8B-B14F-4D97-AF65-F5344CB8AC3E}">
        <p14:creationId xmlns:p14="http://schemas.microsoft.com/office/powerpoint/2010/main" val="1652543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1C7D15-B02D-43CF-BB6A-AD1ED139C02A}"/>
              </a:ext>
            </a:extLst>
          </p:cNvPr>
          <p:cNvSpPr>
            <a:spLocks noGrp="1"/>
          </p:cNvSpPr>
          <p:nvPr>
            <p:ph type="dt" sz="half" idx="10"/>
          </p:nvPr>
        </p:nvSpPr>
        <p:spPr/>
        <p:txBody>
          <a:bodyPr/>
          <a:lstStyle/>
          <a:p>
            <a:fld id="{915F4DD6-B6E5-472A-8DEE-4FBBEA5F65F0}" type="datetimeFigureOut">
              <a:rPr lang="en-US" smtClean="0"/>
              <a:t>3/19/2021</a:t>
            </a:fld>
            <a:endParaRPr lang="en-US"/>
          </a:p>
        </p:txBody>
      </p:sp>
      <p:sp>
        <p:nvSpPr>
          <p:cNvPr id="3" name="Footer Placeholder 2">
            <a:extLst>
              <a:ext uri="{FF2B5EF4-FFF2-40B4-BE49-F238E27FC236}">
                <a16:creationId xmlns:a16="http://schemas.microsoft.com/office/drawing/2014/main" id="{1543F526-8812-472C-A17C-3383D5622F1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F997D0-1D5F-48C7-A5B4-5DE596945E51}"/>
              </a:ext>
            </a:extLst>
          </p:cNvPr>
          <p:cNvSpPr>
            <a:spLocks noGrp="1"/>
          </p:cNvSpPr>
          <p:nvPr>
            <p:ph type="sldNum" sz="quarter" idx="12"/>
          </p:nvPr>
        </p:nvSpPr>
        <p:spPr/>
        <p:txBody>
          <a:bodyPr/>
          <a:lstStyle/>
          <a:p>
            <a:fld id="{DDBD8129-929C-44FD-A37B-B91BB284ED0D}" type="slidenum">
              <a:rPr lang="en-US" smtClean="0"/>
              <a:t>‹#›</a:t>
            </a:fld>
            <a:endParaRPr lang="en-US"/>
          </a:p>
        </p:txBody>
      </p:sp>
    </p:spTree>
    <p:extLst>
      <p:ext uri="{BB962C8B-B14F-4D97-AF65-F5344CB8AC3E}">
        <p14:creationId xmlns:p14="http://schemas.microsoft.com/office/powerpoint/2010/main" val="740464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B5929-91A0-49AA-B15B-8C7A55F77A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21C8525-9292-44AE-96C4-8CFD0404E0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C7C9A4-3B0C-414D-92DD-F60BE222BA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AD4673-F211-4B9F-A6C3-710326892B32}"/>
              </a:ext>
            </a:extLst>
          </p:cNvPr>
          <p:cNvSpPr>
            <a:spLocks noGrp="1"/>
          </p:cNvSpPr>
          <p:nvPr>
            <p:ph type="dt" sz="half" idx="10"/>
          </p:nvPr>
        </p:nvSpPr>
        <p:spPr/>
        <p:txBody>
          <a:bodyPr/>
          <a:lstStyle/>
          <a:p>
            <a:fld id="{915F4DD6-B6E5-472A-8DEE-4FBBEA5F65F0}" type="datetimeFigureOut">
              <a:rPr lang="en-US" smtClean="0"/>
              <a:t>3/19/2021</a:t>
            </a:fld>
            <a:endParaRPr lang="en-US"/>
          </a:p>
        </p:txBody>
      </p:sp>
      <p:sp>
        <p:nvSpPr>
          <p:cNvPr id="6" name="Footer Placeholder 5">
            <a:extLst>
              <a:ext uri="{FF2B5EF4-FFF2-40B4-BE49-F238E27FC236}">
                <a16:creationId xmlns:a16="http://schemas.microsoft.com/office/drawing/2014/main" id="{FBCD7DF3-AAB9-4E37-8668-64307D4824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7F5D8B-3845-436B-8FCF-63EB73870B3B}"/>
              </a:ext>
            </a:extLst>
          </p:cNvPr>
          <p:cNvSpPr>
            <a:spLocks noGrp="1"/>
          </p:cNvSpPr>
          <p:nvPr>
            <p:ph type="sldNum" sz="quarter" idx="12"/>
          </p:nvPr>
        </p:nvSpPr>
        <p:spPr/>
        <p:txBody>
          <a:bodyPr/>
          <a:lstStyle/>
          <a:p>
            <a:fld id="{DDBD8129-929C-44FD-A37B-B91BB284ED0D}" type="slidenum">
              <a:rPr lang="en-US" smtClean="0"/>
              <a:t>‹#›</a:t>
            </a:fld>
            <a:endParaRPr lang="en-US"/>
          </a:p>
        </p:txBody>
      </p:sp>
    </p:spTree>
    <p:extLst>
      <p:ext uri="{BB962C8B-B14F-4D97-AF65-F5344CB8AC3E}">
        <p14:creationId xmlns:p14="http://schemas.microsoft.com/office/powerpoint/2010/main" val="2456517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E3753-8734-443B-8D5B-E05EC10F10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A6A02C-C8E6-4AC6-9568-0BD71F235F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91D3027-1330-4196-A725-E521F692F1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2EB097-FACE-4F9A-B35A-F67C3FF9B3E3}"/>
              </a:ext>
            </a:extLst>
          </p:cNvPr>
          <p:cNvSpPr>
            <a:spLocks noGrp="1"/>
          </p:cNvSpPr>
          <p:nvPr>
            <p:ph type="dt" sz="half" idx="10"/>
          </p:nvPr>
        </p:nvSpPr>
        <p:spPr/>
        <p:txBody>
          <a:bodyPr/>
          <a:lstStyle/>
          <a:p>
            <a:fld id="{915F4DD6-B6E5-472A-8DEE-4FBBEA5F65F0}" type="datetimeFigureOut">
              <a:rPr lang="en-US" smtClean="0"/>
              <a:t>3/19/2021</a:t>
            </a:fld>
            <a:endParaRPr lang="en-US"/>
          </a:p>
        </p:txBody>
      </p:sp>
      <p:sp>
        <p:nvSpPr>
          <p:cNvPr id="6" name="Footer Placeholder 5">
            <a:extLst>
              <a:ext uri="{FF2B5EF4-FFF2-40B4-BE49-F238E27FC236}">
                <a16:creationId xmlns:a16="http://schemas.microsoft.com/office/drawing/2014/main" id="{18A10C5E-C1B3-4B93-A763-03C63D45BF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991550-8B9A-4700-9D3B-75B3EC2E4878}"/>
              </a:ext>
            </a:extLst>
          </p:cNvPr>
          <p:cNvSpPr>
            <a:spLocks noGrp="1"/>
          </p:cNvSpPr>
          <p:nvPr>
            <p:ph type="sldNum" sz="quarter" idx="12"/>
          </p:nvPr>
        </p:nvSpPr>
        <p:spPr/>
        <p:txBody>
          <a:bodyPr/>
          <a:lstStyle/>
          <a:p>
            <a:fld id="{DDBD8129-929C-44FD-A37B-B91BB284ED0D}" type="slidenum">
              <a:rPr lang="en-US" smtClean="0"/>
              <a:t>‹#›</a:t>
            </a:fld>
            <a:endParaRPr lang="en-US"/>
          </a:p>
        </p:txBody>
      </p:sp>
    </p:spTree>
    <p:extLst>
      <p:ext uri="{BB962C8B-B14F-4D97-AF65-F5344CB8AC3E}">
        <p14:creationId xmlns:p14="http://schemas.microsoft.com/office/powerpoint/2010/main" val="2147222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82560E-2DF2-4206-99D3-D8DBD8514B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3DE3484-848B-4677-8E9E-4DD4FF504F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4B20B2-6D17-4CFD-A718-FF1E705964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5F4DD6-B6E5-472A-8DEE-4FBBEA5F65F0}" type="datetimeFigureOut">
              <a:rPr lang="en-US" smtClean="0"/>
              <a:t>3/19/2021</a:t>
            </a:fld>
            <a:endParaRPr lang="en-US"/>
          </a:p>
        </p:txBody>
      </p:sp>
      <p:sp>
        <p:nvSpPr>
          <p:cNvPr id="5" name="Footer Placeholder 4">
            <a:extLst>
              <a:ext uri="{FF2B5EF4-FFF2-40B4-BE49-F238E27FC236}">
                <a16:creationId xmlns:a16="http://schemas.microsoft.com/office/drawing/2014/main" id="{68DD74ED-C2F9-428B-B2B3-D2B3E68300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C2DDA8C-0B58-40BD-8B1C-2DF5FFBF9B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BD8129-929C-44FD-A37B-B91BB284ED0D}" type="slidenum">
              <a:rPr lang="en-US" smtClean="0"/>
              <a:t>‹#›</a:t>
            </a:fld>
            <a:endParaRPr lang="en-US"/>
          </a:p>
        </p:txBody>
      </p:sp>
    </p:spTree>
    <p:extLst>
      <p:ext uri="{BB962C8B-B14F-4D97-AF65-F5344CB8AC3E}">
        <p14:creationId xmlns:p14="http://schemas.microsoft.com/office/powerpoint/2010/main" val="3590951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School | Syracuse University Logo">
            <a:extLst>
              <a:ext uri="{FF2B5EF4-FFF2-40B4-BE49-F238E27FC236}">
                <a16:creationId xmlns:a16="http://schemas.microsoft.com/office/drawing/2014/main" id="{B14644A2-456C-49B7-B885-AB1701B5A13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522194" y="6085804"/>
            <a:ext cx="2466975" cy="401955"/>
          </a:xfrm>
          <a:prstGeom prst="rect">
            <a:avLst/>
          </a:prstGeom>
          <a:noFill/>
          <a:ln>
            <a:noFill/>
          </a:ln>
        </p:spPr>
      </p:pic>
      <p:sp>
        <p:nvSpPr>
          <p:cNvPr id="2" name="Title 1">
            <a:extLst>
              <a:ext uri="{FF2B5EF4-FFF2-40B4-BE49-F238E27FC236}">
                <a16:creationId xmlns:a16="http://schemas.microsoft.com/office/drawing/2014/main" id="{752FAC4A-8005-41E6-B16B-44190BC6E1C7}"/>
              </a:ext>
            </a:extLst>
          </p:cNvPr>
          <p:cNvSpPr>
            <a:spLocks noGrp="1"/>
          </p:cNvSpPr>
          <p:nvPr>
            <p:ph type="ctrTitle"/>
          </p:nvPr>
        </p:nvSpPr>
        <p:spPr/>
        <p:txBody>
          <a:bodyPr>
            <a:normAutofit/>
          </a:bodyPr>
          <a:lstStyle/>
          <a:p>
            <a:r>
              <a:rPr lang="en-US" dirty="0"/>
              <a:t> </a:t>
            </a:r>
            <a:r>
              <a:rPr lang="en-GB" dirty="0"/>
              <a:t>Applied Data Science Portfolio Milestone </a:t>
            </a:r>
            <a:endParaRPr lang="en-US" dirty="0"/>
          </a:p>
        </p:txBody>
      </p:sp>
      <p:sp>
        <p:nvSpPr>
          <p:cNvPr id="3" name="Subtitle 2">
            <a:extLst>
              <a:ext uri="{FF2B5EF4-FFF2-40B4-BE49-F238E27FC236}">
                <a16:creationId xmlns:a16="http://schemas.microsoft.com/office/drawing/2014/main" id="{A3DEAF05-EFFD-48A0-AD5C-F27E8DC573E8}"/>
              </a:ext>
            </a:extLst>
          </p:cNvPr>
          <p:cNvSpPr>
            <a:spLocks noGrp="1"/>
          </p:cNvSpPr>
          <p:nvPr>
            <p:ph type="subTitle" idx="1"/>
          </p:nvPr>
        </p:nvSpPr>
        <p:spPr/>
        <p:txBody>
          <a:bodyPr/>
          <a:lstStyle/>
          <a:p>
            <a:r>
              <a:rPr lang="en-GB" dirty="0"/>
              <a:t> by Jose Reyes</a:t>
            </a:r>
            <a:endParaRPr lang="en-US" dirty="0"/>
          </a:p>
        </p:txBody>
      </p:sp>
    </p:spTree>
    <p:extLst>
      <p:ext uri="{BB962C8B-B14F-4D97-AF65-F5344CB8AC3E}">
        <p14:creationId xmlns:p14="http://schemas.microsoft.com/office/powerpoint/2010/main" val="3883815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School | Syracuse University Logo">
            <a:extLst>
              <a:ext uri="{FF2B5EF4-FFF2-40B4-BE49-F238E27FC236}">
                <a16:creationId xmlns:a16="http://schemas.microsoft.com/office/drawing/2014/main" id="{B14644A2-456C-49B7-B885-AB1701B5A13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522194" y="6085804"/>
            <a:ext cx="2466975" cy="401955"/>
          </a:xfrm>
          <a:prstGeom prst="rect">
            <a:avLst/>
          </a:prstGeom>
          <a:noFill/>
          <a:ln>
            <a:noFill/>
          </a:ln>
        </p:spPr>
      </p:pic>
      <p:sp>
        <p:nvSpPr>
          <p:cNvPr id="5" name="Rectangle 4">
            <a:extLst>
              <a:ext uri="{FF2B5EF4-FFF2-40B4-BE49-F238E27FC236}">
                <a16:creationId xmlns:a16="http://schemas.microsoft.com/office/drawing/2014/main" id="{F237188C-8374-4DE1-BA28-ED715F494E32}"/>
              </a:ext>
            </a:extLst>
          </p:cNvPr>
          <p:cNvSpPr/>
          <p:nvPr/>
        </p:nvSpPr>
        <p:spPr>
          <a:xfrm>
            <a:off x="530268" y="1825259"/>
            <a:ext cx="11131464" cy="2318392"/>
          </a:xfrm>
          <a:prstGeom prst="rect">
            <a:avLst/>
          </a:prstGeom>
        </p:spPr>
        <p:txBody>
          <a:bodyPr wrap="square">
            <a:spAutoFit/>
          </a:bodyPr>
          <a:lstStyle/>
          <a:p>
            <a:pPr marR="0" lvl="0">
              <a:lnSpc>
                <a:spcPct val="107000"/>
              </a:lnSpc>
              <a:spcBef>
                <a:spcPts val="0"/>
              </a:spcBef>
              <a:spcAft>
                <a:spcPts val="0"/>
              </a:spcAft>
            </a:pPr>
            <a:r>
              <a:rPr lang="en-GB" sz="2800" dirty="0">
                <a:latin typeface="Calibri" panose="020F0502020204030204" pitchFamily="34" charset="0"/>
                <a:ea typeface="Calibri" panose="020F0502020204030204" pitchFamily="34" charset="0"/>
                <a:cs typeface="Calibri" panose="020F0502020204030204" pitchFamily="34" charset="0"/>
              </a:rPr>
              <a:t>Flight Data – Linkage to Program Goals</a:t>
            </a:r>
          </a:p>
          <a:p>
            <a:pPr marL="342900" marR="0" lvl="0" indent="-342900">
              <a:lnSpc>
                <a:spcPct val="107000"/>
              </a:lnSpc>
              <a:spcBef>
                <a:spcPts val="0"/>
              </a:spcBef>
              <a:spcAft>
                <a:spcPts val="0"/>
              </a:spcAft>
              <a:buFont typeface="+mj-lt"/>
              <a:buAutoNum type="arabicPeriod"/>
            </a:pPr>
            <a:endParaRPr lang="en-GB" dirty="0">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0"/>
              </a:spcAft>
              <a:buFont typeface="Arial" panose="020B0604020202020204" pitchFamily="34" charset="0"/>
              <a:buChar char="•"/>
            </a:pPr>
            <a:r>
              <a:rPr lang="en-GB" dirty="0">
                <a:latin typeface="Calibri" panose="020F0502020204030204" pitchFamily="34" charset="0"/>
                <a:ea typeface="Calibri" panose="020F0502020204030204" pitchFamily="34" charset="0"/>
                <a:cs typeface="Calibri" panose="020F0502020204030204" pitchFamily="34" charset="0"/>
              </a:rPr>
              <a:t>Describe a broad overview of the major practice areas of data science.</a:t>
            </a:r>
          </a:p>
          <a:p>
            <a:pPr marL="342900" marR="0" lvl="0" indent="-342900">
              <a:lnSpc>
                <a:spcPct val="107000"/>
              </a:lnSpc>
              <a:spcBef>
                <a:spcPts val="0"/>
              </a:spcBef>
              <a:spcAft>
                <a:spcPts val="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Arial" panose="020B0604020202020204" pitchFamily="34" charset="0"/>
              <a:buChar char="•"/>
            </a:pPr>
            <a:r>
              <a:rPr lang="en-GB" dirty="0">
                <a:latin typeface="Calibri" panose="020F0502020204030204" pitchFamily="34" charset="0"/>
                <a:ea typeface="Calibri" panose="020F0502020204030204" pitchFamily="34" charset="0"/>
                <a:cs typeface="Calibri" panose="020F0502020204030204" pitchFamily="34" charset="0"/>
              </a:rPr>
              <a:t>Collect and organize data.</a:t>
            </a:r>
          </a:p>
          <a:p>
            <a:pPr marL="342900" marR="0" lvl="0" indent="-342900">
              <a:lnSpc>
                <a:spcPct val="107000"/>
              </a:lnSpc>
              <a:spcBef>
                <a:spcPts val="0"/>
              </a:spcBef>
              <a:spcAft>
                <a:spcPts val="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Arial" panose="020B0604020202020204" pitchFamily="34" charset="0"/>
              <a:buChar char="•"/>
            </a:pPr>
            <a:r>
              <a:rPr lang="en-GB" dirty="0">
                <a:latin typeface="Calibri" panose="020F0502020204030204" pitchFamily="34" charset="0"/>
                <a:ea typeface="Calibri" panose="020F0502020204030204" pitchFamily="34" charset="0"/>
                <a:cs typeface="Calibri" panose="020F0502020204030204" pitchFamily="34" charset="0"/>
              </a:rPr>
              <a:t>Develop alternative strategies based on the data.</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23918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School | Syracuse University Logo">
            <a:extLst>
              <a:ext uri="{FF2B5EF4-FFF2-40B4-BE49-F238E27FC236}">
                <a16:creationId xmlns:a16="http://schemas.microsoft.com/office/drawing/2014/main" id="{B14644A2-456C-49B7-B885-AB1701B5A13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522194" y="6085804"/>
            <a:ext cx="2466975" cy="401955"/>
          </a:xfrm>
          <a:prstGeom prst="rect">
            <a:avLst/>
          </a:prstGeom>
          <a:noFill/>
          <a:ln>
            <a:noFill/>
          </a:ln>
        </p:spPr>
      </p:pic>
      <p:sp>
        <p:nvSpPr>
          <p:cNvPr id="5" name="Rectangle 4">
            <a:extLst>
              <a:ext uri="{FF2B5EF4-FFF2-40B4-BE49-F238E27FC236}">
                <a16:creationId xmlns:a16="http://schemas.microsoft.com/office/drawing/2014/main" id="{5CEFD394-68AB-4F84-A2E7-7E12CDBB0799}"/>
              </a:ext>
            </a:extLst>
          </p:cNvPr>
          <p:cNvSpPr/>
          <p:nvPr/>
        </p:nvSpPr>
        <p:spPr>
          <a:xfrm>
            <a:off x="436264" y="244765"/>
            <a:ext cx="11131464" cy="2614755"/>
          </a:xfrm>
          <a:prstGeom prst="rect">
            <a:avLst/>
          </a:prstGeom>
        </p:spPr>
        <p:txBody>
          <a:bodyPr wrap="square">
            <a:spAutoFit/>
          </a:bodyPr>
          <a:lstStyle/>
          <a:p>
            <a:pPr marR="0" lvl="0">
              <a:lnSpc>
                <a:spcPct val="107000"/>
              </a:lnSpc>
              <a:spcBef>
                <a:spcPts val="0"/>
              </a:spcBef>
              <a:spcAft>
                <a:spcPts val="0"/>
              </a:spcAft>
            </a:pPr>
            <a:r>
              <a:rPr lang="en-GB" sz="2800" dirty="0">
                <a:latin typeface="Calibri" panose="020F0502020204030204" pitchFamily="34" charset="0"/>
                <a:ea typeface="Calibri" panose="020F0502020204030204" pitchFamily="34" charset="0"/>
                <a:cs typeface="Calibri" panose="020F0502020204030204" pitchFamily="34" charset="0"/>
              </a:rPr>
              <a:t>IST 718 – Big Data Analytics</a:t>
            </a:r>
          </a:p>
          <a:p>
            <a:pPr marR="0" lvl="0">
              <a:lnSpc>
                <a:spcPct val="107000"/>
              </a:lnSpc>
              <a:spcBef>
                <a:spcPts val="0"/>
              </a:spcBef>
              <a:spcAft>
                <a:spcPts val="0"/>
              </a:spcAft>
            </a:pPr>
            <a:endParaRPr lang="en-GB" dirty="0">
              <a:latin typeface="Calibri" panose="020F0502020204030204" pitchFamily="34" charset="0"/>
              <a:ea typeface="Calibri" panose="020F0502020204030204" pitchFamily="34" charset="0"/>
              <a:cs typeface="Calibri" panose="020F0502020204030204" pitchFamily="34" charset="0"/>
            </a:endParaRPr>
          </a:p>
          <a:p>
            <a:pPr marR="0" lvl="0">
              <a:lnSpc>
                <a:spcPct val="107000"/>
              </a:lnSpc>
              <a:spcBef>
                <a:spcPts val="0"/>
              </a:spcBef>
              <a:spcAft>
                <a:spcPts val="0"/>
              </a:spcAft>
            </a:pPr>
            <a:r>
              <a:rPr lang="en-GB" b="1" dirty="0"/>
              <a:t>Motivation</a:t>
            </a:r>
          </a:p>
          <a:p>
            <a:pPr marR="0" lvl="0">
              <a:lnSpc>
                <a:spcPct val="107000"/>
              </a:lnSpc>
              <a:spcBef>
                <a:spcPts val="0"/>
              </a:spcBef>
              <a:spcAft>
                <a:spcPts val="0"/>
              </a:spcAft>
            </a:pPr>
            <a:r>
              <a:rPr lang="en-GB" dirty="0"/>
              <a:t>Covid-19 has created a global health crisis unlike any other in recent memory and understanding the virus can help society better respond, acclimate, and curb the negative effects of this ongoing crisis. </a:t>
            </a:r>
          </a:p>
          <a:p>
            <a:pPr marR="0" lvl="0">
              <a:lnSpc>
                <a:spcPct val="107000"/>
              </a:lnSpc>
              <a:spcBef>
                <a:spcPts val="0"/>
              </a:spcBef>
              <a:spcAft>
                <a:spcPts val="0"/>
              </a:spcAft>
            </a:pPr>
            <a:endParaRPr lang="en-GB" dirty="0">
              <a:latin typeface="Calibri" panose="020F0502020204030204" pitchFamily="34" charset="0"/>
              <a:ea typeface="Calibri" panose="020F0502020204030204" pitchFamily="34" charset="0"/>
              <a:cs typeface="Calibri" panose="020F0502020204030204" pitchFamily="34" charset="0"/>
            </a:endParaRPr>
          </a:p>
          <a:p>
            <a:pPr marR="0" lvl="0">
              <a:lnSpc>
                <a:spcPct val="107000"/>
              </a:lnSpc>
              <a:spcBef>
                <a:spcPts val="0"/>
              </a:spcBef>
              <a:spcAft>
                <a:spcPts val="0"/>
              </a:spcAft>
            </a:pPr>
            <a:r>
              <a:rPr lang="en-GB" b="1" dirty="0">
                <a:latin typeface="Calibri" panose="020F0502020204030204" pitchFamily="34" charset="0"/>
                <a:ea typeface="Calibri" panose="020F0502020204030204" pitchFamily="34" charset="0"/>
                <a:cs typeface="Calibri" panose="020F0502020204030204" pitchFamily="34" charset="0"/>
              </a:rPr>
              <a:t>Project Goal</a:t>
            </a:r>
          </a:p>
          <a:p>
            <a:pPr marR="0" lvl="0">
              <a:lnSpc>
                <a:spcPct val="107000"/>
              </a:lnSpc>
              <a:spcBef>
                <a:spcPts val="0"/>
              </a:spcBef>
              <a:spcAft>
                <a:spcPts val="0"/>
              </a:spcAft>
            </a:pPr>
            <a:r>
              <a:rPr lang="en-GB" dirty="0"/>
              <a:t>Create a time series model that predicts Covid-19 related deaths</a:t>
            </a:r>
          </a:p>
        </p:txBody>
      </p:sp>
      <p:pic>
        <p:nvPicPr>
          <p:cNvPr id="7" name="Picture 6">
            <a:extLst>
              <a:ext uri="{FF2B5EF4-FFF2-40B4-BE49-F238E27FC236}">
                <a16:creationId xmlns:a16="http://schemas.microsoft.com/office/drawing/2014/main" id="{EBD97B5D-BF6D-4730-8186-2875F0B2111D}"/>
              </a:ext>
            </a:extLst>
          </p:cNvPr>
          <p:cNvPicPr/>
          <p:nvPr/>
        </p:nvPicPr>
        <p:blipFill>
          <a:blip r:embed="rId3"/>
          <a:stretch>
            <a:fillRect/>
          </a:stretch>
        </p:blipFill>
        <p:spPr>
          <a:xfrm>
            <a:off x="3315730" y="3674376"/>
            <a:ext cx="5181600" cy="1387475"/>
          </a:xfrm>
          <a:prstGeom prst="rect">
            <a:avLst/>
          </a:prstGeom>
        </p:spPr>
      </p:pic>
      <p:sp>
        <p:nvSpPr>
          <p:cNvPr id="2" name="Rectangle 1">
            <a:extLst>
              <a:ext uri="{FF2B5EF4-FFF2-40B4-BE49-F238E27FC236}">
                <a16:creationId xmlns:a16="http://schemas.microsoft.com/office/drawing/2014/main" id="{DA0E9187-9E20-4988-AF6C-770A2BB0EE11}"/>
              </a:ext>
            </a:extLst>
          </p:cNvPr>
          <p:cNvSpPr/>
          <p:nvPr/>
        </p:nvSpPr>
        <p:spPr>
          <a:xfrm>
            <a:off x="2953996" y="5259593"/>
            <a:ext cx="6096000" cy="249684"/>
          </a:xfrm>
          <a:prstGeom prst="rect">
            <a:avLst/>
          </a:prstGeom>
        </p:spPr>
        <p:txBody>
          <a:bodyPr>
            <a:spAutoFit/>
          </a:bodyPr>
          <a:lstStyle/>
          <a:p>
            <a:pPr algn="ctr">
              <a:lnSpc>
                <a:spcPct val="107000"/>
              </a:lnSpc>
              <a:spcAft>
                <a:spcPts val="800"/>
              </a:spcAft>
            </a:pPr>
            <a:r>
              <a:rPr lang="en-GB" sz="1000" dirty="0">
                <a:latin typeface="Calibri" panose="020F0502020204030204" pitchFamily="34" charset="0"/>
                <a:ea typeface="Calibri" panose="020F0502020204030204" pitchFamily="34" charset="0"/>
                <a:cs typeface="Calibri" panose="020F0502020204030204" pitchFamily="34" charset="0"/>
              </a:rPr>
              <a:t>Timeline of Covid-19 related deaths from exposure to the reporting of death</a:t>
            </a:r>
            <a:endParaRPr lang="en-US" sz="1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64444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School | Syracuse University Logo">
            <a:extLst>
              <a:ext uri="{FF2B5EF4-FFF2-40B4-BE49-F238E27FC236}">
                <a16:creationId xmlns:a16="http://schemas.microsoft.com/office/drawing/2014/main" id="{B14644A2-456C-49B7-B885-AB1701B5A13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522194" y="6085804"/>
            <a:ext cx="2466975" cy="401955"/>
          </a:xfrm>
          <a:prstGeom prst="rect">
            <a:avLst/>
          </a:prstGeom>
          <a:noFill/>
          <a:ln>
            <a:noFill/>
          </a:ln>
        </p:spPr>
      </p:pic>
      <p:sp>
        <p:nvSpPr>
          <p:cNvPr id="5" name="Rectangle 4">
            <a:extLst>
              <a:ext uri="{FF2B5EF4-FFF2-40B4-BE49-F238E27FC236}">
                <a16:creationId xmlns:a16="http://schemas.microsoft.com/office/drawing/2014/main" id="{5CEFD394-68AB-4F84-A2E7-7E12CDBB0799}"/>
              </a:ext>
            </a:extLst>
          </p:cNvPr>
          <p:cNvSpPr/>
          <p:nvPr/>
        </p:nvSpPr>
        <p:spPr>
          <a:xfrm>
            <a:off x="436264" y="244765"/>
            <a:ext cx="11131464" cy="532903"/>
          </a:xfrm>
          <a:prstGeom prst="rect">
            <a:avLst/>
          </a:prstGeom>
        </p:spPr>
        <p:txBody>
          <a:bodyPr wrap="square">
            <a:spAutoFit/>
          </a:bodyPr>
          <a:lstStyle/>
          <a:p>
            <a:pPr marR="0" lvl="0">
              <a:lnSpc>
                <a:spcPct val="107000"/>
              </a:lnSpc>
              <a:spcBef>
                <a:spcPts val="0"/>
              </a:spcBef>
              <a:spcAft>
                <a:spcPts val="0"/>
              </a:spcAft>
            </a:pPr>
            <a:r>
              <a:rPr lang="en-GB" sz="2800" dirty="0">
                <a:latin typeface="Calibri" panose="020F0502020204030204" pitchFamily="34" charset="0"/>
                <a:ea typeface="Calibri" panose="020F0502020204030204" pitchFamily="34" charset="0"/>
                <a:cs typeface="Calibri" panose="020F0502020204030204" pitchFamily="34" charset="0"/>
              </a:rPr>
              <a:t>Predicting Covid-19 Deaths</a:t>
            </a:r>
          </a:p>
        </p:txBody>
      </p:sp>
      <p:pic>
        <p:nvPicPr>
          <p:cNvPr id="6" name="Picture 5">
            <a:extLst>
              <a:ext uri="{FF2B5EF4-FFF2-40B4-BE49-F238E27FC236}">
                <a16:creationId xmlns:a16="http://schemas.microsoft.com/office/drawing/2014/main" id="{E4E50775-27C8-4824-B217-841F27BFDE15}"/>
              </a:ext>
            </a:extLst>
          </p:cNvPr>
          <p:cNvPicPr/>
          <p:nvPr/>
        </p:nvPicPr>
        <p:blipFill>
          <a:blip r:embed="rId3"/>
          <a:stretch>
            <a:fillRect/>
          </a:stretch>
        </p:blipFill>
        <p:spPr>
          <a:xfrm>
            <a:off x="436264" y="1290508"/>
            <a:ext cx="8792874" cy="4925401"/>
          </a:xfrm>
          <a:prstGeom prst="rect">
            <a:avLst/>
          </a:prstGeom>
        </p:spPr>
      </p:pic>
    </p:spTree>
    <p:extLst>
      <p:ext uri="{BB962C8B-B14F-4D97-AF65-F5344CB8AC3E}">
        <p14:creationId xmlns:p14="http://schemas.microsoft.com/office/powerpoint/2010/main" val="153334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School | Syracuse University Logo">
            <a:extLst>
              <a:ext uri="{FF2B5EF4-FFF2-40B4-BE49-F238E27FC236}">
                <a16:creationId xmlns:a16="http://schemas.microsoft.com/office/drawing/2014/main" id="{B14644A2-456C-49B7-B885-AB1701B5A13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522194" y="6085804"/>
            <a:ext cx="2466975" cy="401955"/>
          </a:xfrm>
          <a:prstGeom prst="rect">
            <a:avLst/>
          </a:prstGeom>
          <a:noFill/>
          <a:ln>
            <a:noFill/>
          </a:ln>
        </p:spPr>
      </p:pic>
      <p:sp>
        <p:nvSpPr>
          <p:cNvPr id="5" name="Rectangle 4">
            <a:extLst>
              <a:ext uri="{FF2B5EF4-FFF2-40B4-BE49-F238E27FC236}">
                <a16:creationId xmlns:a16="http://schemas.microsoft.com/office/drawing/2014/main" id="{5CEFD394-68AB-4F84-A2E7-7E12CDBB0799}"/>
              </a:ext>
            </a:extLst>
          </p:cNvPr>
          <p:cNvSpPr/>
          <p:nvPr/>
        </p:nvSpPr>
        <p:spPr>
          <a:xfrm>
            <a:off x="436264" y="244765"/>
            <a:ext cx="11131464" cy="532903"/>
          </a:xfrm>
          <a:prstGeom prst="rect">
            <a:avLst/>
          </a:prstGeom>
        </p:spPr>
        <p:txBody>
          <a:bodyPr wrap="square">
            <a:spAutoFit/>
          </a:bodyPr>
          <a:lstStyle/>
          <a:p>
            <a:pPr marR="0" lvl="0">
              <a:lnSpc>
                <a:spcPct val="107000"/>
              </a:lnSpc>
              <a:spcBef>
                <a:spcPts val="0"/>
              </a:spcBef>
              <a:spcAft>
                <a:spcPts val="0"/>
              </a:spcAft>
            </a:pPr>
            <a:r>
              <a:rPr lang="en-GB" sz="2800" dirty="0">
                <a:latin typeface="Calibri" panose="020F0502020204030204" pitchFamily="34" charset="0"/>
                <a:ea typeface="Calibri" panose="020F0502020204030204" pitchFamily="34" charset="0"/>
                <a:cs typeface="Calibri" panose="020F0502020204030204" pitchFamily="34" charset="0"/>
              </a:rPr>
              <a:t>Predicting Covid-19 Deaths</a:t>
            </a:r>
          </a:p>
        </p:txBody>
      </p:sp>
      <p:pic>
        <p:nvPicPr>
          <p:cNvPr id="9" name="Picture 8">
            <a:extLst>
              <a:ext uri="{FF2B5EF4-FFF2-40B4-BE49-F238E27FC236}">
                <a16:creationId xmlns:a16="http://schemas.microsoft.com/office/drawing/2014/main" id="{79236B0A-2F6D-4565-9C36-5C81C9254D66}"/>
              </a:ext>
            </a:extLst>
          </p:cNvPr>
          <p:cNvPicPr/>
          <p:nvPr/>
        </p:nvPicPr>
        <p:blipFill>
          <a:blip r:embed="rId3"/>
          <a:stretch>
            <a:fillRect/>
          </a:stretch>
        </p:blipFill>
        <p:spPr>
          <a:xfrm>
            <a:off x="3508498" y="794639"/>
            <a:ext cx="5315562" cy="5818596"/>
          </a:xfrm>
          <a:prstGeom prst="rect">
            <a:avLst/>
          </a:prstGeom>
        </p:spPr>
      </p:pic>
    </p:spTree>
    <p:extLst>
      <p:ext uri="{BB962C8B-B14F-4D97-AF65-F5344CB8AC3E}">
        <p14:creationId xmlns:p14="http://schemas.microsoft.com/office/powerpoint/2010/main" val="1992237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School | Syracuse University Logo">
            <a:extLst>
              <a:ext uri="{FF2B5EF4-FFF2-40B4-BE49-F238E27FC236}">
                <a16:creationId xmlns:a16="http://schemas.microsoft.com/office/drawing/2014/main" id="{B14644A2-456C-49B7-B885-AB1701B5A13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522194" y="6085804"/>
            <a:ext cx="2466975" cy="401955"/>
          </a:xfrm>
          <a:prstGeom prst="rect">
            <a:avLst/>
          </a:prstGeom>
          <a:noFill/>
          <a:ln>
            <a:noFill/>
          </a:ln>
        </p:spPr>
      </p:pic>
      <p:sp>
        <p:nvSpPr>
          <p:cNvPr id="5" name="Rectangle 4">
            <a:extLst>
              <a:ext uri="{FF2B5EF4-FFF2-40B4-BE49-F238E27FC236}">
                <a16:creationId xmlns:a16="http://schemas.microsoft.com/office/drawing/2014/main" id="{5CEFD394-68AB-4F84-A2E7-7E12CDBB0799}"/>
              </a:ext>
            </a:extLst>
          </p:cNvPr>
          <p:cNvSpPr/>
          <p:nvPr/>
        </p:nvSpPr>
        <p:spPr>
          <a:xfrm>
            <a:off x="436264" y="244765"/>
            <a:ext cx="11131464" cy="532903"/>
          </a:xfrm>
          <a:prstGeom prst="rect">
            <a:avLst/>
          </a:prstGeom>
        </p:spPr>
        <p:txBody>
          <a:bodyPr wrap="square">
            <a:spAutoFit/>
          </a:bodyPr>
          <a:lstStyle/>
          <a:p>
            <a:pPr marR="0" lvl="0">
              <a:lnSpc>
                <a:spcPct val="107000"/>
              </a:lnSpc>
              <a:spcBef>
                <a:spcPts val="0"/>
              </a:spcBef>
              <a:spcAft>
                <a:spcPts val="0"/>
              </a:spcAft>
            </a:pPr>
            <a:r>
              <a:rPr lang="en-GB" sz="2800" dirty="0">
                <a:latin typeface="Calibri" panose="020F0502020204030204" pitchFamily="34" charset="0"/>
                <a:ea typeface="Calibri" panose="020F0502020204030204" pitchFamily="34" charset="0"/>
                <a:cs typeface="Calibri" panose="020F0502020204030204" pitchFamily="34" charset="0"/>
              </a:rPr>
              <a:t>Predicting Covid-19 Deaths</a:t>
            </a:r>
          </a:p>
        </p:txBody>
      </p:sp>
      <p:pic>
        <p:nvPicPr>
          <p:cNvPr id="6" name="Picture 5">
            <a:extLst>
              <a:ext uri="{FF2B5EF4-FFF2-40B4-BE49-F238E27FC236}">
                <a16:creationId xmlns:a16="http://schemas.microsoft.com/office/drawing/2014/main" id="{94807A4F-FA1C-4143-A300-12BB1C6AE1E3}"/>
              </a:ext>
            </a:extLst>
          </p:cNvPr>
          <p:cNvPicPr/>
          <p:nvPr/>
        </p:nvPicPr>
        <p:blipFill>
          <a:blip r:embed="rId3"/>
          <a:stretch>
            <a:fillRect/>
          </a:stretch>
        </p:blipFill>
        <p:spPr>
          <a:xfrm>
            <a:off x="1682578" y="968822"/>
            <a:ext cx="4413422" cy="4880698"/>
          </a:xfrm>
          <a:prstGeom prst="rect">
            <a:avLst/>
          </a:prstGeom>
        </p:spPr>
      </p:pic>
      <p:pic>
        <p:nvPicPr>
          <p:cNvPr id="7" name="Picture 6">
            <a:extLst>
              <a:ext uri="{FF2B5EF4-FFF2-40B4-BE49-F238E27FC236}">
                <a16:creationId xmlns:a16="http://schemas.microsoft.com/office/drawing/2014/main" id="{AF3EE01C-3C84-48F5-90EE-39C7E44DF353}"/>
              </a:ext>
            </a:extLst>
          </p:cNvPr>
          <p:cNvPicPr/>
          <p:nvPr/>
        </p:nvPicPr>
        <p:blipFill>
          <a:blip r:embed="rId4"/>
          <a:stretch>
            <a:fillRect/>
          </a:stretch>
        </p:blipFill>
        <p:spPr>
          <a:xfrm>
            <a:off x="6534664" y="968822"/>
            <a:ext cx="4397703" cy="4880698"/>
          </a:xfrm>
          <a:prstGeom prst="rect">
            <a:avLst/>
          </a:prstGeom>
        </p:spPr>
      </p:pic>
    </p:spTree>
    <p:extLst>
      <p:ext uri="{BB962C8B-B14F-4D97-AF65-F5344CB8AC3E}">
        <p14:creationId xmlns:p14="http://schemas.microsoft.com/office/powerpoint/2010/main" val="581579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School | Syracuse University Logo">
            <a:extLst>
              <a:ext uri="{FF2B5EF4-FFF2-40B4-BE49-F238E27FC236}">
                <a16:creationId xmlns:a16="http://schemas.microsoft.com/office/drawing/2014/main" id="{B14644A2-456C-49B7-B885-AB1701B5A13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522194" y="6085804"/>
            <a:ext cx="2466975" cy="401955"/>
          </a:xfrm>
          <a:prstGeom prst="rect">
            <a:avLst/>
          </a:prstGeom>
          <a:noFill/>
          <a:ln>
            <a:noFill/>
          </a:ln>
        </p:spPr>
      </p:pic>
      <p:sp>
        <p:nvSpPr>
          <p:cNvPr id="5" name="Rectangle 4">
            <a:extLst>
              <a:ext uri="{FF2B5EF4-FFF2-40B4-BE49-F238E27FC236}">
                <a16:creationId xmlns:a16="http://schemas.microsoft.com/office/drawing/2014/main" id="{F237188C-8374-4DE1-BA28-ED715F494E32}"/>
              </a:ext>
            </a:extLst>
          </p:cNvPr>
          <p:cNvSpPr/>
          <p:nvPr/>
        </p:nvSpPr>
        <p:spPr>
          <a:xfrm>
            <a:off x="530268" y="1825259"/>
            <a:ext cx="11131464" cy="2614755"/>
          </a:xfrm>
          <a:prstGeom prst="rect">
            <a:avLst/>
          </a:prstGeom>
        </p:spPr>
        <p:txBody>
          <a:bodyPr wrap="square">
            <a:spAutoFit/>
          </a:bodyPr>
          <a:lstStyle/>
          <a:p>
            <a:pPr marR="0" lvl="0">
              <a:lnSpc>
                <a:spcPct val="107000"/>
              </a:lnSpc>
              <a:spcBef>
                <a:spcPts val="0"/>
              </a:spcBef>
              <a:spcAft>
                <a:spcPts val="0"/>
              </a:spcAft>
            </a:pPr>
            <a:r>
              <a:rPr lang="en-GB" sz="2800" dirty="0">
                <a:latin typeface="Calibri" panose="020F0502020204030204" pitchFamily="34" charset="0"/>
                <a:ea typeface="Calibri" panose="020F0502020204030204" pitchFamily="34" charset="0"/>
                <a:cs typeface="Calibri" panose="020F0502020204030204" pitchFamily="34" charset="0"/>
              </a:rPr>
              <a:t>Predicting Covid-19 Deaths – Linkage to Program Goals</a:t>
            </a:r>
          </a:p>
          <a:p>
            <a:pPr marL="342900" marR="0" lvl="0" indent="-342900">
              <a:lnSpc>
                <a:spcPct val="107000"/>
              </a:lnSpc>
              <a:spcBef>
                <a:spcPts val="0"/>
              </a:spcBef>
              <a:spcAft>
                <a:spcPts val="0"/>
              </a:spcAft>
              <a:buFont typeface="+mj-lt"/>
              <a:buAutoNum type="arabicPeriod"/>
            </a:pPr>
            <a:endParaRPr lang="en-GB" dirty="0">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0"/>
              </a:spcAft>
              <a:buFont typeface="Arial" panose="020B0604020202020204" pitchFamily="34" charset="0"/>
              <a:buChar char="•"/>
            </a:pPr>
            <a:r>
              <a:rPr lang="en-GB" dirty="0">
                <a:latin typeface="Calibri" panose="020F0502020204030204" pitchFamily="34" charset="0"/>
                <a:ea typeface="Calibri" panose="020F0502020204030204" pitchFamily="34" charset="0"/>
                <a:cs typeface="Calibri" panose="020F0502020204030204" pitchFamily="34" charset="0"/>
              </a:rPr>
              <a:t>Describe a broad overview of the major practice areas of data science.</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Arial" panose="020B0604020202020204" pitchFamily="34" charset="0"/>
              <a:buChar char="•"/>
            </a:pPr>
            <a:r>
              <a:rPr lang="en-GB" dirty="0">
                <a:latin typeface="Calibri" panose="020F0502020204030204" pitchFamily="34" charset="0"/>
                <a:ea typeface="Calibri" panose="020F0502020204030204" pitchFamily="34" charset="0"/>
                <a:cs typeface="Calibri" panose="020F0502020204030204" pitchFamily="34" charset="0"/>
              </a:rPr>
              <a:t>Collect and organize data.</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Arial" panose="020B0604020202020204" pitchFamily="34" charset="0"/>
              <a:buChar char="•"/>
            </a:pPr>
            <a:r>
              <a:rPr lang="en-GB" dirty="0">
                <a:latin typeface="Calibri" panose="020F0502020204030204" pitchFamily="34" charset="0"/>
                <a:ea typeface="Calibri" panose="020F0502020204030204" pitchFamily="34" charset="0"/>
                <a:cs typeface="Calibri" panose="020F0502020204030204" pitchFamily="34" charset="0"/>
              </a:rPr>
              <a:t>Identify patterns in data via visualization, statistical analysis, and data mining.</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Arial" panose="020B0604020202020204" pitchFamily="34" charset="0"/>
              <a:buChar char="•"/>
            </a:pPr>
            <a:r>
              <a:rPr lang="en-GB" dirty="0">
                <a:latin typeface="Calibri" panose="020F0502020204030204" pitchFamily="34" charset="0"/>
                <a:ea typeface="Calibri" panose="020F0502020204030204" pitchFamily="34" charset="0"/>
                <a:cs typeface="Calibri" panose="020F0502020204030204" pitchFamily="34" charset="0"/>
              </a:rPr>
              <a:t>Develop a plan of action to implement the business decisions derived from the analyses.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Arial" panose="020B0604020202020204" pitchFamily="34" charset="0"/>
              <a:buChar char="•"/>
            </a:pPr>
            <a:r>
              <a:rPr lang="en-GB" dirty="0">
                <a:latin typeface="Calibri" panose="020F0502020204030204" pitchFamily="34" charset="0"/>
                <a:ea typeface="Calibri" panose="020F0502020204030204" pitchFamily="34" charset="0"/>
                <a:cs typeface="Calibri" panose="020F0502020204030204" pitchFamily="34" charset="0"/>
              </a:rPr>
              <a:t>Demonstrate communication skills regarding data and its analysis for managers, IT professionals, programmers, statisticians, and other relevant professionals in their organization.</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20756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School | Syracuse University Logo">
            <a:extLst>
              <a:ext uri="{FF2B5EF4-FFF2-40B4-BE49-F238E27FC236}">
                <a16:creationId xmlns:a16="http://schemas.microsoft.com/office/drawing/2014/main" id="{B14644A2-456C-49B7-B885-AB1701B5A13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522194" y="6085804"/>
            <a:ext cx="2466975" cy="401955"/>
          </a:xfrm>
          <a:prstGeom prst="rect">
            <a:avLst/>
          </a:prstGeom>
          <a:noFill/>
          <a:ln>
            <a:noFill/>
          </a:ln>
        </p:spPr>
      </p:pic>
      <p:sp>
        <p:nvSpPr>
          <p:cNvPr id="5" name="Rectangle 4">
            <a:extLst>
              <a:ext uri="{FF2B5EF4-FFF2-40B4-BE49-F238E27FC236}">
                <a16:creationId xmlns:a16="http://schemas.microsoft.com/office/drawing/2014/main" id="{5CEFD394-68AB-4F84-A2E7-7E12CDBB0799}"/>
              </a:ext>
            </a:extLst>
          </p:cNvPr>
          <p:cNvSpPr/>
          <p:nvPr/>
        </p:nvSpPr>
        <p:spPr>
          <a:xfrm>
            <a:off x="436264" y="244765"/>
            <a:ext cx="11131464" cy="2911118"/>
          </a:xfrm>
          <a:prstGeom prst="rect">
            <a:avLst/>
          </a:prstGeom>
        </p:spPr>
        <p:txBody>
          <a:bodyPr wrap="square">
            <a:spAutoFit/>
          </a:bodyPr>
          <a:lstStyle/>
          <a:p>
            <a:pPr marR="0" lvl="0">
              <a:lnSpc>
                <a:spcPct val="107000"/>
              </a:lnSpc>
              <a:spcBef>
                <a:spcPts val="0"/>
              </a:spcBef>
              <a:spcAft>
                <a:spcPts val="0"/>
              </a:spcAft>
            </a:pPr>
            <a:r>
              <a:rPr lang="en-GB" sz="2800" dirty="0">
                <a:latin typeface="Calibri" panose="020F0502020204030204" pitchFamily="34" charset="0"/>
                <a:ea typeface="Calibri" panose="020F0502020204030204" pitchFamily="34" charset="0"/>
                <a:cs typeface="Calibri" panose="020F0502020204030204" pitchFamily="34" charset="0"/>
              </a:rPr>
              <a:t>IST 652 – Scripting for Data Analysis</a:t>
            </a:r>
          </a:p>
          <a:p>
            <a:pPr marR="0" lvl="0">
              <a:lnSpc>
                <a:spcPct val="107000"/>
              </a:lnSpc>
              <a:spcBef>
                <a:spcPts val="0"/>
              </a:spcBef>
              <a:spcAft>
                <a:spcPts val="0"/>
              </a:spcAft>
            </a:pPr>
            <a:endParaRPr lang="en-GB" dirty="0">
              <a:latin typeface="Calibri" panose="020F0502020204030204" pitchFamily="34" charset="0"/>
              <a:ea typeface="Calibri" panose="020F0502020204030204" pitchFamily="34" charset="0"/>
              <a:cs typeface="Calibri" panose="020F0502020204030204" pitchFamily="34" charset="0"/>
            </a:endParaRPr>
          </a:p>
          <a:p>
            <a:pPr marR="0" lvl="0">
              <a:lnSpc>
                <a:spcPct val="107000"/>
              </a:lnSpc>
              <a:spcBef>
                <a:spcPts val="0"/>
              </a:spcBef>
              <a:spcAft>
                <a:spcPts val="0"/>
              </a:spcAft>
            </a:pPr>
            <a:r>
              <a:rPr lang="en-GB" b="1" dirty="0"/>
              <a:t>Motivation</a:t>
            </a:r>
          </a:p>
          <a:p>
            <a:pPr marR="0" lvl="0">
              <a:lnSpc>
                <a:spcPct val="107000"/>
              </a:lnSpc>
              <a:spcBef>
                <a:spcPts val="0"/>
              </a:spcBef>
              <a:spcAft>
                <a:spcPts val="0"/>
              </a:spcAft>
            </a:pPr>
            <a:r>
              <a:rPr lang="en-GB" dirty="0"/>
              <a:t>Offensive and vulgar language have plagued internet communities since its inception. When considering the massive scale in which humans are interacting and communicating with each other on the web, it is nearly impossible to censor toxic comments through manual human </a:t>
            </a:r>
            <a:r>
              <a:rPr lang="en-US" dirty="0"/>
              <a:t>labor</a:t>
            </a:r>
            <a:r>
              <a:rPr lang="en-GB" dirty="0"/>
              <a:t>. </a:t>
            </a:r>
          </a:p>
          <a:p>
            <a:pPr marR="0" lvl="0">
              <a:lnSpc>
                <a:spcPct val="107000"/>
              </a:lnSpc>
              <a:spcBef>
                <a:spcPts val="0"/>
              </a:spcBef>
              <a:spcAft>
                <a:spcPts val="0"/>
              </a:spcAft>
            </a:pPr>
            <a:endParaRPr lang="en-GB" dirty="0">
              <a:latin typeface="Calibri" panose="020F0502020204030204" pitchFamily="34" charset="0"/>
              <a:ea typeface="Calibri" panose="020F0502020204030204" pitchFamily="34" charset="0"/>
              <a:cs typeface="Calibri" panose="020F0502020204030204" pitchFamily="34" charset="0"/>
            </a:endParaRPr>
          </a:p>
          <a:p>
            <a:pPr marR="0" lvl="0">
              <a:lnSpc>
                <a:spcPct val="107000"/>
              </a:lnSpc>
              <a:spcBef>
                <a:spcPts val="0"/>
              </a:spcBef>
              <a:spcAft>
                <a:spcPts val="0"/>
              </a:spcAft>
            </a:pPr>
            <a:r>
              <a:rPr lang="en-GB" b="1" dirty="0">
                <a:latin typeface="Calibri" panose="020F0502020204030204" pitchFamily="34" charset="0"/>
                <a:ea typeface="Calibri" panose="020F0502020204030204" pitchFamily="34" charset="0"/>
                <a:cs typeface="Calibri" panose="020F0502020204030204" pitchFamily="34" charset="0"/>
              </a:rPr>
              <a:t>Project Goal</a:t>
            </a:r>
          </a:p>
          <a:p>
            <a:pPr marR="0" lvl="0">
              <a:lnSpc>
                <a:spcPct val="107000"/>
              </a:lnSpc>
              <a:spcBef>
                <a:spcPts val="0"/>
              </a:spcBef>
              <a:spcAft>
                <a:spcPts val="0"/>
              </a:spcAft>
            </a:pPr>
            <a:r>
              <a:rPr lang="en-GB" dirty="0"/>
              <a:t>Create a neural network model to identify and classify text data based on its </a:t>
            </a:r>
            <a:r>
              <a:rPr lang="en-GB" dirty="0" err="1"/>
              <a:t>toxcity</a:t>
            </a:r>
            <a:endParaRPr lang="en-GB" dirty="0"/>
          </a:p>
        </p:txBody>
      </p:sp>
      <p:pic>
        <p:nvPicPr>
          <p:cNvPr id="6" name="Picture 5">
            <a:extLst>
              <a:ext uri="{FF2B5EF4-FFF2-40B4-BE49-F238E27FC236}">
                <a16:creationId xmlns:a16="http://schemas.microsoft.com/office/drawing/2014/main" id="{8C3D9DD9-39EF-4695-87EE-27EB8DC5A215}"/>
              </a:ext>
            </a:extLst>
          </p:cNvPr>
          <p:cNvPicPr/>
          <p:nvPr/>
        </p:nvPicPr>
        <p:blipFill>
          <a:blip r:embed="rId3"/>
          <a:stretch>
            <a:fillRect/>
          </a:stretch>
        </p:blipFill>
        <p:spPr>
          <a:xfrm>
            <a:off x="2014808" y="3585519"/>
            <a:ext cx="8162383" cy="1867930"/>
          </a:xfrm>
          <a:prstGeom prst="rect">
            <a:avLst/>
          </a:prstGeom>
        </p:spPr>
      </p:pic>
      <p:sp>
        <p:nvSpPr>
          <p:cNvPr id="3" name="Rectangle 2">
            <a:extLst>
              <a:ext uri="{FF2B5EF4-FFF2-40B4-BE49-F238E27FC236}">
                <a16:creationId xmlns:a16="http://schemas.microsoft.com/office/drawing/2014/main" id="{158F8857-58E2-4EF8-9DED-EFAC5D5FB52E}"/>
              </a:ext>
            </a:extLst>
          </p:cNvPr>
          <p:cNvSpPr/>
          <p:nvPr/>
        </p:nvSpPr>
        <p:spPr>
          <a:xfrm>
            <a:off x="2525628" y="5543543"/>
            <a:ext cx="6952735" cy="246221"/>
          </a:xfrm>
          <a:prstGeom prst="rect">
            <a:avLst/>
          </a:prstGeom>
        </p:spPr>
        <p:txBody>
          <a:bodyPr wrap="square">
            <a:spAutoFit/>
          </a:bodyPr>
          <a:lstStyle/>
          <a:p>
            <a:r>
              <a:rPr lang="en-GB" sz="1000" dirty="0">
                <a:latin typeface="Calibri" panose="020F0502020204030204" pitchFamily="34" charset="0"/>
                <a:ea typeface="Calibri" panose="020F0502020204030204" pitchFamily="34" charset="0"/>
              </a:rPr>
              <a:t>Sample of data from the Toxic Comment Classification Challenge. Each comment has been scored by a human based on its toxicity.</a:t>
            </a:r>
            <a:endParaRPr lang="en-US" sz="1000" dirty="0"/>
          </a:p>
        </p:txBody>
      </p:sp>
    </p:spTree>
    <p:extLst>
      <p:ext uri="{BB962C8B-B14F-4D97-AF65-F5344CB8AC3E}">
        <p14:creationId xmlns:p14="http://schemas.microsoft.com/office/powerpoint/2010/main" val="3892887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School | Syracuse University Logo">
            <a:extLst>
              <a:ext uri="{FF2B5EF4-FFF2-40B4-BE49-F238E27FC236}">
                <a16:creationId xmlns:a16="http://schemas.microsoft.com/office/drawing/2014/main" id="{B14644A2-456C-49B7-B885-AB1701B5A13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522194" y="6085804"/>
            <a:ext cx="2466975" cy="401955"/>
          </a:xfrm>
          <a:prstGeom prst="rect">
            <a:avLst/>
          </a:prstGeom>
          <a:noFill/>
          <a:ln>
            <a:noFill/>
          </a:ln>
        </p:spPr>
      </p:pic>
      <p:sp>
        <p:nvSpPr>
          <p:cNvPr id="5" name="Rectangle 4">
            <a:extLst>
              <a:ext uri="{FF2B5EF4-FFF2-40B4-BE49-F238E27FC236}">
                <a16:creationId xmlns:a16="http://schemas.microsoft.com/office/drawing/2014/main" id="{5CEFD394-68AB-4F84-A2E7-7E12CDBB0799}"/>
              </a:ext>
            </a:extLst>
          </p:cNvPr>
          <p:cNvSpPr/>
          <p:nvPr/>
        </p:nvSpPr>
        <p:spPr>
          <a:xfrm>
            <a:off x="436264" y="244765"/>
            <a:ext cx="11131464" cy="836576"/>
          </a:xfrm>
          <a:prstGeom prst="rect">
            <a:avLst/>
          </a:prstGeom>
        </p:spPr>
        <p:txBody>
          <a:bodyPr wrap="square">
            <a:spAutoFit/>
          </a:bodyPr>
          <a:lstStyle/>
          <a:p>
            <a:pPr marR="0" lvl="0">
              <a:lnSpc>
                <a:spcPct val="107000"/>
              </a:lnSpc>
              <a:spcBef>
                <a:spcPts val="0"/>
              </a:spcBef>
              <a:spcAft>
                <a:spcPts val="0"/>
              </a:spcAft>
            </a:pPr>
            <a:r>
              <a:rPr lang="en-GB" sz="2800" dirty="0">
                <a:latin typeface="Calibri" panose="020F0502020204030204" pitchFamily="34" charset="0"/>
                <a:ea typeface="Calibri" panose="020F0502020204030204" pitchFamily="34" charset="0"/>
                <a:cs typeface="Calibri" panose="020F0502020204030204" pitchFamily="34" charset="0"/>
              </a:rPr>
              <a:t>Toxic Comments Neural Network Model Layers</a:t>
            </a:r>
          </a:p>
          <a:p>
            <a:pPr marR="0" lvl="0">
              <a:lnSpc>
                <a:spcPct val="107000"/>
              </a:lnSpc>
              <a:spcBef>
                <a:spcPts val="0"/>
              </a:spcBef>
              <a:spcAft>
                <a:spcPts val="0"/>
              </a:spcAft>
            </a:pPr>
            <a:endParaRPr lang="en-GB" dirty="0">
              <a:latin typeface="Calibri" panose="020F0502020204030204" pitchFamily="34" charset="0"/>
              <a:ea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65B822D6-6328-49D7-93AD-4385EB74269E}"/>
              </a:ext>
            </a:extLst>
          </p:cNvPr>
          <p:cNvPicPr>
            <a:picLocks noChangeAspect="1"/>
          </p:cNvPicPr>
          <p:nvPr/>
        </p:nvPicPr>
        <p:blipFill>
          <a:blip r:embed="rId3"/>
          <a:stretch>
            <a:fillRect/>
          </a:stretch>
        </p:blipFill>
        <p:spPr>
          <a:xfrm>
            <a:off x="2907584" y="1081341"/>
            <a:ext cx="9284416" cy="2553750"/>
          </a:xfrm>
          <a:prstGeom prst="rect">
            <a:avLst/>
          </a:prstGeom>
        </p:spPr>
      </p:pic>
      <p:sp>
        <p:nvSpPr>
          <p:cNvPr id="8" name="Rectangle 7">
            <a:extLst>
              <a:ext uri="{FF2B5EF4-FFF2-40B4-BE49-F238E27FC236}">
                <a16:creationId xmlns:a16="http://schemas.microsoft.com/office/drawing/2014/main" id="{20FA19B5-BE53-4F23-A85C-A087F0A6976A}"/>
              </a:ext>
            </a:extLst>
          </p:cNvPr>
          <p:cNvSpPr/>
          <p:nvPr/>
        </p:nvSpPr>
        <p:spPr>
          <a:xfrm>
            <a:off x="436264" y="4052649"/>
            <a:ext cx="10527957" cy="1857368"/>
          </a:xfrm>
          <a:prstGeom prst="rect">
            <a:avLst/>
          </a:prstGeom>
        </p:spPr>
        <p:txBody>
          <a:bodyPr wrap="square">
            <a:spAutoFit/>
          </a:bodyPr>
          <a:lstStyle/>
          <a:p>
            <a:pPr marL="342900" marR="0" lvl="0" indent="-342900">
              <a:lnSpc>
                <a:spcPct val="107000"/>
              </a:lnSpc>
              <a:spcBef>
                <a:spcPts val="0"/>
              </a:spcBef>
              <a:spcAft>
                <a:spcPts val="0"/>
              </a:spcAft>
              <a:buFont typeface="Symbol" panose="05050102010706020507" pitchFamily="18" charset="2"/>
              <a:buChar char=""/>
            </a:pPr>
            <a:r>
              <a:rPr lang="en-GB" b="1" dirty="0">
                <a:latin typeface="Calibri" panose="020F0502020204030204" pitchFamily="34" charset="0"/>
                <a:ea typeface="Calibri" panose="020F0502020204030204" pitchFamily="34" charset="0"/>
                <a:cs typeface="Calibri" panose="020F0502020204030204" pitchFamily="34" charset="0"/>
              </a:rPr>
              <a:t>Embedding</a:t>
            </a:r>
            <a:r>
              <a:rPr lang="en-GB" dirty="0">
                <a:latin typeface="Calibri" panose="020F0502020204030204" pitchFamily="34" charset="0"/>
                <a:ea typeface="Calibri" panose="020F0502020204030204" pitchFamily="34" charset="0"/>
                <a:cs typeface="Calibri" panose="020F0502020204030204" pitchFamily="34" charset="0"/>
              </a:rPr>
              <a:t>: Important for natural language processing as it helps reduces the dimensionality of discrete variables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GB" b="1" dirty="0">
                <a:latin typeface="Calibri" panose="020F0502020204030204" pitchFamily="34" charset="0"/>
                <a:ea typeface="Calibri" panose="020F0502020204030204" pitchFamily="34" charset="0"/>
                <a:cs typeface="Calibri" panose="020F0502020204030204" pitchFamily="34" charset="0"/>
              </a:rPr>
              <a:t>LSTM</a:t>
            </a:r>
            <a:r>
              <a:rPr lang="en-GB" dirty="0">
                <a:latin typeface="Calibri" panose="020F0502020204030204" pitchFamily="34" charset="0"/>
                <a:ea typeface="Calibri" panose="020F0502020204030204" pitchFamily="34" charset="0"/>
                <a:cs typeface="Calibri" panose="020F0502020204030204" pitchFamily="34" charset="0"/>
              </a:rPr>
              <a:t>: Adds sequence-prediction and neural-network capabilities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GB" b="1" dirty="0" err="1">
                <a:latin typeface="Calibri" panose="020F0502020204030204" pitchFamily="34" charset="0"/>
                <a:ea typeface="Calibri" panose="020F0502020204030204" pitchFamily="34" charset="0"/>
                <a:cs typeface="Calibri" panose="020F0502020204030204" pitchFamily="34" charset="0"/>
              </a:rPr>
              <a:t>GlobalMaxPool</a:t>
            </a:r>
            <a:r>
              <a:rPr lang="en-GB" dirty="0">
                <a:latin typeface="Calibri" panose="020F0502020204030204" pitchFamily="34" charset="0"/>
                <a:ea typeface="Calibri" panose="020F0502020204030204" pitchFamily="34" charset="0"/>
                <a:cs typeface="Calibri" panose="020F0502020204030204" pitchFamily="34" charset="0"/>
              </a:rPr>
              <a:t>: Reduces over-fitting</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GB" b="1" dirty="0">
                <a:latin typeface="Calibri" panose="020F0502020204030204" pitchFamily="34" charset="0"/>
                <a:ea typeface="Calibri" panose="020F0502020204030204" pitchFamily="34" charset="0"/>
                <a:cs typeface="Calibri" panose="020F0502020204030204" pitchFamily="34" charset="0"/>
              </a:rPr>
              <a:t>Dense</a:t>
            </a:r>
            <a:r>
              <a:rPr lang="en-GB" dirty="0">
                <a:latin typeface="Calibri" panose="020F0502020204030204" pitchFamily="34" charset="0"/>
                <a:ea typeface="Calibri" panose="020F0502020204030204" pitchFamily="34" charset="0"/>
                <a:cs typeface="Calibri" panose="020F0502020204030204" pitchFamily="34" charset="0"/>
              </a:rPr>
              <a:t>: A dense layer is a fully connected layer where each 'neuron' is connected to all other variables from the next layer.</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a:extLst>
              <a:ext uri="{FF2B5EF4-FFF2-40B4-BE49-F238E27FC236}">
                <a16:creationId xmlns:a16="http://schemas.microsoft.com/office/drawing/2014/main" id="{478878B7-F2FF-4953-A986-ECDF1582B1F7}"/>
              </a:ext>
            </a:extLst>
          </p:cNvPr>
          <p:cNvSpPr/>
          <p:nvPr/>
        </p:nvSpPr>
        <p:spPr>
          <a:xfrm>
            <a:off x="3631905" y="3511980"/>
            <a:ext cx="2945037" cy="246221"/>
          </a:xfrm>
          <a:prstGeom prst="rect">
            <a:avLst/>
          </a:prstGeom>
        </p:spPr>
        <p:txBody>
          <a:bodyPr wrap="none">
            <a:spAutoFit/>
          </a:bodyPr>
          <a:lstStyle/>
          <a:p>
            <a:r>
              <a:rPr lang="en-GB" sz="1000" dirty="0">
                <a:latin typeface="Calibri" panose="020F0502020204030204" pitchFamily="34" charset="0"/>
                <a:ea typeface="Calibri" panose="020F0502020204030204" pitchFamily="34" charset="0"/>
              </a:rPr>
              <a:t>Code snippet of LSTM model using the defined layers</a:t>
            </a:r>
            <a:endParaRPr lang="en-US" sz="1000" dirty="0"/>
          </a:p>
        </p:txBody>
      </p:sp>
    </p:spTree>
    <p:extLst>
      <p:ext uri="{BB962C8B-B14F-4D97-AF65-F5344CB8AC3E}">
        <p14:creationId xmlns:p14="http://schemas.microsoft.com/office/powerpoint/2010/main" val="879681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School | Syracuse University Logo">
            <a:extLst>
              <a:ext uri="{FF2B5EF4-FFF2-40B4-BE49-F238E27FC236}">
                <a16:creationId xmlns:a16="http://schemas.microsoft.com/office/drawing/2014/main" id="{B14644A2-456C-49B7-B885-AB1701B5A13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522194" y="6085804"/>
            <a:ext cx="2466975" cy="401955"/>
          </a:xfrm>
          <a:prstGeom prst="rect">
            <a:avLst/>
          </a:prstGeom>
          <a:noFill/>
          <a:ln>
            <a:noFill/>
          </a:ln>
        </p:spPr>
      </p:pic>
      <p:sp>
        <p:nvSpPr>
          <p:cNvPr id="5" name="Rectangle 4">
            <a:extLst>
              <a:ext uri="{FF2B5EF4-FFF2-40B4-BE49-F238E27FC236}">
                <a16:creationId xmlns:a16="http://schemas.microsoft.com/office/drawing/2014/main" id="{5CEFD394-68AB-4F84-A2E7-7E12CDBB0799}"/>
              </a:ext>
            </a:extLst>
          </p:cNvPr>
          <p:cNvSpPr/>
          <p:nvPr/>
        </p:nvSpPr>
        <p:spPr>
          <a:xfrm>
            <a:off x="436264" y="244765"/>
            <a:ext cx="11131464" cy="836576"/>
          </a:xfrm>
          <a:prstGeom prst="rect">
            <a:avLst/>
          </a:prstGeom>
        </p:spPr>
        <p:txBody>
          <a:bodyPr wrap="square">
            <a:spAutoFit/>
          </a:bodyPr>
          <a:lstStyle/>
          <a:p>
            <a:pPr marR="0" lvl="0">
              <a:lnSpc>
                <a:spcPct val="107000"/>
              </a:lnSpc>
              <a:spcBef>
                <a:spcPts val="0"/>
              </a:spcBef>
              <a:spcAft>
                <a:spcPts val="0"/>
              </a:spcAft>
            </a:pPr>
            <a:r>
              <a:rPr lang="en-GB" sz="2800" dirty="0">
                <a:latin typeface="Calibri" panose="020F0502020204030204" pitchFamily="34" charset="0"/>
                <a:ea typeface="Calibri" panose="020F0502020204030204" pitchFamily="34" charset="0"/>
                <a:cs typeface="Calibri" panose="020F0502020204030204" pitchFamily="34" charset="0"/>
              </a:rPr>
              <a:t>Toxic Comments Neural Network Model Results</a:t>
            </a:r>
          </a:p>
          <a:p>
            <a:pPr marR="0" lvl="0">
              <a:lnSpc>
                <a:spcPct val="107000"/>
              </a:lnSpc>
              <a:spcBef>
                <a:spcPts val="0"/>
              </a:spcBef>
              <a:spcAft>
                <a:spcPts val="0"/>
              </a:spcAft>
            </a:pPr>
            <a:endParaRPr lang="en-GB" dirty="0">
              <a:latin typeface="Calibri" panose="020F0502020204030204" pitchFamily="34" charset="0"/>
              <a:ea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670B1156-7547-4F1C-8B9B-589C61BDC78A}"/>
              </a:ext>
            </a:extLst>
          </p:cNvPr>
          <p:cNvPicPr/>
          <p:nvPr/>
        </p:nvPicPr>
        <p:blipFill>
          <a:blip r:embed="rId3"/>
          <a:stretch>
            <a:fillRect/>
          </a:stretch>
        </p:blipFill>
        <p:spPr>
          <a:xfrm>
            <a:off x="3040622" y="861093"/>
            <a:ext cx="5534968" cy="5826282"/>
          </a:xfrm>
          <a:prstGeom prst="rect">
            <a:avLst/>
          </a:prstGeom>
        </p:spPr>
      </p:pic>
    </p:spTree>
    <p:extLst>
      <p:ext uri="{BB962C8B-B14F-4D97-AF65-F5344CB8AC3E}">
        <p14:creationId xmlns:p14="http://schemas.microsoft.com/office/powerpoint/2010/main" val="17883735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School | Syracuse University Logo">
            <a:extLst>
              <a:ext uri="{FF2B5EF4-FFF2-40B4-BE49-F238E27FC236}">
                <a16:creationId xmlns:a16="http://schemas.microsoft.com/office/drawing/2014/main" id="{B14644A2-456C-49B7-B885-AB1701B5A13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522194" y="6085804"/>
            <a:ext cx="2466975" cy="401955"/>
          </a:xfrm>
          <a:prstGeom prst="rect">
            <a:avLst/>
          </a:prstGeom>
          <a:noFill/>
          <a:ln>
            <a:noFill/>
          </a:ln>
        </p:spPr>
      </p:pic>
      <p:sp>
        <p:nvSpPr>
          <p:cNvPr id="5" name="Rectangle 4">
            <a:extLst>
              <a:ext uri="{FF2B5EF4-FFF2-40B4-BE49-F238E27FC236}">
                <a16:creationId xmlns:a16="http://schemas.microsoft.com/office/drawing/2014/main" id="{F237188C-8374-4DE1-BA28-ED715F494E32}"/>
              </a:ext>
            </a:extLst>
          </p:cNvPr>
          <p:cNvSpPr/>
          <p:nvPr/>
        </p:nvSpPr>
        <p:spPr>
          <a:xfrm>
            <a:off x="530268" y="1825259"/>
            <a:ext cx="11131464" cy="1132939"/>
          </a:xfrm>
          <a:prstGeom prst="rect">
            <a:avLst/>
          </a:prstGeom>
        </p:spPr>
        <p:txBody>
          <a:bodyPr wrap="square">
            <a:spAutoFit/>
          </a:bodyPr>
          <a:lstStyle/>
          <a:p>
            <a:pPr marR="0" lvl="0">
              <a:lnSpc>
                <a:spcPct val="107000"/>
              </a:lnSpc>
              <a:spcBef>
                <a:spcPts val="0"/>
              </a:spcBef>
              <a:spcAft>
                <a:spcPts val="0"/>
              </a:spcAft>
            </a:pPr>
            <a:r>
              <a:rPr lang="en-GB" sz="2800" dirty="0">
                <a:latin typeface="Calibri" panose="020F0502020204030204" pitchFamily="34" charset="0"/>
                <a:ea typeface="Calibri" panose="020F0502020204030204" pitchFamily="34" charset="0"/>
                <a:cs typeface="Calibri" panose="020F0502020204030204" pitchFamily="34" charset="0"/>
              </a:rPr>
              <a:t>Toxic Comments Neural Network – Linkage to Program Goals</a:t>
            </a:r>
          </a:p>
          <a:p>
            <a:pPr marL="342900" marR="0" lvl="0" indent="-342900">
              <a:lnSpc>
                <a:spcPct val="107000"/>
              </a:lnSpc>
              <a:spcBef>
                <a:spcPts val="0"/>
              </a:spcBef>
              <a:spcAft>
                <a:spcPts val="0"/>
              </a:spcAft>
              <a:buFont typeface="+mj-lt"/>
              <a:buAutoNum type="arabicPeriod"/>
            </a:pPr>
            <a:endParaRPr lang="en-GB" dirty="0">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0"/>
              </a:spcAft>
              <a:buFont typeface="Arial" panose="020B0604020202020204" pitchFamily="34" charset="0"/>
              <a:buChar char="•"/>
            </a:pPr>
            <a:r>
              <a:rPr lang="en-GB" dirty="0">
                <a:latin typeface="Calibri" panose="020F0502020204030204" pitchFamily="34" charset="0"/>
                <a:ea typeface="Calibri" panose="020F0502020204030204" pitchFamily="34" charset="0"/>
                <a:cs typeface="Calibri" panose="020F0502020204030204" pitchFamily="34" charset="0"/>
              </a:rPr>
              <a:t>Identify patterns in data via visualization, statistical analysis, and data mining.</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11246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School | Syracuse University Logo">
            <a:extLst>
              <a:ext uri="{FF2B5EF4-FFF2-40B4-BE49-F238E27FC236}">
                <a16:creationId xmlns:a16="http://schemas.microsoft.com/office/drawing/2014/main" id="{B14644A2-456C-49B7-B885-AB1701B5A13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522194" y="6085804"/>
            <a:ext cx="2466975" cy="401955"/>
          </a:xfrm>
          <a:prstGeom prst="rect">
            <a:avLst/>
          </a:prstGeom>
          <a:noFill/>
          <a:ln>
            <a:noFill/>
          </a:ln>
        </p:spPr>
      </p:pic>
      <p:sp>
        <p:nvSpPr>
          <p:cNvPr id="5" name="Rectangle 4">
            <a:extLst>
              <a:ext uri="{FF2B5EF4-FFF2-40B4-BE49-F238E27FC236}">
                <a16:creationId xmlns:a16="http://schemas.microsoft.com/office/drawing/2014/main" id="{F237188C-8374-4DE1-BA28-ED715F494E32}"/>
              </a:ext>
            </a:extLst>
          </p:cNvPr>
          <p:cNvSpPr/>
          <p:nvPr/>
        </p:nvSpPr>
        <p:spPr>
          <a:xfrm>
            <a:off x="530268" y="1825259"/>
            <a:ext cx="11131464" cy="3207481"/>
          </a:xfrm>
          <a:prstGeom prst="rect">
            <a:avLst/>
          </a:prstGeom>
        </p:spPr>
        <p:txBody>
          <a:bodyPr wrap="square">
            <a:spAutoFit/>
          </a:bodyPr>
          <a:lstStyle/>
          <a:p>
            <a:pPr marR="0" lvl="0">
              <a:lnSpc>
                <a:spcPct val="107000"/>
              </a:lnSpc>
              <a:spcBef>
                <a:spcPts val="0"/>
              </a:spcBef>
              <a:spcAft>
                <a:spcPts val="0"/>
              </a:spcAft>
            </a:pPr>
            <a:r>
              <a:rPr lang="en-GB" sz="2800" dirty="0">
                <a:latin typeface="Calibri" panose="020F0502020204030204" pitchFamily="34" charset="0"/>
                <a:ea typeface="Calibri" panose="020F0502020204030204" pitchFamily="34" charset="0"/>
                <a:cs typeface="Calibri" panose="020F0502020204030204" pitchFamily="34" charset="0"/>
              </a:rPr>
              <a:t>Applied Data Science – Learning Outcomes</a:t>
            </a:r>
          </a:p>
          <a:p>
            <a:pPr marL="342900" marR="0" lvl="0" indent="-342900">
              <a:lnSpc>
                <a:spcPct val="107000"/>
              </a:lnSpc>
              <a:spcBef>
                <a:spcPts val="0"/>
              </a:spcBef>
              <a:spcAft>
                <a:spcPts val="0"/>
              </a:spcAft>
              <a:buFont typeface="+mj-lt"/>
              <a:buAutoNum type="arabicPeriod"/>
            </a:pPr>
            <a:endParaRPr lang="en-GB" dirty="0">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0"/>
              </a:spcAft>
              <a:buFont typeface="Arial" panose="020B0604020202020204" pitchFamily="34" charset="0"/>
              <a:buChar char="•"/>
            </a:pPr>
            <a:r>
              <a:rPr lang="en-GB" dirty="0">
                <a:latin typeface="Calibri" panose="020F0502020204030204" pitchFamily="34" charset="0"/>
                <a:ea typeface="Calibri" panose="020F0502020204030204" pitchFamily="34" charset="0"/>
                <a:cs typeface="Calibri" panose="020F0502020204030204" pitchFamily="34" charset="0"/>
              </a:rPr>
              <a:t>Describe a broad overview of the major practice areas of data science.</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Arial" panose="020B0604020202020204" pitchFamily="34" charset="0"/>
              <a:buChar char="•"/>
            </a:pPr>
            <a:r>
              <a:rPr lang="en-GB" dirty="0">
                <a:latin typeface="Calibri" panose="020F0502020204030204" pitchFamily="34" charset="0"/>
                <a:ea typeface="Calibri" panose="020F0502020204030204" pitchFamily="34" charset="0"/>
                <a:cs typeface="Calibri" panose="020F0502020204030204" pitchFamily="34" charset="0"/>
              </a:rPr>
              <a:t>Collect and organize data.</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Arial" panose="020B0604020202020204" pitchFamily="34" charset="0"/>
              <a:buChar char="•"/>
            </a:pPr>
            <a:r>
              <a:rPr lang="en-GB" dirty="0">
                <a:latin typeface="Calibri" panose="020F0502020204030204" pitchFamily="34" charset="0"/>
                <a:ea typeface="Calibri" panose="020F0502020204030204" pitchFamily="34" charset="0"/>
                <a:cs typeface="Calibri" panose="020F0502020204030204" pitchFamily="34" charset="0"/>
              </a:rPr>
              <a:t>Identify patterns in data via visualization, statistical analysis, and data mining.</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Arial" panose="020B0604020202020204" pitchFamily="34" charset="0"/>
              <a:buChar char="•"/>
            </a:pPr>
            <a:r>
              <a:rPr lang="en-GB" dirty="0">
                <a:latin typeface="Calibri" panose="020F0502020204030204" pitchFamily="34" charset="0"/>
                <a:ea typeface="Calibri" panose="020F0502020204030204" pitchFamily="34" charset="0"/>
                <a:cs typeface="Calibri" panose="020F0502020204030204" pitchFamily="34" charset="0"/>
              </a:rPr>
              <a:t>Develop alternative strategies based on the data.</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Arial" panose="020B0604020202020204" pitchFamily="34" charset="0"/>
              <a:buChar char="•"/>
            </a:pPr>
            <a:r>
              <a:rPr lang="en-GB" dirty="0">
                <a:latin typeface="Calibri" panose="020F0502020204030204" pitchFamily="34" charset="0"/>
                <a:ea typeface="Calibri" panose="020F0502020204030204" pitchFamily="34" charset="0"/>
                <a:cs typeface="Calibri" panose="020F0502020204030204" pitchFamily="34" charset="0"/>
              </a:rPr>
              <a:t>Develop a plan of action to implement the business decisions derived from the analyses.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Arial" panose="020B0604020202020204" pitchFamily="34" charset="0"/>
              <a:buChar char="•"/>
            </a:pPr>
            <a:r>
              <a:rPr lang="en-GB" dirty="0">
                <a:latin typeface="Calibri" panose="020F0502020204030204" pitchFamily="34" charset="0"/>
                <a:ea typeface="Calibri" panose="020F0502020204030204" pitchFamily="34" charset="0"/>
                <a:cs typeface="Calibri" panose="020F0502020204030204" pitchFamily="34" charset="0"/>
              </a:rPr>
              <a:t>Demonstrate communication skills regarding data and its analysis for managers, IT professionals, programmers, statisticians, and other relevant professionals in their organization.</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pPr>
            <a:r>
              <a:rPr lang="en-GB" dirty="0">
                <a:latin typeface="Calibri" panose="020F0502020204030204" pitchFamily="34" charset="0"/>
                <a:ea typeface="Calibri" panose="020F0502020204030204" pitchFamily="34" charset="0"/>
                <a:cs typeface="Calibri" panose="020F0502020204030204" pitchFamily="34" charset="0"/>
              </a:rPr>
              <a:t>Synthesize the ethical dimensions of data science practice (e.g., privacy).</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449927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School | Syracuse University Logo">
            <a:extLst>
              <a:ext uri="{FF2B5EF4-FFF2-40B4-BE49-F238E27FC236}">
                <a16:creationId xmlns:a16="http://schemas.microsoft.com/office/drawing/2014/main" id="{B14644A2-456C-49B7-B885-AB1701B5A13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522194" y="6085804"/>
            <a:ext cx="2466975" cy="401955"/>
          </a:xfrm>
          <a:prstGeom prst="rect">
            <a:avLst/>
          </a:prstGeom>
          <a:noFill/>
          <a:ln>
            <a:noFill/>
          </a:ln>
        </p:spPr>
      </p:pic>
      <p:sp>
        <p:nvSpPr>
          <p:cNvPr id="5" name="Rectangle 4">
            <a:extLst>
              <a:ext uri="{FF2B5EF4-FFF2-40B4-BE49-F238E27FC236}">
                <a16:creationId xmlns:a16="http://schemas.microsoft.com/office/drawing/2014/main" id="{5CEFD394-68AB-4F84-A2E7-7E12CDBB0799}"/>
              </a:ext>
            </a:extLst>
          </p:cNvPr>
          <p:cNvSpPr/>
          <p:nvPr/>
        </p:nvSpPr>
        <p:spPr>
          <a:xfrm>
            <a:off x="436264" y="244764"/>
            <a:ext cx="4284017" cy="5018618"/>
          </a:xfrm>
          <a:prstGeom prst="rect">
            <a:avLst/>
          </a:prstGeom>
        </p:spPr>
        <p:txBody>
          <a:bodyPr wrap="square">
            <a:spAutoFit/>
          </a:bodyPr>
          <a:lstStyle/>
          <a:p>
            <a:pPr marR="0" lvl="0">
              <a:lnSpc>
                <a:spcPct val="107000"/>
              </a:lnSpc>
              <a:spcBef>
                <a:spcPts val="0"/>
              </a:spcBef>
              <a:spcAft>
                <a:spcPts val="0"/>
              </a:spcAft>
            </a:pPr>
            <a:r>
              <a:rPr lang="en-GB" sz="2800" dirty="0">
                <a:latin typeface="Calibri" panose="020F0502020204030204" pitchFamily="34" charset="0"/>
                <a:ea typeface="Calibri" panose="020F0502020204030204" pitchFamily="34" charset="0"/>
                <a:cs typeface="Calibri" panose="020F0502020204030204" pitchFamily="34" charset="0"/>
              </a:rPr>
              <a:t>IST 659 – Data Admin Concepts &amp; Database Management </a:t>
            </a:r>
          </a:p>
          <a:p>
            <a:pPr marR="0" lvl="0">
              <a:lnSpc>
                <a:spcPct val="107000"/>
              </a:lnSpc>
              <a:spcBef>
                <a:spcPts val="0"/>
              </a:spcBef>
              <a:spcAft>
                <a:spcPts val="0"/>
              </a:spcAft>
            </a:pPr>
            <a:endParaRPr lang="en-GB" dirty="0">
              <a:latin typeface="Calibri" panose="020F0502020204030204" pitchFamily="34" charset="0"/>
              <a:ea typeface="Calibri" panose="020F0502020204030204" pitchFamily="34" charset="0"/>
              <a:cs typeface="Calibri" panose="020F0502020204030204" pitchFamily="34" charset="0"/>
            </a:endParaRPr>
          </a:p>
          <a:p>
            <a:pPr marR="0" lvl="0">
              <a:lnSpc>
                <a:spcPct val="107000"/>
              </a:lnSpc>
              <a:spcBef>
                <a:spcPts val="0"/>
              </a:spcBef>
              <a:spcAft>
                <a:spcPts val="0"/>
              </a:spcAft>
            </a:pPr>
            <a:r>
              <a:rPr lang="en-GB" b="1" dirty="0"/>
              <a:t>Motivation</a:t>
            </a:r>
          </a:p>
          <a:p>
            <a:pPr marR="0" lvl="0">
              <a:lnSpc>
                <a:spcPct val="107000"/>
              </a:lnSpc>
              <a:spcBef>
                <a:spcPts val="0"/>
              </a:spcBef>
              <a:spcAft>
                <a:spcPts val="0"/>
              </a:spcAft>
            </a:pPr>
            <a:r>
              <a:rPr lang="en-GB" dirty="0"/>
              <a:t>Quality improvement opportunities in healthcare are often found from analysing data stored in clinical data registries. This registry data can answer </a:t>
            </a:r>
            <a:r>
              <a:rPr lang="en-US" dirty="0"/>
              <a:t> specific questions with the goal of providing better treatment for patients.</a:t>
            </a:r>
            <a:endParaRPr lang="en-GB" dirty="0"/>
          </a:p>
          <a:p>
            <a:pPr marR="0" lvl="0">
              <a:lnSpc>
                <a:spcPct val="107000"/>
              </a:lnSpc>
              <a:spcBef>
                <a:spcPts val="0"/>
              </a:spcBef>
              <a:spcAft>
                <a:spcPts val="0"/>
              </a:spcAft>
            </a:pPr>
            <a:endParaRPr lang="en-GB" dirty="0">
              <a:latin typeface="Calibri" panose="020F0502020204030204" pitchFamily="34" charset="0"/>
              <a:ea typeface="Calibri" panose="020F0502020204030204" pitchFamily="34" charset="0"/>
              <a:cs typeface="Calibri" panose="020F0502020204030204" pitchFamily="34" charset="0"/>
            </a:endParaRPr>
          </a:p>
          <a:p>
            <a:pPr marR="0" lvl="0">
              <a:lnSpc>
                <a:spcPct val="107000"/>
              </a:lnSpc>
              <a:spcBef>
                <a:spcPts val="0"/>
              </a:spcBef>
              <a:spcAft>
                <a:spcPts val="0"/>
              </a:spcAft>
            </a:pPr>
            <a:r>
              <a:rPr lang="en-GB" b="1" dirty="0">
                <a:latin typeface="Calibri" panose="020F0502020204030204" pitchFamily="34" charset="0"/>
                <a:ea typeface="Calibri" panose="020F0502020204030204" pitchFamily="34" charset="0"/>
                <a:cs typeface="Calibri" panose="020F0502020204030204" pitchFamily="34" charset="0"/>
              </a:rPr>
              <a:t>Project Goal</a:t>
            </a:r>
          </a:p>
          <a:p>
            <a:pPr marR="0" lvl="0">
              <a:lnSpc>
                <a:spcPct val="107000"/>
              </a:lnSpc>
              <a:spcBef>
                <a:spcPts val="0"/>
              </a:spcBef>
              <a:spcAft>
                <a:spcPts val="0"/>
              </a:spcAft>
            </a:pPr>
            <a:r>
              <a:rPr lang="en-US" dirty="0"/>
              <a:t>Design a database to store medical data focused on nuclear cardiology.</a:t>
            </a:r>
            <a:endParaRPr lang="en-GB" dirty="0"/>
          </a:p>
        </p:txBody>
      </p:sp>
      <p:sp>
        <p:nvSpPr>
          <p:cNvPr id="3" name="Rectangle 2">
            <a:extLst>
              <a:ext uri="{FF2B5EF4-FFF2-40B4-BE49-F238E27FC236}">
                <a16:creationId xmlns:a16="http://schemas.microsoft.com/office/drawing/2014/main" id="{158F8857-58E2-4EF8-9DED-EFAC5D5FB52E}"/>
              </a:ext>
            </a:extLst>
          </p:cNvPr>
          <p:cNvSpPr/>
          <p:nvPr/>
        </p:nvSpPr>
        <p:spPr>
          <a:xfrm>
            <a:off x="7899339" y="4555622"/>
            <a:ext cx="2010033" cy="246221"/>
          </a:xfrm>
          <a:prstGeom prst="rect">
            <a:avLst/>
          </a:prstGeom>
        </p:spPr>
        <p:txBody>
          <a:bodyPr wrap="square">
            <a:spAutoFit/>
          </a:bodyPr>
          <a:lstStyle/>
          <a:p>
            <a:r>
              <a:rPr lang="en-US" sz="1000" dirty="0"/>
              <a:t>Sample of medical report form</a:t>
            </a:r>
          </a:p>
        </p:txBody>
      </p:sp>
      <p:pic>
        <p:nvPicPr>
          <p:cNvPr id="7" name="Picture 6">
            <a:extLst>
              <a:ext uri="{FF2B5EF4-FFF2-40B4-BE49-F238E27FC236}">
                <a16:creationId xmlns:a16="http://schemas.microsoft.com/office/drawing/2014/main" id="{1A1E2174-B915-4AF9-A25A-E86776DABFFD}"/>
              </a:ext>
            </a:extLst>
          </p:cNvPr>
          <p:cNvPicPr/>
          <p:nvPr/>
        </p:nvPicPr>
        <p:blipFill>
          <a:blip r:embed="rId3"/>
          <a:stretch>
            <a:fillRect/>
          </a:stretch>
        </p:blipFill>
        <p:spPr>
          <a:xfrm>
            <a:off x="5344849" y="104720"/>
            <a:ext cx="6410887" cy="4376663"/>
          </a:xfrm>
          <a:prstGeom prst="rect">
            <a:avLst/>
          </a:prstGeom>
        </p:spPr>
      </p:pic>
    </p:spTree>
    <p:extLst>
      <p:ext uri="{BB962C8B-B14F-4D97-AF65-F5344CB8AC3E}">
        <p14:creationId xmlns:p14="http://schemas.microsoft.com/office/powerpoint/2010/main" val="40131875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School | Syracuse University Logo">
            <a:extLst>
              <a:ext uri="{FF2B5EF4-FFF2-40B4-BE49-F238E27FC236}">
                <a16:creationId xmlns:a16="http://schemas.microsoft.com/office/drawing/2014/main" id="{B14644A2-456C-49B7-B885-AB1701B5A13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522194" y="6085804"/>
            <a:ext cx="2466975" cy="401955"/>
          </a:xfrm>
          <a:prstGeom prst="rect">
            <a:avLst/>
          </a:prstGeom>
          <a:noFill/>
          <a:ln>
            <a:noFill/>
          </a:ln>
        </p:spPr>
      </p:pic>
      <p:sp>
        <p:nvSpPr>
          <p:cNvPr id="5" name="Rectangle 4">
            <a:extLst>
              <a:ext uri="{FF2B5EF4-FFF2-40B4-BE49-F238E27FC236}">
                <a16:creationId xmlns:a16="http://schemas.microsoft.com/office/drawing/2014/main" id="{5CEFD394-68AB-4F84-A2E7-7E12CDBB0799}"/>
              </a:ext>
            </a:extLst>
          </p:cNvPr>
          <p:cNvSpPr/>
          <p:nvPr/>
        </p:nvSpPr>
        <p:spPr>
          <a:xfrm>
            <a:off x="436264" y="244765"/>
            <a:ext cx="11131464" cy="836576"/>
          </a:xfrm>
          <a:prstGeom prst="rect">
            <a:avLst/>
          </a:prstGeom>
        </p:spPr>
        <p:txBody>
          <a:bodyPr wrap="square">
            <a:spAutoFit/>
          </a:bodyPr>
          <a:lstStyle/>
          <a:p>
            <a:pPr marR="0" lvl="0">
              <a:lnSpc>
                <a:spcPct val="107000"/>
              </a:lnSpc>
              <a:spcBef>
                <a:spcPts val="0"/>
              </a:spcBef>
              <a:spcAft>
                <a:spcPts val="0"/>
              </a:spcAft>
            </a:pPr>
            <a:r>
              <a:rPr lang="en-GB" sz="2800" dirty="0">
                <a:latin typeface="Calibri" panose="020F0502020204030204" pitchFamily="34" charset="0"/>
                <a:ea typeface="Calibri" panose="020F0502020204030204" pitchFamily="34" charset="0"/>
                <a:cs typeface="Calibri" panose="020F0502020204030204" pitchFamily="34" charset="0"/>
              </a:rPr>
              <a:t>Protected Health Information</a:t>
            </a:r>
          </a:p>
          <a:p>
            <a:pPr marR="0" lvl="0">
              <a:lnSpc>
                <a:spcPct val="107000"/>
              </a:lnSpc>
              <a:spcBef>
                <a:spcPts val="0"/>
              </a:spcBef>
              <a:spcAft>
                <a:spcPts val="0"/>
              </a:spcAft>
            </a:pPr>
            <a:endParaRPr lang="en-GB" dirty="0">
              <a:latin typeface="Calibri" panose="020F0502020204030204" pitchFamily="34" charset="0"/>
              <a:ea typeface="Calibri" panose="020F0502020204030204" pitchFamily="34" charset="0"/>
              <a:cs typeface="Calibri" panose="020F0502020204030204" pitchFamily="34" charset="0"/>
            </a:endParaRPr>
          </a:p>
        </p:txBody>
      </p:sp>
      <p:sp>
        <p:nvSpPr>
          <p:cNvPr id="2" name="Rectangle 1">
            <a:extLst>
              <a:ext uri="{FF2B5EF4-FFF2-40B4-BE49-F238E27FC236}">
                <a16:creationId xmlns:a16="http://schemas.microsoft.com/office/drawing/2014/main" id="{97B3FF98-C571-40A2-A7CB-EE6036782919}"/>
              </a:ext>
            </a:extLst>
          </p:cNvPr>
          <p:cNvSpPr/>
          <p:nvPr/>
        </p:nvSpPr>
        <p:spPr>
          <a:xfrm>
            <a:off x="1058562" y="1260389"/>
            <a:ext cx="10074875" cy="3693319"/>
          </a:xfrm>
          <a:prstGeom prst="rect">
            <a:avLst/>
          </a:prstGeom>
        </p:spPr>
        <p:txBody>
          <a:bodyPr wrap="square">
            <a:spAutoFit/>
          </a:bodyPr>
          <a:lstStyle/>
          <a:p>
            <a:pPr marL="285750" indent="-285750" fontAlgn="base">
              <a:buFont typeface="Arial" panose="020B0604020202020204" pitchFamily="34" charset="0"/>
              <a:buChar char="•"/>
            </a:pPr>
            <a:r>
              <a:rPr lang="en-GB" b="0" i="0" dirty="0">
                <a:solidFill>
                  <a:srgbClr val="333333"/>
                </a:solidFill>
                <a:effectLst/>
              </a:rPr>
              <a:t>Names (Full or last name and initial)</a:t>
            </a:r>
          </a:p>
          <a:p>
            <a:pPr marL="285750" indent="-285750" fontAlgn="base">
              <a:buFont typeface="Arial" panose="020B0604020202020204" pitchFamily="34" charset="0"/>
              <a:buChar char="•"/>
            </a:pPr>
            <a:r>
              <a:rPr lang="en-GB" b="0" i="0" dirty="0">
                <a:solidFill>
                  <a:srgbClr val="333333"/>
                </a:solidFill>
                <a:effectLst/>
              </a:rPr>
              <a:t>Dates (other than year) directly related to an individual</a:t>
            </a:r>
          </a:p>
          <a:p>
            <a:pPr marL="285750" indent="-285750" fontAlgn="base">
              <a:buFont typeface="Arial" panose="020B0604020202020204" pitchFamily="34" charset="0"/>
              <a:buChar char="•"/>
            </a:pPr>
            <a:r>
              <a:rPr lang="en-GB" b="0" i="0" dirty="0">
                <a:solidFill>
                  <a:srgbClr val="333333"/>
                </a:solidFill>
                <a:effectLst/>
              </a:rPr>
              <a:t>Phone Numbers</a:t>
            </a:r>
          </a:p>
          <a:p>
            <a:pPr marL="285750" indent="-285750" fontAlgn="base">
              <a:buFont typeface="Arial" panose="020B0604020202020204" pitchFamily="34" charset="0"/>
              <a:buChar char="•"/>
            </a:pPr>
            <a:r>
              <a:rPr lang="en-GB" b="0" i="0" dirty="0">
                <a:solidFill>
                  <a:srgbClr val="333333"/>
                </a:solidFill>
                <a:effectLst/>
              </a:rPr>
              <a:t>Email addresses</a:t>
            </a:r>
          </a:p>
          <a:p>
            <a:pPr marL="285750" indent="-285750" fontAlgn="base">
              <a:buFont typeface="Arial" panose="020B0604020202020204" pitchFamily="34" charset="0"/>
              <a:buChar char="•"/>
            </a:pPr>
            <a:r>
              <a:rPr lang="en-GB" b="0" i="0" dirty="0">
                <a:solidFill>
                  <a:srgbClr val="333333"/>
                </a:solidFill>
                <a:effectLst/>
              </a:rPr>
              <a:t>Social Security numbers</a:t>
            </a:r>
          </a:p>
          <a:p>
            <a:pPr marL="285750" indent="-285750" fontAlgn="base">
              <a:buFont typeface="Arial" panose="020B0604020202020204" pitchFamily="34" charset="0"/>
              <a:buChar char="•"/>
            </a:pPr>
            <a:r>
              <a:rPr lang="en-GB" b="0" i="0" dirty="0">
                <a:solidFill>
                  <a:srgbClr val="333333"/>
                </a:solidFill>
                <a:effectLst/>
              </a:rPr>
              <a:t>Medical record numbers</a:t>
            </a:r>
          </a:p>
          <a:p>
            <a:pPr marL="285750" indent="-285750" fontAlgn="base">
              <a:buFont typeface="Arial" panose="020B0604020202020204" pitchFamily="34" charset="0"/>
              <a:buChar char="•"/>
            </a:pPr>
            <a:r>
              <a:rPr lang="en-GB" b="0" i="0" dirty="0">
                <a:solidFill>
                  <a:srgbClr val="333333"/>
                </a:solidFill>
                <a:effectLst/>
              </a:rPr>
              <a:t>Health insurance beneficiary numbers</a:t>
            </a:r>
          </a:p>
          <a:p>
            <a:pPr marL="285750" indent="-285750" fontAlgn="base">
              <a:buFont typeface="Arial" panose="020B0604020202020204" pitchFamily="34" charset="0"/>
              <a:buChar char="•"/>
            </a:pPr>
            <a:r>
              <a:rPr lang="en-GB" b="0" i="0" dirty="0">
                <a:solidFill>
                  <a:srgbClr val="333333"/>
                </a:solidFill>
                <a:effectLst/>
              </a:rPr>
              <a:t>Account numbers</a:t>
            </a:r>
          </a:p>
          <a:p>
            <a:pPr marL="285750" indent="-285750" fontAlgn="base">
              <a:buFont typeface="Arial" panose="020B0604020202020204" pitchFamily="34" charset="0"/>
              <a:buChar char="•"/>
            </a:pPr>
            <a:r>
              <a:rPr lang="en-GB" b="0" i="0" dirty="0">
                <a:solidFill>
                  <a:srgbClr val="333333"/>
                </a:solidFill>
                <a:effectLst/>
              </a:rPr>
              <a:t>Certificate/license numbers</a:t>
            </a:r>
          </a:p>
          <a:p>
            <a:pPr marL="285750" indent="-285750" fontAlgn="base">
              <a:buFont typeface="Arial" panose="020B0604020202020204" pitchFamily="34" charset="0"/>
              <a:buChar char="•"/>
            </a:pPr>
            <a:r>
              <a:rPr lang="en-GB" b="0" i="0" dirty="0">
                <a:solidFill>
                  <a:srgbClr val="333333"/>
                </a:solidFill>
                <a:effectLst/>
              </a:rPr>
              <a:t>Vehicle identifiers (including serial numbers and license plate numbers)</a:t>
            </a:r>
          </a:p>
          <a:p>
            <a:pPr marL="285750" indent="-285750" fontAlgn="base">
              <a:buFont typeface="Arial" panose="020B0604020202020204" pitchFamily="34" charset="0"/>
              <a:buChar char="•"/>
            </a:pPr>
            <a:r>
              <a:rPr lang="en-GB" b="0" i="0" dirty="0">
                <a:solidFill>
                  <a:srgbClr val="333333"/>
                </a:solidFill>
                <a:effectLst/>
              </a:rPr>
              <a:t>Device identifiers and serial numbers;</a:t>
            </a:r>
          </a:p>
          <a:p>
            <a:pPr marL="285750" indent="-285750" fontAlgn="base">
              <a:buFont typeface="Arial" panose="020B0604020202020204" pitchFamily="34" charset="0"/>
              <a:buChar char="•"/>
            </a:pPr>
            <a:r>
              <a:rPr lang="en-GB" b="0" i="0" dirty="0">
                <a:solidFill>
                  <a:srgbClr val="333333"/>
                </a:solidFill>
                <a:effectLst/>
              </a:rPr>
              <a:t>Biometric identifiers, including finger, retinal and voice prints</a:t>
            </a:r>
          </a:p>
          <a:p>
            <a:pPr marL="285750" indent="-285750" fontAlgn="base">
              <a:buFont typeface="Arial" panose="020B0604020202020204" pitchFamily="34" charset="0"/>
              <a:buChar char="•"/>
            </a:pPr>
            <a:r>
              <a:rPr lang="en-GB" b="0" i="0" dirty="0">
                <a:solidFill>
                  <a:srgbClr val="333333"/>
                </a:solidFill>
                <a:effectLst/>
              </a:rPr>
              <a:t>Full face photographic images and any comparable images</a:t>
            </a:r>
          </a:p>
        </p:txBody>
      </p:sp>
    </p:spTree>
    <p:extLst>
      <p:ext uri="{BB962C8B-B14F-4D97-AF65-F5344CB8AC3E}">
        <p14:creationId xmlns:p14="http://schemas.microsoft.com/office/powerpoint/2010/main" val="39228802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School | Syracuse University Logo">
            <a:extLst>
              <a:ext uri="{FF2B5EF4-FFF2-40B4-BE49-F238E27FC236}">
                <a16:creationId xmlns:a16="http://schemas.microsoft.com/office/drawing/2014/main" id="{B14644A2-456C-49B7-B885-AB1701B5A13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522194" y="6085804"/>
            <a:ext cx="2466975" cy="401955"/>
          </a:xfrm>
          <a:prstGeom prst="rect">
            <a:avLst/>
          </a:prstGeom>
          <a:noFill/>
          <a:ln>
            <a:noFill/>
          </a:ln>
        </p:spPr>
      </p:pic>
      <p:sp>
        <p:nvSpPr>
          <p:cNvPr id="5" name="Rectangle 4">
            <a:extLst>
              <a:ext uri="{FF2B5EF4-FFF2-40B4-BE49-F238E27FC236}">
                <a16:creationId xmlns:a16="http://schemas.microsoft.com/office/drawing/2014/main" id="{5CEFD394-68AB-4F84-A2E7-7E12CDBB0799}"/>
              </a:ext>
            </a:extLst>
          </p:cNvPr>
          <p:cNvSpPr/>
          <p:nvPr/>
        </p:nvSpPr>
        <p:spPr>
          <a:xfrm>
            <a:off x="436264" y="244765"/>
            <a:ext cx="11131464" cy="836576"/>
          </a:xfrm>
          <a:prstGeom prst="rect">
            <a:avLst/>
          </a:prstGeom>
        </p:spPr>
        <p:txBody>
          <a:bodyPr wrap="square">
            <a:spAutoFit/>
          </a:bodyPr>
          <a:lstStyle/>
          <a:p>
            <a:pPr marR="0" lvl="0">
              <a:lnSpc>
                <a:spcPct val="107000"/>
              </a:lnSpc>
              <a:spcBef>
                <a:spcPts val="0"/>
              </a:spcBef>
              <a:spcAft>
                <a:spcPts val="0"/>
              </a:spcAft>
            </a:pPr>
            <a:r>
              <a:rPr lang="en-GB" sz="2800" dirty="0">
                <a:latin typeface="Calibri" panose="020F0502020204030204" pitchFamily="34" charset="0"/>
                <a:ea typeface="Calibri" panose="020F0502020204030204" pitchFamily="34" charset="0"/>
                <a:cs typeface="Calibri" panose="020F0502020204030204" pitchFamily="34" charset="0"/>
              </a:rPr>
              <a:t>Nuclear Cardiology Database</a:t>
            </a:r>
          </a:p>
          <a:p>
            <a:pPr marR="0" lvl="0">
              <a:lnSpc>
                <a:spcPct val="107000"/>
              </a:lnSpc>
              <a:spcBef>
                <a:spcPts val="0"/>
              </a:spcBef>
              <a:spcAft>
                <a:spcPts val="0"/>
              </a:spcAft>
            </a:pPr>
            <a:endParaRPr lang="en-GB" dirty="0">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DA7D298F-74D5-4F88-AA17-622E31F8811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287455" y="1160483"/>
            <a:ext cx="7617089" cy="4107653"/>
          </a:xfrm>
          <a:prstGeom prst="rect">
            <a:avLst/>
          </a:prstGeom>
          <a:noFill/>
          <a:ln>
            <a:noFill/>
          </a:ln>
        </p:spPr>
      </p:pic>
      <p:sp>
        <p:nvSpPr>
          <p:cNvPr id="3" name="Rectangle 2">
            <a:extLst>
              <a:ext uri="{FF2B5EF4-FFF2-40B4-BE49-F238E27FC236}">
                <a16:creationId xmlns:a16="http://schemas.microsoft.com/office/drawing/2014/main" id="{ADB61D84-8D98-4E7E-A0C7-D0801DBEA326}"/>
              </a:ext>
            </a:extLst>
          </p:cNvPr>
          <p:cNvSpPr/>
          <p:nvPr/>
        </p:nvSpPr>
        <p:spPr>
          <a:xfrm>
            <a:off x="3808544" y="5553859"/>
            <a:ext cx="6096000" cy="246221"/>
          </a:xfrm>
          <a:prstGeom prst="rect">
            <a:avLst/>
          </a:prstGeom>
        </p:spPr>
        <p:txBody>
          <a:bodyPr>
            <a:spAutoFit/>
          </a:bodyPr>
          <a:lstStyle/>
          <a:p>
            <a:r>
              <a:rPr lang="en-US" sz="1000" dirty="0">
                <a:latin typeface="Calibri" panose="020F0502020204030204" pitchFamily="34" charset="0"/>
                <a:ea typeface="Calibri" panose="020F0502020204030204" pitchFamily="34" charset="0"/>
              </a:rPr>
              <a:t>Database entity relationship diagram for a nuclear cardiology data registry</a:t>
            </a:r>
            <a:endParaRPr lang="en-US" sz="1000" dirty="0"/>
          </a:p>
        </p:txBody>
      </p:sp>
    </p:spTree>
    <p:extLst>
      <p:ext uri="{BB962C8B-B14F-4D97-AF65-F5344CB8AC3E}">
        <p14:creationId xmlns:p14="http://schemas.microsoft.com/office/powerpoint/2010/main" val="34887262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School | Syracuse University Logo">
            <a:extLst>
              <a:ext uri="{FF2B5EF4-FFF2-40B4-BE49-F238E27FC236}">
                <a16:creationId xmlns:a16="http://schemas.microsoft.com/office/drawing/2014/main" id="{B14644A2-456C-49B7-B885-AB1701B5A13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522194" y="6085804"/>
            <a:ext cx="2466975" cy="401955"/>
          </a:xfrm>
          <a:prstGeom prst="rect">
            <a:avLst/>
          </a:prstGeom>
          <a:noFill/>
          <a:ln>
            <a:noFill/>
          </a:ln>
        </p:spPr>
      </p:pic>
      <p:sp>
        <p:nvSpPr>
          <p:cNvPr id="5" name="Rectangle 4">
            <a:extLst>
              <a:ext uri="{FF2B5EF4-FFF2-40B4-BE49-F238E27FC236}">
                <a16:creationId xmlns:a16="http://schemas.microsoft.com/office/drawing/2014/main" id="{5CEFD394-68AB-4F84-A2E7-7E12CDBB0799}"/>
              </a:ext>
            </a:extLst>
          </p:cNvPr>
          <p:cNvSpPr/>
          <p:nvPr/>
        </p:nvSpPr>
        <p:spPr>
          <a:xfrm>
            <a:off x="436264" y="244765"/>
            <a:ext cx="11131464" cy="836576"/>
          </a:xfrm>
          <a:prstGeom prst="rect">
            <a:avLst/>
          </a:prstGeom>
        </p:spPr>
        <p:txBody>
          <a:bodyPr wrap="square">
            <a:spAutoFit/>
          </a:bodyPr>
          <a:lstStyle/>
          <a:p>
            <a:pPr marR="0" lvl="0">
              <a:lnSpc>
                <a:spcPct val="107000"/>
              </a:lnSpc>
              <a:spcBef>
                <a:spcPts val="0"/>
              </a:spcBef>
              <a:spcAft>
                <a:spcPts val="0"/>
              </a:spcAft>
            </a:pPr>
            <a:r>
              <a:rPr lang="en-GB" sz="2800" dirty="0">
                <a:latin typeface="Calibri" panose="020F0502020204030204" pitchFamily="34" charset="0"/>
                <a:ea typeface="Calibri" panose="020F0502020204030204" pitchFamily="34" charset="0"/>
                <a:cs typeface="Calibri" panose="020F0502020204030204" pitchFamily="34" charset="0"/>
              </a:rPr>
              <a:t>Nuclear Cardiology Database</a:t>
            </a:r>
          </a:p>
          <a:p>
            <a:pPr marR="0" lvl="0">
              <a:lnSpc>
                <a:spcPct val="107000"/>
              </a:lnSpc>
              <a:spcBef>
                <a:spcPts val="0"/>
              </a:spcBef>
              <a:spcAft>
                <a:spcPts val="0"/>
              </a:spcAft>
            </a:pPr>
            <a:endParaRPr lang="en-GB" dirty="0">
              <a:latin typeface="Calibri" panose="020F0502020204030204" pitchFamily="34" charset="0"/>
              <a:ea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635004AD-28E7-44BD-BB19-6A1CCA5DD31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616799" y="1304710"/>
            <a:ext cx="9138882" cy="3572090"/>
          </a:xfrm>
          <a:prstGeom prst="rect">
            <a:avLst/>
          </a:prstGeom>
          <a:noFill/>
          <a:ln>
            <a:noFill/>
          </a:ln>
        </p:spPr>
      </p:pic>
      <p:sp>
        <p:nvSpPr>
          <p:cNvPr id="2" name="Rectangle 1">
            <a:extLst>
              <a:ext uri="{FF2B5EF4-FFF2-40B4-BE49-F238E27FC236}">
                <a16:creationId xmlns:a16="http://schemas.microsoft.com/office/drawing/2014/main" id="{2AC70F77-CD01-4EAE-9C25-49CF911A6DDB}"/>
              </a:ext>
            </a:extLst>
          </p:cNvPr>
          <p:cNvSpPr/>
          <p:nvPr/>
        </p:nvSpPr>
        <p:spPr>
          <a:xfrm>
            <a:off x="4455638" y="5106776"/>
            <a:ext cx="3461204" cy="249684"/>
          </a:xfrm>
          <a:prstGeom prst="rect">
            <a:avLst/>
          </a:prstGeom>
        </p:spPr>
        <p:txBody>
          <a:bodyPr wrap="none">
            <a:spAutoFit/>
          </a:bodyPr>
          <a:lstStyle/>
          <a:p>
            <a:pPr algn="ctr">
              <a:lnSpc>
                <a:spcPct val="107000"/>
              </a:lnSpc>
              <a:spcAft>
                <a:spcPts val="800"/>
              </a:spcAft>
            </a:pPr>
            <a:r>
              <a:rPr lang="en-US" sz="1000" dirty="0">
                <a:latin typeface="Calibri" panose="020F0502020204030204" pitchFamily="34" charset="0"/>
                <a:ea typeface="Calibri" panose="020F0502020204030204" pitchFamily="34" charset="0"/>
                <a:cs typeface="Calibri" panose="020F0502020204030204" pitchFamily="34" charset="0"/>
              </a:rPr>
              <a:t>Sample of SQL database with de-identified medical record data</a:t>
            </a:r>
            <a:endParaRPr lang="en-US" sz="1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181240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School | Syracuse University Logo">
            <a:extLst>
              <a:ext uri="{FF2B5EF4-FFF2-40B4-BE49-F238E27FC236}">
                <a16:creationId xmlns:a16="http://schemas.microsoft.com/office/drawing/2014/main" id="{B14644A2-456C-49B7-B885-AB1701B5A13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522194" y="6085804"/>
            <a:ext cx="2466975" cy="401955"/>
          </a:xfrm>
          <a:prstGeom prst="rect">
            <a:avLst/>
          </a:prstGeom>
          <a:noFill/>
          <a:ln>
            <a:noFill/>
          </a:ln>
        </p:spPr>
      </p:pic>
      <p:sp>
        <p:nvSpPr>
          <p:cNvPr id="5" name="Rectangle 4">
            <a:extLst>
              <a:ext uri="{FF2B5EF4-FFF2-40B4-BE49-F238E27FC236}">
                <a16:creationId xmlns:a16="http://schemas.microsoft.com/office/drawing/2014/main" id="{5CEFD394-68AB-4F84-A2E7-7E12CDBB0799}"/>
              </a:ext>
            </a:extLst>
          </p:cNvPr>
          <p:cNvSpPr/>
          <p:nvPr/>
        </p:nvSpPr>
        <p:spPr>
          <a:xfrm>
            <a:off x="436264" y="244765"/>
            <a:ext cx="11131464" cy="836576"/>
          </a:xfrm>
          <a:prstGeom prst="rect">
            <a:avLst/>
          </a:prstGeom>
        </p:spPr>
        <p:txBody>
          <a:bodyPr wrap="square">
            <a:spAutoFit/>
          </a:bodyPr>
          <a:lstStyle/>
          <a:p>
            <a:pPr marR="0" lvl="0">
              <a:lnSpc>
                <a:spcPct val="107000"/>
              </a:lnSpc>
              <a:spcBef>
                <a:spcPts val="0"/>
              </a:spcBef>
              <a:spcAft>
                <a:spcPts val="0"/>
              </a:spcAft>
            </a:pPr>
            <a:r>
              <a:rPr lang="en-GB" sz="2800" dirty="0">
                <a:latin typeface="Calibri" panose="020F0502020204030204" pitchFamily="34" charset="0"/>
                <a:ea typeface="Calibri" panose="020F0502020204030204" pitchFamily="34" charset="0"/>
                <a:cs typeface="Calibri" panose="020F0502020204030204" pitchFamily="34" charset="0"/>
              </a:rPr>
              <a:t>Nuclear Cardiology Database</a:t>
            </a:r>
          </a:p>
          <a:p>
            <a:pPr marR="0" lvl="0">
              <a:lnSpc>
                <a:spcPct val="107000"/>
              </a:lnSpc>
              <a:spcBef>
                <a:spcPts val="0"/>
              </a:spcBef>
              <a:spcAft>
                <a:spcPts val="0"/>
              </a:spcAft>
            </a:pPr>
            <a:endParaRPr lang="en-GB" dirty="0">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A962C79A-09AA-4B38-B5D6-DECBE31118C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955378" y="1186858"/>
            <a:ext cx="4014926" cy="3515373"/>
          </a:xfrm>
          <a:prstGeom prst="rect">
            <a:avLst/>
          </a:prstGeom>
          <a:noFill/>
          <a:ln>
            <a:noFill/>
          </a:ln>
        </p:spPr>
      </p:pic>
      <p:pic>
        <p:nvPicPr>
          <p:cNvPr id="8" name="Picture 7">
            <a:extLst>
              <a:ext uri="{FF2B5EF4-FFF2-40B4-BE49-F238E27FC236}">
                <a16:creationId xmlns:a16="http://schemas.microsoft.com/office/drawing/2014/main" id="{30AD3335-4996-4200-9D03-AC6CD34452C8}"/>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634640" y="1186858"/>
            <a:ext cx="4121041" cy="3515373"/>
          </a:xfrm>
          <a:prstGeom prst="rect">
            <a:avLst/>
          </a:prstGeom>
          <a:noFill/>
          <a:ln>
            <a:noFill/>
          </a:ln>
        </p:spPr>
      </p:pic>
      <p:sp>
        <p:nvSpPr>
          <p:cNvPr id="9" name="Rectangle 8">
            <a:extLst>
              <a:ext uri="{FF2B5EF4-FFF2-40B4-BE49-F238E27FC236}">
                <a16:creationId xmlns:a16="http://schemas.microsoft.com/office/drawing/2014/main" id="{FD1C3F53-263A-4BA8-84AC-ADFC53B73AD2}"/>
              </a:ext>
            </a:extLst>
          </p:cNvPr>
          <p:cNvSpPr/>
          <p:nvPr/>
        </p:nvSpPr>
        <p:spPr>
          <a:xfrm>
            <a:off x="4711011" y="4958495"/>
            <a:ext cx="3461204" cy="249684"/>
          </a:xfrm>
          <a:prstGeom prst="rect">
            <a:avLst/>
          </a:prstGeom>
        </p:spPr>
        <p:txBody>
          <a:bodyPr wrap="none">
            <a:spAutoFit/>
          </a:bodyPr>
          <a:lstStyle/>
          <a:p>
            <a:pPr algn="ctr">
              <a:lnSpc>
                <a:spcPct val="107000"/>
              </a:lnSpc>
              <a:spcAft>
                <a:spcPts val="800"/>
              </a:spcAft>
            </a:pPr>
            <a:r>
              <a:rPr lang="en-US" sz="1000" dirty="0">
                <a:latin typeface="Calibri" panose="020F0502020204030204" pitchFamily="34" charset="0"/>
                <a:ea typeface="Calibri" panose="020F0502020204030204" pitchFamily="34" charset="0"/>
                <a:cs typeface="Calibri" panose="020F0502020204030204" pitchFamily="34" charset="0"/>
              </a:rPr>
              <a:t>Sample of SQL database with de-identified medical record data</a:t>
            </a:r>
            <a:endParaRPr lang="en-US" sz="1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816578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School | Syracuse University Logo">
            <a:extLst>
              <a:ext uri="{FF2B5EF4-FFF2-40B4-BE49-F238E27FC236}">
                <a16:creationId xmlns:a16="http://schemas.microsoft.com/office/drawing/2014/main" id="{B14644A2-456C-49B7-B885-AB1701B5A13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522194" y="6085804"/>
            <a:ext cx="2466975" cy="401955"/>
          </a:xfrm>
          <a:prstGeom prst="rect">
            <a:avLst/>
          </a:prstGeom>
          <a:noFill/>
          <a:ln>
            <a:noFill/>
          </a:ln>
        </p:spPr>
      </p:pic>
      <p:sp>
        <p:nvSpPr>
          <p:cNvPr id="5" name="Rectangle 4">
            <a:extLst>
              <a:ext uri="{FF2B5EF4-FFF2-40B4-BE49-F238E27FC236}">
                <a16:creationId xmlns:a16="http://schemas.microsoft.com/office/drawing/2014/main" id="{F237188C-8374-4DE1-BA28-ED715F494E32}"/>
              </a:ext>
            </a:extLst>
          </p:cNvPr>
          <p:cNvSpPr/>
          <p:nvPr/>
        </p:nvSpPr>
        <p:spPr>
          <a:xfrm>
            <a:off x="530268" y="1825259"/>
            <a:ext cx="11131464" cy="1725665"/>
          </a:xfrm>
          <a:prstGeom prst="rect">
            <a:avLst/>
          </a:prstGeom>
        </p:spPr>
        <p:txBody>
          <a:bodyPr wrap="square">
            <a:spAutoFit/>
          </a:bodyPr>
          <a:lstStyle/>
          <a:p>
            <a:pPr>
              <a:lnSpc>
                <a:spcPct val="107000"/>
              </a:lnSpc>
            </a:pPr>
            <a:r>
              <a:rPr lang="en-GB" sz="2800" dirty="0">
                <a:latin typeface="Calibri" panose="020F0502020204030204" pitchFamily="34" charset="0"/>
                <a:ea typeface="Calibri" panose="020F0502020204030204" pitchFamily="34" charset="0"/>
                <a:cs typeface="Calibri" panose="020F0502020204030204" pitchFamily="34" charset="0"/>
              </a:rPr>
              <a:t>Nuclear Cardiology Database – Linkage to Learning Outcomes</a:t>
            </a:r>
          </a:p>
          <a:p>
            <a:pPr marL="342900" marR="0" lvl="0" indent="-342900">
              <a:lnSpc>
                <a:spcPct val="107000"/>
              </a:lnSpc>
              <a:spcBef>
                <a:spcPts val="0"/>
              </a:spcBef>
              <a:spcAft>
                <a:spcPts val="0"/>
              </a:spcAft>
              <a:buFont typeface="+mj-lt"/>
              <a:buAutoNum type="arabicPeriod"/>
            </a:pPr>
            <a:endParaRPr lang="en-GB" dirty="0">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0"/>
              </a:spcAft>
              <a:buFont typeface="Arial" panose="020B0604020202020204" pitchFamily="34" charset="0"/>
              <a:buChar char="•"/>
            </a:pPr>
            <a:r>
              <a:rPr lang="en-GB" dirty="0">
                <a:latin typeface="Calibri" panose="020F0502020204030204" pitchFamily="34" charset="0"/>
                <a:ea typeface="Calibri" panose="020F0502020204030204" pitchFamily="34" charset="0"/>
                <a:cs typeface="Calibri" panose="020F0502020204030204" pitchFamily="34" charset="0"/>
              </a:rPr>
              <a:t>Demonstrate communication skills regarding data and its analysis for managers, IT professionals, programmers, statisticians, and other relevant professionals in their organization.</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pPr>
            <a:r>
              <a:rPr lang="en-GB" dirty="0">
                <a:latin typeface="Calibri" panose="020F0502020204030204" pitchFamily="34" charset="0"/>
                <a:ea typeface="Calibri" panose="020F0502020204030204" pitchFamily="34" charset="0"/>
                <a:cs typeface="Calibri" panose="020F0502020204030204" pitchFamily="34" charset="0"/>
              </a:rPr>
              <a:t>Synthesize the ethical dimensions of data science practice (e.g., privacy).</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03231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School | Syracuse University Logo">
            <a:extLst>
              <a:ext uri="{FF2B5EF4-FFF2-40B4-BE49-F238E27FC236}">
                <a16:creationId xmlns:a16="http://schemas.microsoft.com/office/drawing/2014/main" id="{B14644A2-456C-49B7-B885-AB1701B5A13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522194" y="6085804"/>
            <a:ext cx="2466975" cy="401955"/>
          </a:xfrm>
          <a:prstGeom prst="rect">
            <a:avLst/>
          </a:prstGeom>
          <a:noFill/>
          <a:ln>
            <a:noFill/>
          </a:ln>
        </p:spPr>
      </p:pic>
      <p:sp>
        <p:nvSpPr>
          <p:cNvPr id="5" name="Rectangle 4">
            <a:extLst>
              <a:ext uri="{FF2B5EF4-FFF2-40B4-BE49-F238E27FC236}">
                <a16:creationId xmlns:a16="http://schemas.microsoft.com/office/drawing/2014/main" id="{F237188C-8374-4DE1-BA28-ED715F494E32}"/>
              </a:ext>
            </a:extLst>
          </p:cNvPr>
          <p:cNvSpPr/>
          <p:nvPr/>
        </p:nvSpPr>
        <p:spPr>
          <a:xfrm>
            <a:off x="530268" y="1380714"/>
            <a:ext cx="11131464" cy="4096571"/>
          </a:xfrm>
          <a:prstGeom prst="rect">
            <a:avLst/>
          </a:prstGeom>
        </p:spPr>
        <p:txBody>
          <a:bodyPr wrap="square">
            <a:spAutoFit/>
          </a:bodyPr>
          <a:lstStyle/>
          <a:p>
            <a:pPr marR="0" lvl="0">
              <a:lnSpc>
                <a:spcPct val="107000"/>
              </a:lnSpc>
              <a:spcBef>
                <a:spcPts val="0"/>
              </a:spcBef>
              <a:spcAft>
                <a:spcPts val="0"/>
              </a:spcAft>
            </a:pPr>
            <a:r>
              <a:rPr lang="en-GB" sz="2800" dirty="0">
                <a:latin typeface="Calibri" panose="020F0502020204030204" pitchFamily="34" charset="0"/>
                <a:ea typeface="Calibri" panose="020F0502020204030204" pitchFamily="34" charset="0"/>
                <a:cs typeface="Calibri" panose="020F0502020204030204" pitchFamily="34" charset="0"/>
              </a:rPr>
              <a:t>Courses and projects</a:t>
            </a:r>
          </a:p>
          <a:p>
            <a:pPr marL="342900" marR="0" lvl="0" indent="-342900">
              <a:lnSpc>
                <a:spcPct val="107000"/>
              </a:lnSpc>
              <a:spcBef>
                <a:spcPts val="0"/>
              </a:spcBef>
              <a:spcAft>
                <a:spcPts val="0"/>
              </a:spcAft>
              <a:buFont typeface="+mj-lt"/>
              <a:buAutoNum type="arabicPeriod"/>
            </a:pPr>
            <a:endParaRPr lang="en-GB" dirty="0">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0"/>
              </a:spcAft>
              <a:buFont typeface="Arial" panose="020B0604020202020204" pitchFamily="34" charset="0"/>
              <a:buChar char="•"/>
            </a:pPr>
            <a:r>
              <a:rPr lang="en-GB" dirty="0">
                <a:latin typeface="Calibri" panose="020F0502020204030204" pitchFamily="34" charset="0"/>
                <a:ea typeface="Calibri" panose="020F0502020204030204" pitchFamily="34" charset="0"/>
                <a:cs typeface="Calibri" panose="020F0502020204030204" pitchFamily="34" charset="0"/>
              </a:rPr>
              <a:t>IST 707 – Data Analytics</a:t>
            </a:r>
          </a:p>
          <a:p>
            <a:pPr marL="800100" lvl="1" indent="-342900">
              <a:lnSpc>
                <a:spcPct val="107000"/>
              </a:lnSpc>
              <a:buFont typeface="Arial" panose="020B0604020202020204" pitchFamily="34" charset="0"/>
              <a:buChar char="•"/>
            </a:pPr>
            <a:r>
              <a:rPr lang="en-GB" dirty="0">
                <a:latin typeface="Calibri" panose="020F0502020204030204" pitchFamily="34" charset="0"/>
                <a:ea typeface="Calibri" panose="020F0502020204030204" pitchFamily="34" charset="0"/>
                <a:cs typeface="Calibri" panose="020F0502020204030204" pitchFamily="34" charset="0"/>
              </a:rPr>
              <a:t>Understanding Flight Delays and Cancellations</a:t>
            </a:r>
          </a:p>
          <a:p>
            <a:pPr lvl="1">
              <a:lnSpc>
                <a:spcPct val="107000"/>
              </a:lnSpc>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Arial" panose="020B0604020202020204" pitchFamily="34" charset="0"/>
              <a:buChar char="•"/>
            </a:pPr>
            <a:r>
              <a:rPr lang="en-GB" dirty="0">
                <a:latin typeface="Calibri" panose="020F0502020204030204" pitchFamily="34" charset="0"/>
                <a:ea typeface="Calibri" panose="020F0502020204030204" pitchFamily="34" charset="0"/>
                <a:cs typeface="Calibri" panose="020F0502020204030204" pitchFamily="34" charset="0"/>
              </a:rPr>
              <a:t>IST 718 – Big Data Analytics</a:t>
            </a:r>
          </a:p>
          <a:p>
            <a:pPr marL="800100" lvl="1" indent="-342900">
              <a:lnSpc>
                <a:spcPct val="107000"/>
              </a:lnSpc>
              <a:buFont typeface="Arial" panose="020B0604020202020204" pitchFamily="34" charset="0"/>
              <a:buChar char="•"/>
            </a:pPr>
            <a:r>
              <a:rPr lang="en-GB" dirty="0">
                <a:latin typeface="Calibri" panose="020F0502020204030204" pitchFamily="34" charset="0"/>
                <a:ea typeface="Calibri" panose="020F0502020204030204" pitchFamily="34" charset="0"/>
                <a:cs typeface="Calibri" panose="020F0502020204030204" pitchFamily="34" charset="0"/>
              </a:rPr>
              <a:t>Predicting Covid-19 Related Deaths</a:t>
            </a:r>
          </a:p>
          <a:p>
            <a:pPr lvl="1">
              <a:lnSpc>
                <a:spcPct val="107000"/>
              </a:lnSpc>
            </a:pPr>
            <a:endParaRPr lang="en-GB" dirty="0">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0"/>
              </a:spcAft>
              <a:buFont typeface="Arial" panose="020B0604020202020204" pitchFamily="34" charset="0"/>
              <a:buChar char="•"/>
            </a:pPr>
            <a:r>
              <a:rPr lang="en-GB" dirty="0">
                <a:latin typeface="Calibri" panose="020F0502020204030204" pitchFamily="34" charset="0"/>
                <a:ea typeface="Calibri" panose="020F0502020204030204" pitchFamily="34" charset="0"/>
                <a:cs typeface="Calibri" panose="020F0502020204030204" pitchFamily="34" charset="0"/>
              </a:rPr>
              <a:t>IST 652 – Scripting for Data Analysis</a:t>
            </a:r>
          </a:p>
          <a:p>
            <a:pPr marL="800100" lvl="1" indent="-342900">
              <a:lnSpc>
                <a:spcPct val="107000"/>
              </a:lnSpc>
              <a:buFont typeface="Arial" panose="020B0604020202020204" pitchFamily="34" charset="0"/>
              <a:buChar char="•"/>
            </a:pPr>
            <a:r>
              <a:rPr lang="en-GB" dirty="0">
                <a:latin typeface="Calibri" panose="020F0502020204030204" pitchFamily="34" charset="0"/>
                <a:ea typeface="Calibri" panose="020F0502020204030204" pitchFamily="34" charset="0"/>
                <a:cs typeface="Calibri" panose="020F0502020204030204" pitchFamily="34" charset="0"/>
              </a:rPr>
              <a:t>Classifying Toxic Comments</a:t>
            </a:r>
          </a:p>
          <a:p>
            <a:pPr lvl="1">
              <a:lnSpc>
                <a:spcPct val="107000"/>
              </a:lnSpc>
            </a:pPr>
            <a:endParaRPr lang="en-GB" dirty="0">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0"/>
              </a:spcAft>
              <a:buFont typeface="Arial" panose="020B0604020202020204" pitchFamily="34" charset="0"/>
              <a:buChar char="•"/>
            </a:pPr>
            <a:r>
              <a:rPr lang="en-GB" dirty="0">
                <a:latin typeface="Calibri" panose="020F0502020204030204" pitchFamily="34" charset="0"/>
                <a:ea typeface="Calibri" panose="020F0502020204030204" pitchFamily="34" charset="0"/>
                <a:cs typeface="Calibri" panose="020F0502020204030204" pitchFamily="34" charset="0"/>
              </a:rPr>
              <a:t>IST 659 – Data Admin Concepts &amp; Database Management</a:t>
            </a:r>
          </a:p>
          <a:p>
            <a:pPr marL="800100" lvl="1" indent="-342900">
              <a:lnSpc>
                <a:spcPct val="107000"/>
              </a:lnSpc>
              <a:buFont typeface="Arial" panose="020B0604020202020204" pitchFamily="34" charset="0"/>
              <a:buChar char="•"/>
            </a:pPr>
            <a:r>
              <a:rPr lang="en-GB" dirty="0">
                <a:latin typeface="Calibri" panose="020F0502020204030204" pitchFamily="34" charset="0"/>
                <a:ea typeface="Calibri" panose="020F0502020204030204" pitchFamily="34" charset="0"/>
                <a:cs typeface="Calibri" panose="020F0502020204030204" pitchFamily="34" charset="0"/>
              </a:rPr>
              <a:t>Building a Nuclear Cardiology Database </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77369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School | Syracuse University Logo">
            <a:extLst>
              <a:ext uri="{FF2B5EF4-FFF2-40B4-BE49-F238E27FC236}">
                <a16:creationId xmlns:a16="http://schemas.microsoft.com/office/drawing/2014/main" id="{B14644A2-456C-49B7-B885-AB1701B5A13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522194" y="6085804"/>
            <a:ext cx="2466975" cy="401955"/>
          </a:xfrm>
          <a:prstGeom prst="rect">
            <a:avLst/>
          </a:prstGeom>
          <a:noFill/>
          <a:ln>
            <a:noFill/>
          </a:ln>
        </p:spPr>
      </p:pic>
      <p:sp>
        <p:nvSpPr>
          <p:cNvPr id="5" name="Rectangle 4">
            <a:extLst>
              <a:ext uri="{FF2B5EF4-FFF2-40B4-BE49-F238E27FC236}">
                <a16:creationId xmlns:a16="http://schemas.microsoft.com/office/drawing/2014/main" id="{5CEFD394-68AB-4F84-A2E7-7E12CDBB0799}"/>
              </a:ext>
            </a:extLst>
          </p:cNvPr>
          <p:cNvSpPr/>
          <p:nvPr/>
        </p:nvSpPr>
        <p:spPr>
          <a:xfrm>
            <a:off x="436264" y="244765"/>
            <a:ext cx="11131464" cy="2614755"/>
          </a:xfrm>
          <a:prstGeom prst="rect">
            <a:avLst/>
          </a:prstGeom>
        </p:spPr>
        <p:txBody>
          <a:bodyPr wrap="square">
            <a:spAutoFit/>
          </a:bodyPr>
          <a:lstStyle/>
          <a:p>
            <a:pPr marR="0" lvl="0">
              <a:lnSpc>
                <a:spcPct val="107000"/>
              </a:lnSpc>
              <a:spcBef>
                <a:spcPts val="0"/>
              </a:spcBef>
              <a:spcAft>
                <a:spcPts val="0"/>
              </a:spcAft>
            </a:pPr>
            <a:r>
              <a:rPr lang="en-GB" sz="2800" dirty="0">
                <a:latin typeface="Calibri" panose="020F0502020204030204" pitchFamily="34" charset="0"/>
                <a:ea typeface="Calibri" panose="020F0502020204030204" pitchFamily="34" charset="0"/>
                <a:cs typeface="Calibri" panose="020F0502020204030204" pitchFamily="34" charset="0"/>
              </a:rPr>
              <a:t>IST 707 – Data Analytics</a:t>
            </a:r>
          </a:p>
          <a:p>
            <a:pPr marR="0" lvl="0">
              <a:lnSpc>
                <a:spcPct val="107000"/>
              </a:lnSpc>
              <a:spcBef>
                <a:spcPts val="0"/>
              </a:spcBef>
              <a:spcAft>
                <a:spcPts val="0"/>
              </a:spcAft>
            </a:pPr>
            <a:endParaRPr lang="en-GB" dirty="0">
              <a:latin typeface="Calibri" panose="020F0502020204030204" pitchFamily="34" charset="0"/>
              <a:ea typeface="Calibri" panose="020F0502020204030204" pitchFamily="34" charset="0"/>
              <a:cs typeface="Calibri" panose="020F0502020204030204" pitchFamily="34" charset="0"/>
            </a:endParaRPr>
          </a:p>
          <a:p>
            <a:pPr marR="0" lvl="0">
              <a:lnSpc>
                <a:spcPct val="107000"/>
              </a:lnSpc>
              <a:spcBef>
                <a:spcPts val="0"/>
              </a:spcBef>
              <a:spcAft>
                <a:spcPts val="0"/>
              </a:spcAft>
            </a:pPr>
            <a:r>
              <a:rPr lang="en-GB" b="1" dirty="0"/>
              <a:t>Motivation</a:t>
            </a:r>
          </a:p>
          <a:p>
            <a:pPr marR="0" lvl="0">
              <a:lnSpc>
                <a:spcPct val="107000"/>
              </a:lnSpc>
              <a:spcBef>
                <a:spcPts val="0"/>
              </a:spcBef>
              <a:spcAft>
                <a:spcPts val="0"/>
              </a:spcAft>
            </a:pPr>
            <a:r>
              <a:rPr lang="en-GB" dirty="0"/>
              <a:t>Flight delays and cancellations have several time and cost implications for passengers worldwide.</a:t>
            </a:r>
          </a:p>
          <a:p>
            <a:pPr marR="0" lvl="0">
              <a:lnSpc>
                <a:spcPct val="107000"/>
              </a:lnSpc>
              <a:spcBef>
                <a:spcPts val="0"/>
              </a:spcBef>
              <a:spcAft>
                <a:spcPts val="0"/>
              </a:spcAft>
            </a:pPr>
            <a:endParaRPr lang="en-GB" dirty="0">
              <a:latin typeface="Calibri" panose="020F0502020204030204" pitchFamily="34" charset="0"/>
              <a:ea typeface="Calibri" panose="020F0502020204030204" pitchFamily="34" charset="0"/>
              <a:cs typeface="Calibri" panose="020F0502020204030204" pitchFamily="34" charset="0"/>
            </a:endParaRPr>
          </a:p>
          <a:p>
            <a:pPr marR="0" lvl="0">
              <a:lnSpc>
                <a:spcPct val="107000"/>
              </a:lnSpc>
              <a:spcBef>
                <a:spcPts val="0"/>
              </a:spcBef>
              <a:spcAft>
                <a:spcPts val="0"/>
              </a:spcAft>
            </a:pPr>
            <a:r>
              <a:rPr lang="en-GB" b="1" dirty="0">
                <a:latin typeface="Calibri" panose="020F0502020204030204" pitchFamily="34" charset="0"/>
                <a:ea typeface="Calibri" panose="020F0502020204030204" pitchFamily="34" charset="0"/>
                <a:cs typeface="Calibri" panose="020F0502020204030204" pitchFamily="34" charset="0"/>
              </a:rPr>
              <a:t>Project Goal</a:t>
            </a:r>
          </a:p>
          <a:p>
            <a:pPr marR="0" lvl="0">
              <a:lnSpc>
                <a:spcPct val="107000"/>
              </a:lnSpc>
              <a:spcBef>
                <a:spcPts val="0"/>
              </a:spcBef>
              <a:spcAft>
                <a:spcPts val="0"/>
              </a:spcAft>
            </a:pPr>
            <a:r>
              <a:rPr lang="en-GB" dirty="0"/>
              <a:t>Gain insights from airline travel data to better understand the chances of flight delays and cancellations</a:t>
            </a:r>
          </a:p>
          <a:p>
            <a:pPr marR="0" lvl="0">
              <a:lnSpc>
                <a:spcPct val="107000"/>
              </a:lnSpc>
              <a:spcBef>
                <a:spcPts val="0"/>
              </a:spcBef>
              <a:spcAft>
                <a:spcPts val="0"/>
              </a:spcAft>
            </a:pPr>
            <a:endParaRPr lang="en-GB" dirty="0"/>
          </a:p>
        </p:txBody>
      </p:sp>
      <p:pic>
        <p:nvPicPr>
          <p:cNvPr id="2050" name="Picture 2">
            <a:extLst>
              <a:ext uri="{FF2B5EF4-FFF2-40B4-BE49-F238E27FC236}">
                <a16:creationId xmlns:a16="http://schemas.microsoft.com/office/drawing/2014/main" id="{FC91711A-0617-4AD0-99A6-02C9B9D54B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8843" y="2937031"/>
            <a:ext cx="6118360" cy="286877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0B251CF-B949-46B2-ABE3-4D416978B72A}"/>
              </a:ext>
            </a:extLst>
          </p:cNvPr>
          <p:cNvSpPr txBox="1"/>
          <p:nvPr/>
        </p:nvSpPr>
        <p:spPr>
          <a:xfrm>
            <a:off x="4350839" y="5883320"/>
            <a:ext cx="2374368" cy="246221"/>
          </a:xfrm>
          <a:prstGeom prst="rect">
            <a:avLst/>
          </a:prstGeom>
          <a:noFill/>
        </p:spPr>
        <p:txBody>
          <a:bodyPr wrap="none" rtlCol="0">
            <a:spAutoFit/>
          </a:bodyPr>
          <a:lstStyle/>
          <a:p>
            <a:r>
              <a:rPr lang="en-GB" sz="1000" dirty="0"/>
              <a:t>50 busiest US airports used in this analysis</a:t>
            </a:r>
            <a:endParaRPr lang="en-US" sz="1000" dirty="0"/>
          </a:p>
        </p:txBody>
      </p:sp>
    </p:spTree>
    <p:extLst>
      <p:ext uri="{BB962C8B-B14F-4D97-AF65-F5344CB8AC3E}">
        <p14:creationId xmlns:p14="http://schemas.microsoft.com/office/powerpoint/2010/main" val="2589056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School | Syracuse University Logo">
            <a:extLst>
              <a:ext uri="{FF2B5EF4-FFF2-40B4-BE49-F238E27FC236}">
                <a16:creationId xmlns:a16="http://schemas.microsoft.com/office/drawing/2014/main" id="{B14644A2-456C-49B7-B885-AB1701B5A13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522194" y="6085804"/>
            <a:ext cx="2466975" cy="401955"/>
          </a:xfrm>
          <a:prstGeom prst="rect">
            <a:avLst/>
          </a:prstGeom>
          <a:noFill/>
          <a:ln>
            <a:noFill/>
          </a:ln>
        </p:spPr>
      </p:pic>
      <p:pic>
        <p:nvPicPr>
          <p:cNvPr id="3074" name="Picture 2">
            <a:extLst>
              <a:ext uri="{FF2B5EF4-FFF2-40B4-BE49-F238E27FC236}">
                <a16:creationId xmlns:a16="http://schemas.microsoft.com/office/drawing/2014/main" id="{80738D10-08A6-4BA4-95EB-BAE76B49DC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405" y="112295"/>
            <a:ext cx="4293726" cy="329502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4B5C44C5-0EA9-40BD-96D4-5B91908FF2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2034" y="180995"/>
            <a:ext cx="4508294" cy="326677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B486C818-FC06-4E9E-A25E-71D8B616F5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91696" y="3407322"/>
            <a:ext cx="4518471" cy="326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9230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fade">
                                      <p:cBhvr>
                                        <p:cTn id="7" dur="500"/>
                                        <p:tgtEl>
                                          <p:spTgt spid="307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78"/>
                                        </p:tgtEl>
                                        <p:attrNameLst>
                                          <p:attrName>style.visibility</p:attrName>
                                        </p:attrNameLst>
                                      </p:cBhvr>
                                      <p:to>
                                        <p:strVal val="visible"/>
                                      </p:to>
                                    </p:set>
                                    <p:animEffect transition="in" filter="fade">
                                      <p:cBhvr>
                                        <p:cTn id="12" dur="500"/>
                                        <p:tgtEl>
                                          <p:spTgt spid="3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School | Syracuse University Logo">
            <a:extLst>
              <a:ext uri="{FF2B5EF4-FFF2-40B4-BE49-F238E27FC236}">
                <a16:creationId xmlns:a16="http://schemas.microsoft.com/office/drawing/2014/main" id="{B14644A2-456C-49B7-B885-AB1701B5A13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522194" y="6085804"/>
            <a:ext cx="2466975" cy="401955"/>
          </a:xfrm>
          <a:prstGeom prst="rect">
            <a:avLst/>
          </a:prstGeom>
          <a:noFill/>
          <a:ln>
            <a:noFill/>
          </a:ln>
        </p:spPr>
      </p:pic>
      <p:pic>
        <p:nvPicPr>
          <p:cNvPr id="6" name="Picture 5">
            <a:extLst>
              <a:ext uri="{FF2B5EF4-FFF2-40B4-BE49-F238E27FC236}">
                <a16:creationId xmlns:a16="http://schemas.microsoft.com/office/drawing/2014/main" id="{A3761620-E26C-48D7-9CAC-810E69DD5B5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72666" y="1966704"/>
            <a:ext cx="5400912" cy="2432301"/>
          </a:xfrm>
          <a:prstGeom prst="rect">
            <a:avLst/>
          </a:prstGeom>
          <a:noFill/>
          <a:ln>
            <a:noFill/>
          </a:ln>
        </p:spPr>
      </p:pic>
      <p:pic>
        <p:nvPicPr>
          <p:cNvPr id="7" name="Picture 6">
            <a:extLst>
              <a:ext uri="{FF2B5EF4-FFF2-40B4-BE49-F238E27FC236}">
                <a16:creationId xmlns:a16="http://schemas.microsoft.com/office/drawing/2014/main" id="{5F3F3AC7-55A5-4DCF-8C9F-FF5472947581}"/>
              </a:ext>
            </a:extLst>
          </p:cNvPr>
          <p:cNvPicPr/>
          <p:nvPr/>
        </p:nvPicPr>
        <p:blipFill>
          <a:blip r:embed="rId4"/>
          <a:stretch>
            <a:fillRect/>
          </a:stretch>
        </p:blipFill>
        <p:spPr>
          <a:xfrm>
            <a:off x="6226328" y="1966704"/>
            <a:ext cx="5772396" cy="2432300"/>
          </a:xfrm>
          <a:prstGeom prst="rect">
            <a:avLst/>
          </a:prstGeom>
        </p:spPr>
      </p:pic>
      <p:sp>
        <p:nvSpPr>
          <p:cNvPr id="8" name="Rectangle 7">
            <a:extLst>
              <a:ext uri="{FF2B5EF4-FFF2-40B4-BE49-F238E27FC236}">
                <a16:creationId xmlns:a16="http://schemas.microsoft.com/office/drawing/2014/main" id="{B614B691-8F82-4EB7-B833-BE46F8D108F7}"/>
              </a:ext>
            </a:extLst>
          </p:cNvPr>
          <p:cNvSpPr/>
          <p:nvPr/>
        </p:nvSpPr>
        <p:spPr>
          <a:xfrm>
            <a:off x="436264" y="244765"/>
            <a:ext cx="11131464" cy="532903"/>
          </a:xfrm>
          <a:prstGeom prst="rect">
            <a:avLst/>
          </a:prstGeom>
        </p:spPr>
        <p:txBody>
          <a:bodyPr wrap="square">
            <a:spAutoFit/>
          </a:bodyPr>
          <a:lstStyle/>
          <a:p>
            <a:pPr marR="0" lvl="0">
              <a:lnSpc>
                <a:spcPct val="107000"/>
              </a:lnSpc>
              <a:spcBef>
                <a:spcPts val="0"/>
              </a:spcBef>
              <a:spcAft>
                <a:spcPts val="0"/>
              </a:spcAft>
            </a:pPr>
            <a:r>
              <a:rPr lang="en-GB" sz="2800" dirty="0">
                <a:latin typeface="Calibri" panose="020F0502020204030204" pitchFamily="34" charset="0"/>
                <a:cs typeface="Calibri" panose="020F0502020204030204" pitchFamily="34" charset="0"/>
              </a:rPr>
              <a:t>Flight Data Cleansing</a:t>
            </a:r>
            <a:endParaRPr lang="en-GB" dirty="0"/>
          </a:p>
        </p:txBody>
      </p:sp>
      <p:sp>
        <p:nvSpPr>
          <p:cNvPr id="9" name="TextBox 8">
            <a:extLst>
              <a:ext uri="{FF2B5EF4-FFF2-40B4-BE49-F238E27FC236}">
                <a16:creationId xmlns:a16="http://schemas.microsoft.com/office/drawing/2014/main" id="{2CEF41C8-8585-4B0B-9FDD-F6EAC477F5D9}"/>
              </a:ext>
            </a:extLst>
          </p:cNvPr>
          <p:cNvSpPr txBox="1"/>
          <p:nvPr/>
        </p:nvSpPr>
        <p:spPr>
          <a:xfrm>
            <a:off x="869767" y="4580238"/>
            <a:ext cx="4606710" cy="369332"/>
          </a:xfrm>
          <a:prstGeom prst="rect">
            <a:avLst/>
          </a:prstGeom>
          <a:noFill/>
        </p:spPr>
        <p:txBody>
          <a:bodyPr wrap="none" rtlCol="0">
            <a:spAutoFit/>
          </a:bodyPr>
          <a:lstStyle/>
          <a:p>
            <a:r>
              <a:rPr lang="en-GB" dirty="0"/>
              <a:t>Data after normalization for k-means clustering</a:t>
            </a:r>
            <a:endParaRPr lang="en-US" dirty="0"/>
          </a:p>
        </p:txBody>
      </p:sp>
      <p:sp>
        <p:nvSpPr>
          <p:cNvPr id="10" name="TextBox 9">
            <a:extLst>
              <a:ext uri="{FF2B5EF4-FFF2-40B4-BE49-F238E27FC236}">
                <a16:creationId xmlns:a16="http://schemas.microsoft.com/office/drawing/2014/main" id="{CB2F0D68-033D-48B7-843F-2809322D4078}"/>
              </a:ext>
            </a:extLst>
          </p:cNvPr>
          <p:cNvSpPr txBox="1"/>
          <p:nvPr/>
        </p:nvSpPr>
        <p:spPr>
          <a:xfrm>
            <a:off x="7949002" y="4580238"/>
            <a:ext cx="3373231" cy="369332"/>
          </a:xfrm>
          <a:prstGeom prst="rect">
            <a:avLst/>
          </a:prstGeom>
          <a:noFill/>
        </p:spPr>
        <p:txBody>
          <a:bodyPr wrap="none" rtlCol="0">
            <a:spAutoFit/>
          </a:bodyPr>
          <a:lstStyle/>
          <a:p>
            <a:r>
              <a:rPr lang="en-GB" dirty="0"/>
              <a:t>Data after discretization for ARM</a:t>
            </a:r>
            <a:endParaRPr lang="en-US" dirty="0"/>
          </a:p>
        </p:txBody>
      </p:sp>
    </p:spTree>
    <p:extLst>
      <p:ext uri="{BB962C8B-B14F-4D97-AF65-F5344CB8AC3E}">
        <p14:creationId xmlns:p14="http://schemas.microsoft.com/office/powerpoint/2010/main" val="1902630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School | Syracuse University Logo">
            <a:extLst>
              <a:ext uri="{FF2B5EF4-FFF2-40B4-BE49-F238E27FC236}">
                <a16:creationId xmlns:a16="http://schemas.microsoft.com/office/drawing/2014/main" id="{B14644A2-456C-49B7-B885-AB1701B5A13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522194" y="6085804"/>
            <a:ext cx="2466975" cy="401955"/>
          </a:xfrm>
          <a:prstGeom prst="rect">
            <a:avLst/>
          </a:prstGeom>
          <a:noFill/>
          <a:ln>
            <a:noFill/>
          </a:ln>
        </p:spPr>
      </p:pic>
      <p:sp>
        <p:nvSpPr>
          <p:cNvPr id="8" name="Rectangle 7">
            <a:extLst>
              <a:ext uri="{FF2B5EF4-FFF2-40B4-BE49-F238E27FC236}">
                <a16:creationId xmlns:a16="http://schemas.microsoft.com/office/drawing/2014/main" id="{B614B691-8F82-4EB7-B833-BE46F8D108F7}"/>
              </a:ext>
            </a:extLst>
          </p:cNvPr>
          <p:cNvSpPr/>
          <p:nvPr/>
        </p:nvSpPr>
        <p:spPr>
          <a:xfrm>
            <a:off x="436264" y="244765"/>
            <a:ext cx="11131464" cy="532903"/>
          </a:xfrm>
          <a:prstGeom prst="rect">
            <a:avLst/>
          </a:prstGeom>
        </p:spPr>
        <p:txBody>
          <a:bodyPr wrap="square">
            <a:spAutoFit/>
          </a:bodyPr>
          <a:lstStyle/>
          <a:p>
            <a:pPr marR="0" lvl="0">
              <a:lnSpc>
                <a:spcPct val="107000"/>
              </a:lnSpc>
              <a:spcBef>
                <a:spcPts val="0"/>
              </a:spcBef>
              <a:spcAft>
                <a:spcPts val="0"/>
              </a:spcAft>
            </a:pPr>
            <a:r>
              <a:rPr lang="en-GB" sz="2800" dirty="0">
                <a:latin typeface="Calibri" panose="020F0502020204030204" pitchFamily="34" charset="0"/>
                <a:cs typeface="Calibri" panose="020F0502020204030204" pitchFamily="34" charset="0"/>
              </a:rPr>
              <a:t>Flight Data Clustering Results</a:t>
            </a:r>
            <a:endParaRPr lang="en-GB" dirty="0"/>
          </a:p>
        </p:txBody>
      </p:sp>
      <p:pic>
        <p:nvPicPr>
          <p:cNvPr id="11" name="Picture 10">
            <a:extLst>
              <a:ext uri="{FF2B5EF4-FFF2-40B4-BE49-F238E27FC236}">
                <a16:creationId xmlns:a16="http://schemas.microsoft.com/office/drawing/2014/main" id="{F43FC6F2-C038-4E8E-8316-55797B06290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528307" y="1800216"/>
            <a:ext cx="3703231" cy="3257568"/>
          </a:xfrm>
          <a:prstGeom prst="rect">
            <a:avLst/>
          </a:prstGeom>
          <a:noFill/>
          <a:ln>
            <a:noFill/>
          </a:ln>
        </p:spPr>
      </p:pic>
      <p:pic>
        <p:nvPicPr>
          <p:cNvPr id="12" name="Picture 11">
            <a:extLst>
              <a:ext uri="{FF2B5EF4-FFF2-40B4-BE49-F238E27FC236}">
                <a16:creationId xmlns:a16="http://schemas.microsoft.com/office/drawing/2014/main" id="{68AF42AB-77A8-4C62-BA37-D7A2DAD6CA73}"/>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02515" y="501591"/>
            <a:ext cx="4958121" cy="4931700"/>
          </a:xfrm>
          <a:prstGeom prst="rect">
            <a:avLst/>
          </a:prstGeom>
          <a:noFill/>
          <a:ln>
            <a:noFill/>
          </a:ln>
        </p:spPr>
      </p:pic>
      <p:sp>
        <p:nvSpPr>
          <p:cNvPr id="2" name="Rectangle 1">
            <a:extLst>
              <a:ext uri="{FF2B5EF4-FFF2-40B4-BE49-F238E27FC236}">
                <a16:creationId xmlns:a16="http://schemas.microsoft.com/office/drawing/2014/main" id="{989210BD-D250-45FE-8E28-FFA3F9DDEFC8}"/>
              </a:ext>
            </a:extLst>
          </p:cNvPr>
          <p:cNvSpPr/>
          <p:nvPr/>
        </p:nvSpPr>
        <p:spPr>
          <a:xfrm>
            <a:off x="1717329" y="5157214"/>
            <a:ext cx="3611214" cy="246221"/>
          </a:xfrm>
          <a:prstGeom prst="rect">
            <a:avLst/>
          </a:prstGeom>
        </p:spPr>
        <p:txBody>
          <a:bodyPr wrap="square">
            <a:spAutoFit/>
          </a:bodyPr>
          <a:lstStyle/>
          <a:p>
            <a:r>
              <a:rPr lang="en-GB" sz="1000" dirty="0">
                <a:latin typeface="Calibri" panose="020F0502020204030204" pitchFamily="34" charset="0"/>
                <a:ea typeface="Calibri" panose="020F0502020204030204" pitchFamily="34" charset="0"/>
              </a:rPr>
              <a:t>Two-dimensional scatterplot of K-means clustering results</a:t>
            </a:r>
            <a:endParaRPr lang="en-US" sz="1000" dirty="0"/>
          </a:p>
        </p:txBody>
      </p:sp>
      <p:sp>
        <p:nvSpPr>
          <p:cNvPr id="13" name="Rectangle 12">
            <a:extLst>
              <a:ext uri="{FF2B5EF4-FFF2-40B4-BE49-F238E27FC236}">
                <a16:creationId xmlns:a16="http://schemas.microsoft.com/office/drawing/2014/main" id="{3525F619-99C7-4DF6-A2EB-BBB83E822361}"/>
              </a:ext>
            </a:extLst>
          </p:cNvPr>
          <p:cNvSpPr/>
          <p:nvPr/>
        </p:nvSpPr>
        <p:spPr>
          <a:xfrm>
            <a:off x="7076768" y="5586256"/>
            <a:ext cx="4490960" cy="246221"/>
          </a:xfrm>
          <a:prstGeom prst="rect">
            <a:avLst/>
          </a:prstGeom>
        </p:spPr>
        <p:txBody>
          <a:bodyPr wrap="square">
            <a:spAutoFit/>
          </a:bodyPr>
          <a:lstStyle/>
          <a:p>
            <a:r>
              <a:rPr lang="en-GB" sz="1000" dirty="0"/>
              <a:t>K-means clustering results of the flight data for two different dimensions</a:t>
            </a:r>
            <a:endParaRPr lang="en-US" sz="1000" dirty="0"/>
          </a:p>
        </p:txBody>
      </p:sp>
    </p:spTree>
    <p:extLst>
      <p:ext uri="{BB962C8B-B14F-4D97-AF65-F5344CB8AC3E}">
        <p14:creationId xmlns:p14="http://schemas.microsoft.com/office/powerpoint/2010/main" val="3731809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School | Syracuse University Logo">
            <a:extLst>
              <a:ext uri="{FF2B5EF4-FFF2-40B4-BE49-F238E27FC236}">
                <a16:creationId xmlns:a16="http://schemas.microsoft.com/office/drawing/2014/main" id="{B14644A2-456C-49B7-B885-AB1701B5A13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522194" y="6085804"/>
            <a:ext cx="2466975" cy="401955"/>
          </a:xfrm>
          <a:prstGeom prst="rect">
            <a:avLst/>
          </a:prstGeom>
          <a:noFill/>
          <a:ln>
            <a:noFill/>
          </a:ln>
        </p:spPr>
      </p:pic>
      <p:sp>
        <p:nvSpPr>
          <p:cNvPr id="8" name="Rectangle 7">
            <a:extLst>
              <a:ext uri="{FF2B5EF4-FFF2-40B4-BE49-F238E27FC236}">
                <a16:creationId xmlns:a16="http://schemas.microsoft.com/office/drawing/2014/main" id="{B614B691-8F82-4EB7-B833-BE46F8D108F7}"/>
              </a:ext>
            </a:extLst>
          </p:cNvPr>
          <p:cNvSpPr/>
          <p:nvPr/>
        </p:nvSpPr>
        <p:spPr>
          <a:xfrm>
            <a:off x="436264" y="244765"/>
            <a:ext cx="11131464" cy="532903"/>
          </a:xfrm>
          <a:prstGeom prst="rect">
            <a:avLst/>
          </a:prstGeom>
        </p:spPr>
        <p:txBody>
          <a:bodyPr wrap="square">
            <a:spAutoFit/>
          </a:bodyPr>
          <a:lstStyle/>
          <a:p>
            <a:pPr marR="0" lvl="0">
              <a:lnSpc>
                <a:spcPct val="107000"/>
              </a:lnSpc>
              <a:spcBef>
                <a:spcPts val="0"/>
              </a:spcBef>
              <a:spcAft>
                <a:spcPts val="0"/>
              </a:spcAft>
            </a:pPr>
            <a:r>
              <a:rPr lang="en-GB" sz="2800" dirty="0">
                <a:latin typeface="Calibri" panose="020F0502020204030204" pitchFamily="34" charset="0"/>
                <a:cs typeface="Calibri" panose="020F0502020204030204" pitchFamily="34" charset="0"/>
              </a:rPr>
              <a:t>Flight Data ARM Results</a:t>
            </a:r>
            <a:endParaRPr lang="en-GB" dirty="0"/>
          </a:p>
        </p:txBody>
      </p:sp>
      <p:pic>
        <p:nvPicPr>
          <p:cNvPr id="9" name="Picture 8">
            <a:extLst>
              <a:ext uri="{FF2B5EF4-FFF2-40B4-BE49-F238E27FC236}">
                <a16:creationId xmlns:a16="http://schemas.microsoft.com/office/drawing/2014/main" id="{C0B3EA64-1691-415E-A4CE-B24509817D7F}"/>
              </a:ext>
            </a:extLst>
          </p:cNvPr>
          <p:cNvPicPr/>
          <p:nvPr/>
        </p:nvPicPr>
        <p:blipFill>
          <a:blip r:embed="rId3">
            <a:extLst>
              <a:ext uri="{28A0092B-C50C-407E-A947-70E740481C1C}">
                <a14:useLocalDpi xmlns:a14="http://schemas.microsoft.com/office/drawing/2010/main" val="0"/>
              </a:ext>
            </a:extLst>
          </a:blip>
          <a:stretch>
            <a:fillRect/>
          </a:stretch>
        </p:blipFill>
        <p:spPr>
          <a:xfrm>
            <a:off x="1611377" y="2027460"/>
            <a:ext cx="8969246" cy="1810140"/>
          </a:xfrm>
          <a:prstGeom prst="rect">
            <a:avLst/>
          </a:prstGeom>
        </p:spPr>
      </p:pic>
      <p:sp>
        <p:nvSpPr>
          <p:cNvPr id="3" name="Rectangle 2">
            <a:extLst>
              <a:ext uri="{FF2B5EF4-FFF2-40B4-BE49-F238E27FC236}">
                <a16:creationId xmlns:a16="http://schemas.microsoft.com/office/drawing/2014/main" id="{3E868460-C235-481F-811C-8EAF4F886777}"/>
              </a:ext>
            </a:extLst>
          </p:cNvPr>
          <p:cNvSpPr/>
          <p:nvPr/>
        </p:nvSpPr>
        <p:spPr>
          <a:xfrm>
            <a:off x="4750920" y="3837600"/>
            <a:ext cx="2690160" cy="246221"/>
          </a:xfrm>
          <a:prstGeom prst="rect">
            <a:avLst/>
          </a:prstGeom>
        </p:spPr>
        <p:txBody>
          <a:bodyPr wrap="none">
            <a:spAutoFit/>
          </a:bodyPr>
          <a:lstStyle/>
          <a:p>
            <a:r>
              <a:rPr lang="en-GB" sz="1000" dirty="0">
                <a:latin typeface="Calibri" panose="020F0502020204030204" pitchFamily="34" charset="0"/>
                <a:ea typeface="Calibri" panose="020F0502020204030204" pitchFamily="34" charset="0"/>
              </a:rPr>
              <a:t>ARM results for highest delays and cancellations</a:t>
            </a:r>
            <a:endParaRPr lang="en-US" sz="1000" dirty="0"/>
          </a:p>
        </p:txBody>
      </p:sp>
    </p:spTree>
    <p:extLst>
      <p:ext uri="{BB962C8B-B14F-4D97-AF65-F5344CB8AC3E}">
        <p14:creationId xmlns:p14="http://schemas.microsoft.com/office/powerpoint/2010/main" val="925698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School | Syracuse University Logo">
            <a:extLst>
              <a:ext uri="{FF2B5EF4-FFF2-40B4-BE49-F238E27FC236}">
                <a16:creationId xmlns:a16="http://schemas.microsoft.com/office/drawing/2014/main" id="{B14644A2-456C-49B7-B885-AB1701B5A13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522194" y="6085804"/>
            <a:ext cx="2466975" cy="401955"/>
          </a:xfrm>
          <a:prstGeom prst="rect">
            <a:avLst/>
          </a:prstGeom>
          <a:noFill/>
          <a:ln>
            <a:noFill/>
          </a:ln>
        </p:spPr>
      </p:pic>
      <p:sp>
        <p:nvSpPr>
          <p:cNvPr id="8" name="Rectangle 7">
            <a:extLst>
              <a:ext uri="{FF2B5EF4-FFF2-40B4-BE49-F238E27FC236}">
                <a16:creationId xmlns:a16="http://schemas.microsoft.com/office/drawing/2014/main" id="{B614B691-8F82-4EB7-B833-BE46F8D108F7}"/>
              </a:ext>
            </a:extLst>
          </p:cNvPr>
          <p:cNvSpPr/>
          <p:nvPr/>
        </p:nvSpPr>
        <p:spPr>
          <a:xfrm>
            <a:off x="436264" y="244765"/>
            <a:ext cx="11131464" cy="532903"/>
          </a:xfrm>
          <a:prstGeom prst="rect">
            <a:avLst/>
          </a:prstGeom>
        </p:spPr>
        <p:txBody>
          <a:bodyPr wrap="square">
            <a:spAutoFit/>
          </a:bodyPr>
          <a:lstStyle/>
          <a:p>
            <a:pPr marR="0" lvl="0">
              <a:lnSpc>
                <a:spcPct val="107000"/>
              </a:lnSpc>
              <a:spcBef>
                <a:spcPts val="0"/>
              </a:spcBef>
              <a:spcAft>
                <a:spcPts val="0"/>
              </a:spcAft>
            </a:pPr>
            <a:r>
              <a:rPr lang="en-GB" sz="2800" dirty="0">
                <a:latin typeface="Calibri" panose="020F0502020204030204" pitchFamily="34" charset="0"/>
                <a:cs typeface="Calibri" panose="020F0502020204030204" pitchFamily="34" charset="0"/>
              </a:rPr>
              <a:t>Flight Data ARM Results</a:t>
            </a:r>
            <a:endParaRPr lang="en-GB" dirty="0"/>
          </a:p>
        </p:txBody>
      </p:sp>
      <p:pic>
        <p:nvPicPr>
          <p:cNvPr id="7" name="Picture 6">
            <a:extLst>
              <a:ext uri="{FF2B5EF4-FFF2-40B4-BE49-F238E27FC236}">
                <a16:creationId xmlns:a16="http://schemas.microsoft.com/office/drawing/2014/main" id="{403953BC-815D-4EFD-9962-6F01209BA1B3}"/>
              </a:ext>
            </a:extLst>
          </p:cNvPr>
          <p:cNvPicPr/>
          <p:nvPr/>
        </p:nvPicPr>
        <p:blipFill>
          <a:blip r:embed="rId3">
            <a:extLst>
              <a:ext uri="{28A0092B-C50C-407E-A947-70E740481C1C}">
                <a14:useLocalDpi xmlns:a14="http://schemas.microsoft.com/office/drawing/2010/main" val="0"/>
              </a:ext>
            </a:extLst>
          </a:blip>
          <a:stretch>
            <a:fillRect/>
          </a:stretch>
        </p:blipFill>
        <p:spPr>
          <a:xfrm>
            <a:off x="780574" y="1123808"/>
            <a:ext cx="10630851" cy="4778203"/>
          </a:xfrm>
          <a:prstGeom prst="rect">
            <a:avLst/>
          </a:prstGeom>
        </p:spPr>
      </p:pic>
      <p:sp>
        <p:nvSpPr>
          <p:cNvPr id="2" name="Rectangle 1">
            <a:extLst>
              <a:ext uri="{FF2B5EF4-FFF2-40B4-BE49-F238E27FC236}">
                <a16:creationId xmlns:a16="http://schemas.microsoft.com/office/drawing/2014/main" id="{9F8CD6B3-84C0-453B-8471-42686BFA3624}"/>
              </a:ext>
            </a:extLst>
          </p:cNvPr>
          <p:cNvSpPr/>
          <p:nvPr/>
        </p:nvSpPr>
        <p:spPr>
          <a:xfrm>
            <a:off x="4510468" y="5870797"/>
            <a:ext cx="3171061" cy="246221"/>
          </a:xfrm>
          <a:prstGeom prst="rect">
            <a:avLst/>
          </a:prstGeom>
        </p:spPr>
        <p:txBody>
          <a:bodyPr wrap="none">
            <a:spAutoFit/>
          </a:bodyPr>
          <a:lstStyle/>
          <a:p>
            <a:r>
              <a:rPr lang="en-GB" sz="1000" dirty="0">
                <a:latin typeface="Calibri" panose="020F0502020204030204" pitchFamily="34" charset="0"/>
                <a:ea typeface="Calibri" panose="020F0502020204030204" pitchFamily="34" charset="0"/>
              </a:rPr>
              <a:t>Graphed ARM results for highest delays and cancellations</a:t>
            </a:r>
            <a:endParaRPr lang="en-US" sz="1000" dirty="0"/>
          </a:p>
        </p:txBody>
      </p:sp>
    </p:spTree>
    <p:extLst>
      <p:ext uri="{BB962C8B-B14F-4D97-AF65-F5344CB8AC3E}">
        <p14:creationId xmlns:p14="http://schemas.microsoft.com/office/powerpoint/2010/main" val="18485431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376</TotalTime>
  <Words>867</Words>
  <Application>Microsoft Office PowerPoint</Application>
  <PresentationFormat>Widescreen</PresentationFormat>
  <Paragraphs>117</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Symbol</vt:lpstr>
      <vt:lpstr>Office Theme</vt:lpstr>
      <vt:lpstr> Applied Data Science Portfolio Milestone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Jose Reyes</dc:title>
  <dc:creator>Joe Reyes</dc:creator>
  <cp:lastModifiedBy>Joe Reyes</cp:lastModifiedBy>
  <cp:revision>15</cp:revision>
  <dcterms:created xsi:type="dcterms:W3CDTF">2021-03-19T16:33:29Z</dcterms:created>
  <dcterms:modified xsi:type="dcterms:W3CDTF">2021-03-19T22:50:16Z</dcterms:modified>
</cp:coreProperties>
</file>