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2" r:id="rId5"/>
    <p:sldId id="271" r:id="rId6"/>
    <p:sldId id="259" r:id="rId7"/>
    <p:sldId id="261" r:id="rId8"/>
    <p:sldId id="262" r:id="rId9"/>
    <p:sldId id="263" r:id="rId10"/>
    <p:sldId id="265" r:id="rId11"/>
    <p:sldId id="264" r:id="rId12"/>
    <p:sldId id="268" r:id="rId13"/>
    <p:sldId id="270" r:id="rId14"/>
    <p:sldId id="267" r:id="rId15"/>
    <p:sldId id="266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1D90A5-5C4D-4B59-A11E-0A65F11523AE}">
          <p14:sldIdLst>
            <p14:sldId id="272"/>
          </p14:sldIdLst>
        </p14:section>
        <p14:section name="Using todi" id="{E7BE2818-64AA-486C-8B28-1399EF5B7FE6}">
          <p14:sldIdLst>
            <p14:sldId id="271"/>
            <p14:sldId id="259"/>
            <p14:sldId id="261"/>
            <p14:sldId id="262"/>
            <p14:sldId id="263"/>
            <p14:sldId id="265"/>
            <p14:sldId id="264"/>
            <p14:sldId id="268"/>
            <p14:sldId id="270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9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E2A5C-3ED9-471C-AE31-7560D9E7431F}" type="datetime5">
              <a:rPr lang="en-GB" smtClean="0"/>
              <a:t>8-Feb-13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33B8-3773-40F3-A392-05BFE96EC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52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5049-0F39-40BB-BD1C-118E38437AA4}" type="datetime5">
              <a:rPr lang="en-GB" smtClean="0"/>
              <a:t>8-Feb-13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B3CA-B8FA-48E2-BB98-ADAA5B79A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44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or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T&amp;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512" y="3933056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6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ra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the Cray Programming Environment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sample script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196753"/>
            <a:ext cx="4248596" cy="532859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771800" y="764704"/>
            <a:ext cx="6192812" cy="5760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#!/bin/bash 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#SBATCH --job-name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myjob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" 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#SBATCH --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nodes=1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#SBATCH --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ntasks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=1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#SBATCH --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cpus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-per-task=1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#SBATCH --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ntasks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-per-node=1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#SBATCH --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time=00:01:00 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#SBATCH --output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="myjob.log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</a:pP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If you are using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OpenMP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, set the number of threads here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#export OMP_NUM_THREADS=&lt;whatever&gt;</a:t>
            </a:r>
          </a:p>
          <a:p>
            <a:pPr marL="0" indent="0">
              <a:buNone/>
            </a:pP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 Now run the job with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aprun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aprun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-B uses the same parameters (-N -n -d) as specified in PBS</a:t>
            </a:r>
          </a:p>
          <a:p>
            <a:pPr marL="0" indent="0">
              <a:buNone/>
            </a:pP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 As an example, we'll run the PGI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pgaccelinfo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program to give 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# information about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the GPU. To access this, we need to load 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PrgEnv-pgi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module swap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PrgEnv-cray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PrgEnv-pgi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 In general, you don't need to do this.</a:t>
            </a:r>
          </a:p>
          <a:p>
            <a:pPr marL="0" indent="0">
              <a:buNone/>
            </a:pP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# Run the command:</a:t>
            </a:r>
          </a:p>
          <a:p>
            <a:pPr marL="0" indent="0">
              <a:buNone/>
            </a:pPr>
            <a:r>
              <a:rPr lang="en-GB" sz="1400" dirty="0" err="1">
                <a:latin typeface="Consolas" pitchFamily="49" charset="0"/>
                <a:cs typeface="Consolas" pitchFamily="49" charset="0"/>
              </a:rPr>
              <a:t>aprun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-B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pgaccelinfo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6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information: Compiling CUDA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908721"/>
            <a:ext cx="8713092" cy="56166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Compilation:</a:t>
            </a:r>
          </a:p>
          <a:p>
            <a:pPr lvl="1"/>
            <a:r>
              <a:rPr lang="en-GB" dirty="0">
                <a:solidFill>
                  <a:schemeClr val="accent4"/>
                </a:solidFill>
              </a:rPr>
              <a:t>module load </a:t>
            </a:r>
            <a:r>
              <a:rPr lang="en-GB" dirty="0" smtClean="0">
                <a:solidFill>
                  <a:schemeClr val="accent4"/>
                </a:solidFill>
              </a:rPr>
              <a:t>craype-accel-nvidia35</a:t>
            </a:r>
            <a:endParaRPr lang="en-GB" dirty="0">
              <a:solidFill>
                <a:schemeClr val="accent4"/>
              </a:solidFill>
            </a:endParaRPr>
          </a:p>
          <a:p>
            <a:pPr lvl="1"/>
            <a:r>
              <a:rPr lang="en-GB" dirty="0" smtClean="0"/>
              <a:t>Main CPU code compiled with </a:t>
            </a:r>
            <a:r>
              <a:rPr lang="en-GB" dirty="0" err="1" smtClean="0"/>
              <a:t>PrgEnv</a:t>
            </a:r>
            <a:r>
              <a:rPr lang="en-GB" dirty="0" smtClean="0"/>
              <a:t> "</a:t>
            </a:r>
            <a:r>
              <a:rPr lang="en-GB" dirty="0" smtClean="0">
                <a:solidFill>
                  <a:schemeClr val="accent4"/>
                </a:solidFill>
              </a:rPr>
              <a:t>cc</a:t>
            </a:r>
            <a:r>
              <a:rPr lang="en-GB" dirty="0" smtClean="0"/>
              <a:t>" wrapper</a:t>
            </a:r>
          </a:p>
          <a:p>
            <a:pPr lvl="2"/>
            <a:r>
              <a:rPr lang="en-GB" dirty="0" smtClean="0"/>
              <a:t>either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err="1" smtClean="0">
                <a:solidFill>
                  <a:schemeClr val="accent4"/>
                </a:solidFill>
              </a:rPr>
              <a:t>PrgEnv</a:t>
            </a:r>
            <a:r>
              <a:rPr lang="en-GB" dirty="0" smtClean="0">
                <a:solidFill>
                  <a:schemeClr val="accent4"/>
                </a:solidFill>
              </a:rPr>
              <a:t>-gnu </a:t>
            </a:r>
            <a:r>
              <a:rPr lang="en-GB" dirty="0" smtClean="0"/>
              <a:t>for </a:t>
            </a:r>
            <a:r>
              <a:rPr lang="en-GB" dirty="0" err="1" smtClean="0"/>
              <a:t>gcc</a:t>
            </a:r>
            <a:r>
              <a:rPr lang="en-GB" dirty="0" smtClean="0"/>
              <a:t>; or </a:t>
            </a:r>
            <a:r>
              <a:rPr lang="en-GB" dirty="0" err="1" smtClean="0">
                <a:solidFill>
                  <a:schemeClr val="accent4"/>
                </a:solidFill>
              </a:rPr>
              <a:t>PrgEnv-cray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for </a:t>
            </a:r>
            <a:r>
              <a:rPr lang="en-GB" dirty="0" err="1" smtClean="0"/>
              <a:t>craycc</a:t>
            </a:r>
            <a:endParaRPr lang="en-GB" dirty="0" smtClean="0"/>
          </a:p>
          <a:p>
            <a:pPr lvl="1"/>
            <a:r>
              <a:rPr lang="en-GB" dirty="0" smtClean="0"/>
              <a:t>GPU CUDA-C kernels compiled with </a:t>
            </a:r>
            <a:r>
              <a:rPr lang="en-GB" dirty="0" err="1" smtClean="0"/>
              <a:t>nvcc</a:t>
            </a:r>
            <a:endParaRPr lang="en-GB" dirty="0" smtClean="0"/>
          </a:p>
          <a:p>
            <a:pPr lvl="2"/>
            <a:r>
              <a:rPr lang="en-GB" dirty="0" err="1">
                <a:solidFill>
                  <a:schemeClr val="accent4"/>
                </a:solidFill>
              </a:rPr>
              <a:t>nvcc</a:t>
            </a:r>
            <a:r>
              <a:rPr lang="en-GB" dirty="0">
                <a:solidFill>
                  <a:schemeClr val="accent4"/>
                </a:solidFill>
              </a:rPr>
              <a:t> -O3 -</a:t>
            </a:r>
            <a:r>
              <a:rPr lang="en-GB" dirty="0" smtClean="0">
                <a:solidFill>
                  <a:schemeClr val="accent4"/>
                </a:solidFill>
              </a:rPr>
              <a:t>arch=sm_35</a:t>
            </a:r>
          </a:p>
          <a:p>
            <a:pPr lvl="1"/>
            <a:r>
              <a:rPr lang="en-GB" dirty="0" err="1" smtClean="0"/>
              <a:t>PrgEnv</a:t>
            </a:r>
            <a:r>
              <a:rPr lang="en-GB" dirty="0" smtClean="0"/>
              <a:t> "</a:t>
            </a:r>
            <a:r>
              <a:rPr lang="en-GB" dirty="0" smtClean="0">
                <a:solidFill>
                  <a:schemeClr val="accent4"/>
                </a:solidFill>
              </a:rPr>
              <a:t>cc</a:t>
            </a:r>
            <a:r>
              <a:rPr lang="en-GB" dirty="0"/>
              <a:t>"</a:t>
            </a:r>
            <a:r>
              <a:rPr lang="en-GB" dirty="0" smtClean="0"/>
              <a:t> wrapper used for linking</a:t>
            </a:r>
          </a:p>
          <a:p>
            <a:pPr lvl="2"/>
            <a:r>
              <a:rPr lang="en-GB" dirty="0" smtClean="0"/>
              <a:t>Only GPU flag needed: </a:t>
            </a:r>
            <a:r>
              <a:rPr lang="en-GB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GB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lcudart</a:t>
            </a:r>
            <a:endParaRPr lang="en-GB" dirty="0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lvl="3"/>
            <a:r>
              <a:rPr lang="en-GB" dirty="0" smtClean="0"/>
              <a:t>e.g. </a:t>
            </a:r>
            <a:r>
              <a:rPr lang="en-GB" dirty="0"/>
              <a:t>n</a:t>
            </a:r>
            <a:r>
              <a:rPr lang="en-GB" dirty="0" smtClean="0"/>
              <a:t>o CUDA </a:t>
            </a:r>
            <a:r>
              <a:rPr lang="en-GB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-L</a:t>
            </a:r>
            <a:r>
              <a:rPr lang="en-GB" dirty="0" smtClean="0"/>
              <a:t> flags needed (added in </a:t>
            </a:r>
            <a:r>
              <a:rPr lang="en-GB" dirty="0" smtClean="0">
                <a:solidFill>
                  <a:schemeClr val="accent4"/>
                </a:solidFill>
              </a:rPr>
              <a:t>cc</a:t>
            </a:r>
            <a:r>
              <a:rPr lang="en-GB" dirty="0" smtClean="0"/>
              <a:t> wrapper)</a:t>
            </a:r>
          </a:p>
          <a:p>
            <a:pPr lvl="2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information: Compiling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Compilation:</a:t>
            </a:r>
          </a:p>
          <a:p>
            <a:pPr lvl="1"/>
            <a:r>
              <a:rPr lang="en-GB" dirty="0">
                <a:solidFill>
                  <a:schemeClr val="accent4"/>
                </a:solidFill>
              </a:rPr>
              <a:t>module load </a:t>
            </a:r>
            <a:r>
              <a:rPr lang="en-GB" dirty="0" smtClean="0">
                <a:solidFill>
                  <a:schemeClr val="accent4"/>
                </a:solidFill>
              </a:rPr>
              <a:t>craype-accel-nvidia35</a:t>
            </a:r>
            <a:endParaRPr lang="en-GB" dirty="0">
              <a:solidFill>
                <a:schemeClr val="accent4"/>
              </a:solidFill>
            </a:endParaRPr>
          </a:p>
          <a:p>
            <a:pPr lvl="1"/>
            <a:r>
              <a:rPr lang="en-GB" dirty="0"/>
              <a:t>Main CPU code compiled with </a:t>
            </a:r>
            <a:r>
              <a:rPr lang="en-GB" dirty="0" err="1"/>
              <a:t>PrgEnv</a:t>
            </a:r>
            <a:r>
              <a:rPr lang="en-GB" dirty="0"/>
              <a:t> "</a:t>
            </a:r>
            <a:r>
              <a:rPr lang="en-GB" dirty="0">
                <a:solidFill>
                  <a:schemeClr val="accent4"/>
                </a:solidFill>
              </a:rPr>
              <a:t>cc</a:t>
            </a:r>
            <a:r>
              <a:rPr lang="en-GB" dirty="0"/>
              <a:t>" wrapper</a:t>
            </a:r>
          </a:p>
          <a:p>
            <a:pPr lvl="2"/>
            <a:r>
              <a:rPr lang="en-GB" dirty="0"/>
              <a:t>either </a:t>
            </a:r>
            <a:r>
              <a:rPr lang="en-GB" dirty="0" err="1">
                <a:solidFill>
                  <a:schemeClr val="accent4"/>
                </a:solidFill>
              </a:rPr>
              <a:t>PrgEnv</a:t>
            </a:r>
            <a:r>
              <a:rPr lang="en-GB" dirty="0">
                <a:solidFill>
                  <a:schemeClr val="accent4"/>
                </a:solidFill>
              </a:rPr>
              <a:t>-gnu </a:t>
            </a:r>
            <a:r>
              <a:rPr lang="en-GB" dirty="0" smtClean="0"/>
              <a:t>for </a:t>
            </a:r>
            <a:r>
              <a:rPr lang="en-GB" dirty="0" err="1"/>
              <a:t>gcc</a:t>
            </a:r>
            <a:r>
              <a:rPr lang="en-GB" dirty="0"/>
              <a:t>; or </a:t>
            </a:r>
            <a:r>
              <a:rPr lang="en-GB" dirty="0" err="1">
                <a:solidFill>
                  <a:schemeClr val="accent4"/>
                </a:solidFill>
              </a:rPr>
              <a:t>PrgEnv-cray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for </a:t>
            </a:r>
            <a:r>
              <a:rPr lang="en-GB" dirty="0" err="1"/>
              <a:t>craycc</a:t>
            </a:r>
            <a:endParaRPr lang="en-GB" dirty="0"/>
          </a:p>
          <a:p>
            <a:pPr lvl="1"/>
            <a:r>
              <a:rPr lang="en-GB" dirty="0"/>
              <a:t>GPU </a:t>
            </a:r>
            <a:r>
              <a:rPr lang="en-GB" dirty="0" err="1" smtClean="0"/>
              <a:t>OpenCL</a:t>
            </a:r>
            <a:r>
              <a:rPr lang="en-GB" dirty="0" smtClean="0"/>
              <a:t> </a:t>
            </a:r>
            <a:r>
              <a:rPr lang="en-GB" dirty="0"/>
              <a:t>kernels compiled with </a:t>
            </a:r>
            <a:r>
              <a:rPr lang="en-GB" dirty="0" err="1" smtClean="0">
                <a:solidFill>
                  <a:schemeClr val="accent4"/>
                </a:solidFill>
              </a:rPr>
              <a:t>nvcc</a:t>
            </a:r>
            <a:endParaRPr lang="en-GB" dirty="0">
              <a:solidFill>
                <a:schemeClr val="accent4"/>
              </a:solidFill>
            </a:endParaRPr>
          </a:p>
          <a:p>
            <a:pPr lvl="1"/>
            <a:r>
              <a:rPr lang="en-GB" dirty="0" err="1"/>
              <a:t>PrgEnv</a:t>
            </a:r>
            <a:r>
              <a:rPr lang="en-GB" dirty="0"/>
              <a:t> "</a:t>
            </a:r>
            <a:r>
              <a:rPr lang="en-GB" dirty="0">
                <a:solidFill>
                  <a:schemeClr val="accent4"/>
                </a:solidFill>
              </a:rPr>
              <a:t>cc</a:t>
            </a:r>
            <a:r>
              <a:rPr lang="en-GB" dirty="0"/>
              <a:t>" wrapper used for linking</a:t>
            </a:r>
          </a:p>
          <a:p>
            <a:pPr lvl="2"/>
            <a:r>
              <a:rPr lang="en-GB" dirty="0"/>
              <a:t>Only GPU flag needed: </a:t>
            </a:r>
            <a:r>
              <a:rPr lang="en-GB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GB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lOpenCL</a:t>
            </a:r>
            <a:endParaRPr lang="en-GB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Alternatively: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>
                <a:solidFill>
                  <a:schemeClr val="accent4"/>
                </a:solidFill>
              </a:rPr>
              <a:t>PrgEnv</a:t>
            </a:r>
            <a:r>
              <a:rPr lang="en-GB" dirty="0" smtClean="0">
                <a:solidFill>
                  <a:schemeClr val="accent4"/>
                </a:solidFill>
              </a:rPr>
              <a:t>-gnu</a:t>
            </a:r>
            <a:r>
              <a:rPr lang="en-GB" dirty="0" smtClean="0"/>
              <a:t> for all compilation</a:t>
            </a:r>
          </a:p>
          <a:p>
            <a:pPr lvl="2"/>
            <a:r>
              <a:rPr lang="en-GB" dirty="0" smtClean="0"/>
              <a:t>still need </a:t>
            </a:r>
            <a:r>
              <a:rPr lang="en-GB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GB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lOpenCL</a:t>
            </a:r>
            <a:r>
              <a:rPr lang="en-GB" dirty="0" smtClean="0"/>
              <a:t> at </a:t>
            </a:r>
            <a:r>
              <a:rPr lang="en-GB" dirty="0" err="1" smtClean="0"/>
              <a:t>linktime</a:t>
            </a:r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this talk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compile and run jobs</a:t>
            </a:r>
          </a:p>
          <a:p>
            <a:pPr lvl="1"/>
            <a:r>
              <a:rPr lang="en-GB" dirty="0" smtClean="0"/>
              <a:t>If </a:t>
            </a:r>
            <a:r>
              <a:rPr lang="en-GB" dirty="0" smtClean="0"/>
              <a:t>you have already used </a:t>
            </a:r>
            <a:r>
              <a:rPr lang="en-GB" dirty="0" err="1" smtClean="0"/>
              <a:t>tödi</a:t>
            </a:r>
            <a:r>
              <a:rPr lang="en-GB" dirty="0" smtClean="0"/>
              <a:t>, you may know some of this already</a:t>
            </a:r>
          </a:p>
          <a:p>
            <a:endParaRPr lang="en-GB" dirty="0"/>
          </a:p>
          <a:p>
            <a:r>
              <a:rPr lang="en-GB" dirty="0" smtClean="0"/>
              <a:t>The practical exercises automate a lot of this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practicals</a:t>
            </a:r>
            <a:r>
              <a:rPr lang="en-GB" dirty="0" smtClean="0"/>
              <a:t> are about learning OpenACC, </a:t>
            </a:r>
            <a:endParaRPr lang="en-GB" dirty="0" smtClean="0"/>
          </a:p>
          <a:p>
            <a:pPr lvl="2"/>
            <a:r>
              <a:rPr lang="en-GB" dirty="0" smtClean="0"/>
              <a:t>not </a:t>
            </a:r>
            <a:r>
              <a:rPr lang="en-GB" dirty="0" smtClean="0"/>
              <a:t>remembering system-specific details</a:t>
            </a:r>
          </a:p>
          <a:p>
            <a:pPr lvl="2"/>
            <a:r>
              <a:rPr lang="en-GB" dirty="0" smtClean="0"/>
              <a:t>The </a:t>
            </a:r>
            <a:r>
              <a:rPr lang="en-GB" dirty="0" err="1" smtClean="0"/>
              <a:t>Makefiles</a:t>
            </a:r>
            <a:r>
              <a:rPr lang="en-GB" dirty="0" smtClean="0"/>
              <a:t>, </a:t>
            </a:r>
            <a:r>
              <a:rPr lang="en-GB" dirty="0" err="1" smtClean="0"/>
              <a:t>jobscripts</a:t>
            </a:r>
            <a:r>
              <a:rPr lang="en-GB" dirty="0" smtClean="0"/>
              <a:t> etc. can be used as templates for your </a:t>
            </a:r>
            <a:r>
              <a:rPr lang="en-GB" dirty="0" smtClean="0"/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58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system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8763000" cy="5760640"/>
          </a:xfrm>
        </p:spPr>
        <p:txBody>
          <a:bodyPr>
            <a:normAutofit/>
          </a:bodyPr>
          <a:lstStyle/>
          <a:p>
            <a:r>
              <a:rPr lang="en-GB" dirty="0" smtClean="0"/>
              <a:t>You are using a small Cray system called "</a:t>
            </a:r>
            <a:r>
              <a:rPr lang="en-GB" dirty="0" err="1" smtClean="0"/>
              <a:t>tödi</a:t>
            </a:r>
            <a:r>
              <a:rPr lang="en-GB" dirty="0" smtClean="0"/>
              <a:t>"</a:t>
            </a:r>
          </a:p>
          <a:p>
            <a:pPr lvl="1"/>
            <a:r>
              <a:rPr lang="en-GB" dirty="0" smtClean="0"/>
              <a:t>it is a Cray XK7 </a:t>
            </a:r>
            <a:r>
              <a:rPr lang="en-GB" dirty="0" smtClean="0"/>
              <a:t>system</a:t>
            </a:r>
          </a:p>
          <a:p>
            <a:pPr lvl="1"/>
            <a:r>
              <a:rPr lang="en-GB" dirty="0"/>
              <a:t>you log in and compile on a front end </a:t>
            </a:r>
            <a:r>
              <a:rPr lang="en-GB" dirty="0" smtClean="0"/>
              <a:t>node</a:t>
            </a:r>
          </a:p>
          <a:p>
            <a:pPr lvl="2"/>
            <a:r>
              <a:rPr lang="en-GB" dirty="0" smtClean="0"/>
              <a:t>these nodes have no GPU, so you can't run jobs here</a:t>
            </a:r>
          </a:p>
          <a:p>
            <a:pPr lvl="1"/>
            <a:r>
              <a:rPr lang="en-GB" dirty="0" smtClean="0"/>
              <a:t>jobs run on the compute nodes</a:t>
            </a:r>
            <a:endParaRPr lang="en-GB" dirty="0" smtClean="0"/>
          </a:p>
          <a:p>
            <a:pPr lvl="2"/>
            <a:r>
              <a:rPr lang="en-GB" dirty="0" smtClean="0"/>
              <a:t>each node </a:t>
            </a:r>
            <a:r>
              <a:rPr lang="en-GB" dirty="0" smtClean="0"/>
              <a:t>has</a:t>
            </a:r>
            <a:r>
              <a:rPr lang="en-GB" dirty="0" smtClean="0"/>
              <a:t> </a:t>
            </a:r>
            <a:r>
              <a:rPr lang="en-GB" dirty="0" smtClean="0"/>
              <a:t>one AMD </a:t>
            </a:r>
            <a:r>
              <a:rPr lang="en-GB" dirty="0" err="1" smtClean="0"/>
              <a:t>Interlagos</a:t>
            </a:r>
            <a:r>
              <a:rPr lang="en-GB" dirty="0" smtClean="0"/>
              <a:t> </a:t>
            </a:r>
            <a:r>
              <a:rPr lang="en-GB" dirty="0" smtClean="0"/>
              <a:t>CPU and </a:t>
            </a:r>
            <a:r>
              <a:rPr lang="en-GB" dirty="0" smtClean="0"/>
              <a:t>one </a:t>
            </a:r>
            <a:r>
              <a:rPr lang="en-GB" dirty="0" err="1" smtClean="0"/>
              <a:t>Nvidia</a:t>
            </a:r>
            <a:r>
              <a:rPr lang="en-GB" dirty="0" smtClean="0"/>
              <a:t> GPU</a:t>
            </a:r>
          </a:p>
          <a:p>
            <a:pPr lvl="3"/>
            <a:r>
              <a:rPr lang="en-GB" dirty="0" smtClean="0"/>
              <a:t>268 nodes contain </a:t>
            </a:r>
            <a:r>
              <a:rPr lang="en-GB" dirty="0" err="1" smtClean="0"/>
              <a:t>Nvidia</a:t>
            </a:r>
            <a:r>
              <a:rPr lang="en-GB" dirty="0" smtClean="0"/>
              <a:t> </a:t>
            </a:r>
            <a:r>
              <a:rPr lang="en-GB" dirty="0" err="1" smtClean="0"/>
              <a:t>Kepler</a:t>
            </a:r>
            <a:r>
              <a:rPr lang="en-GB" dirty="0" smtClean="0"/>
              <a:t> K20x GPUs</a:t>
            </a:r>
          </a:p>
          <a:p>
            <a:pPr lvl="3"/>
            <a:r>
              <a:rPr lang="en-GB" dirty="0" smtClean="0"/>
              <a:t>(4 nodes contain older </a:t>
            </a:r>
            <a:r>
              <a:rPr lang="en-GB" dirty="0" err="1" smtClean="0"/>
              <a:t>Nvid</a:t>
            </a:r>
            <a:r>
              <a:rPr lang="en-GB" dirty="0" err="1" smtClean="0"/>
              <a:t>ia</a:t>
            </a:r>
            <a:r>
              <a:rPr lang="en-GB" dirty="0" smtClean="0"/>
              <a:t> Fermi X2090 GPUs)</a:t>
            </a:r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 smtClean="0"/>
              <a:t>run the jobs by submitting a </a:t>
            </a:r>
            <a:r>
              <a:rPr lang="en-GB" dirty="0" err="1" smtClean="0"/>
              <a:t>jobscript</a:t>
            </a:r>
            <a:r>
              <a:rPr lang="en-GB" dirty="0" smtClean="0"/>
              <a:t> to the SLURM batch </a:t>
            </a:r>
            <a:r>
              <a:rPr lang="en-GB" dirty="0" smtClean="0"/>
              <a:t>system</a:t>
            </a:r>
          </a:p>
          <a:p>
            <a:pPr lvl="2"/>
            <a:r>
              <a:rPr lang="en-GB" dirty="0" smtClean="0"/>
              <a:t>compute jobs can't be run </a:t>
            </a:r>
            <a:r>
              <a:rPr lang="en-GB" dirty="0" smtClean="0"/>
              <a:t>from the front end command line</a:t>
            </a:r>
          </a:p>
          <a:p>
            <a:pPr lvl="1"/>
            <a:r>
              <a:rPr lang="en-GB" dirty="0" smtClean="0"/>
              <a:t>there are two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lvl="2"/>
            <a:r>
              <a:rPr lang="en-GB" dirty="0" smtClean="0"/>
              <a:t>home </a:t>
            </a:r>
            <a:r>
              <a:rPr lang="en-GB" dirty="0" smtClean="0"/>
              <a:t>directories; yours is </a:t>
            </a:r>
            <a:r>
              <a:rPr lang="en-GB" dirty="0" smtClean="0">
                <a:solidFill>
                  <a:schemeClr val="accent4"/>
                </a:solidFill>
              </a:rPr>
              <a:t>$HOME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the lustre </a:t>
            </a:r>
            <a:r>
              <a:rPr lang="en-GB" dirty="0" err="1" smtClean="0"/>
              <a:t>filesystem</a:t>
            </a:r>
            <a:r>
              <a:rPr lang="en-GB" dirty="0" smtClean="0"/>
              <a:t>; your directory is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4"/>
                </a:solidFill>
              </a:rPr>
              <a:t>/scratch/</a:t>
            </a:r>
            <a:r>
              <a:rPr lang="en-GB" dirty="0" err="1" smtClean="0">
                <a:solidFill>
                  <a:schemeClr val="accent4"/>
                </a:solidFill>
              </a:rPr>
              <a:t>todi</a:t>
            </a:r>
            <a:r>
              <a:rPr lang="en-GB" dirty="0" smtClean="0">
                <a:solidFill>
                  <a:schemeClr val="accent4"/>
                </a:solidFill>
              </a:rPr>
              <a:t>/$USER</a:t>
            </a:r>
            <a:endParaRPr lang="en-GB" dirty="0" smtClean="0">
              <a:solidFill>
                <a:schemeClr val="accent4"/>
              </a:solidFill>
            </a:endParaRPr>
          </a:p>
          <a:p>
            <a:pPr lvl="1"/>
            <a:r>
              <a:rPr lang="en-GB" dirty="0" smtClean="0"/>
              <a:t>you should submit jobs from a directory on the lustre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lvl="1"/>
            <a:r>
              <a:rPr lang="en-GB" dirty="0" smtClean="0"/>
              <a:t>home directories are backed up; the lustre </a:t>
            </a:r>
            <a:r>
              <a:rPr lang="en-GB" dirty="0" err="1" smtClean="0"/>
              <a:t>filesystem</a:t>
            </a:r>
            <a:r>
              <a:rPr lang="en-GB" dirty="0" smtClean="0"/>
              <a:t> is not and old files are </a:t>
            </a:r>
            <a:r>
              <a:rPr lang="en-GB" dirty="0" smtClean="0"/>
              <a:t>periodically purged</a:t>
            </a:r>
            <a:endParaRPr lang="en-GB" dirty="0" smtClean="0"/>
          </a:p>
          <a:p>
            <a:pPr marL="685800" lvl="2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052736"/>
            <a:ext cx="8763000" cy="5424264"/>
          </a:xfrm>
        </p:spPr>
        <p:txBody>
          <a:bodyPr/>
          <a:lstStyle/>
          <a:p>
            <a:r>
              <a:rPr lang="en-GB" dirty="0" smtClean="0"/>
              <a:t>Cray uses a </a:t>
            </a:r>
            <a:r>
              <a:rPr lang="en-GB" dirty="0" err="1" smtClean="0"/>
              <a:t>linux</a:t>
            </a:r>
            <a:r>
              <a:rPr lang="en-GB" dirty="0" smtClean="0"/>
              <a:t>-based environment on the login nodes</a:t>
            </a:r>
          </a:p>
          <a:p>
            <a:pPr lvl="1"/>
            <a:r>
              <a:rPr lang="en-GB" dirty="0" smtClean="0"/>
              <a:t>You will have a bash login shell by default</a:t>
            </a:r>
          </a:p>
          <a:p>
            <a:pPr lvl="1"/>
            <a:r>
              <a:rPr lang="en-GB" dirty="0" smtClean="0"/>
              <a:t>All the usual </a:t>
            </a:r>
            <a:r>
              <a:rPr lang="en-GB" dirty="0" err="1" smtClean="0"/>
              <a:t>linux</a:t>
            </a:r>
            <a:r>
              <a:rPr lang="en-GB" dirty="0" smtClean="0"/>
              <a:t> commands are available</a:t>
            </a:r>
          </a:p>
          <a:p>
            <a:pPr lvl="1"/>
            <a:r>
              <a:rPr lang="en-GB" dirty="0" smtClean="0"/>
              <a:t>Software versions are loaded and unloaded using the Gnu module command (see </a:t>
            </a:r>
            <a:r>
              <a:rPr lang="en-GB" dirty="0" smtClean="0">
                <a:solidFill>
                  <a:schemeClr val="accent4"/>
                </a:solidFill>
              </a:rPr>
              <a:t>man module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To see which modules are currently loaded, type: </a:t>
            </a:r>
            <a:r>
              <a:rPr lang="en-GB" dirty="0" smtClean="0">
                <a:solidFill>
                  <a:schemeClr val="accent4"/>
                </a:solidFill>
              </a:rPr>
              <a:t>module list</a:t>
            </a:r>
          </a:p>
          <a:p>
            <a:pPr lvl="2"/>
            <a:r>
              <a:rPr lang="en-GB" dirty="0"/>
              <a:t>To see which modules are available, type: </a:t>
            </a:r>
            <a:r>
              <a:rPr lang="en-GB" dirty="0" smtClean="0">
                <a:solidFill>
                  <a:schemeClr val="accent4"/>
                </a:solidFill>
              </a:rPr>
              <a:t>module avail</a:t>
            </a:r>
          </a:p>
          <a:p>
            <a:pPr lvl="3"/>
            <a:r>
              <a:rPr lang="en-GB" dirty="0"/>
              <a:t>You can wildcard the end of the names, e.g.:</a:t>
            </a:r>
            <a:r>
              <a:rPr lang="en-GB" dirty="0" smtClean="0">
                <a:solidFill>
                  <a:schemeClr val="accent4"/>
                </a:solidFill>
              </a:rPr>
              <a:t> module avail </a:t>
            </a:r>
            <a:r>
              <a:rPr lang="en-GB" dirty="0" err="1" smtClean="0">
                <a:solidFill>
                  <a:schemeClr val="accent4"/>
                </a:solidFill>
              </a:rPr>
              <a:t>PrgEnv</a:t>
            </a:r>
            <a:r>
              <a:rPr lang="en-GB" dirty="0" smtClean="0">
                <a:solidFill>
                  <a:schemeClr val="accent4"/>
                </a:solidFill>
              </a:rPr>
              <a:t>*</a:t>
            </a:r>
          </a:p>
          <a:p>
            <a:pPr lvl="3"/>
            <a:r>
              <a:rPr lang="en-GB" dirty="0"/>
              <a:t>For more complicated </a:t>
            </a:r>
            <a:r>
              <a:rPr lang="en-GB" dirty="0" err="1"/>
              <a:t>grepping</a:t>
            </a:r>
            <a:r>
              <a:rPr lang="en-GB" dirty="0"/>
              <a:t>, you need to redirect </a:t>
            </a:r>
            <a:r>
              <a:rPr lang="en-GB" dirty="0" err="1"/>
              <a:t>stderr</a:t>
            </a:r>
            <a:r>
              <a:rPr lang="en-GB" dirty="0"/>
              <a:t> to </a:t>
            </a:r>
            <a:r>
              <a:rPr lang="en-GB" dirty="0" err="1" smtClean="0"/>
              <a:t>stdout</a:t>
            </a:r>
            <a:r>
              <a:rPr lang="en-GB" dirty="0" smtClean="0"/>
              <a:t>, e.g.</a:t>
            </a:r>
            <a:endParaRPr lang="en-GB" dirty="0"/>
          </a:p>
          <a:p>
            <a:pPr lvl="4"/>
            <a:r>
              <a:rPr lang="en-GB" dirty="0" smtClean="0">
                <a:solidFill>
                  <a:schemeClr val="accent4"/>
                </a:solidFill>
              </a:rPr>
              <a:t>module avail 2&gt;&amp;1 | </a:t>
            </a:r>
            <a:r>
              <a:rPr lang="en-GB" dirty="0" err="1" smtClean="0">
                <a:solidFill>
                  <a:schemeClr val="accent4"/>
                </a:solidFill>
              </a:rPr>
              <a:t>grep</a:t>
            </a:r>
            <a:r>
              <a:rPr lang="en-GB" dirty="0" smtClean="0">
                <a:solidFill>
                  <a:schemeClr val="accent4"/>
                </a:solidFill>
              </a:rPr>
              <a:t> "</a:t>
            </a:r>
            <a:r>
              <a:rPr lang="en-GB" dirty="0" err="1" smtClean="0">
                <a:solidFill>
                  <a:schemeClr val="accent4"/>
                </a:solidFill>
              </a:rPr>
              <a:t>Env</a:t>
            </a:r>
            <a:r>
              <a:rPr lang="en-GB" dirty="0" smtClean="0">
                <a:solidFill>
                  <a:schemeClr val="accent4"/>
                </a:solidFill>
              </a:rPr>
              <a:t>"</a:t>
            </a:r>
          </a:p>
          <a:p>
            <a:pPr lvl="2"/>
            <a:r>
              <a:rPr lang="en-GB" dirty="0"/>
              <a:t>You load a new module by typing: </a:t>
            </a:r>
            <a:r>
              <a:rPr lang="en-GB" dirty="0" smtClean="0">
                <a:solidFill>
                  <a:schemeClr val="accent4"/>
                </a:solidFill>
              </a:rPr>
              <a:t>module load &lt;module name&gt;</a:t>
            </a:r>
          </a:p>
          <a:p>
            <a:pPr lvl="2"/>
            <a:r>
              <a:rPr lang="en-GB" dirty="0"/>
              <a:t>Some modules (e.g. different compiler versions) conflict, so you should first "</a:t>
            </a:r>
            <a:r>
              <a:rPr lang="en-GB" dirty="0" smtClean="0">
                <a:solidFill>
                  <a:schemeClr val="accent4"/>
                </a:solidFill>
              </a:rPr>
              <a:t>module unload</a:t>
            </a:r>
            <a:r>
              <a:rPr lang="en-GB" dirty="0"/>
              <a:t>" the old </a:t>
            </a:r>
            <a:r>
              <a:rPr lang="en-GB" dirty="0" smtClean="0"/>
              <a:t>version (or use "</a:t>
            </a:r>
            <a:r>
              <a:rPr lang="en-GB" dirty="0" smtClean="0">
                <a:solidFill>
                  <a:schemeClr val="accent4"/>
                </a:solidFill>
              </a:rPr>
              <a:t>module swap</a:t>
            </a:r>
            <a:r>
              <a:rPr lang="en-GB" dirty="0" smtClean="0"/>
              <a:t>")</a:t>
            </a:r>
            <a:endParaRPr lang="en-GB" dirty="0" smtClean="0">
              <a:solidFill>
                <a:schemeClr val="accent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Environments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 number of different compilers are supported </a:t>
            </a:r>
          </a:p>
          <a:p>
            <a:pPr lvl="1"/>
            <a:r>
              <a:rPr lang="en-GB" dirty="0"/>
              <a:t>You select these by loading a Programming Environment module</a:t>
            </a:r>
          </a:p>
          <a:p>
            <a:pPr lvl="2"/>
            <a:r>
              <a:rPr lang="en-GB" dirty="0" err="1">
                <a:solidFill>
                  <a:schemeClr val="accent4"/>
                </a:solidFill>
              </a:rPr>
              <a:t>PrgEnv-cray</a:t>
            </a:r>
            <a:r>
              <a:rPr lang="en-GB" dirty="0"/>
              <a:t> for CCE (the default)</a:t>
            </a:r>
          </a:p>
          <a:p>
            <a:pPr lvl="2"/>
            <a:r>
              <a:rPr lang="en-GB" dirty="0" err="1">
                <a:solidFill>
                  <a:schemeClr val="accent4"/>
                </a:solidFill>
              </a:rPr>
              <a:t>PrgEnv-pgi</a:t>
            </a:r>
            <a:r>
              <a:rPr lang="en-GB" dirty="0"/>
              <a:t> for PGI</a:t>
            </a:r>
          </a:p>
          <a:p>
            <a:pPr lvl="2"/>
            <a:r>
              <a:rPr lang="en-GB" dirty="0" err="1">
                <a:solidFill>
                  <a:schemeClr val="accent4"/>
                </a:solidFill>
              </a:rPr>
              <a:t>PrgEnv</a:t>
            </a:r>
            <a:r>
              <a:rPr lang="en-GB" dirty="0">
                <a:solidFill>
                  <a:schemeClr val="accent4"/>
                </a:solidFill>
              </a:rPr>
              <a:t>-gnu</a:t>
            </a:r>
            <a:r>
              <a:rPr lang="en-GB" dirty="0"/>
              <a:t> for </a:t>
            </a:r>
            <a:r>
              <a:rPr lang="en-GB" dirty="0" err="1"/>
              <a:t>gcc</a:t>
            </a:r>
            <a:r>
              <a:rPr lang="en-GB" dirty="0"/>
              <a:t>, </a:t>
            </a:r>
            <a:r>
              <a:rPr lang="en-GB" dirty="0" err="1" smtClean="0"/>
              <a:t>gfortran</a:t>
            </a:r>
            <a:endParaRPr lang="en-GB" dirty="0" smtClean="0"/>
          </a:p>
          <a:p>
            <a:pPr lvl="2"/>
            <a:endParaRPr lang="en-GB" dirty="0"/>
          </a:p>
          <a:p>
            <a:pPr lvl="1"/>
            <a:r>
              <a:rPr lang="en-GB" dirty="0" smtClean="0"/>
              <a:t>Once one of these is loaded, you can then select a compiler version</a:t>
            </a:r>
          </a:p>
          <a:p>
            <a:pPr lvl="2"/>
            <a:r>
              <a:rPr lang="en-GB" dirty="0" smtClean="0"/>
              <a:t>CCE: </a:t>
            </a:r>
            <a:r>
              <a:rPr lang="en-GB" dirty="0" smtClean="0">
                <a:solidFill>
                  <a:schemeClr val="accent4"/>
                </a:solidFill>
              </a:rPr>
              <a:t>module avail </a:t>
            </a:r>
            <a:r>
              <a:rPr lang="en-GB" dirty="0" err="1" smtClean="0">
                <a:solidFill>
                  <a:schemeClr val="accent4"/>
                </a:solidFill>
              </a:rPr>
              <a:t>cce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PGI: </a:t>
            </a:r>
            <a:r>
              <a:rPr lang="en-GB" dirty="0" smtClean="0">
                <a:solidFill>
                  <a:schemeClr val="accent4"/>
                </a:solidFill>
              </a:rPr>
              <a:t>module avail </a:t>
            </a:r>
            <a:r>
              <a:rPr lang="en-GB" dirty="0" err="1" smtClean="0">
                <a:solidFill>
                  <a:schemeClr val="accent4"/>
                </a:solidFill>
              </a:rPr>
              <a:t>pgi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Gnu: </a:t>
            </a:r>
            <a:r>
              <a:rPr lang="en-GB" dirty="0" smtClean="0">
                <a:solidFill>
                  <a:schemeClr val="accent4"/>
                </a:solidFill>
              </a:rPr>
              <a:t>module avail </a:t>
            </a:r>
            <a:r>
              <a:rPr lang="en-GB" dirty="0" err="1" smtClean="0">
                <a:solidFill>
                  <a:schemeClr val="accent4"/>
                </a:solidFill>
              </a:rPr>
              <a:t>gcc</a:t>
            </a:r>
            <a:endParaRPr lang="en-GB" dirty="0" smtClean="0">
              <a:solidFill>
                <a:schemeClr val="accent4"/>
              </a:solidFill>
            </a:endParaRPr>
          </a:p>
          <a:p>
            <a:pPr lvl="1"/>
            <a:r>
              <a:rPr lang="en-GB" dirty="0" smtClean="0"/>
              <a:t>Swap to the most up to date version in each </a:t>
            </a:r>
            <a:r>
              <a:rPr lang="en-GB" dirty="0" smtClean="0"/>
              <a:t>case</a:t>
            </a:r>
          </a:p>
          <a:p>
            <a:pPr lvl="2"/>
            <a:r>
              <a:rPr lang="en-GB" dirty="0" smtClean="0"/>
              <a:t>e.g. "</a:t>
            </a:r>
            <a:r>
              <a:rPr lang="en-GB" dirty="0" smtClean="0">
                <a:solidFill>
                  <a:schemeClr val="accent4"/>
                </a:solidFill>
              </a:rPr>
              <a:t>module avail </a:t>
            </a:r>
            <a:r>
              <a:rPr lang="en-GB" dirty="0" err="1" smtClean="0">
                <a:solidFill>
                  <a:schemeClr val="accent4"/>
                </a:solidFill>
              </a:rPr>
              <a:t>cce</a:t>
            </a:r>
            <a:r>
              <a:rPr lang="en-GB" dirty="0" smtClean="0"/>
              <a:t>" to see the versions available</a:t>
            </a:r>
            <a:endParaRPr lang="en-GB" dirty="0" smtClean="0"/>
          </a:p>
          <a:p>
            <a:pPr lvl="2"/>
            <a:r>
              <a:rPr lang="en-GB" dirty="0" smtClean="0"/>
              <a:t>then "</a:t>
            </a:r>
            <a:r>
              <a:rPr lang="en-GB" dirty="0" smtClean="0">
                <a:solidFill>
                  <a:schemeClr val="accent4"/>
                </a:solidFill>
              </a:rPr>
              <a:t>module </a:t>
            </a:r>
            <a:r>
              <a:rPr lang="en-GB" dirty="0" smtClean="0">
                <a:solidFill>
                  <a:schemeClr val="accent4"/>
                </a:solidFill>
              </a:rPr>
              <a:t>swap </a:t>
            </a:r>
            <a:r>
              <a:rPr lang="en-GB" dirty="0" err="1" smtClean="0">
                <a:solidFill>
                  <a:schemeClr val="accent4"/>
                </a:solidFill>
              </a:rPr>
              <a:t>cce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err="1" smtClean="0">
                <a:solidFill>
                  <a:schemeClr val="accent4"/>
                </a:solidFill>
              </a:rPr>
              <a:t>cce</a:t>
            </a:r>
            <a:r>
              <a:rPr lang="en-GB" dirty="0" smtClean="0">
                <a:solidFill>
                  <a:schemeClr val="accent4"/>
                </a:solidFill>
              </a:rPr>
              <a:t>/&lt;whatever&gt;</a:t>
            </a:r>
            <a:r>
              <a:rPr lang="en-GB" dirty="0" smtClean="0"/>
              <a:t>"</a:t>
            </a:r>
            <a:endParaRPr lang="en-GB" dirty="0" smtClean="0"/>
          </a:p>
          <a:p>
            <a:pPr lvl="3"/>
            <a:endParaRPr lang="en-GB" dirty="0"/>
          </a:p>
          <a:p>
            <a:pPr lvl="1"/>
            <a:r>
              <a:rPr lang="en-GB" dirty="0" smtClean="0"/>
              <a:t>For </a:t>
            </a:r>
            <a:r>
              <a:rPr lang="en-GB" dirty="0" smtClean="0"/>
              <a:t>any GPU </a:t>
            </a:r>
            <a:r>
              <a:rPr lang="en-GB" dirty="0" smtClean="0"/>
              <a:t>programming (CUDA, </a:t>
            </a:r>
            <a:r>
              <a:rPr lang="en-GB" dirty="0" err="1" smtClean="0"/>
              <a:t>OpenCL</a:t>
            </a:r>
            <a:r>
              <a:rPr lang="en-GB" dirty="0" smtClean="0"/>
              <a:t>, OpenACC...)</a:t>
            </a:r>
          </a:p>
          <a:p>
            <a:pPr lvl="2"/>
            <a:r>
              <a:rPr lang="en-GB" dirty="0" smtClean="0"/>
              <a:t>make sure </a:t>
            </a:r>
            <a:r>
              <a:rPr lang="en-GB" dirty="0" smtClean="0"/>
              <a:t>you always: "</a:t>
            </a:r>
            <a:r>
              <a:rPr lang="en-GB" dirty="0" smtClean="0">
                <a:solidFill>
                  <a:schemeClr val="accent4"/>
                </a:solidFill>
              </a:rPr>
              <a:t>module </a:t>
            </a:r>
            <a:r>
              <a:rPr lang="en-GB" dirty="0" smtClean="0">
                <a:solidFill>
                  <a:schemeClr val="accent4"/>
                </a:solidFill>
              </a:rPr>
              <a:t>load </a:t>
            </a:r>
            <a:r>
              <a:rPr lang="en-GB" dirty="0" smtClean="0">
                <a:solidFill>
                  <a:schemeClr val="accent4"/>
                </a:solidFill>
              </a:rPr>
              <a:t>craype-accel-nvidia35</a:t>
            </a:r>
            <a:r>
              <a:rPr lang="en-GB" dirty="0" smtClean="0"/>
              <a:t>"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/>
              <a:t>it is not loaded by default</a:t>
            </a:r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compilers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>
            <a:normAutofit/>
          </a:bodyPr>
          <a:lstStyle/>
          <a:p>
            <a:r>
              <a:rPr lang="en-GB" dirty="0" smtClean="0"/>
              <a:t>You use the compilers via wrapper functions</a:t>
            </a:r>
          </a:p>
          <a:p>
            <a:pPr lvl="1"/>
            <a:r>
              <a:rPr lang="en-GB" dirty="0" err="1" smtClean="0">
                <a:solidFill>
                  <a:schemeClr val="accent4"/>
                </a:solidFill>
              </a:rPr>
              <a:t>ftn</a:t>
            </a:r>
            <a:r>
              <a:rPr lang="en-GB" dirty="0" smtClean="0"/>
              <a:t> for Fortran; </a:t>
            </a:r>
            <a:r>
              <a:rPr lang="en-GB" dirty="0" smtClean="0">
                <a:solidFill>
                  <a:schemeClr val="accent4"/>
                </a:solidFill>
              </a:rPr>
              <a:t>cc</a:t>
            </a:r>
            <a:r>
              <a:rPr lang="en-GB" dirty="0" smtClean="0"/>
              <a:t> for C; </a:t>
            </a:r>
            <a:r>
              <a:rPr lang="en-GB" dirty="0" smtClean="0">
                <a:solidFill>
                  <a:schemeClr val="accent4"/>
                </a:solidFill>
              </a:rPr>
              <a:t>CC</a:t>
            </a:r>
            <a:r>
              <a:rPr lang="en-GB" dirty="0" smtClean="0"/>
              <a:t> for C++</a:t>
            </a:r>
          </a:p>
          <a:p>
            <a:pPr lvl="1"/>
            <a:r>
              <a:rPr lang="en-GB" dirty="0" smtClean="0"/>
              <a:t>it doesn't matter which </a:t>
            </a:r>
            <a:r>
              <a:rPr lang="en-GB" dirty="0" err="1" smtClean="0"/>
              <a:t>PrgEnv</a:t>
            </a:r>
            <a:r>
              <a:rPr lang="en-GB" dirty="0" smtClean="0"/>
              <a:t> is loaded (same wrapper name)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the wrappers add optimisation options, architecture-specific stuff and all the important library paths</a:t>
            </a:r>
          </a:p>
          <a:p>
            <a:pPr lvl="2"/>
            <a:r>
              <a:rPr lang="en-GB" dirty="0"/>
              <a:t>make sure module </a:t>
            </a:r>
            <a:r>
              <a:rPr lang="en-GB" dirty="0" err="1">
                <a:solidFill>
                  <a:schemeClr val="accent4"/>
                </a:solidFill>
              </a:rPr>
              <a:t>xtpe-interlagos</a:t>
            </a:r>
            <a:r>
              <a:rPr lang="en-GB" dirty="0"/>
              <a:t> is loaded so these are </a:t>
            </a:r>
            <a:r>
              <a:rPr lang="en-GB" dirty="0" smtClean="0"/>
              <a:t>correct</a:t>
            </a:r>
          </a:p>
          <a:p>
            <a:pPr lvl="2"/>
            <a:r>
              <a:rPr lang="en-GB" dirty="0" smtClean="0"/>
              <a:t>in many cases, you don't need any other compiler options</a:t>
            </a:r>
          </a:p>
          <a:p>
            <a:pPr lvl="2"/>
            <a:r>
              <a:rPr lang="en-GB" dirty="0" smtClean="0"/>
              <a:t>if you really want </a:t>
            </a:r>
            <a:r>
              <a:rPr lang="en-GB" dirty="0" err="1" smtClean="0"/>
              <a:t>unoptimised</a:t>
            </a:r>
            <a:r>
              <a:rPr lang="en-GB" dirty="0" smtClean="0"/>
              <a:t> code, you must use option </a:t>
            </a:r>
            <a:r>
              <a:rPr lang="en-GB" dirty="0" smtClean="0">
                <a:solidFill>
                  <a:schemeClr val="accent4"/>
                </a:solidFill>
              </a:rPr>
              <a:t>-O0</a:t>
            </a:r>
          </a:p>
          <a:p>
            <a:pPr lvl="2"/>
            <a:endParaRPr lang="en-GB" dirty="0"/>
          </a:p>
          <a:p>
            <a:r>
              <a:rPr lang="en-GB" dirty="0" smtClean="0"/>
              <a:t>Further information</a:t>
            </a:r>
          </a:p>
          <a:p>
            <a:pPr lvl="1"/>
            <a:r>
              <a:rPr lang="en-GB" dirty="0" smtClean="0"/>
              <a:t>man pages for the wrapper commands give you general information</a:t>
            </a:r>
            <a:endParaRPr lang="en-GB" dirty="0"/>
          </a:p>
          <a:p>
            <a:pPr lvl="1"/>
            <a:r>
              <a:rPr lang="en-GB" dirty="0" smtClean="0"/>
              <a:t>For more detail see the compiler-specific man pages</a:t>
            </a:r>
          </a:p>
          <a:p>
            <a:pPr lvl="2"/>
            <a:r>
              <a:rPr lang="en-GB" dirty="0" smtClean="0"/>
              <a:t>CCE: </a:t>
            </a:r>
            <a:r>
              <a:rPr lang="en-GB" dirty="0" err="1" smtClean="0">
                <a:solidFill>
                  <a:schemeClr val="accent4"/>
                </a:solidFill>
              </a:rPr>
              <a:t>crayftn</a:t>
            </a:r>
            <a:r>
              <a:rPr lang="en-GB" dirty="0" smtClean="0"/>
              <a:t>, </a:t>
            </a:r>
            <a:r>
              <a:rPr lang="en-GB" dirty="0" err="1">
                <a:solidFill>
                  <a:schemeClr val="accent4"/>
                </a:solidFill>
              </a:rPr>
              <a:t>craycc</a:t>
            </a:r>
            <a:r>
              <a:rPr lang="en-GB" dirty="0" smtClean="0"/>
              <a:t>, </a:t>
            </a:r>
            <a:r>
              <a:rPr lang="en-GB" dirty="0" err="1">
                <a:solidFill>
                  <a:schemeClr val="accent4"/>
                </a:solidFill>
              </a:rPr>
              <a:t>crayCC</a:t>
            </a:r>
            <a:endParaRPr lang="en-GB" dirty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PGI: </a:t>
            </a:r>
            <a:r>
              <a:rPr lang="en-GB" dirty="0" err="1">
                <a:solidFill>
                  <a:schemeClr val="accent4"/>
                </a:solidFill>
              </a:rPr>
              <a:t>pgfortran</a:t>
            </a:r>
            <a:r>
              <a:rPr lang="en-GB" dirty="0" smtClean="0"/>
              <a:t>, </a:t>
            </a:r>
            <a:r>
              <a:rPr lang="en-GB" dirty="0" err="1">
                <a:solidFill>
                  <a:schemeClr val="accent4"/>
                </a:solidFill>
              </a:rPr>
              <a:t>pgcc</a:t>
            </a:r>
            <a:endParaRPr lang="en-GB" dirty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GNU: </a:t>
            </a:r>
            <a:r>
              <a:rPr lang="en-GB" dirty="0" err="1">
                <a:solidFill>
                  <a:schemeClr val="accent4"/>
                </a:solidFill>
              </a:rPr>
              <a:t>gfortran</a:t>
            </a:r>
            <a:r>
              <a:rPr lang="en-GB" dirty="0" smtClean="0"/>
              <a:t>, </a:t>
            </a:r>
            <a:r>
              <a:rPr lang="en-GB" dirty="0" err="1">
                <a:solidFill>
                  <a:schemeClr val="accent4"/>
                </a:solidFill>
              </a:rPr>
              <a:t>gcc</a:t>
            </a:r>
            <a:endParaRPr lang="en-GB" dirty="0">
              <a:solidFill>
                <a:schemeClr val="accent4"/>
              </a:solidFill>
            </a:endParaRPr>
          </a:p>
          <a:p>
            <a:pPr lvl="1"/>
            <a:r>
              <a:rPr lang="en-GB" dirty="0" smtClean="0"/>
              <a:t>You will need the appropriate </a:t>
            </a:r>
            <a:r>
              <a:rPr lang="en-GB" dirty="0" err="1" smtClean="0"/>
              <a:t>PrgEnv</a:t>
            </a:r>
            <a:r>
              <a:rPr lang="en-GB" dirty="0" smtClean="0"/>
              <a:t> module loaded to see these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Cray Compilation Environment basics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CCE-specific features:</a:t>
            </a:r>
          </a:p>
          <a:p>
            <a:pPr lvl="1"/>
            <a:r>
              <a:rPr lang="en-GB" dirty="0" smtClean="0"/>
              <a:t>Optimisation: </a:t>
            </a:r>
            <a:r>
              <a:rPr lang="en-GB" dirty="0" smtClean="0">
                <a:solidFill>
                  <a:schemeClr val="accent4"/>
                </a:solidFill>
              </a:rPr>
              <a:t>-O2</a:t>
            </a:r>
            <a:r>
              <a:rPr lang="en-GB" dirty="0" smtClean="0"/>
              <a:t> is the default and you should usually use this</a:t>
            </a:r>
          </a:p>
          <a:p>
            <a:pPr lvl="2"/>
            <a:r>
              <a:rPr lang="en-GB" dirty="0" smtClean="0">
                <a:solidFill>
                  <a:schemeClr val="accent4"/>
                </a:solidFill>
              </a:rPr>
              <a:t>-O3</a:t>
            </a:r>
            <a:r>
              <a:rPr lang="en-GB" dirty="0" smtClean="0"/>
              <a:t> activates more aggressive options; could be faster or slower</a:t>
            </a:r>
          </a:p>
          <a:p>
            <a:pPr lvl="1"/>
            <a:r>
              <a:rPr lang="en-GB" dirty="0" err="1" smtClean="0"/>
              <a:t>OpenMP</a:t>
            </a:r>
            <a:r>
              <a:rPr lang="en-GB" dirty="0" smtClean="0"/>
              <a:t>: is supported by default.</a:t>
            </a:r>
          </a:p>
          <a:p>
            <a:pPr lvl="2"/>
            <a:r>
              <a:rPr lang="en-GB" dirty="0" smtClean="0"/>
              <a:t>if you </a:t>
            </a:r>
            <a:r>
              <a:rPr lang="en-GB" i="1" u="sng" dirty="0" smtClean="0"/>
              <a:t>don't</a:t>
            </a:r>
            <a:r>
              <a:rPr lang="en-GB" dirty="0" smtClean="0"/>
              <a:t> want it, </a:t>
            </a:r>
            <a:r>
              <a:rPr lang="en-GB" dirty="0" smtClean="0"/>
              <a:t>use 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hnoomp</a:t>
            </a:r>
            <a:r>
              <a:rPr lang="en-GB" dirty="0" smtClean="0"/>
              <a:t> </a:t>
            </a:r>
            <a:r>
              <a:rPr lang="en-GB" dirty="0" smtClean="0"/>
              <a:t>compiler </a:t>
            </a:r>
            <a:r>
              <a:rPr lang="en-GB" dirty="0" smtClean="0"/>
              <a:t>flag</a:t>
            </a:r>
            <a:endParaRPr lang="en-GB" dirty="0" smtClean="0"/>
          </a:p>
          <a:p>
            <a:pPr lvl="1"/>
            <a:r>
              <a:rPr lang="en-GB" dirty="0" smtClean="0"/>
              <a:t>CCE only gives minimal information to </a:t>
            </a:r>
            <a:r>
              <a:rPr lang="en-GB" dirty="0" err="1" smtClean="0"/>
              <a:t>stderr</a:t>
            </a:r>
            <a:r>
              <a:rPr lang="en-GB" dirty="0" smtClean="0"/>
              <a:t> when compiling</a:t>
            </a:r>
          </a:p>
          <a:p>
            <a:pPr lvl="2"/>
            <a:r>
              <a:rPr lang="en-GB" dirty="0" smtClean="0"/>
              <a:t>to see more information, you should request a compiler listing file</a:t>
            </a:r>
          </a:p>
          <a:p>
            <a:pPr lvl="3"/>
            <a:r>
              <a:rPr lang="en-GB" dirty="0" smtClean="0"/>
              <a:t>flag 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hlist</a:t>
            </a:r>
            <a:r>
              <a:rPr lang="en-GB" dirty="0" smtClean="0">
                <a:solidFill>
                  <a:schemeClr val="accent4"/>
                </a:solidFill>
              </a:rPr>
              <a:t>=a</a:t>
            </a:r>
            <a:r>
              <a:rPr lang="en-GB" dirty="0" smtClean="0"/>
              <a:t> for </a:t>
            </a:r>
            <a:r>
              <a:rPr lang="en-GB" dirty="0" err="1" smtClean="0">
                <a:solidFill>
                  <a:schemeClr val="accent4"/>
                </a:solidFill>
              </a:rPr>
              <a:t>ftn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4"/>
                </a:solidFill>
              </a:rPr>
              <a:t>cc</a:t>
            </a:r>
          </a:p>
          <a:p>
            <a:pPr lvl="3"/>
            <a:r>
              <a:rPr lang="en-GB" dirty="0" smtClean="0"/>
              <a:t>writes a file with extension .</a:t>
            </a:r>
            <a:r>
              <a:rPr lang="en-GB" dirty="0" err="1" smtClean="0"/>
              <a:t>lst</a:t>
            </a:r>
            <a:endParaRPr lang="en-GB" dirty="0" smtClean="0"/>
          </a:p>
          <a:p>
            <a:pPr lvl="3"/>
            <a:r>
              <a:rPr lang="en-GB" dirty="0" smtClean="0"/>
              <a:t>contains annotated source listing, followed by explanatory messages</a:t>
            </a:r>
          </a:p>
          <a:p>
            <a:pPr lvl="2"/>
            <a:r>
              <a:rPr lang="en-GB" dirty="0" smtClean="0"/>
              <a:t>each message is tagged with an identifier</a:t>
            </a:r>
            <a:r>
              <a:rPr lang="en-GB" dirty="0"/>
              <a:t>, e.g.: </a:t>
            </a:r>
            <a:r>
              <a:rPr lang="en-GB" dirty="0" smtClean="0">
                <a:solidFill>
                  <a:schemeClr val="accent4"/>
                </a:solidFill>
              </a:rPr>
              <a:t>ftn-6430</a:t>
            </a:r>
          </a:p>
          <a:p>
            <a:pPr lvl="3"/>
            <a:r>
              <a:rPr lang="en-GB" dirty="0"/>
              <a:t>to get more information on this, type: </a:t>
            </a:r>
            <a:r>
              <a:rPr lang="en-GB" dirty="0" smtClean="0">
                <a:solidFill>
                  <a:schemeClr val="accent4"/>
                </a:solidFill>
              </a:rPr>
              <a:t>explain &lt;identifier&gt;</a:t>
            </a:r>
          </a:p>
          <a:p>
            <a:pPr lvl="3"/>
            <a:endParaRPr lang="en-GB" dirty="0">
              <a:solidFill>
                <a:schemeClr val="accent4"/>
              </a:solidFill>
            </a:endParaRPr>
          </a:p>
          <a:p>
            <a:pPr lvl="1"/>
            <a:r>
              <a:rPr lang="en-GB" dirty="0"/>
              <a:t>For a full description of the </a:t>
            </a:r>
            <a:r>
              <a:rPr lang="en-GB" dirty="0" smtClean="0"/>
              <a:t>Cray compilers</a:t>
            </a:r>
            <a:r>
              <a:rPr lang="en-GB" dirty="0"/>
              <a:t>, see the reference manuals at </a:t>
            </a:r>
            <a:r>
              <a:rPr lang="en-GB" dirty="0" smtClean="0">
                <a:hlinkClick r:id="rId2"/>
              </a:rPr>
              <a:t>http://docs.cray.com</a:t>
            </a:r>
            <a:r>
              <a:rPr lang="en-GB" dirty="0"/>
              <a:t>.</a:t>
            </a:r>
          </a:p>
          <a:p>
            <a:pPr lvl="3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Submitting jobs and the lustre </a:t>
            </a:r>
            <a:r>
              <a:rPr lang="en-GB" dirty="0" err="1" smtClean="0"/>
              <a:t>filesystem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You should submit jobs from the lustre </a:t>
            </a:r>
            <a:r>
              <a:rPr lang="en-GB" dirty="0" err="1" smtClean="0"/>
              <a:t>filesystem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you can compile there as well if you wish</a:t>
            </a:r>
          </a:p>
          <a:p>
            <a:pPr lvl="1"/>
            <a:r>
              <a:rPr lang="en-GB" dirty="0" smtClean="0"/>
              <a:t>Create a unique directory for yourself: </a:t>
            </a:r>
            <a:r>
              <a:rPr lang="en-GB" dirty="0" err="1" smtClean="0">
                <a:solidFill>
                  <a:schemeClr val="accent4"/>
                </a:solidFill>
              </a:rPr>
              <a:t>mkdir</a:t>
            </a:r>
            <a:r>
              <a:rPr lang="en-GB" dirty="0" smtClean="0">
                <a:solidFill>
                  <a:schemeClr val="accent4"/>
                </a:solidFill>
              </a:rPr>
              <a:t> -p /scratch/</a:t>
            </a:r>
            <a:r>
              <a:rPr lang="en-GB" dirty="0" err="1" smtClean="0">
                <a:solidFill>
                  <a:schemeClr val="accent4"/>
                </a:solidFill>
              </a:rPr>
              <a:t>todi</a:t>
            </a:r>
            <a:r>
              <a:rPr lang="en-GB" dirty="0" smtClean="0">
                <a:solidFill>
                  <a:schemeClr val="accent4"/>
                </a:solidFill>
              </a:rPr>
              <a:t>/$USER</a:t>
            </a:r>
          </a:p>
          <a:p>
            <a:pPr lvl="2"/>
            <a:r>
              <a:rPr lang="en-GB" dirty="0"/>
              <a:t>and subdirectories if you </a:t>
            </a:r>
            <a:r>
              <a:rPr lang="en-GB" dirty="0" smtClean="0"/>
              <a:t>want</a:t>
            </a:r>
          </a:p>
          <a:p>
            <a:pPr lvl="2"/>
            <a:endParaRPr lang="en-GB" dirty="0"/>
          </a:p>
          <a:p>
            <a:r>
              <a:rPr lang="en-GB" dirty="0" smtClean="0"/>
              <a:t>To submit a job, create a SLURM </a:t>
            </a:r>
            <a:r>
              <a:rPr lang="en-GB" dirty="0" err="1" smtClean="0"/>
              <a:t>jobscript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there is a skeleton script provided as part of the tutorial materials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/>
              <a:t>just rename the </a:t>
            </a:r>
            <a:r>
              <a:rPr lang="en-GB" dirty="0" smtClean="0"/>
              <a:t>executable</a:t>
            </a:r>
          </a:p>
          <a:p>
            <a:pPr lvl="2"/>
            <a:r>
              <a:rPr lang="en-GB" dirty="0" smtClean="0"/>
              <a:t>note that command </a:t>
            </a:r>
            <a:r>
              <a:rPr lang="en-GB" dirty="0" err="1" smtClean="0">
                <a:solidFill>
                  <a:schemeClr val="accent4"/>
                </a:solidFill>
              </a:rPr>
              <a:t>aprun</a:t>
            </a:r>
            <a:r>
              <a:rPr lang="en-GB" dirty="0" smtClean="0"/>
              <a:t> is used within the </a:t>
            </a:r>
            <a:r>
              <a:rPr lang="en-GB" dirty="0" err="1" smtClean="0"/>
              <a:t>jobscript</a:t>
            </a:r>
            <a:r>
              <a:rPr lang="en-GB" dirty="0" smtClean="0"/>
              <a:t> to run the executable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submit the job using command: </a:t>
            </a:r>
            <a:r>
              <a:rPr lang="en-GB" dirty="0" err="1" smtClean="0">
                <a:solidFill>
                  <a:schemeClr val="accent4"/>
                </a:solidFill>
              </a:rPr>
              <a:t>sbatch</a:t>
            </a:r>
            <a:r>
              <a:rPr lang="en-GB" dirty="0" smtClean="0">
                <a:solidFill>
                  <a:schemeClr val="accent4"/>
                </a:solidFill>
              </a:rPr>
              <a:t> &lt;</a:t>
            </a:r>
            <a:r>
              <a:rPr lang="en-GB" dirty="0" err="1" smtClean="0">
                <a:solidFill>
                  <a:schemeClr val="accent4"/>
                </a:solidFill>
              </a:rPr>
              <a:t>jobscript</a:t>
            </a:r>
            <a:r>
              <a:rPr lang="en-GB" dirty="0" smtClean="0">
                <a:solidFill>
                  <a:schemeClr val="accent4"/>
                </a:solidFill>
              </a:rPr>
              <a:t> name&gt;</a:t>
            </a:r>
          </a:p>
          <a:p>
            <a:pPr lvl="2"/>
            <a:r>
              <a:rPr lang="en-GB" dirty="0" smtClean="0"/>
              <a:t>other options are specified in the </a:t>
            </a:r>
            <a:r>
              <a:rPr lang="en-GB" dirty="0" err="1" smtClean="0"/>
              <a:t>jobscript</a:t>
            </a:r>
            <a:r>
              <a:rPr lang="en-GB" dirty="0" smtClean="0"/>
              <a:t> header</a:t>
            </a:r>
          </a:p>
          <a:p>
            <a:pPr lvl="2"/>
            <a:r>
              <a:rPr lang="en-GB" dirty="0" smtClean="0"/>
              <a:t>a job number is returned</a:t>
            </a:r>
          </a:p>
          <a:p>
            <a:pPr lvl="1"/>
            <a:r>
              <a:rPr lang="en-GB" dirty="0" smtClean="0"/>
              <a:t>to view the queued and running jobs: </a:t>
            </a:r>
            <a:r>
              <a:rPr lang="en-GB" dirty="0" err="1" smtClean="0">
                <a:solidFill>
                  <a:schemeClr val="accent4"/>
                </a:solidFill>
              </a:rPr>
              <a:t>squeue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/>
              <a:t>to see just your jobs: </a:t>
            </a:r>
            <a:r>
              <a:rPr lang="en-GB" dirty="0" err="1" smtClean="0">
                <a:solidFill>
                  <a:schemeClr val="accent4"/>
                </a:solidFill>
              </a:rPr>
              <a:t>squeue</a:t>
            </a:r>
            <a:r>
              <a:rPr lang="en-GB" dirty="0" smtClean="0">
                <a:solidFill>
                  <a:schemeClr val="accent4"/>
                </a:solidFill>
              </a:rPr>
              <a:t> -u $USER</a:t>
            </a:r>
          </a:p>
          <a:p>
            <a:pPr lvl="1"/>
            <a:r>
              <a:rPr lang="en-GB" dirty="0" smtClean="0"/>
              <a:t>to stop a queued or running job: </a:t>
            </a:r>
            <a:r>
              <a:rPr lang="en-GB" dirty="0" err="1" smtClean="0">
                <a:solidFill>
                  <a:schemeClr val="accent4"/>
                </a:solidFill>
              </a:rPr>
              <a:t>scancel</a:t>
            </a:r>
            <a:r>
              <a:rPr lang="en-GB" dirty="0" smtClean="0">
                <a:solidFill>
                  <a:schemeClr val="accent4"/>
                </a:solidFill>
              </a:rPr>
              <a:t> &lt;job number&gt;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sample SLURM script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/>
          <a:lstStyle/>
          <a:p>
            <a:r>
              <a:rPr lang="en-GB" dirty="0" smtClean="0"/>
              <a:t>SLURM parameters:</a:t>
            </a:r>
          </a:p>
          <a:p>
            <a:pPr lvl="1"/>
            <a:r>
              <a:rPr lang="en-GB" dirty="0" smtClean="0">
                <a:solidFill>
                  <a:schemeClr val="accent4"/>
                </a:solidFill>
              </a:rPr>
              <a:t>nodes </a:t>
            </a:r>
            <a:r>
              <a:rPr lang="en-GB" dirty="0"/>
              <a:t>is the total number of nodes required</a:t>
            </a:r>
            <a:endParaRPr lang="en-GB" dirty="0" smtClean="0">
              <a:solidFill>
                <a:schemeClr val="accent4"/>
              </a:solidFill>
            </a:endParaRPr>
          </a:p>
          <a:p>
            <a:pPr lvl="1"/>
            <a:r>
              <a:rPr lang="en-GB" dirty="0" err="1" smtClean="0">
                <a:solidFill>
                  <a:schemeClr val="accent4"/>
                </a:solidFill>
              </a:rPr>
              <a:t>ntasks</a:t>
            </a:r>
            <a:r>
              <a:rPr lang="en-GB" dirty="0" smtClean="0"/>
              <a:t> is the number of MPI ranks</a:t>
            </a:r>
          </a:p>
          <a:p>
            <a:pPr lvl="1"/>
            <a:r>
              <a:rPr lang="en-GB" dirty="0" err="1" smtClean="0">
                <a:solidFill>
                  <a:schemeClr val="accent4"/>
                </a:solidFill>
              </a:rPr>
              <a:t>ntasks</a:t>
            </a:r>
            <a:r>
              <a:rPr lang="en-GB" dirty="0" smtClean="0">
                <a:solidFill>
                  <a:schemeClr val="accent4"/>
                </a:solidFill>
              </a:rPr>
              <a:t>-per-node</a:t>
            </a:r>
            <a:r>
              <a:rPr lang="en-GB" dirty="0" smtClean="0"/>
              <a:t> is the number of ranks per node</a:t>
            </a:r>
          </a:p>
          <a:p>
            <a:pPr lvl="2"/>
            <a:r>
              <a:rPr lang="en-GB" dirty="0" smtClean="0"/>
              <a:t>Could be up to 32 for XE6</a:t>
            </a:r>
          </a:p>
          <a:p>
            <a:pPr lvl="2"/>
            <a:r>
              <a:rPr lang="en-GB" dirty="0" smtClean="0"/>
              <a:t>Usually set to 1 for XK7 GPU jobs (unless you are using CUDA_PROXY)</a:t>
            </a:r>
          </a:p>
          <a:p>
            <a:pPr lvl="1"/>
            <a:r>
              <a:rPr lang="en-GB" dirty="0" err="1" smtClean="0">
                <a:solidFill>
                  <a:schemeClr val="accent4"/>
                </a:solidFill>
              </a:rPr>
              <a:t>cpus</a:t>
            </a:r>
            <a:r>
              <a:rPr lang="en-GB" dirty="0" smtClean="0">
                <a:solidFill>
                  <a:schemeClr val="accent4"/>
                </a:solidFill>
              </a:rPr>
              <a:t>-per-task</a:t>
            </a:r>
            <a:r>
              <a:rPr lang="en-GB" dirty="0" smtClean="0"/>
              <a:t> is number of threads per rank (usually 1 for GPU jobs)</a:t>
            </a:r>
          </a:p>
          <a:p>
            <a:pPr lvl="2"/>
            <a:r>
              <a:rPr lang="en-GB" dirty="0" err="1" smtClean="0">
                <a:solidFill>
                  <a:schemeClr val="accent4"/>
                </a:solidFill>
              </a:rPr>
              <a:t>ntasks</a:t>
            </a:r>
            <a:r>
              <a:rPr lang="en-GB" dirty="0" smtClean="0">
                <a:solidFill>
                  <a:schemeClr val="accent4"/>
                </a:solidFill>
              </a:rPr>
              <a:t>-per-node</a:t>
            </a:r>
            <a:r>
              <a:rPr lang="en-GB" dirty="0" smtClean="0"/>
              <a:t>*</a:t>
            </a:r>
            <a:r>
              <a:rPr lang="en-GB" dirty="0" err="1" smtClean="0">
                <a:solidFill>
                  <a:schemeClr val="accent4"/>
                </a:solidFill>
              </a:rPr>
              <a:t>cpus</a:t>
            </a:r>
            <a:r>
              <a:rPr lang="en-GB" dirty="0" smtClean="0">
                <a:solidFill>
                  <a:schemeClr val="accent4"/>
                </a:solidFill>
              </a:rPr>
              <a:t>-per-task</a:t>
            </a:r>
            <a:r>
              <a:rPr lang="en-GB" dirty="0" smtClean="0"/>
              <a:t> &lt;= 32 for XE6</a:t>
            </a:r>
          </a:p>
          <a:p>
            <a:pPr lvl="1"/>
            <a:r>
              <a:rPr lang="en-GB" dirty="0" smtClean="0"/>
              <a:t>See "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sbatch</a:t>
            </a:r>
            <a:r>
              <a:rPr lang="en-GB" dirty="0" smtClean="0"/>
              <a:t>" for more details</a:t>
            </a:r>
          </a:p>
          <a:p>
            <a:r>
              <a:rPr lang="en-GB" dirty="0" smtClean="0"/>
              <a:t>Within the script:</a:t>
            </a:r>
          </a:p>
          <a:p>
            <a:pPr lvl="1"/>
            <a:r>
              <a:rPr lang="en-GB" dirty="0" smtClean="0"/>
              <a:t>you must manually set </a:t>
            </a:r>
            <a:r>
              <a:rPr lang="en-GB" dirty="0" smtClean="0">
                <a:solidFill>
                  <a:schemeClr val="accent4"/>
                </a:solidFill>
              </a:rPr>
              <a:t>OMP_NUM_THREADS</a:t>
            </a:r>
            <a:r>
              <a:rPr lang="en-GB" dirty="0" smtClean="0"/>
              <a:t> to </a:t>
            </a:r>
            <a:r>
              <a:rPr lang="en-GB" dirty="0" err="1" smtClean="0">
                <a:solidFill>
                  <a:schemeClr val="accent4"/>
                </a:solidFill>
              </a:rPr>
              <a:t>cpus</a:t>
            </a:r>
            <a:r>
              <a:rPr lang="en-GB" dirty="0" smtClean="0">
                <a:solidFill>
                  <a:schemeClr val="accent4"/>
                </a:solidFill>
              </a:rPr>
              <a:t>-per-task</a:t>
            </a:r>
            <a:r>
              <a:rPr lang="en-GB" dirty="0" smtClean="0"/>
              <a:t> value</a:t>
            </a:r>
          </a:p>
          <a:p>
            <a:pPr lvl="2"/>
            <a:r>
              <a:rPr lang="en-GB" dirty="0" smtClean="0"/>
              <a:t>if you are using </a:t>
            </a:r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 smtClean="0"/>
              <a:t>run job using </a:t>
            </a:r>
            <a:r>
              <a:rPr lang="en-GB" dirty="0" err="1" smtClean="0">
                <a:solidFill>
                  <a:schemeClr val="accent4"/>
                </a:solidFill>
              </a:rPr>
              <a:t>aprun</a:t>
            </a:r>
            <a:r>
              <a:rPr lang="en-GB" dirty="0" smtClean="0"/>
              <a:t> command</a:t>
            </a:r>
          </a:p>
          <a:p>
            <a:pPr lvl="2"/>
            <a:r>
              <a:rPr lang="en-GB" dirty="0" smtClean="0"/>
              <a:t>"</a:t>
            </a:r>
            <a:r>
              <a:rPr lang="en-GB" dirty="0" err="1" smtClean="0">
                <a:solidFill>
                  <a:schemeClr val="accent4"/>
                </a:solidFill>
              </a:rPr>
              <a:t>aprun</a:t>
            </a:r>
            <a:r>
              <a:rPr lang="en-GB" dirty="0" smtClean="0">
                <a:solidFill>
                  <a:schemeClr val="accent4"/>
                </a:solidFill>
              </a:rPr>
              <a:t> -B &lt;executable&gt;</a:t>
            </a:r>
            <a:r>
              <a:rPr lang="en-GB" dirty="0" smtClean="0"/>
              <a:t>" is a good shortcut</a:t>
            </a:r>
          </a:p>
          <a:p>
            <a:pPr lvl="2"/>
            <a:r>
              <a:rPr lang="en-GB" dirty="0" smtClean="0"/>
              <a:t>avoids need to specify "</a:t>
            </a:r>
            <a:r>
              <a:rPr lang="en-GB" dirty="0" smtClean="0">
                <a:solidFill>
                  <a:schemeClr val="accent4"/>
                </a:solidFill>
              </a:rPr>
              <a:t>-n</a:t>
            </a:r>
            <a:r>
              <a:rPr lang="en-GB" dirty="0" smtClean="0"/>
              <a:t>", "</a:t>
            </a:r>
            <a:r>
              <a:rPr lang="en-GB" dirty="0" smtClean="0">
                <a:solidFill>
                  <a:schemeClr val="accent4"/>
                </a:solidFill>
              </a:rPr>
              <a:t>-N</a:t>
            </a:r>
            <a:r>
              <a:rPr lang="en-GB" dirty="0" smtClean="0"/>
              <a:t>", "</a:t>
            </a:r>
            <a:r>
              <a:rPr lang="en-GB" dirty="0" smtClean="0">
                <a:solidFill>
                  <a:schemeClr val="accent4"/>
                </a:solidFill>
              </a:rPr>
              <a:t>-d</a:t>
            </a:r>
            <a:r>
              <a:rPr lang="en-GB" dirty="0" smtClean="0"/>
              <a:t>" options</a:t>
            </a:r>
          </a:p>
          <a:p>
            <a:pPr lvl="3"/>
            <a:r>
              <a:rPr lang="en-GB" dirty="0" smtClean="0">
                <a:solidFill>
                  <a:schemeClr val="accent4"/>
                </a:solidFill>
              </a:rPr>
              <a:t>-n</a:t>
            </a:r>
            <a:r>
              <a:rPr lang="en-GB" dirty="0" smtClean="0"/>
              <a:t> should match </a:t>
            </a:r>
            <a:r>
              <a:rPr lang="en-GB" dirty="0" err="1" smtClean="0">
                <a:solidFill>
                  <a:schemeClr val="accent4"/>
                </a:solidFill>
              </a:rPr>
              <a:t>ntasks</a:t>
            </a:r>
            <a:endParaRPr lang="en-GB" dirty="0" smtClean="0">
              <a:solidFill>
                <a:schemeClr val="accent4"/>
              </a:solidFill>
            </a:endParaRPr>
          </a:p>
          <a:p>
            <a:pPr lvl="3"/>
            <a:r>
              <a:rPr lang="en-GB" dirty="0" smtClean="0">
                <a:solidFill>
                  <a:schemeClr val="accent4"/>
                </a:solidFill>
              </a:rPr>
              <a:t>-N</a:t>
            </a:r>
            <a:r>
              <a:rPr lang="en-GB" dirty="0" smtClean="0"/>
              <a:t> should match </a:t>
            </a:r>
            <a:r>
              <a:rPr lang="en-GB" dirty="0" err="1" smtClean="0">
                <a:solidFill>
                  <a:schemeClr val="accent4"/>
                </a:solidFill>
              </a:rPr>
              <a:t>ntasks</a:t>
            </a:r>
            <a:r>
              <a:rPr lang="en-GB" dirty="0" smtClean="0">
                <a:solidFill>
                  <a:schemeClr val="accent4"/>
                </a:solidFill>
              </a:rPr>
              <a:t>-per-node</a:t>
            </a:r>
          </a:p>
          <a:p>
            <a:pPr lvl="3"/>
            <a:r>
              <a:rPr lang="en-GB" dirty="0" smtClean="0">
                <a:solidFill>
                  <a:schemeClr val="accent4"/>
                </a:solidFill>
              </a:rPr>
              <a:t>-d</a:t>
            </a:r>
            <a:r>
              <a:rPr lang="en-GB" dirty="0" smtClean="0"/>
              <a:t> should match </a:t>
            </a:r>
            <a:r>
              <a:rPr lang="en-GB" dirty="0" err="1" smtClean="0">
                <a:solidFill>
                  <a:schemeClr val="accent4"/>
                </a:solidFill>
              </a:rPr>
              <a:t>cpus</a:t>
            </a:r>
            <a:r>
              <a:rPr lang="en-GB" dirty="0" smtClean="0">
                <a:solidFill>
                  <a:schemeClr val="accent4"/>
                </a:solidFill>
              </a:rPr>
              <a:t>-per-task</a:t>
            </a:r>
          </a:p>
          <a:p>
            <a:pPr lvl="3"/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0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ay_2012_v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D0F180B38C94AB0ACD476C65F15D2" ma:contentTypeVersion="0" ma:contentTypeDescription="Create a new document." ma:contentTypeScope="" ma:versionID="37e2d3ffa88925b6bc8a923da1888d7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41758-7500-415D-B352-2D7E54146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F618C3E-9252-4F8E-A51B-FF417D76C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0E437-B5E2-4832-809F-3D0E50318B7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Cray_2012_v2</Template>
  <TotalTime>2178</TotalTime>
  <Words>1388</Words>
  <Application>Microsoft Office PowerPoint</Application>
  <PresentationFormat>On-screen Show (4:3)</PresentationFormat>
  <Paragraphs>208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Cray_2012_v2</vt:lpstr>
      <vt:lpstr>Using the Cray Programming Environment</vt:lpstr>
      <vt:lpstr>Purpose of this talk</vt:lpstr>
      <vt:lpstr>The system</vt:lpstr>
      <vt:lpstr>Getting started</vt:lpstr>
      <vt:lpstr>Programming Environments</vt:lpstr>
      <vt:lpstr>Using the compilers</vt:lpstr>
      <vt:lpstr>Some Cray Compilation Environment basics</vt:lpstr>
      <vt:lpstr>Submitting jobs and the lustre filesystem</vt:lpstr>
      <vt:lpstr>A sample SLURM script</vt:lpstr>
      <vt:lpstr>A sample script</vt:lpstr>
      <vt:lpstr>For information: Compiling CUDA</vt:lpstr>
      <vt:lpstr>For information: Compiling OpenCL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a sample code</dc:title>
  <dc:creator>ahart</dc:creator>
  <cp:lastModifiedBy>ahart</cp:lastModifiedBy>
  <cp:revision>34</cp:revision>
  <dcterms:created xsi:type="dcterms:W3CDTF">2012-08-21T08:47:24Z</dcterms:created>
  <dcterms:modified xsi:type="dcterms:W3CDTF">2013-02-08T11:13:48Z</dcterms:modified>
</cp:coreProperties>
</file>