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382" r:id="rId5"/>
    <p:sldId id="361" r:id="rId6"/>
    <p:sldId id="272" r:id="rId7"/>
    <p:sldId id="273" r:id="rId8"/>
    <p:sldId id="275" r:id="rId9"/>
    <p:sldId id="380" r:id="rId10"/>
    <p:sldId id="276" r:id="rId11"/>
    <p:sldId id="381" r:id="rId12"/>
    <p:sldId id="277" r:id="rId13"/>
    <p:sldId id="374" r:id="rId14"/>
    <p:sldId id="278" r:id="rId15"/>
    <p:sldId id="279" r:id="rId16"/>
    <p:sldId id="280" r:id="rId17"/>
    <p:sldId id="281" r:id="rId18"/>
    <p:sldId id="282" r:id="rId19"/>
    <p:sldId id="378" r:id="rId20"/>
    <p:sldId id="388" r:id="rId21"/>
    <p:sldId id="311" r:id="rId22"/>
    <p:sldId id="379" r:id="rId23"/>
    <p:sldId id="283" r:id="rId24"/>
    <p:sldId id="363" r:id="rId25"/>
    <p:sldId id="383" r:id="rId26"/>
    <p:sldId id="384" r:id="rId27"/>
    <p:sldId id="385" r:id="rId28"/>
    <p:sldId id="386" r:id="rId29"/>
    <p:sldId id="387" r:id="rId30"/>
    <p:sldId id="364" r:id="rId31"/>
    <p:sldId id="372" r:id="rId32"/>
    <p:sldId id="373" r:id="rId33"/>
    <p:sldId id="375" r:id="rId34"/>
  </p:sldIdLst>
  <p:sldSz cx="9144000" cy="6858000" type="screen4x3"/>
  <p:notesSz cx="6794500" cy="9906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ACC" id="{88D6E4DE-73C9-4229-835D-7481E93B2B7E}">
          <p14:sldIdLst>
            <p14:sldId id="382"/>
            <p14:sldId id="361"/>
            <p14:sldId id="272"/>
            <p14:sldId id="273"/>
            <p14:sldId id="275"/>
            <p14:sldId id="380"/>
            <p14:sldId id="276"/>
            <p14:sldId id="381"/>
            <p14:sldId id="277"/>
            <p14:sldId id="374"/>
            <p14:sldId id="278"/>
            <p14:sldId id="279"/>
            <p14:sldId id="280"/>
            <p14:sldId id="281"/>
            <p14:sldId id="282"/>
            <p14:sldId id="378"/>
            <p14:sldId id="388"/>
            <p14:sldId id="311"/>
            <p14:sldId id="379"/>
            <p14:sldId id="283"/>
            <p14:sldId id="363"/>
          </p14:sldIdLst>
        </p14:section>
        <p14:section name="Parallel vs. kernels" id="{E810B1DE-0152-42A0-AF62-41A7BE529AD6}">
          <p14:sldIdLst>
            <p14:sldId id="383"/>
          </p14:sldIdLst>
        </p14:section>
        <p14:section name="Parallel [loop]" id="{1FBF081D-0838-4F32-B54A-0C27731DEC48}">
          <p14:sldIdLst>
            <p14:sldId id="384"/>
            <p14:sldId id="385"/>
            <p14:sldId id="386"/>
            <p14:sldId id="387"/>
          </p14:sldIdLst>
        </p14:section>
        <p14:section name="Runtime API" id="{9DF400A3-6FD5-44F0-94E3-D0A7E9A909F7}">
          <p14:sldIdLst>
            <p14:sldId id="364"/>
          </p14:sldIdLst>
        </p14:section>
        <p14:section name="Further information" id="{F5D3A265-D845-4796-8761-F6126FC14DA2}">
          <p14:sldIdLst>
            <p14:sldId id="372"/>
            <p14:sldId id="373"/>
            <p14:sldId id="3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94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E2A5C-3ED9-471C-AE31-7560D9E7431F}" type="datetime5">
              <a:rPr lang="en-GB" smtClean="0"/>
              <a:t>8-Feb-13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33B8-3773-40F3-A392-05BFE96EC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452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95049-0F39-40BB-BD1C-118E38437AA4}" type="datetime5">
              <a:rPr lang="en-GB" smtClean="0"/>
              <a:t>8-Feb-13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FB3CA-B8FA-48E2-BB98-ADAA5B79A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44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33ACC-E9FA-4565-BF48-82FDCD9774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or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713092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4248596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248596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T&amp;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713092" cy="25206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79512" y="3933056"/>
            <a:ext cx="8713092" cy="25206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6" r:id="rId5"/>
    <p:sldLayoutId id="2147483663" r:id="rId6"/>
    <p:sldLayoutId id="2147483664" r:id="rId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 spc="-3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3464" indent="-283464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100000"/>
        <a:buFont typeface="Arial" pitchFamily="34" charset="0"/>
        <a:buChar char="●"/>
        <a:defRPr sz="2400" b="1" kern="1200" spc="-3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9224" indent="-28575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85000"/>
        <a:buFont typeface="Calibri" pitchFamily="34" charset="0"/>
        <a:buChar char="●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8872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46304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group.com/lit/articles/insider/v4n2a1.htm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openacc-users@cray.com" TargetMode="External"/><Relationship Id="rId2" Type="http://schemas.openxmlformats.org/officeDocument/2006/relationships/hyperlink" Target="http://www.openacc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openacc.org/forum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sc12.supercomputing.org/schedule/event_detail.php?evid=tut134" TargetMode="External"/><Relationship Id="rId3" Type="http://schemas.openxmlformats.org/officeDocument/2006/relationships/hyperlink" Target="http://www.pgroup.com/lit/articles/insider/v4n1a1.htm" TargetMode="External"/><Relationship Id="rId7" Type="http://schemas.openxmlformats.org/officeDocument/2006/relationships/hyperlink" Target="http://www.epcc.ed.ac.uk/training-education/course-programme/gpu-programming-workshop/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://www.pgroup.com/resources/accel.ht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olcf.ornl.gov/event/cray-technical-workshop-on-xk6-programming/" TargetMode="External"/><Relationship Id="rId11" Type="http://schemas.openxmlformats.org/officeDocument/2006/relationships/hyperlink" Target="http://sc12.supercomputing.org/" TargetMode="External"/><Relationship Id="rId5" Type="http://schemas.openxmlformats.org/officeDocument/2006/relationships/hyperlink" Target="http://www.caps-entreprise.com/technology/hmpp/" TargetMode="External"/><Relationship Id="rId10" Type="http://schemas.openxmlformats.org/officeDocument/2006/relationships/hyperlink" Target="http://sc12.supercomputing.org/schedule/event_detail.php?evid=tut105" TargetMode="External"/><Relationship Id="rId4" Type="http://schemas.openxmlformats.org/officeDocument/2006/relationships/hyperlink" Target="http://www.pgroup.com/lit/articles/insider/v4n2a1.htm" TargetMode="External"/><Relationship Id="rId9" Type="http://schemas.openxmlformats.org/officeDocument/2006/relationships/hyperlink" Target="http://sc12.supercomputing.org/schedule/event_detail.php?evid=tut104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://www.pgroup.com/resources/accel.htm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://openacc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accull.wordpress.com/" TargetMode="External"/><Relationship Id="rId4" Type="http://schemas.openxmlformats.org/officeDocument/2006/relationships/hyperlink" Target="http://www.caps-entreprise.com/technology/hmpp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openmp.org/wp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OpenACC programming model</a:t>
            </a:r>
            <a:endParaRPr lang="en-US" dirty="0" smtClean="0">
              <a:ln>
                <a:noFill/>
              </a:ln>
              <a:ea typeface="ＭＳ Ｐゴシック"/>
              <a:cs typeface="Arial" charset="0"/>
            </a:endParaRPr>
          </a:p>
        </p:txBody>
      </p:sp>
      <p:sp>
        <p:nvSpPr>
          <p:cNvPr id="11266" name="Subtitle 5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2108448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Alistair Hart</a:t>
            </a:r>
          </a:p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Cray </a:t>
            </a:r>
            <a:r>
              <a:rPr lang="en-GB" dirty="0" err="1" smtClean="0">
                <a:latin typeface="Arial" charset="0"/>
                <a:ea typeface="ＭＳ Ｐゴシック"/>
                <a:cs typeface="ＭＳ Ｐゴシック"/>
              </a:rPr>
              <a:t>Exascale</a:t>
            </a:r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 Research Initiative Europe</a:t>
            </a:r>
          </a:p>
          <a:p>
            <a:pPr algn="r"/>
            <a:endParaRPr lang="en-GB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4040723"/>
            <a:ext cx="4211960" cy="2221012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compilation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>
                <a:ea typeface="ＭＳ Ｐゴシック"/>
              </a:rPr>
              <a:t>In theory, OpenACC code should be identical to CPU</a:t>
            </a:r>
          </a:p>
          <a:p>
            <a:pPr lvl="1"/>
            <a:r>
              <a:rPr lang="en-GB" dirty="0" smtClean="0">
                <a:ea typeface="ＭＳ Ｐゴシック"/>
              </a:rPr>
              <a:t>only difference are the directives (i.e. comments)</a:t>
            </a:r>
          </a:p>
          <a:p>
            <a:endParaRPr lang="en-GB" dirty="0" smtClean="0">
              <a:ea typeface="ＭＳ Ｐゴシック"/>
            </a:endParaRPr>
          </a:p>
          <a:p>
            <a:r>
              <a:rPr lang="en-GB" dirty="0" smtClean="0">
                <a:ea typeface="ＭＳ Ｐゴシック"/>
              </a:rPr>
              <a:t>In practise, you may need slightly different code</a:t>
            </a:r>
            <a:endParaRPr lang="en-GB" dirty="0">
              <a:ea typeface="ＭＳ Ｐゴシック"/>
            </a:endParaRPr>
          </a:p>
          <a:p>
            <a:pPr lvl="1"/>
            <a:r>
              <a:rPr lang="en-GB" dirty="0" smtClean="0">
                <a:ea typeface="ＭＳ Ｐゴシック"/>
              </a:rPr>
              <a:t>E.g.</a:t>
            </a:r>
            <a:endParaRPr lang="en-GB" dirty="0">
              <a:ea typeface="ＭＳ Ｐゴシック"/>
            </a:endParaRPr>
          </a:p>
          <a:p>
            <a:pPr lvl="2"/>
            <a:r>
              <a:rPr lang="en-GB" dirty="0">
                <a:ea typeface="ＭＳ Ｐゴシック"/>
              </a:rPr>
              <a:t>around calls to </a:t>
            </a:r>
            <a:r>
              <a:rPr lang="en-GB" dirty="0" smtClean="0">
                <a:ea typeface="ＭＳ Ｐゴシック"/>
              </a:rPr>
              <a:t>OpenACC runtime </a:t>
            </a:r>
            <a:r>
              <a:rPr lang="en-GB" dirty="0">
                <a:ea typeface="ＭＳ Ｐゴシック"/>
              </a:rPr>
              <a:t>API functions</a:t>
            </a:r>
          </a:p>
          <a:p>
            <a:pPr lvl="2"/>
            <a:r>
              <a:rPr lang="en-GB" dirty="0">
                <a:ea typeface="ＭＳ Ｐゴシック"/>
              </a:rPr>
              <a:t>where you need to recode for OpenACC, e.g. for performance reasons</a:t>
            </a:r>
          </a:p>
          <a:p>
            <a:pPr lvl="3"/>
            <a:r>
              <a:rPr lang="en-GB" dirty="0">
                <a:ea typeface="ＭＳ Ｐゴシック"/>
              </a:rPr>
              <a:t>try to minimise this; usually better OpenACC code is better CPU code</a:t>
            </a:r>
          </a:p>
          <a:p>
            <a:pPr lvl="1"/>
            <a:endParaRPr lang="en-GB" dirty="0">
              <a:ea typeface="ＭＳ Ｐゴシック"/>
            </a:endParaRPr>
          </a:p>
          <a:p>
            <a:r>
              <a:rPr lang="en-GB" dirty="0" smtClean="0">
                <a:ea typeface="ＭＳ Ｐゴシック"/>
              </a:rPr>
              <a:t>CPP </a:t>
            </a:r>
            <a:r>
              <a:rPr lang="en-GB" dirty="0">
                <a:ea typeface="ＭＳ Ｐゴシック"/>
              </a:rPr>
              <a:t>macro defined to allow </a:t>
            </a:r>
            <a:r>
              <a:rPr lang="en-GB" dirty="0" smtClean="0">
                <a:ea typeface="ＭＳ Ｐゴシック"/>
              </a:rPr>
              <a:t>conditional </a:t>
            </a:r>
            <a:r>
              <a:rPr lang="en-GB" dirty="0">
                <a:ea typeface="ＭＳ Ｐゴシック"/>
              </a:rPr>
              <a:t>compilation</a:t>
            </a:r>
          </a:p>
          <a:p>
            <a:pPr lvl="1"/>
            <a:r>
              <a:rPr lang="en-GB" dirty="0">
                <a:solidFill>
                  <a:schemeClr val="accent5"/>
                </a:solidFill>
                <a:ea typeface="ＭＳ Ｐゴシック"/>
              </a:rPr>
              <a:t>_OPENACC </a:t>
            </a:r>
            <a:r>
              <a:rPr lang="en-GB" dirty="0">
                <a:ea typeface="ＭＳ Ｐゴシック"/>
              </a:rPr>
              <a:t>== </a:t>
            </a:r>
            <a:r>
              <a:rPr lang="en-GB" dirty="0" err="1">
                <a:solidFill>
                  <a:schemeClr val="tx1"/>
                </a:solidFill>
                <a:ea typeface="ＭＳ Ｐゴシック"/>
              </a:rPr>
              <a:t>yyyymm</a:t>
            </a:r>
            <a:r>
              <a:rPr lang="en-GB" dirty="0">
                <a:ea typeface="ＭＳ Ｐゴシック"/>
              </a:rPr>
              <a:t> (currently </a:t>
            </a:r>
            <a:r>
              <a:rPr lang="en-GB" dirty="0">
                <a:solidFill>
                  <a:schemeClr val="tx1"/>
                </a:solidFill>
                <a:ea typeface="ＭＳ Ｐゴシック"/>
              </a:rPr>
              <a:t>201111</a:t>
            </a:r>
            <a:r>
              <a:rPr lang="en-GB" dirty="0" smtClean="0">
                <a:ea typeface="ＭＳ Ｐゴシック"/>
              </a:rPr>
              <a:t>)</a:t>
            </a:r>
            <a:endParaRPr lang="en-GB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3393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n>
                  <a:noFill/>
                </a:ln>
                <a:ea typeface="ＭＳ Ｐゴシック"/>
                <a:cs typeface="Arial" charset="0"/>
              </a:rPr>
              <a:t>A first example</a:t>
            </a:r>
            <a:endParaRPr lang="en-US" dirty="0" smtClean="0">
              <a:ln>
                <a:noFill/>
              </a:ln>
              <a:ea typeface="ＭＳ Ｐゴシック"/>
              <a:cs typeface="Arial" charset="0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sz="quarter" idx="12"/>
          </p:nvPr>
        </p:nvSpPr>
        <p:spPr>
          <a:xfrm>
            <a:off x="179388" y="908720"/>
            <a:ext cx="8713092" cy="5616625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GB" dirty="0" smtClean="0">
                <a:latin typeface="Calibri" pitchFamily="34" charset="0"/>
                <a:ea typeface="ＭＳ Ｐゴシック"/>
              </a:rPr>
              <a:t>Execute a loop nest on the GPU</a:t>
            </a:r>
            <a:endParaRPr lang="en-US" dirty="0" smtClean="0">
              <a:latin typeface="Calibri" pitchFamily="34" charset="0"/>
              <a:ea typeface="ＭＳ Ｐゴシック"/>
            </a:endParaRPr>
          </a:p>
          <a:p>
            <a:r>
              <a:rPr lang="en-GB" dirty="0" smtClean="0">
                <a:latin typeface="Calibri" pitchFamily="34" charset="0"/>
                <a:ea typeface="ＭＳ Ｐゴシック"/>
              </a:rPr>
              <a:t>Compiler does the work:</a:t>
            </a:r>
          </a:p>
          <a:p>
            <a:pPr lvl="1"/>
            <a:r>
              <a:rPr lang="en-GB" dirty="0" smtClean="0">
                <a:latin typeface="Calibri" pitchFamily="34" charset="0"/>
                <a:ea typeface="ＭＳ Ｐゴシック"/>
              </a:rPr>
              <a:t>Data movement</a:t>
            </a:r>
          </a:p>
          <a:p>
            <a:pPr lvl="2"/>
            <a:r>
              <a:rPr lang="en-GB" dirty="0" smtClean="0">
                <a:latin typeface="Calibri" pitchFamily="34" charset="0"/>
                <a:ea typeface="ＭＳ Ｐゴシック"/>
              </a:rPr>
              <a:t>allocates/frees GPU memory at </a:t>
            </a:r>
          </a:p>
          <a:p>
            <a:pPr lvl="2">
              <a:buNone/>
            </a:pPr>
            <a:r>
              <a:rPr lang="en-GB" dirty="0" smtClean="0">
                <a:ea typeface="ＭＳ Ｐゴシック"/>
              </a:rPr>
              <a:t>	</a:t>
            </a:r>
            <a:r>
              <a:rPr lang="en-GB" dirty="0" smtClean="0">
                <a:latin typeface="Calibri" pitchFamily="34" charset="0"/>
                <a:ea typeface="ＭＳ Ｐゴシック"/>
              </a:rPr>
              <a:t>start/end of region</a:t>
            </a:r>
          </a:p>
          <a:p>
            <a:pPr lvl="2"/>
            <a:r>
              <a:rPr lang="en-GB" dirty="0" smtClean="0">
                <a:latin typeface="Calibri" pitchFamily="34" charset="0"/>
                <a:ea typeface="ＭＳ Ｐゴシック"/>
              </a:rPr>
              <a:t>moves of data to/from GPU</a:t>
            </a:r>
          </a:p>
          <a:p>
            <a:pPr lvl="1"/>
            <a:endParaRPr lang="en-GB" dirty="0" smtClean="0">
              <a:latin typeface="Calibri" pitchFamily="34" charset="0"/>
              <a:ea typeface="ＭＳ Ｐゴシック"/>
            </a:endParaRPr>
          </a:p>
          <a:p>
            <a:pPr lvl="1"/>
            <a:r>
              <a:rPr lang="en-GB" dirty="0" smtClean="0">
                <a:latin typeface="Calibri" pitchFamily="34" charset="0"/>
                <a:ea typeface="ＭＳ Ｐゴシック"/>
              </a:rPr>
              <a:t>Loop schedule: spreading loop iterations over PEs of GPU</a:t>
            </a:r>
          </a:p>
          <a:p>
            <a:pPr lvl="2"/>
            <a:r>
              <a:rPr lang="en-GB" b="1" u="sng" dirty="0" smtClean="0">
                <a:ea typeface="ＭＳ Ｐゴシック"/>
              </a:rPr>
              <a:t>OpenACC</a:t>
            </a:r>
            <a:r>
              <a:rPr lang="en-GB" dirty="0" smtClean="0">
                <a:ea typeface="ＭＳ Ｐゴシック"/>
              </a:rPr>
              <a:t>	</a:t>
            </a:r>
            <a:r>
              <a:rPr lang="en-GB" b="1" u="sng" dirty="0" smtClean="0">
                <a:ea typeface="ＭＳ Ｐゴシック"/>
              </a:rPr>
              <a:t>CUDA</a:t>
            </a:r>
            <a:endParaRPr lang="en-GB" b="1" i="1" dirty="0" smtClean="0">
              <a:solidFill>
                <a:srgbClr val="FF0000"/>
              </a:solidFill>
              <a:ea typeface="ＭＳ Ｐゴシック"/>
            </a:endParaRPr>
          </a:p>
          <a:p>
            <a:pPr lvl="2"/>
            <a:r>
              <a:rPr lang="en-GB" dirty="0">
                <a:solidFill>
                  <a:srgbClr val="00B05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g</a:t>
            </a:r>
            <a:r>
              <a:rPr lang="en-GB" dirty="0" smtClean="0">
                <a:solidFill>
                  <a:srgbClr val="00B05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ang</a:t>
            </a:r>
            <a:r>
              <a:rPr lang="en-GB" dirty="0" smtClean="0">
                <a:ea typeface="ＭＳ Ｐゴシック"/>
              </a:rPr>
              <a:t>:		</a:t>
            </a:r>
            <a:r>
              <a:rPr lang="en-GB" dirty="0" smtClean="0"/>
              <a:t>a </a:t>
            </a:r>
            <a:r>
              <a:rPr lang="en-GB" dirty="0" err="1" smtClean="0"/>
              <a:t>threadblock</a:t>
            </a:r>
            <a:endParaRPr lang="en-GB" dirty="0" smtClean="0"/>
          </a:p>
          <a:p>
            <a:pPr lvl="2"/>
            <a:r>
              <a:rPr lang="en-GB" dirty="0" smtClean="0">
                <a:solidFill>
                  <a:srgbClr val="00B05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worker</a:t>
            </a:r>
            <a:r>
              <a:rPr lang="en-GB" dirty="0" smtClean="0">
                <a:latin typeface="Calibri" pitchFamily="34" charset="0"/>
                <a:ea typeface="ＭＳ Ｐゴシック"/>
              </a:rPr>
              <a:t>:		</a:t>
            </a:r>
            <a:r>
              <a:rPr lang="en-GB" dirty="0" smtClean="0"/>
              <a:t>warp (group of 32 threads)</a:t>
            </a:r>
            <a:endParaRPr lang="en-GB" dirty="0" smtClean="0">
              <a:latin typeface="Calibri" pitchFamily="34" charset="0"/>
              <a:ea typeface="ＭＳ Ｐゴシック"/>
            </a:endParaRPr>
          </a:p>
          <a:p>
            <a:pPr lvl="2"/>
            <a:r>
              <a:rPr lang="en-GB" dirty="0">
                <a:solidFill>
                  <a:srgbClr val="00B05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v</a:t>
            </a:r>
            <a:r>
              <a:rPr lang="en-GB" dirty="0" smtClean="0">
                <a:solidFill>
                  <a:srgbClr val="00B050"/>
                </a:solidFill>
                <a:latin typeface="Consolas" pitchFamily="49" charset="0"/>
                <a:ea typeface="ＭＳ Ｐゴシック"/>
                <a:cs typeface="Consolas" pitchFamily="49" charset="0"/>
              </a:rPr>
              <a:t>ector</a:t>
            </a:r>
            <a:r>
              <a:rPr lang="en-GB" dirty="0" smtClean="0">
                <a:ea typeface="ＭＳ Ｐゴシック"/>
              </a:rPr>
              <a:t>: 		threads within a warp</a:t>
            </a:r>
          </a:p>
          <a:p>
            <a:pPr lvl="2"/>
            <a:r>
              <a:rPr lang="en-GB" dirty="0" smtClean="0">
                <a:latin typeface="Calibri" pitchFamily="34" charset="0"/>
                <a:ea typeface="ＭＳ Ｐゴシック"/>
              </a:rPr>
              <a:t>Compiler takes care of cases where iterations doesn't divide </a:t>
            </a:r>
            <a:r>
              <a:rPr lang="en-GB" dirty="0" err="1" smtClean="0">
                <a:latin typeface="Calibri" pitchFamily="34" charset="0"/>
                <a:ea typeface="ＭＳ Ｐゴシック"/>
              </a:rPr>
              <a:t>threadblock</a:t>
            </a:r>
            <a:r>
              <a:rPr lang="en-GB" dirty="0" smtClean="0">
                <a:latin typeface="Calibri" pitchFamily="34" charset="0"/>
                <a:ea typeface="ＭＳ Ｐゴシック"/>
              </a:rPr>
              <a:t> size</a:t>
            </a:r>
          </a:p>
          <a:p>
            <a:pPr lvl="1"/>
            <a:endParaRPr lang="en-GB" dirty="0" smtClean="0">
              <a:latin typeface="Calibri" pitchFamily="34" charset="0"/>
              <a:ea typeface="ＭＳ Ｐゴシック"/>
            </a:endParaRPr>
          </a:p>
          <a:p>
            <a:pPr lvl="1"/>
            <a:r>
              <a:rPr lang="en-GB" dirty="0" smtClean="0">
                <a:latin typeface="Calibri" pitchFamily="34" charset="0"/>
                <a:ea typeface="ＭＳ Ｐゴシック"/>
              </a:rPr>
              <a:t>Caching (explicitly use GPU shared memory</a:t>
            </a:r>
            <a:r>
              <a:rPr lang="en-GB" dirty="0">
                <a:latin typeface="Calibri" pitchFamily="34" charset="0"/>
                <a:ea typeface="ＭＳ Ｐゴシック"/>
              </a:rPr>
              <a:t> for reu</a:t>
            </a:r>
            <a:r>
              <a:rPr lang="en-GB" dirty="0" smtClean="0">
                <a:latin typeface="Calibri" pitchFamily="34" charset="0"/>
                <a:ea typeface="ＭＳ Ｐゴシック"/>
              </a:rPr>
              <a:t>sed data)</a:t>
            </a:r>
          </a:p>
          <a:p>
            <a:pPr lvl="2"/>
            <a:r>
              <a:rPr lang="en-GB" dirty="0" smtClean="0">
                <a:latin typeface="Calibri" pitchFamily="34" charset="0"/>
                <a:ea typeface="ＭＳ Ｐゴシック"/>
              </a:rPr>
              <a:t>automatic caching (e.g. NVIDIA Fermi, </a:t>
            </a:r>
            <a:r>
              <a:rPr lang="en-GB" dirty="0" err="1" smtClean="0">
                <a:latin typeface="Calibri" pitchFamily="34" charset="0"/>
                <a:ea typeface="ＭＳ Ｐゴシック"/>
              </a:rPr>
              <a:t>Kepler</a:t>
            </a:r>
            <a:r>
              <a:rPr lang="en-GB" dirty="0" smtClean="0">
                <a:latin typeface="Calibri" pitchFamily="34" charset="0"/>
                <a:ea typeface="ＭＳ Ｐゴシック"/>
              </a:rPr>
              <a:t>) important</a:t>
            </a:r>
          </a:p>
          <a:p>
            <a:pPr lvl="1"/>
            <a:endParaRPr lang="en-US" dirty="0" smtClean="0">
              <a:latin typeface="Calibri" pitchFamily="34" charset="0"/>
              <a:ea typeface="ＭＳ Ｐゴシック"/>
              <a:cs typeface="ＭＳ Ｐゴシック"/>
            </a:endParaRPr>
          </a:p>
          <a:p>
            <a:pPr lvl="1"/>
            <a:r>
              <a:rPr lang="en-US" dirty="0" smtClean="0">
                <a:latin typeface="Calibri" pitchFamily="34" charset="0"/>
                <a:ea typeface="ＭＳ Ｐゴシック"/>
                <a:cs typeface="ＭＳ Ｐゴシック"/>
              </a:rPr>
              <a:t>Tune default </a:t>
            </a:r>
            <a:r>
              <a:rPr lang="en-US" dirty="0" err="1" smtClean="0">
                <a:latin typeface="Calibri" pitchFamily="34" charset="0"/>
                <a:ea typeface="ＭＳ Ｐゴシック"/>
                <a:cs typeface="ＭＳ Ｐゴシック"/>
              </a:rPr>
              <a:t>behaviour</a:t>
            </a:r>
            <a:r>
              <a:rPr lang="en-US" dirty="0" smtClean="0">
                <a:latin typeface="Calibri" pitchFamily="34" charset="0"/>
                <a:ea typeface="ＭＳ Ｐゴシック"/>
                <a:cs typeface="ＭＳ Ｐゴシック"/>
              </a:rPr>
              <a:t> with optional clauses on directives</a:t>
            </a:r>
          </a:p>
          <a:p>
            <a:endParaRPr lang="en-US" dirty="0" smtClean="0">
              <a:latin typeface="Calibri" pitchFamily="34" charset="0"/>
              <a:ea typeface="ＭＳ Ｐゴシック"/>
              <a:cs typeface="ＭＳ Ｐゴシック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808239" y="548680"/>
            <a:ext cx="4151313" cy="2541431"/>
            <a:chOff x="4800600" y="152400"/>
            <a:chExt cx="4151313" cy="2541431"/>
          </a:xfrm>
        </p:grpSpPr>
        <p:sp>
          <p:nvSpPr>
            <p:cNvPr id="4" name="TextBox 3"/>
            <p:cNvSpPr txBox="1"/>
            <p:nvPr/>
          </p:nvSpPr>
          <p:spPr>
            <a:xfrm>
              <a:off x="4800600" y="152400"/>
              <a:ext cx="3868217" cy="1754326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00B050"/>
                  </a:solidFill>
                  <a:latin typeface="Consolas" pitchFamily="49" charset="0"/>
                  <a:ea typeface="ＭＳ Ｐゴシック"/>
                </a:rPr>
                <a:t>!$</a:t>
              </a:r>
              <a:r>
                <a:rPr lang="en-GB" dirty="0" err="1" smtClean="0">
                  <a:solidFill>
                    <a:srgbClr val="00B050"/>
                  </a:solidFill>
                  <a:latin typeface="Consolas" pitchFamily="49" charset="0"/>
                  <a:ea typeface="ＭＳ Ｐゴシック"/>
                </a:rPr>
                <a:t>acc</a:t>
              </a:r>
              <a:r>
                <a:rPr lang="en-GB" dirty="0" smtClean="0">
                  <a:solidFill>
                    <a:srgbClr val="00B050"/>
                  </a:solidFill>
                  <a:latin typeface="Consolas" pitchFamily="49" charset="0"/>
                  <a:ea typeface="ＭＳ Ｐゴシック"/>
                </a:rPr>
                <a:t> parallel loop </a:t>
              </a:r>
            </a:p>
            <a:p>
              <a:r>
                <a:rPr lang="en-GB" dirty="0" smtClean="0">
                  <a:solidFill>
                    <a:srgbClr val="1F1F1F"/>
                  </a:solidFill>
                  <a:latin typeface="Consolas" pitchFamily="49" charset="0"/>
                  <a:ea typeface="ＭＳ Ｐゴシック"/>
                </a:rPr>
                <a:t>DO </a:t>
              </a:r>
              <a:r>
                <a:rPr lang="en-GB" dirty="0" err="1" smtClean="0">
                  <a:solidFill>
                    <a:srgbClr val="1F1F1F"/>
                  </a:solidFill>
                  <a:latin typeface="Consolas" pitchFamily="49" charset="0"/>
                  <a:ea typeface="ＭＳ Ｐゴシック"/>
                </a:rPr>
                <a:t>i</a:t>
              </a:r>
              <a:r>
                <a:rPr lang="en-GB" dirty="0" smtClean="0">
                  <a:solidFill>
                    <a:srgbClr val="1F1F1F"/>
                  </a:solidFill>
                  <a:latin typeface="Consolas" pitchFamily="49" charset="0"/>
                  <a:ea typeface="ＭＳ Ｐゴシック"/>
                </a:rPr>
                <a:t> = 2,N-1</a:t>
              </a:r>
            </a:p>
            <a:p>
              <a:r>
                <a:rPr lang="en-GB" dirty="0" smtClean="0">
                  <a:solidFill>
                    <a:srgbClr val="1F1F1F"/>
                  </a:solidFill>
                  <a:latin typeface="Consolas" pitchFamily="49" charset="0"/>
                  <a:ea typeface="ＭＳ Ｐゴシック"/>
                </a:rPr>
                <a:t>    c(</a:t>
              </a:r>
              <a:r>
                <a:rPr lang="en-GB" dirty="0" err="1" smtClean="0">
                  <a:solidFill>
                    <a:srgbClr val="1F1F1F"/>
                  </a:solidFill>
                  <a:latin typeface="Consolas" pitchFamily="49" charset="0"/>
                  <a:ea typeface="ＭＳ Ｐゴシック"/>
                </a:rPr>
                <a:t>i,j</a:t>
              </a:r>
              <a:r>
                <a:rPr lang="en-GB" dirty="0" smtClean="0">
                  <a:solidFill>
                    <a:srgbClr val="1F1F1F"/>
                  </a:solidFill>
                  <a:latin typeface="Consolas" pitchFamily="49" charset="0"/>
                  <a:ea typeface="ＭＳ Ｐゴシック"/>
                </a:rPr>
                <a:t>) = a(</a:t>
              </a:r>
              <a:r>
                <a:rPr lang="en-GB" dirty="0" err="1" smtClean="0">
                  <a:solidFill>
                    <a:srgbClr val="1F1F1F"/>
                  </a:solidFill>
                  <a:latin typeface="Consolas" pitchFamily="49" charset="0"/>
                  <a:ea typeface="ＭＳ Ｐゴシック"/>
                </a:rPr>
                <a:t>i,j</a:t>
              </a:r>
              <a:r>
                <a:rPr lang="en-GB" dirty="0" smtClean="0">
                  <a:solidFill>
                    <a:srgbClr val="1F1F1F"/>
                  </a:solidFill>
                  <a:latin typeface="Consolas" pitchFamily="49" charset="0"/>
                  <a:ea typeface="ＭＳ Ｐゴシック"/>
                </a:rPr>
                <a:t>) + b(</a:t>
              </a:r>
              <a:r>
                <a:rPr lang="en-GB" dirty="0" err="1" smtClean="0">
                  <a:solidFill>
                    <a:srgbClr val="1F1F1F"/>
                  </a:solidFill>
                  <a:latin typeface="Consolas" pitchFamily="49" charset="0"/>
                  <a:ea typeface="ＭＳ Ｐゴシック"/>
                </a:rPr>
                <a:t>i,j</a:t>
              </a:r>
              <a:r>
                <a:rPr lang="en-GB" dirty="0" smtClean="0">
                  <a:solidFill>
                    <a:srgbClr val="1F1F1F"/>
                  </a:solidFill>
                  <a:latin typeface="Consolas" pitchFamily="49" charset="0"/>
                  <a:ea typeface="ＭＳ Ｐゴシック"/>
                </a:rPr>
                <a:t>)</a:t>
              </a:r>
            </a:p>
            <a:p>
              <a:r>
                <a:rPr lang="en-GB" dirty="0" smtClean="0">
                  <a:solidFill>
                    <a:srgbClr val="1F1F1F"/>
                  </a:solidFill>
                  <a:latin typeface="Consolas" pitchFamily="49" charset="0"/>
                  <a:ea typeface="ＭＳ Ｐゴシック"/>
                </a:rPr>
                <a:t>  ENDDO</a:t>
              </a:r>
            </a:p>
            <a:p>
              <a:r>
                <a:rPr lang="en-GB" dirty="0" smtClean="0">
                  <a:solidFill>
                    <a:srgbClr val="1F1F1F"/>
                  </a:solidFill>
                  <a:latin typeface="Consolas" pitchFamily="49" charset="0"/>
                  <a:ea typeface="ＭＳ Ｐゴシック"/>
                </a:rPr>
                <a:t>ENDDO</a:t>
              </a:r>
            </a:p>
            <a:p>
              <a:r>
                <a:rPr lang="en-GB" dirty="0" smtClean="0">
                  <a:solidFill>
                    <a:srgbClr val="00B050"/>
                  </a:solidFill>
                  <a:latin typeface="Consolas" pitchFamily="49" charset="0"/>
                  <a:ea typeface="ＭＳ Ｐゴシック"/>
                </a:rPr>
                <a:t>!$</a:t>
              </a:r>
              <a:r>
                <a:rPr lang="en-GB" dirty="0" err="1" smtClean="0">
                  <a:solidFill>
                    <a:srgbClr val="00B050"/>
                  </a:solidFill>
                  <a:latin typeface="Consolas" pitchFamily="49" charset="0"/>
                  <a:ea typeface="ＭＳ Ｐゴシック"/>
                </a:rPr>
                <a:t>acc</a:t>
              </a:r>
              <a:r>
                <a:rPr lang="en-GB" dirty="0" smtClean="0">
                  <a:solidFill>
                    <a:srgbClr val="00B050"/>
                  </a:solidFill>
                  <a:latin typeface="Consolas" pitchFamily="49" charset="0"/>
                  <a:ea typeface="ＭＳ Ｐゴシック"/>
                </a:rPr>
                <a:t> end parallel loop</a:t>
              </a:r>
            </a:p>
          </p:txBody>
        </p:sp>
        <p:grpSp>
          <p:nvGrpSpPr>
            <p:cNvPr id="2" name="Group 52"/>
            <p:cNvGrpSpPr>
              <a:grpSpLocks/>
            </p:cNvGrpSpPr>
            <p:nvPr/>
          </p:nvGrpSpPr>
          <p:grpSpPr bwMode="auto">
            <a:xfrm>
              <a:off x="6444208" y="940617"/>
              <a:ext cx="2507705" cy="1753214"/>
              <a:chOff x="5486400" y="-1218248"/>
              <a:chExt cx="2507705" cy="175233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486400" y="-1218248"/>
                <a:ext cx="2057400" cy="456971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6774905" y="153089"/>
                <a:ext cx="1219200" cy="3810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 smtClean="0">
                    <a:solidFill>
                      <a:srgbClr val="0070C0"/>
                    </a:solidFill>
                  </a:rPr>
                  <a:t>read-only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0"/>
                <a:endCxn id="7" idx="4"/>
              </p:cNvCxnSpPr>
              <p:nvPr/>
            </p:nvCxnSpPr>
            <p:spPr>
              <a:xfrm flipH="1" flipV="1">
                <a:off x="6515100" y="-761276"/>
                <a:ext cx="869405" cy="9143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5315713" y="1026539"/>
              <a:ext cx="2345217" cy="1667291"/>
              <a:chOff x="8287512" y="-474906"/>
              <a:chExt cx="2345217" cy="1666457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8287512" y="-474906"/>
                <a:ext cx="877824" cy="304647"/>
              </a:xfrm>
              <a:prstGeom prst="ellipse">
                <a:avLst/>
              </a:prstGeom>
              <a:noFill/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>
                <a:off x="9413529" y="810551"/>
                <a:ext cx="12192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5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 smtClean="0">
                    <a:solidFill>
                      <a:srgbClr val="0070C0"/>
                    </a:solidFill>
                  </a:rPr>
                  <a:t>write-only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0"/>
                <a:endCxn id="20" idx="4"/>
              </p:cNvCxnSpPr>
              <p:nvPr/>
            </p:nvCxnSpPr>
            <p:spPr>
              <a:xfrm flipH="1" flipV="1">
                <a:off x="8726424" y="-170259"/>
                <a:ext cx="1296705" cy="98081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first full OpenACC program: "Hello World"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179388" y="4797152"/>
            <a:ext cx="8713092" cy="172819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Array a(</a:t>
            </a:r>
            <a:r>
              <a:rPr lang="en-GB" dirty="0" smtClean="0">
                <a:sym typeface="Wingdings" pitchFamily="2" charset="2"/>
              </a:rPr>
              <a:t>:) unnecessarily moved from and to GPU between kernels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"data sloshing"</a:t>
            </a:r>
            <a:endParaRPr lang="en-GB" dirty="0" smtClean="0"/>
          </a:p>
          <a:p>
            <a:r>
              <a:rPr lang="en-GB" dirty="0" smtClean="0"/>
              <a:t>Code still compile-able for CPU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600" y="836712"/>
            <a:ext cx="3767336" cy="378565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</a:rPr>
              <a:t>PROGRAM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main</a:t>
            </a: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</a:rPr>
              <a:t>INTEGER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:: a(N)</a:t>
            </a: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&lt;stuff&gt;</a:t>
            </a:r>
            <a:endParaRPr lang="en-GB" sz="1600" dirty="0" smtClean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parallel loop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 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DO 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= 1,N</a:t>
            </a: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 a(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) = 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</a:t>
            </a:r>
            <a:endParaRPr lang="en-GB" sz="1600" dirty="0" smtClean="0">
              <a:solidFill>
                <a:srgbClr val="1F1F1F"/>
              </a:solidFill>
              <a:latin typeface="Consolas" pitchFamily="49" charset="0"/>
            </a:endParaRP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ENDDO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end parallel loop</a:t>
            </a:r>
          </a:p>
          <a:p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parallel loop</a:t>
            </a:r>
            <a:endParaRPr lang="en-GB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DO 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= 1,N</a:t>
            </a: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 a(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) = 2*a(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)</a:t>
            </a: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ENDDO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end parallel loop</a:t>
            </a:r>
          </a:p>
          <a:p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</a:rPr>
              <a:t>  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&lt;stuff&gt;</a:t>
            </a:r>
          </a:p>
          <a:p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</a:rPr>
              <a:t>END PROGRAM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main</a:t>
            </a:r>
          </a:p>
        </p:txBody>
      </p:sp>
      <p:sp>
        <p:nvSpPr>
          <p:cNvPr id="12" name="Content Placeholder 8"/>
          <p:cNvSpPr txBox="1">
            <a:spLocks/>
          </p:cNvSpPr>
          <p:nvPr/>
        </p:nvSpPr>
        <p:spPr bwMode="auto">
          <a:xfrm>
            <a:off x="3995936" y="836712"/>
            <a:ext cx="504056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rgbClr val="595959"/>
                </a:solidFill>
                <a:latin typeface="Calibri" pitchFamily="34" charset="0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rgbClr val="595959"/>
                </a:solidFill>
                <a:latin typeface="Calibri" pitchFamily="34" charset="0"/>
                <a:ea typeface="+mn-ea"/>
                <a:cs typeface="+mn-cs"/>
              </a:defRPr>
            </a:lvl2pPr>
            <a:lvl3pPr marL="1004888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B37732"/>
              </a:buClr>
              <a:buSzPct val="85000"/>
              <a:buFont typeface="Wingdings 2" pitchFamily="18" charset="2"/>
              <a:buChar char=""/>
              <a:defRPr sz="1600" kern="1200">
                <a:solidFill>
                  <a:srgbClr val="595959"/>
                </a:solidFill>
                <a:latin typeface="Calibri" pitchFamily="34" charset="0"/>
                <a:ea typeface="+mn-ea"/>
                <a:cs typeface="+mn-cs"/>
              </a:defRPr>
            </a:lvl3pPr>
            <a:lvl4pPr marL="1279525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 kern="1200">
                <a:solidFill>
                  <a:srgbClr val="595959"/>
                </a:solidFill>
                <a:latin typeface="Calibri" pitchFamily="34" charset="0"/>
                <a:ea typeface="+mn-ea"/>
                <a:cs typeface="+mn-cs"/>
              </a:defRPr>
            </a:lvl4pPr>
            <a:lvl5pPr marL="1554163" indent="-228600" algn="l" rtl="0" eaLnBrk="1" fontAlgn="base" hangingPunct="1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 kern="1200">
                <a:solidFill>
                  <a:srgbClr val="595959"/>
                </a:solidFill>
                <a:latin typeface="Calibri" pitchFamily="34" charset="0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Two accelerator parallel regions</a:t>
            </a:r>
            <a:endParaRPr lang="en-GB" dirty="0"/>
          </a:p>
          <a:p>
            <a:pPr lvl="1"/>
            <a:r>
              <a:rPr lang="en-GB" dirty="0" smtClean="0"/>
              <a:t>Compiler creates two kernels</a:t>
            </a:r>
            <a:endParaRPr lang="en-GB" dirty="0"/>
          </a:p>
          <a:p>
            <a:pPr lvl="2"/>
            <a:r>
              <a:rPr lang="en-GB" sz="1800" dirty="0" smtClean="0"/>
              <a:t>Loop iterations automatically divided across gangs, workers, vectors</a:t>
            </a:r>
            <a:endParaRPr lang="en-GB" sz="1800" dirty="0"/>
          </a:p>
          <a:p>
            <a:pPr lvl="2"/>
            <a:r>
              <a:rPr lang="en-GB" sz="1800" dirty="0" smtClean="0"/>
              <a:t>Breaking parallel region acts as barrier</a:t>
            </a:r>
            <a:endParaRPr lang="en-GB" sz="1800" dirty="0"/>
          </a:p>
          <a:p>
            <a:pPr lvl="1"/>
            <a:r>
              <a:rPr lang="en-GB" dirty="0" smtClean="0"/>
              <a:t>First kernel initialises array</a:t>
            </a:r>
            <a:endParaRPr lang="en-GB" dirty="0"/>
          </a:p>
          <a:p>
            <a:pPr lvl="2"/>
            <a:r>
              <a:rPr lang="en-GB" sz="1800" dirty="0" smtClean="0"/>
              <a:t>Compiler will determine </a:t>
            </a:r>
            <a:r>
              <a:rPr lang="en-GB" sz="1800" dirty="0" err="1" smtClean="0">
                <a:solidFill>
                  <a:srgbClr val="00B050"/>
                </a:solidFill>
              </a:rPr>
              <a:t>copyout</a:t>
            </a:r>
            <a:r>
              <a:rPr lang="en-GB" sz="1800" dirty="0" smtClean="0">
                <a:solidFill>
                  <a:srgbClr val="00B050"/>
                </a:solidFill>
              </a:rPr>
              <a:t>(a</a:t>
            </a:r>
            <a:r>
              <a:rPr lang="en-GB" sz="1800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GB" dirty="0" smtClean="0"/>
              <a:t>Second kernel updates array</a:t>
            </a:r>
            <a:endParaRPr lang="en-GB" dirty="0"/>
          </a:p>
          <a:p>
            <a:pPr lvl="2"/>
            <a:r>
              <a:rPr lang="en-GB" sz="1800" dirty="0" smtClean="0"/>
              <a:t>Compiler will determine </a:t>
            </a:r>
            <a:r>
              <a:rPr lang="en-GB" sz="1800" dirty="0" smtClean="0">
                <a:solidFill>
                  <a:srgbClr val="00B050"/>
                </a:solidFill>
              </a:rPr>
              <a:t>copy(a</a:t>
            </a:r>
            <a:r>
              <a:rPr lang="en-GB" sz="1800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GB" dirty="0" smtClean="0"/>
              <a:t>Breaking parallel region=barrier</a:t>
            </a:r>
            <a:endParaRPr lang="en-GB" dirty="0"/>
          </a:p>
          <a:p>
            <a:pPr lvl="2"/>
            <a:r>
              <a:rPr lang="en-GB" sz="1800" dirty="0" smtClean="0"/>
              <a:t>No barrier directive (global or within SM</a:t>
            </a:r>
            <a:r>
              <a:rPr lang="en-GB" sz="1800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second version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179388" y="5085184"/>
            <a:ext cx="8713092" cy="144016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 automatic synchronisation of copies within data region</a:t>
            </a:r>
          </a:p>
          <a:p>
            <a:pPr lvl="1"/>
            <a:r>
              <a:rPr lang="en-GB" dirty="0" smtClean="0"/>
              <a:t>User-directed synchronisation via </a:t>
            </a:r>
            <a:r>
              <a:rPr lang="en-GB" dirty="0" smtClean="0">
                <a:solidFill>
                  <a:srgbClr val="00B050"/>
                </a:solidFill>
              </a:rPr>
              <a:t>update</a:t>
            </a:r>
            <a:r>
              <a:rPr lang="en-GB" dirty="0" smtClean="0"/>
              <a:t> directive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642" y="836712"/>
            <a:ext cx="3767336" cy="427809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</a:rPr>
              <a:t>PROGRAM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main</a:t>
            </a: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</a:t>
            </a:r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</a:rPr>
              <a:t>INTEGER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:: a(N)</a:t>
            </a: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&lt;stuff&gt;</a:t>
            </a:r>
          </a:p>
          <a:p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data 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</a:rPr>
              <a:t>copyout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(a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)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parallel loop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 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DO 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= 1,N</a:t>
            </a: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 a(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) = 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</a:t>
            </a:r>
            <a:endParaRPr lang="en-GB" sz="1600" dirty="0" smtClean="0">
              <a:solidFill>
                <a:srgbClr val="1F1F1F"/>
              </a:solidFill>
              <a:latin typeface="Consolas" pitchFamily="49" charset="0"/>
            </a:endParaRP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ENDDO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end parallel loop</a:t>
            </a:r>
          </a:p>
          <a:p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parallel loop</a:t>
            </a:r>
            <a:endParaRPr lang="en-GB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DO 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= 1,N</a:t>
            </a: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 a(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) = 2*a(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)</a:t>
            </a: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ENDDO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end parallel loop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end data</a:t>
            </a:r>
          </a:p>
          <a:p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</a:rPr>
              <a:t>  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&lt;stuff&gt;</a:t>
            </a:r>
          </a:p>
          <a:p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</a:rPr>
              <a:t>END PROGRAM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main</a:t>
            </a:r>
          </a:p>
        </p:txBody>
      </p:sp>
      <p:sp>
        <p:nvSpPr>
          <p:cNvPr id="12" name="Content Placeholder 8"/>
          <p:cNvSpPr txBox="1">
            <a:spLocks/>
          </p:cNvSpPr>
          <p:nvPr/>
        </p:nvSpPr>
        <p:spPr bwMode="auto">
          <a:xfrm>
            <a:off x="4139952" y="685801"/>
            <a:ext cx="4752528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rgbClr val="595959"/>
                </a:solidFill>
                <a:latin typeface="Calibri" pitchFamily="34" charset="0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rgbClr val="595959"/>
                </a:solidFill>
                <a:latin typeface="Calibri" pitchFamily="34" charset="0"/>
                <a:ea typeface="+mn-ea"/>
                <a:cs typeface="+mn-cs"/>
              </a:defRPr>
            </a:lvl2pPr>
            <a:lvl3pPr marL="1004888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B37732"/>
              </a:buClr>
              <a:buSzPct val="85000"/>
              <a:buFont typeface="Wingdings 2" pitchFamily="18" charset="2"/>
              <a:buChar char=""/>
              <a:defRPr sz="1600" kern="1200">
                <a:solidFill>
                  <a:srgbClr val="595959"/>
                </a:solidFill>
                <a:latin typeface="Calibri" pitchFamily="34" charset="0"/>
                <a:ea typeface="+mn-ea"/>
                <a:cs typeface="+mn-cs"/>
              </a:defRPr>
            </a:lvl3pPr>
            <a:lvl4pPr marL="1279525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 kern="1200">
                <a:solidFill>
                  <a:srgbClr val="595959"/>
                </a:solidFill>
                <a:latin typeface="Calibri" pitchFamily="34" charset="0"/>
                <a:ea typeface="+mn-ea"/>
                <a:cs typeface="+mn-cs"/>
              </a:defRPr>
            </a:lvl4pPr>
            <a:lvl5pPr marL="1554163" indent="-228600" algn="l" rtl="0" eaLnBrk="1" fontAlgn="base" hangingPunct="1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 kern="1200">
                <a:solidFill>
                  <a:srgbClr val="595959"/>
                </a:solidFill>
                <a:latin typeface="Calibri" pitchFamily="34" charset="0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Now added a </a:t>
            </a:r>
            <a:r>
              <a:rPr lang="en-GB" dirty="0" smtClean="0">
                <a:solidFill>
                  <a:srgbClr val="00B050"/>
                </a:solidFill>
              </a:rPr>
              <a:t>data</a:t>
            </a:r>
            <a:r>
              <a:rPr lang="en-GB" dirty="0" smtClean="0"/>
              <a:t> region</a:t>
            </a:r>
            <a:endParaRPr lang="en-GB" dirty="0"/>
          </a:p>
          <a:p>
            <a:pPr lvl="1"/>
            <a:r>
              <a:rPr lang="en-GB" dirty="0" smtClean="0"/>
              <a:t>Specified arrays only moved at boundaries of data region</a:t>
            </a:r>
          </a:p>
          <a:p>
            <a:pPr lvl="1"/>
            <a:r>
              <a:rPr lang="en-GB" dirty="0" smtClean="0"/>
              <a:t>Unspecified arrays moved by each kernel</a:t>
            </a:r>
          </a:p>
          <a:p>
            <a:pPr lvl="1"/>
            <a:r>
              <a:rPr lang="en-GB" dirty="0" smtClean="0"/>
              <a:t>No compiler-determined movements for data regions</a:t>
            </a:r>
          </a:p>
          <a:p>
            <a:r>
              <a:rPr lang="en-GB" dirty="0" smtClean="0"/>
              <a:t>Data region can contain host code and accelerator regions</a:t>
            </a:r>
          </a:p>
          <a:p>
            <a:r>
              <a:rPr lang="en-GB" dirty="0" smtClean="0"/>
              <a:t>Copies of arrays independent</a:t>
            </a:r>
          </a:p>
          <a:p>
            <a:endParaRPr lang="en-GB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0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Sharing GPU data between subprograms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179388" y="4293096"/>
            <a:ext cx="8713092" cy="223224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GB" dirty="0" smtClean="0"/>
              <a:t>One of the kernels now in subroutine (maybe in separate file)</a:t>
            </a:r>
          </a:p>
          <a:p>
            <a:pPr lvl="1"/>
            <a:r>
              <a:rPr lang="en-GB" dirty="0" smtClean="0"/>
              <a:t>CCE supports function calls inside </a:t>
            </a:r>
            <a:r>
              <a:rPr lang="en-GB" dirty="0" smtClean="0">
                <a:solidFill>
                  <a:srgbClr val="00B050"/>
                </a:solidFill>
              </a:rPr>
              <a:t>parallel</a:t>
            </a:r>
            <a:r>
              <a:rPr lang="en-GB" dirty="0" smtClean="0"/>
              <a:t> regions</a:t>
            </a:r>
          </a:p>
          <a:p>
            <a:pPr lvl="2"/>
            <a:r>
              <a:rPr lang="en-GB" dirty="0" smtClean="0"/>
              <a:t>Fermi: Compiler will inline (maybe need 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GB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Oipafrom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/>
              <a:t>or program library)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present </a:t>
            </a:r>
            <a:r>
              <a:rPr lang="en-GB" dirty="0" smtClean="0"/>
              <a:t>clause uses version of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GB" dirty="0" smtClean="0"/>
              <a:t> on GPU without data copy</a:t>
            </a:r>
          </a:p>
          <a:p>
            <a:pPr lvl="1"/>
            <a:r>
              <a:rPr lang="en-GB" dirty="0" smtClean="0"/>
              <a:t>Can also call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double_array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GB" dirty="0" smtClean="0"/>
              <a:t> from outside a data region</a:t>
            </a:r>
          </a:p>
          <a:p>
            <a:pPr lvl="2"/>
            <a:r>
              <a:rPr lang="en-GB" dirty="0" smtClean="0"/>
              <a:t>Replace </a:t>
            </a:r>
            <a:r>
              <a:rPr lang="en-GB" dirty="0" smtClean="0">
                <a:solidFill>
                  <a:srgbClr val="00B050"/>
                </a:solidFill>
              </a:rPr>
              <a:t>present</a:t>
            </a:r>
            <a:r>
              <a:rPr lang="en-GB" dirty="0" smtClean="0"/>
              <a:t> with </a:t>
            </a:r>
            <a:r>
              <a:rPr lang="en-GB" dirty="0" err="1" smtClean="0">
                <a:solidFill>
                  <a:srgbClr val="00B050"/>
                </a:solidFill>
              </a:rPr>
              <a:t>present_or_copy</a:t>
            </a:r>
            <a:endParaRPr lang="en-GB" dirty="0" smtClean="0"/>
          </a:p>
          <a:p>
            <a:r>
              <a:rPr lang="en-GB" dirty="0" smtClean="0"/>
              <a:t>Original </a:t>
            </a:r>
            <a:r>
              <a:rPr lang="en-GB" dirty="0" err="1" smtClean="0"/>
              <a:t>calltree</a:t>
            </a:r>
            <a:r>
              <a:rPr lang="en-GB" dirty="0" smtClean="0"/>
              <a:t> structure of program can be preserved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28600" y="836712"/>
            <a:ext cx="8711952" cy="3293209"/>
            <a:chOff x="228600" y="685801"/>
            <a:chExt cx="8711952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4139952" y="685801"/>
              <a:ext cx="4800600" cy="2062103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SUBROUTINE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</a:t>
              </a:r>
              <a:r>
                <a:rPr lang="en-GB" sz="1600" dirty="0" err="1" smtClean="0">
                  <a:solidFill>
                    <a:srgbClr val="1F1F1F"/>
                  </a:solidFill>
                  <a:latin typeface="Consolas" pitchFamily="49" charset="0"/>
                </a:rPr>
                <a:t>double_array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(b)</a:t>
              </a:r>
            </a:p>
            <a:p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 </a:t>
              </a:r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INTEGER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:: b(N)</a:t>
              </a:r>
              <a:endParaRPr lang="en-GB" sz="1600" dirty="0" smtClean="0">
                <a:solidFill>
                  <a:srgbClr val="00B050"/>
                </a:solidFill>
                <a:latin typeface="Consolas" pitchFamily="49" charset="0"/>
              </a:endParaRP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parallel loop present(b)</a:t>
              </a:r>
            </a:p>
            <a:p>
              <a:r>
                <a:rPr lang="en-GB" sz="1600" dirty="0" smtClean="0">
                  <a:solidFill>
                    <a:schemeClr val="bg1"/>
                  </a:solidFill>
                  <a:latin typeface="Consolas" pitchFamily="49" charset="0"/>
                </a:rPr>
                <a:t>  </a:t>
              </a:r>
              <a:r>
                <a:rPr lang="en-GB" sz="1600" dirty="0" smtClean="0">
                  <a:latin typeface="Consolas" pitchFamily="49" charset="0"/>
                </a:rPr>
                <a:t>DO </a:t>
              </a:r>
              <a:r>
                <a:rPr lang="en-GB" sz="1600" dirty="0" err="1" smtClean="0">
                  <a:latin typeface="Consolas" pitchFamily="49" charset="0"/>
                </a:rPr>
                <a:t>i</a:t>
              </a:r>
              <a:r>
                <a:rPr lang="en-GB" sz="1600" dirty="0" smtClean="0">
                  <a:latin typeface="Consolas" pitchFamily="49" charset="0"/>
                </a:rPr>
                <a:t> = 1,N</a:t>
              </a: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 b(</a:t>
              </a:r>
              <a:r>
                <a:rPr lang="en-GB" sz="1600" dirty="0" err="1" smtClean="0">
                  <a:solidFill>
                    <a:srgbClr val="1F1F1F"/>
                  </a:solidFill>
                  <a:latin typeface="Consolas" pitchFamily="49" charset="0"/>
                </a:rPr>
                <a:t>i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) = </a:t>
              </a:r>
              <a:r>
                <a:rPr lang="en-GB" sz="1600" dirty="0" err="1" smtClean="0">
                  <a:solidFill>
                    <a:srgbClr val="1F1F1F"/>
                  </a:solidFill>
                  <a:latin typeface="Consolas" pitchFamily="49" charset="0"/>
                </a:rPr>
                <a:t>double_scalar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(b(</a:t>
              </a:r>
              <a:r>
                <a:rPr lang="en-GB" sz="1600" dirty="0" err="1" smtClean="0">
                  <a:solidFill>
                    <a:srgbClr val="1F1F1F"/>
                  </a:solidFill>
                  <a:latin typeface="Consolas" pitchFamily="49" charset="0"/>
                </a:rPr>
                <a:t>i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))</a:t>
              </a:r>
            </a:p>
            <a:p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 ENDDO</a:t>
              </a: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end parallel loop</a:t>
              </a:r>
            </a:p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END SUBROUTINE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</a:t>
              </a:r>
              <a:r>
                <a:rPr lang="en-GB" sz="1600" dirty="0" err="1" smtClean="0">
                  <a:solidFill>
                    <a:srgbClr val="1F1F1F"/>
                  </a:solidFill>
                  <a:latin typeface="Consolas" pitchFamily="49" charset="0"/>
                </a:rPr>
                <a:t>double_array</a:t>
              </a:r>
              <a:endParaRPr lang="en-GB" sz="1600" dirty="0" smtClean="0">
                <a:solidFill>
                  <a:srgbClr val="1F1F1F"/>
                </a:solidFill>
                <a:latin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" y="685801"/>
              <a:ext cx="3767336" cy="3293209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PROGRAM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main</a:t>
              </a:r>
            </a:p>
            <a:p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 </a:t>
              </a:r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INTEGER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:: a(N)</a:t>
              </a:r>
            </a:p>
            <a:p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 &lt;stuff&gt;</a:t>
              </a:r>
              <a:endParaRPr lang="en-GB" sz="1600" dirty="0" smtClean="0">
                <a:solidFill>
                  <a:srgbClr val="00B050"/>
                </a:solidFill>
                <a:latin typeface="Consolas" pitchFamily="49" charset="0"/>
              </a:endParaRP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data 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copyout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(a)</a:t>
              </a: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parallel loop</a:t>
              </a: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 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DO </a:t>
              </a:r>
              <a:r>
                <a:rPr lang="en-GB" sz="1600" dirty="0" err="1" smtClean="0">
                  <a:solidFill>
                    <a:srgbClr val="1F1F1F"/>
                  </a:solidFill>
                  <a:latin typeface="Consolas" pitchFamily="49" charset="0"/>
                </a:rPr>
                <a:t>i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= 1,N</a:t>
              </a:r>
            </a:p>
            <a:p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  a(</a:t>
              </a:r>
              <a:r>
                <a:rPr lang="en-GB" sz="1600" dirty="0" err="1" smtClean="0">
                  <a:solidFill>
                    <a:srgbClr val="1F1F1F"/>
                  </a:solidFill>
                  <a:latin typeface="Consolas" pitchFamily="49" charset="0"/>
                </a:rPr>
                <a:t>i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) = </a:t>
              </a:r>
              <a:r>
                <a:rPr lang="en-GB" sz="1600" dirty="0" err="1" smtClean="0">
                  <a:solidFill>
                    <a:srgbClr val="1F1F1F"/>
                  </a:solidFill>
                  <a:latin typeface="Consolas" pitchFamily="49" charset="0"/>
                </a:rPr>
                <a:t>i</a:t>
              </a:r>
              <a:endParaRPr lang="en-GB" sz="1600" dirty="0" smtClean="0">
                <a:solidFill>
                  <a:srgbClr val="1F1F1F"/>
                </a:solidFill>
                <a:latin typeface="Consolas" pitchFamily="49" charset="0"/>
              </a:endParaRPr>
            </a:p>
            <a:p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 ENDDO</a:t>
              </a: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end parallel loop</a:t>
              </a:r>
            </a:p>
            <a:p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 </a:t>
              </a:r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CALL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</a:t>
              </a:r>
              <a:r>
                <a:rPr lang="en-GB" sz="1600" dirty="0" err="1" smtClean="0">
                  <a:solidFill>
                    <a:srgbClr val="1F1F1F"/>
                  </a:solidFill>
                  <a:latin typeface="Consolas" pitchFamily="49" charset="0"/>
                </a:rPr>
                <a:t>double_array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(a)</a:t>
              </a: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end data</a:t>
              </a:r>
            </a:p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  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&lt;stuff&gt;</a:t>
              </a:r>
            </a:p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END PROGRAM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main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39952" y="2901792"/>
              <a:ext cx="4800600" cy="1077218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INTEGER FUNCTION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</a:t>
              </a:r>
              <a:r>
                <a:rPr lang="en-GB" sz="1600" dirty="0" err="1" smtClean="0">
                  <a:solidFill>
                    <a:srgbClr val="1F1F1F"/>
                  </a:solidFill>
                  <a:latin typeface="Consolas" pitchFamily="49" charset="0"/>
                </a:rPr>
                <a:t>double_scalar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(c)</a:t>
              </a:r>
            </a:p>
            <a:p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 </a:t>
              </a:r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INTEGER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:: c</a:t>
              </a:r>
            </a:p>
            <a:p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 </a:t>
              </a:r>
              <a:r>
                <a:rPr lang="en-GB" sz="1600" dirty="0" err="1" smtClean="0">
                  <a:solidFill>
                    <a:srgbClr val="1F1F1F"/>
                  </a:solidFill>
                  <a:latin typeface="Consolas" pitchFamily="49" charset="0"/>
                </a:rPr>
                <a:t>double_scalar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= 2*c</a:t>
              </a:r>
              <a:endParaRPr lang="en-GB" sz="1600" dirty="0" smtClean="0">
                <a:solidFill>
                  <a:srgbClr val="00B050"/>
                </a:solidFill>
                <a:latin typeface="Consolas" pitchFamily="49" charset="0"/>
              </a:endParaRPr>
            </a:p>
            <a:p>
              <a:r>
                <a:rPr lang="en-GB" sz="1600" dirty="0" smtClean="0">
                  <a:solidFill>
                    <a:srgbClr val="0070C0"/>
                  </a:solidFill>
                  <a:latin typeface="Consolas" pitchFamily="49" charset="0"/>
                </a:rPr>
                <a:t>END FUNCTION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</a:t>
              </a:r>
              <a:r>
                <a:rPr lang="en-GB" sz="1600" dirty="0" err="1" smtClean="0">
                  <a:solidFill>
                    <a:srgbClr val="1F1F1F"/>
                  </a:solidFill>
                  <a:latin typeface="Consolas" pitchFamily="49" charset="0"/>
                </a:rPr>
                <a:t>double_scalar</a:t>
              </a:r>
              <a:endParaRPr lang="en-GB" sz="1600" dirty="0" smtClean="0">
                <a:solidFill>
                  <a:srgbClr val="1F1F1F"/>
                </a:solidFill>
                <a:latin typeface="Consolas" pitchFamily="49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/>
                <a:cs typeface="Arial" charset="0"/>
              </a:rPr>
              <a:t>Data c</a:t>
            </a:r>
            <a:r>
              <a:rPr lang="en-GB" dirty="0" smtClean="0">
                <a:ln>
                  <a:noFill/>
                </a:ln>
                <a:ea typeface="ＭＳ Ｐゴシック"/>
                <a:cs typeface="Arial" charset="0"/>
              </a:rPr>
              <a:t>lauses </a:t>
            </a:r>
            <a:endParaRPr lang="en-US" dirty="0" smtClean="0">
              <a:ln>
                <a:noFill/>
              </a:ln>
              <a:solidFill>
                <a:srgbClr val="00B050"/>
              </a:solidFill>
              <a:ea typeface="ＭＳ Ｐゴシック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79388" y="908721"/>
            <a:ext cx="8713092" cy="561662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dirty="0" smtClean="0"/>
              <a:t>Applied to: </a:t>
            </a:r>
            <a:r>
              <a:rPr lang="en-GB" sz="2800" dirty="0" smtClean="0">
                <a:solidFill>
                  <a:srgbClr val="00B050"/>
                </a:solidFill>
              </a:rPr>
              <a:t>data</a:t>
            </a:r>
            <a:r>
              <a:rPr lang="en-GB" sz="2800" dirty="0" smtClean="0"/>
              <a:t>, </a:t>
            </a:r>
            <a:r>
              <a:rPr lang="en-GB" sz="2800" dirty="0" smtClean="0">
                <a:solidFill>
                  <a:srgbClr val="00B050"/>
                </a:solidFill>
              </a:rPr>
              <a:t>parallel</a:t>
            </a:r>
            <a:r>
              <a:rPr lang="en-GB" sz="2800" dirty="0" smtClean="0"/>
              <a:t> [</a:t>
            </a:r>
            <a:r>
              <a:rPr lang="en-GB" sz="2800" dirty="0" smtClean="0">
                <a:solidFill>
                  <a:srgbClr val="00B050"/>
                </a:solidFill>
              </a:rPr>
              <a:t>loop</a:t>
            </a:r>
            <a:r>
              <a:rPr lang="en-GB" sz="2800" dirty="0" smtClean="0"/>
              <a:t>], </a:t>
            </a:r>
            <a:r>
              <a:rPr lang="en-GB" sz="2800" dirty="0" smtClean="0">
                <a:solidFill>
                  <a:srgbClr val="00B050"/>
                </a:solidFill>
              </a:rPr>
              <a:t>kernels</a:t>
            </a:r>
            <a:r>
              <a:rPr lang="en-GB" sz="2800" dirty="0" smtClean="0"/>
              <a:t> </a:t>
            </a:r>
            <a:r>
              <a:rPr lang="en-GB" sz="2800" dirty="0"/>
              <a:t>[</a:t>
            </a:r>
            <a:r>
              <a:rPr lang="en-GB" sz="2800" dirty="0" smtClean="0">
                <a:solidFill>
                  <a:srgbClr val="00B050"/>
                </a:solidFill>
              </a:rPr>
              <a:t>loop</a:t>
            </a:r>
            <a:r>
              <a:rPr lang="en-GB" sz="2800" dirty="0" smtClean="0"/>
              <a:t>]</a:t>
            </a:r>
          </a:p>
          <a:p>
            <a:pPr lvl="1">
              <a:buClr>
                <a:schemeClr val="accent2"/>
              </a:buClr>
              <a:defRPr/>
            </a:pPr>
            <a:r>
              <a:rPr lang="en-GB" sz="2400" dirty="0" smtClean="0">
                <a:solidFill>
                  <a:srgbClr val="00B050"/>
                </a:solidFill>
              </a:rPr>
              <a:t>copy</a:t>
            </a:r>
            <a:r>
              <a:rPr lang="en-GB" sz="2400" dirty="0" smtClean="0"/>
              <a:t>, </a:t>
            </a:r>
            <a:r>
              <a:rPr lang="en-GB" sz="2400" dirty="0" err="1" smtClean="0">
                <a:solidFill>
                  <a:srgbClr val="00B050"/>
                </a:solidFill>
              </a:rPr>
              <a:t>copyin</a:t>
            </a:r>
            <a:r>
              <a:rPr lang="en-GB" sz="2400" dirty="0" smtClean="0"/>
              <a:t>, </a:t>
            </a:r>
            <a:r>
              <a:rPr lang="en-GB" sz="2400" dirty="0" err="1" smtClean="0">
                <a:solidFill>
                  <a:srgbClr val="00B050"/>
                </a:solidFill>
              </a:rPr>
              <a:t>copyout</a:t>
            </a:r>
            <a:endParaRPr lang="en-GB" sz="2400" dirty="0" smtClean="0">
              <a:solidFill>
                <a:srgbClr val="00B050"/>
              </a:solidFill>
            </a:endParaRPr>
          </a:p>
          <a:p>
            <a:pPr lvl="2">
              <a:buClr>
                <a:schemeClr val="accent2"/>
              </a:buClr>
              <a:defRPr/>
            </a:pPr>
            <a:r>
              <a:rPr lang="en-GB" sz="2000" dirty="0" smtClean="0"/>
              <a:t>copy moves data "in" to GPU at start of region and/or "out" to CPU at end</a:t>
            </a:r>
          </a:p>
          <a:p>
            <a:pPr lvl="2">
              <a:buClr>
                <a:schemeClr val="accent2"/>
              </a:buClr>
              <a:defRPr/>
            </a:pPr>
            <a:r>
              <a:rPr lang="en-GB" sz="2000" dirty="0" smtClean="0"/>
              <a:t>supply list of arrays or array sections (using ":" notation)</a:t>
            </a:r>
          </a:p>
          <a:p>
            <a:pPr lvl="2">
              <a:buClr>
                <a:schemeClr val="accent2"/>
              </a:buClr>
              <a:defRPr/>
            </a:pPr>
            <a:r>
              <a:rPr lang="en-GB" sz="2000" dirty="0" smtClean="0"/>
              <a:t>N.B. Fortran uses </a:t>
            </a:r>
            <a:r>
              <a:rPr lang="en-GB" sz="2000" dirty="0" err="1" smtClean="0">
                <a:solidFill>
                  <a:srgbClr val="FF0000"/>
                </a:solidFill>
              </a:rPr>
              <a:t>start:</a:t>
            </a:r>
            <a:r>
              <a:rPr lang="en-GB" sz="2000" u="sng" dirty="0" err="1" smtClean="0">
                <a:solidFill>
                  <a:srgbClr val="FF0000"/>
                </a:solidFill>
              </a:rPr>
              <a:t>end</a:t>
            </a:r>
            <a:r>
              <a:rPr lang="en-GB" sz="2000" dirty="0" smtClean="0"/>
              <a:t>; C/C++ uses </a:t>
            </a:r>
            <a:r>
              <a:rPr lang="en-GB" sz="2000" dirty="0" err="1" smtClean="0">
                <a:solidFill>
                  <a:srgbClr val="FF0000"/>
                </a:solidFill>
              </a:rPr>
              <a:t>start:</a:t>
            </a:r>
            <a:r>
              <a:rPr lang="en-GB" sz="2000" u="sng" dirty="0" err="1" smtClean="0">
                <a:solidFill>
                  <a:srgbClr val="FF0000"/>
                </a:solidFill>
              </a:rPr>
              <a:t>length</a:t>
            </a:r>
            <a:endParaRPr lang="en-GB" sz="2000" u="sng" dirty="0" smtClean="0">
              <a:solidFill>
                <a:srgbClr val="FF0000"/>
              </a:solidFill>
            </a:endParaRPr>
          </a:p>
          <a:p>
            <a:pPr lvl="3">
              <a:buClr>
                <a:schemeClr val="accent2"/>
              </a:buClr>
              <a:defRPr/>
            </a:pPr>
            <a:r>
              <a:rPr lang="en-GB" sz="1800" dirty="0" smtClean="0"/>
              <a:t>e.g. first N elements: Fortran 1:N (familiar); C/C++ 0:N (less familiar)</a:t>
            </a:r>
          </a:p>
          <a:p>
            <a:pPr lvl="3">
              <a:buClr>
                <a:schemeClr val="accent2"/>
              </a:buClr>
              <a:defRPr/>
            </a:pPr>
            <a:r>
              <a:rPr lang="en-GB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Advice: be careful and don't make mistakes!</a:t>
            </a:r>
          </a:p>
          <a:p>
            <a:pPr lvl="3">
              <a:buClr>
                <a:schemeClr val="accent2"/>
              </a:buClr>
              <a:defRPr/>
            </a:pPr>
            <a:r>
              <a:rPr lang="en-GB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Use profiler and/or runtime commentary to see how much data moved</a:t>
            </a:r>
          </a:p>
          <a:p>
            <a:pPr lvl="3">
              <a:buClr>
                <a:schemeClr val="accent2"/>
              </a:buClr>
              <a:defRPr/>
            </a:pPr>
            <a:r>
              <a:rPr lang="en-GB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Avoid non-contiguous array slices for performance</a:t>
            </a:r>
          </a:p>
          <a:p>
            <a:pPr lvl="1">
              <a:buClr>
                <a:schemeClr val="accent2"/>
              </a:buClr>
              <a:defRPr/>
            </a:pPr>
            <a:r>
              <a:rPr lang="en-GB" sz="2400" dirty="0" smtClean="0">
                <a:solidFill>
                  <a:srgbClr val="00B050"/>
                </a:solidFill>
              </a:rPr>
              <a:t>create</a:t>
            </a:r>
            <a:endParaRPr lang="en-US" sz="2400" dirty="0" smtClean="0">
              <a:solidFill>
                <a:srgbClr val="00B050"/>
              </a:solidFill>
            </a:endParaRPr>
          </a:p>
          <a:p>
            <a:pPr lvl="2">
              <a:buClr>
                <a:schemeClr val="accent2"/>
              </a:buClr>
              <a:defRPr/>
            </a:pPr>
            <a:r>
              <a:rPr lang="en-GB" sz="2000" dirty="0" smtClean="0"/>
              <a:t>No </a:t>
            </a:r>
            <a:r>
              <a:rPr lang="en-GB" sz="2000" dirty="0" err="1" smtClean="0">
                <a:solidFill>
                  <a:srgbClr val="00B050"/>
                </a:solidFill>
              </a:rPr>
              <a:t>copyin</a:t>
            </a:r>
            <a:r>
              <a:rPr lang="en-GB" sz="2000" dirty="0" smtClean="0"/>
              <a:t>/</a:t>
            </a:r>
            <a:r>
              <a:rPr lang="en-GB" sz="2000" dirty="0" smtClean="0">
                <a:solidFill>
                  <a:srgbClr val="00B050"/>
                </a:solidFill>
              </a:rPr>
              <a:t>out</a:t>
            </a:r>
            <a:r>
              <a:rPr lang="en-GB" sz="2000" dirty="0" smtClean="0"/>
              <a:t> – useful for shared temporary arrays in </a:t>
            </a:r>
            <a:r>
              <a:rPr lang="en-GB" sz="2000" dirty="0" err="1" smtClean="0"/>
              <a:t>loopnests</a:t>
            </a:r>
            <a:endParaRPr lang="en-GB" sz="2000" dirty="0" smtClean="0"/>
          </a:p>
          <a:p>
            <a:pPr lvl="2">
              <a:buClr>
                <a:schemeClr val="accent2"/>
              </a:buClr>
              <a:defRPr/>
            </a:pPr>
            <a:r>
              <a:rPr lang="en-GB" sz="2000" dirty="0" smtClean="0"/>
              <a:t>Host copy still exists</a:t>
            </a:r>
          </a:p>
          <a:p>
            <a:pPr lvl="1">
              <a:buClr>
                <a:schemeClr val="accent2"/>
              </a:buClr>
              <a:defRPr/>
            </a:pPr>
            <a:r>
              <a:rPr lang="en-GB" sz="2400" dirty="0" smtClean="0">
                <a:solidFill>
                  <a:srgbClr val="00B050"/>
                </a:solidFill>
              </a:rPr>
              <a:t>private</a:t>
            </a:r>
            <a:r>
              <a:rPr lang="en-GB" sz="2400" dirty="0" smtClean="0"/>
              <a:t>,</a:t>
            </a:r>
            <a:r>
              <a:rPr lang="en-GB" sz="2400" dirty="0" smtClean="0">
                <a:solidFill>
                  <a:srgbClr val="00B050"/>
                </a:solidFill>
              </a:rPr>
              <a:t> </a:t>
            </a:r>
            <a:r>
              <a:rPr lang="en-GB" sz="2400" dirty="0" err="1" smtClean="0">
                <a:solidFill>
                  <a:srgbClr val="00B050"/>
                </a:solidFill>
              </a:rPr>
              <a:t>firstprivate</a:t>
            </a:r>
            <a:r>
              <a:rPr lang="en-GB" sz="2400" dirty="0" smtClean="0"/>
              <a:t>: as per </a:t>
            </a:r>
            <a:r>
              <a:rPr lang="en-GB" sz="2400" dirty="0" err="1" smtClean="0"/>
              <a:t>OpenMP</a:t>
            </a:r>
            <a:endParaRPr lang="en-GB" sz="2400" dirty="0" smtClean="0"/>
          </a:p>
          <a:p>
            <a:pPr lvl="2">
              <a:buClr>
                <a:schemeClr val="accent2"/>
              </a:buClr>
              <a:defRPr/>
            </a:pPr>
            <a:r>
              <a:rPr lang="en-GB" sz="2000" dirty="0" smtClean="0"/>
              <a:t>scalars private by default (not just loop variables)</a:t>
            </a:r>
          </a:p>
          <a:p>
            <a:pPr lvl="2">
              <a:buClr>
                <a:schemeClr val="accent2"/>
              </a:buClr>
              <a:defRPr/>
            </a:pP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en-GB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dvice: declare them anyway, for clarity</a:t>
            </a:r>
            <a:endParaRPr lang="en-GB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/>
                <a:cs typeface="Arial" charset="0"/>
              </a:rPr>
              <a:t>More data c</a:t>
            </a:r>
            <a:r>
              <a:rPr lang="en-GB" dirty="0" smtClean="0">
                <a:ln>
                  <a:noFill/>
                </a:ln>
                <a:ea typeface="ＭＳ Ｐゴシック"/>
                <a:cs typeface="Arial" charset="0"/>
              </a:rPr>
              <a:t>lauses </a:t>
            </a:r>
            <a:endParaRPr lang="en-US" dirty="0" smtClean="0">
              <a:ln>
                <a:noFill/>
              </a:ln>
              <a:solidFill>
                <a:srgbClr val="00B050"/>
              </a:solidFill>
              <a:ea typeface="ＭＳ Ｐゴシック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79388" y="908721"/>
            <a:ext cx="8713092" cy="561662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Clr>
                <a:schemeClr val="accent2"/>
              </a:buClr>
              <a:defRPr/>
            </a:pPr>
            <a:r>
              <a:rPr lang="en-GB" sz="2400" dirty="0" smtClean="0">
                <a:solidFill>
                  <a:srgbClr val="00B050"/>
                </a:solidFill>
              </a:rPr>
              <a:t>present</a:t>
            </a:r>
            <a:r>
              <a:rPr lang="en-GB" sz="2400" dirty="0" smtClean="0"/>
              <a:t>,</a:t>
            </a:r>
            <a:r>
              <a:rPr lang="en-GB" sz="2400" dirty="0" smtClean="0">
                <a:solidFill>
                  <a:srgbClr val="00B050"/>
                </a:solidFill>
              </a:rPr>
              <a:t> </a:t>
            </a:r>
            <a:r>
              <a:rPr lang="en-GB" sz="2400" dirty="0" err="1" smtClean="0">
                <a:solidFill>
                  <a:srgbClr val="00B050"/>
                </a:solidFill>
              </a:rPr>
              <a:t>present_or_copy</a:t>
            </a:r>
            <a:r>
              <a:rPr lang="en-GB" sz="2400" dirty="0" smtClean="0">
                <a:solidFill>
                  <a:srgbClr val="00B050"/>
                </a:solidFill>
              </a:rPr>
              <a:t>*</a:t>
            </a:r>
            <a:r>
              <a:rPr lang="en-GB" sz="2400" dirty="0" smtClean="0"/>
              <a:t>,</a:t>
            </a:r>
            <a:r>
              <a:rPr lang="en-GB" sz="2400" dirty="0" smtClean="0">
                <a:solidFill>
                  <a:srgbClr val="00B050"/>
                </a:solidFill>
              </a:rPr>
              <a:t> </a:t>
            </a:r>
            <a:r>
              <a:rPr lang="en-GB" sz="2400" dirty="0" err="1" smtClean="0">
                <a:solidFill>
                  <a:srgbClr val="00B050"/>
                </a:solidFill>
              </a:rPr>
              <a:t>present_or_create</a:t>
            </a:r>
            <a:endParaRPr lang="en-GB" sz="2400" dirty="0" smtClean="0"/>
          </a:p>
          <a:p>
            <a:pPr lvl="2">
              <a:buClr>
                <a:schemeClr val="accent2"/>
              </a:buClr>
              <a:defRPr/>
            </a:pPr>
            <a:r>
              <a:rPr lang="en-GB" sz="2000" dirty="0" err="1" smtClean="0">
                <a:solidFill>
                  <a:srgbClr val="00B050"/>
                </a:solidFill>
              </a:rPr>
              <a:t>pcopy</a:t>
            </a:r>
            <a:r>
              <a:rPr lang="en-GB" sz="2000" dirty="0" smtClean="0">
                <a:solidFill>
                  <a:srgbClr val="00B050"/>
                </a:solidFill>
              </a:rPr>
              <a:t>*</a:t>
            </a:r>
            <a:r>
              <a:rPr lang="en-GB" sz="2000" dirty="0" smtClean="0"/>
              <a:t>, </a:t>
            </a:r>
            <a:r>
              <a:rPr lang="en-GB" sz="2000" dirty="0" err="1" smtClean="0">
                <a:solidFill>
                  <a:srgbClr val="00B050"/>
                </a:solidFill>
              </a:rPr>
              <a:t>pcreate</a:t>
            </a:r>
            <a:r>
              <a:rPr lang="en-GB" sz="2000" dirty="0" smtClean="0"/>
              <a:t> for short</a:t>
            </a:r>
          </a:p>
          <a:p>
            <a:pPr lvl="2">
              <a:defRPr/>
            </a:pPr>
            <a:r>
              <a:rPr lang="en-GB" sz="2000" dirty="0" smtClean="0"/>
              <a:t>Checks if data is already on the device</a:t>
            </a:r>
          </a:p>
          <a:p>
            <a:pPr lvl="3">
              <a:defRPr/>
            </a:pPr>
            <a:r>
              <a:rPr lang="en-GB" sz="1800" dirty="0" smtClean="0"/>
              <a:t>if it is, it uses that version</a:t>
            </a:r>
          </a:p>
          <a:p>
            <a:pPr lvl="4">
              <a:defRPr/>
            </a:pPr>
            <a:r>
              <a:rPr lang="en-GB" sz="1800" dirty="0" smtClean="0"/>
              <a:t>no data copying will be carried out for that data</a:t>
            </a:r>
          </a:p>
          <a:p>
            <a:pPr lvl="3">
              <a:defRPr/>
            </a:pPr>
            <a:r>
              <a:rPr lang="en-GB" sz="1800" dirty="0" smtClean="0"/>
              <a:t>if not, it does the prescribed data copying</a:t>
            </a:r>
          </a:p>
          <a:p>
            <a:pPr lvl="2">
              <a:buClr>
                <a:schemeClr val="accent2"/>
              </a:buClr>
              <a:defRPr/>
            </a:pPr>
            <a:r>
              <a:rPr lang="en-GB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Advice: only use </a:t>
            </a:r>
            <a:r>
              <a:rPr lang="en-GB" sz="2000" dirty="0" err="1" smtClean="0">
                <a:solidFill>
                  <a:srgbClr val="00B050"/>
                </a:solidFill>
              </a:rPr>
              <a:t>present_or</a:t>
            </a:r>
            <a:r>
              <a:rPr lang="en-GB" sz="2000" dirty="0" smtClean="0">
                <a:solidFill>
                  <a:srgbClr val="00B050"/>
                </a:solidFill>
              </a:rPr>
              <a:t>_*</a:t>
            </a:r>
            <a:r>
              <a:rPr lang="en-GB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you really have to</a:t>
            </a:r>
          </a:p>
          <a:p>
            <a:pPr lvl="3">
              <a:buClr>
                <a:schemeClr val="accent2"/>
              </a:buClr>
              <a:defRPr/>
            </a:pPr>
            <a:r>
              <a:rPr lang="en-GB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"not present" runtime errors are a useful development tool for most codes</a:t>
            </a:r>
          </a:p>
          <a:p>
            <a:pPr lvl="1">
              <a:defRPr/>
            </a:pPr>
            <a:endParaRPr lang="en-GB" sz="2200" dirty="0" smtClean="0"/>
          </a:p>
          <a:p>
            <a:pPr lvl="1">
              <a:defRPr/>
            </a:pPr>
            <a:r>
              <a:rPr lang="en-GB" sz="2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GB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both cases, the data is processed on the </a:t>
            </a:r>
            <a:r>
              <a:rPr lang="en-GB" sz="2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GPU</a:t>
            </a:r>
          </a:p>
          <a:p>
            <a:pPr lvl="1">
              <a:defRPr/>
            </a:pP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Advanced topic: what if I want to call routine either:</a:t>
            </a:r>
          </a:p>
          <a:p>
            <a:pPr lvl="2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with data on the GPU, to be processed on the GPU, or...</a:t>
            </a:r>
          </a:p>
          <a:p>
            <a:pPr lvl="2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with data on the CPU, to be processed on the CPU?</a:t>
            </a:r>
          </a:p>
          <a:p>
            <a:pPr lvl="1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Either:</a:t>
            </a:r>
          </a:p>
          <a:p>
            <a:pPr lvl="2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Explicitly call one of  two versions of the routine, one with OpenACC, or...</a:t>
            </a:r>
          </a:p>
          <a:p>
            <a:pPr lvl="2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Use the Cray OpenACC runtime to check if data present and branch code</a:t>
            </a:r>
          </a:p>
        </p:txBody>
      </p:sp>
    </p:spTree>
    <p:extLst>
      <p:ext uri="{BB962C8B-B14F-4D97-AF65-F5344CB8AC3E}">
        <p14:creationId xmlns:p14="http://schemas.microsoft.com/office/powerpoint/2010/main" val="374675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take a breath...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Y</a:t>
            </a:r>
            <a:r>
              <a:rPr lang="en-GB" dirty="0" smtClean="0"/>
              <a:t>ou now know everything you need to start accelerating</a:t>
            </a:r>
          </a:p>
          <a:p>
            <a:pPr lvl="1"/>
            <a:r>
              <a:rPr lang="en-GB" dirty="0" smtClean="0"/>
              <a:t>This is all you need to do Practical 1 and Practical 2</a:t>
            </a:r>
          </a:p>
          <a:p>
            <a:pPr lvl="1"/>
            <a:r>
              <a:rPr lang="en-GB" dirty="0" smtClean="0"/>
              <a:t>Just using what you know, the code in Practical 2:</a:t>
            </a:r>
          </a:p>
          <a:p>
            <a:pPr lvl="2"/>
            <a:r>
              <a:rPr lang="en-GB" dirty="0" smtClean="0"/>
              <a:t>is fully ported to the GPU</a:t>
            </a:r>
          </a:p>
          <a:p>
            <a:pPr lvl="2"/>
            <a:r>
              <a:rPr lang="en-GB" dirty="0" smtClean="0"/>
              <a:t>runs faster on the GPU than it does across 16 cores of the CPU</a:t>
            </a:r>
          </a:p>
          <a:p>
            <a:pPr lvl="2"/>
            <a:endParaRPr lang="en-GB" dirty="0"/>
          </a:p>
          <a:p>
            <a:r>
              <a:rPr lang="en-GB" dirty="0" smtClean="0"/>
              <a:t>So what do we do for the rest of the lecture (let alone the rest of the day)?</a:t>
            </a:r>
          </a:p>
          <a:p>
            <a:pPr lvl="1"/>
            <a:r>
              <a:rPr lang="en-GB" dirty="0" smtClean="0"/>
              <a:t>Not all codes are as simple as Practical 2</a:t>
            </a:r>
          </a:p>
          <a:p>
            <a:pPr lvl="1"/>
            <a:r>
              <a:rPr lang="en-GB" dirty="0" smtClean="0"/>
              <a:t>OpenACC has a lot more functionality to cover</a:t>
            </a:r>
          </a:p>
          <a:p>
            <a:pPr lvl="1"/>
            <a:r>
              <a:rPr lang="en-GB" dirty="0" smtClean="0"/>
              <a:t>And we want to be able to tune the performance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76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n>
                  <a:noFill/>
                </a:ln>
                <a:ea typeface="ＭＳ Ｐゴシック"/>
                <a:cs typeface="Arial" charset="0"/>
              </a:rPr>
              <a:t>Clauses for </a:t>
            </a:r>
            <a:r>
              <a:rPr lang="en-GB" dirty="0" smtClean="0">
                <a:ln>
                  <a:noFill/>
                </a:ln>
                <a:solidFill>
                  <a:srgbClr val="00B050"/>
                </a:solidFill>
                <a:ea typeface="ＭＳ Ｐゴシック"/>
                <a:cs typeface="Arial" charset="0"/>
              </a:rPr>
              <a:t>!$</a:t>
            </a:r>
            <a:r>
              <a:rPr lang="en-GB" dirty="0" err="1" smtClean="0">
                <a:ln>
                  <a:noFill/>
                </a:ln>
                <a:solidFill>
                  <a:srgbClr val="00B050"/>
                </a:solidFill>
                <a:ea typeface="ＭＳ Ｐゴシック"/>
                <a:cs typeface="Arial" charset="0"/>
              </a:rPr>
              <a:t>acc</a:t>
            </a:r>
            <a:r>
              <a:rPr lang="en-GB" dirty="0" smtClean="0">
                <a:ln>
                  <a:noFill/>
                </a:ln>
                <a:solidFill>
                  <a:srgbClr val="00B050"/>
                </a:solidFill>
                <a:ea typeface="ＭＳ Ｐゴシック"/>
                <a:cs typeface="Arial" charset="0"/>
              </a:rPr>
              <a:t> parallel loop</a:t>
            </a:r>
            <a:endParaRPr lang="en-US" dirty="0" smtClean="0">
              <a:ln>
                <a:noFill/>
              </a:ln>
              <a:solidFill>
                <a:srgbClr val="00B050"/>
              </a:solidFill>
              <a:ea typeface="ＭＳ Ｐゴシック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79388" y="1052737"/>
            <a:ext cx="8713092" cy="547260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2800" dirty="0" smtClean="0"/>
              <a:t>Tuning clauses:</a:t>
            </a:r>
          </a:p>
          <a:p>
            <a:pPr lvl="1"/>
            <a:r>
              <a:rPr lang="en-GB" sz="2400" dirty="0" smtClean="0">
                <a:solidFill>
                  <a:srgbClr val="00B050"/>
                </a:solidFill>
              </a:rPr>
              <a:t>!$</a:t>
            </a:r>
            <a:r>
              <a:rPr lang="en-GB" sz="2400" dirty="0" err="1" smtClean="0">
                <a:solidFill>
                  <a:srgbClr val="00B050"/>
                </a:solidFill>
              </a:rPr>
              <a:t>acc</a:t>
            </a:r>
            <a:r>
              <a:rPr lang="en-GB" sz="2400" dirty="0" smtClean="0">
                <a:solidFill>
                  <a:srgbClr val="00B050"/>
                </a:solidFill>
              </a:rPr>
              <a:t> loop </a:t>
            </a:r>
            <a:r>
              <a:rPr lang="en-GB" sz="2400" dirty="0" smtClean="0"/>
              <a:t>[</a:t>
            </a:r>
            <a:r>
              <a:rPr lang="en-GB" sz="2400" dirty="0" smtClean="0">
                <a:solidFill>
                  <a:srgbClr val="00B050"/>
                </a:solidFill>
              </a:rPr>
              <a:t>gang</a:t>
            </a:r>
            <a:r>
              <a:rPr lang="en-GB" sz="2400" dirty="0" smtClean="0"/>
              <a:t>] [</a:t>
            </a:r>
            <a:r>
              <a:rPr lang="en-GB" sz="2400" dirty="0" smtClean="0">
                <a:solidFill>
                  <a:srgbClr val="00B050"/>
                </a:solidFill>
              </a:rPr>
              <a:t>worker</a:t>
            </a:r>
            <a:r>
              <a:rPr lang="en-GB" sz="2400" dirty="0" smtClean="0"/>
              <a:t>] [</a:t>
            </a:r>
            <a:r>
              <a:rPr lang="en-GB" sz="2400" dirty="0" smtClean="0">
                <a:solidFill>
                  <a:srgbClr val="00B050"/>
                </a:solidFill>
              </a:rPr>
              <a:t>vector</a:t>
            </a:r>
            <a:r>
              <a:rPr lang="en-GB" sz="2400" dirty="0" smtClean="0"/>
              <a:t>]</a:t>
            </a:r>
            <a:endParaRPr lang="en-GB" sz="2400" dirty="0" smtClean="0">
              <a:solidFill>
                <a:srgbClr val="00B050"/>
              </a:solidFill>
            </a:endParaRPr>
          </a:p>
          <a:p>
            <a:pPr lvl="2"/>
            <a:r>
              <a:rPr lang="en-GB" sz="2000" dirty="0" smtClean="0"/>
              <a:t>Targets specific loop (or loops with </a:t>
            </a:r>
            <a:r>
              <a:rPr lang="en-GB" sz="2000" dirty="0" smtClean="0">
                <a:solidFill>
                  <a:srgbClr val="00B050"/>
                </a:solidFill>
              </a:rPr>
              <a:t>collapse</a:t>
            </a:r>
            <a:r>
              <a:rPr lang="en-GB" sz="2000" dirty="0" smtClean="0"/>
              <a:t>) at specific level of hardware</a:t>
            </a:r>
          </a:p>
          <a:p>
            <a:pPr lvl="3"/>
            <a:r>
              <a:rPr lang="en-GB" sz="1800" dirty="0" smtClean="0"/>
              <a:t>gang	</a:t>
            </a:r>
            <a:r>
              <a:rPr lang="en-GB" sz="1800" dirty="0" smtClean="0">
                <a:sym typeface="Symbol"/>
              </a:rPr>
              <a:t>↔</a:t>
            </a:r>
            <a:r>
              <a:rPr lang="en-GB" sz="1800" dirty="0" smtClean="0"/>
              <a:t> CUDA </a:t>
            </a:r>
            <a:r>
              <a:rPr lang="en-GB" sz="1800" dirty="0" err="1" smtClean="0"/>
              <a:t>threadblock</a:t>
            </a:r>
            <a:r>
              <a:rPr lang="en-GB" sz="1800" dirty="0"/>
              <a:t> </a:t>
            </a:r>
            <a:r>
              <a:rPr lang="en-GB" sz="1800" dirty="0" smtClean="0"/>
              <a:t>(scheduled on a single SM)</a:t>
            </a:r>
          </a:p>
          <a:p>
            <a:pPr lvl="3"/>
            <a:r>
              <a:rPr lang="en-GB" sz="1800" dirty="0" smtClean="0"/>
              <a:t>worker </a:t>
            </a:r>
            <a:r>
              <a:rPr lang="en-GB" sz="1800" dirty="0" smtClean="0">
                <a:sym typeface="Symbol"/>
              </a:rPr>
              <a:t>↔</a:t>
            </a:r>
            <a:r>
              <a:rPr lang="en-GB" sz="1800" dirty="0" smtClean="0"/>
              <a:t> CUDA warp of 32 threads (scheduled on vector unit)</a:t>
            </a:r>
          </a:p>
          <a:p>
            <a:pPr lvl="3"/>
            <a:r>
              <a:rPr lang="en-GB" sz="1800" dirty="0" smtClean="0"/>
              <a:t>vector	</a:t>
            </a:r>
            <a:r>
              <a:rPr lang="en-GB" sz="1800" dirty="0" smtClean="0">
                <a:sym typeface="Symbol"/>
              </a:rPr>
              <a:t>↔</a:t>
            </a:r>
            <a:r>
              <a:rPr lang="en-GB" sz="1800" dirty="0" smtClean="0"/>
              <a:t> CUDA threads in warp executing in SIMT lockstep</a:t>
            </a:r>
          </a:p>
          <a:p>
            <a:pPr lvl="2"/>
            <a:r>
              <a:rPr lang="en-GB" sz="2000" dirty="0" smtClean="0"/>
              <a:t>You can specify more than one</a:t>
            </a:r>
          </a:p>
          <a:p>
            <a:pPr lvl="3"/>
            <a:r>
              <a:rPr lang="en-GB" sz="1800" dirty="0" smtClean="0">
                <a:solidFill>
                  <a:srgbClr val="00B050"/>
                </a:solidFill>
              </a:rPr>
              <a:t>!$</a:t>
            </a:r>
            <a:r>
              <a:rPr lang="en-GB" sz="1800" dirty="0" err="1" smtClean="0">
                <a:solidFill>
                  <a:srgbClr val="00B050"/>
                </a:solidFill>
              </a:rPr>
              <a:t>acc</a:t>
            </a:r>
            <a:r>
              <a:rPr lang="en-GB" sz="1800" dirty="0" smtClean="0">
                <a:solidFill>
                  <a:srgbClr val="00B050"/>
                </a:solidFill>
              </a:rPr>
              <a:t> loop gang worker vector</a:t>
            </a:r>
            <a:r>
              <a:rPr lang="en-GB" sz="1800" dirty="0" smtClean="0"/>
              <a:t> schedules loop iteration over all </a:t>
            </a:r>
            <a:r>
              <a:rPr lang="en-GB" sz="1800" dirty="0" smtClean="0"/>
              <a:t>hardware</a:t>
            </a:r>
          </a:p>
          <a:p>
            <a:pPr lvl="3"/>
            <a:endParaRPr lang="en-GB" sz="1800" dirty="0"/>
          </a:p>
          <a:p>
            <a:pPr lvl="2"/>
            <a:r>
              <a:rPr lang="en-GB" sz="2000" dirty="0" smtClean="0"/>
              <a:t>We'll discuss loop scheduling in much more detail later</a:t>
            </a:r>
            <a:endParaRPr lang="en-GB" sz="2000" dirty="0" smtClean="0"/>
          </a:p>
          <a:p>
            <a:pPr lvl="3"/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18192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n>
                  <a:noFill/>
                </a:ln>
                <a:ea typeface="ＭＳ Ｐゴシック"/>
                <a:cs typeface="Arial" charset="0"/>
              </a:rPr>
              <a:t>More clauses for </a:t>
            </a:r>
            <a:r>
              <a:rPr lang="en-GB" dirty="0" smtClean="0">
                <a:ln>
                  <a:noFill/>
                </a:ln>
                <a:solidFill>
                  <a:srgbClr val="00B050"/>
                </a:solidFill>
                <a:ea typeface="ＭＳ Ｐゴシック"/>
                <a:cs typeface="Arial" charset="0"/>
              </a:rPr>
              <a:t>!$</a:t>
            </a:r>
            <a:r>
              <a:rPr lang="en-GB" dirty="0" err="1" smtClean="0">
                <a:ln>
                  <a:noFill/>
                </a:ln>
                <a:solidFill>
                  <a:srgbClr val="00B050"/>
                </a:solidFill>
                <a:ea typeface="ＭＳ Ｐゴシック"/>
                <a:cs typeface="Arial" charset="0"/>
              </a:rPr>
              <a:t>acc</a:t>
            </a:r>
            <a:r>
              <a:rPr lang="en-GB" dirty="0" smtClean="0">
                <a:ln>
                  <a:noFill/>
                </a:ln>
                <a:solidFill>
                  <a:srgbClr val="00B050"/>
                </a:solidFill>
                <a:ea typeface="ＭＳ Ｐゴシック"/>
                <a:cs typeface="Arial" charset="0"/>
              </a:rPr>
              <a:t> parallel loop</a:t>
            </a:r>
            <a:endParaRPr lang="en-US" dirty="0" smtClean="0">
              <a:ln>
                <a:noFill/>
              </a:ln>
              <a:solidFill>
                <a:srgbClr val="00B050"/>
              </a:solidFill>
              <a:ea typeface="ＭＳ Ｐゴシック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79388" y="1052737"/>
            <a:ext cx="8713092" cy="547260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smtClean="0"/>
              <a:t>More tuning clauses:</a:t>
            </a:r>
          </a:p>
          <a:p>
            <a:r>
              <a:rPr lang="en-GB" dirty="0" err="1" smtClean="0">
                <a:solidFill>
                  <a:srgbClr val="00B050"/>
                </a:solidFill>
              </a:rPr>
              <a:t>num_gangs</a:t>
            </a:r>
            <a:r>
              <a:rPr lang="en-GB" dirty="0" smtClean="0"/>
              <a:t>, </a:t>
            </a:r>
            <a:r>
              <a:rPr lang="en-GB" dirty="0" err="1" smtClean="0">
                <a:solidFill>
                  <a:srgbClr val="00B050"/>
                </a:solidFill>
              </a:rPr>
              <a:t>num_workers</a:t>
            </a:r>
            <a:r>
              <a:rPr lang="en-GB" dirty="0" smtClean="0"/>
              <a:t>, </a:t>
            </a:r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endParaRPr lang="en-GB" dirty="0" smtClean="0">
              <a:solidFill>
                <a:srgbClr val="00B050"/>
              </a:solidFill>
            </a:endParaRPr>
          </a:p>
          <a:p>
            <a:pPr lvl="1"/>
            <a:r>
              <a:rPr lang="en-GB" dirty="0" smtClean="0"/>
              <a:t>Tunes the amount of parallelism used (</a:t>
            </a:r>
            <a:r>
              <a:rPr lang="en-GB" dirty="0" err="1" smtClean="0"/>
              <a:t>threadblocks</a:t>
            </a:r>
            <a:r>
              <a:rPr lang="en-GB" dirty="0" smtClean="0"/>
              <a:t>, threads/block...)</a:t>
            </a:r>
          </a:p>
          <a:p>
            <a:pPr lvl="1"/>
            <a:r>
              <a:rPr lang="en-GB" dirty="0" smtClean="0"/>
              <a:t>To set the number of threads per block (fixed at compile </a:t>
            </a:r>
            <a:r>
              <a:rPr lang="en-GB" dirty="0" smtClean="0"/>
              <a:t>time for CCE)</a:t>
            </a:r>
            <a:endParaRPr lang="en-GB" dirty="0" smtClean="0"/>
          </a:p>
          <a:p>
            <a:pPr lvl="2"/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 smtClean="0">
                <a:solidFill>
                  <a:srgbClr val="00B050"/>
                </a:solidFill>
              </a:rPr>
              <a:t>(NTHREADS)</a:t>
            </a:r>
            <a:r>
              <a:rPr lang="en-GB" dirty="0" smtClean="0"/>
              <a:t> </a:t>
            </a:r>
            <a:r>
              <a:rPr lang="en-GB" i="1" u="sng" dirty="0" smtClean="0"/>
              <a:t>or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00B050"/>
                </a:solidFill>
              </a:rPr>
              <a:t>num_workers</a:t>
            </a:r>
            <a:r>
              <a:rPr lang="en-GB" dirty="0" smtClean="0">
                <a:solidFill>
                  <a:srgbClr val="00B050"/>
                </a:solidFill>
              </a:rPr>
              <a:t>(NTHREADS/32)</a:t>
            </a:r>
          </a:p>
          <a:p>
            <a:pPr lvl="2"/>
            <a:r>
              <a:rPr lang="en-GB" dirty="0" smtClean="0"/>
              <a:t>NTHREADS must be one of: 1, 64, 128 (default), 256, 512, 1024</a:t>
            </a:r>
          </a:p>
          <a:p>
            <a:pPr lvl="2"/>
            <a:r>
              <a:rPr lang="en-GB" dirty="0" smtClean="0"/>
              <a:t>NTHREADS &gt; 32 automatically decomposed into warps of length 32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Don't need to specify number of </a:t>
            </a:r>
            <a:r>
              <a:rPr lang="en-GB" dirty="0" err="1" smtClean="0"/>
              <a:t>threadblocks</a:t>
            </a:r>
            <a:r>
              <a:rPr lang="en-GB" dirty="0" smtClean="0"/>
              <a:t> (unless you want to)</a:t>
            </a:r>
          </a:p>
          <a:p>
            <a:pPr lvl="1"/>
            <a:endParaRPr lang="en-GB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Handy tip: To debug a kernel by running on a single GPU thread, use:</a:t>
            </a:r>
          </a:p>
          <a:p>
            <a:pPr lvl="2"/>
            <a:r>
              <a:rPr lang="en-GB" dirty="0">
                <a:solidFill>
                  <a:srgbClr val="00B050"/>
                </a:solidFill>
              </a:rPr>
              <a:t>!$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parallel </a:t>
            </a:r>
            <a:r>
              <a:rPr lang="en-GB" dirty="0" smtClean="0"/>
              <a:t>[</a:t>
            </a:r>
            <a:r>
              <a:rPr lang="en-GB" dirty="0" smtClean="0">
                <a:solidFill>
                  <a:srgbClr val="00B050"/>
                </a:solidFill>
              </a:rPr>
              <a:t>loop</a:t>
            </a:r>
            <a:r>
              <a:rPr lang="en-GB" dirty="0" smtClean="0"/>
              <a:t>]</a:t>
            </a:r>
            <a:r>
              <a:rPr lang="en-GB" dirty="0" smtClean="0">
                <a:solidFill>
                  <a:srgbClr val="00B050"/>
                </a:solidFill>
              </a:rPr>
              <a:t> gang vector </a:t>
            </a:r>
            <a:r>
              <a:rPr lang="en-GB" dirty="0" err="1" smtClean="0">
                <a:solidFill>
                  <a:srgbClr val="00B050"/>
                </a:solidFill>
              </a:rPr>
              <a:t>num_gangs</a:t>
            </a:r>
            <a:r>
              <a:rPr lang="en-GB" dirty="0" smtClean="0">
                <a:solidFill>
                  <a:srgbClr val="00B050"/>
                </a:solidFill>
              </a:rPr>
              <a:t>(1) </a:t>
            </a:r>
            <a:r>
              <a:rPr lang="en-GB" dirty="0" err="1" smtClean="0">
                <a:solidFill>
                  <a:srgbClr val="00B050"/>
                </a:solidFill>
              </a:rPr>
              <a:t>vector_length</a:t>
            </a:r>
            <a:r>
              <a:rPr lang="en-GB" dirty="0" smtClean="0">
                <a:solidFill>
                  <a:srgbClr val="00B050"/>
                </a:solidFill>
              </a:rPr>
              <a:t>(1)</a:t>
            </a:r>
          </a:p>
          <a:p>
            <a:pPr lvl="2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Useful for checking race conditions in parallelised </a:t>
            </a:r>
            <a:r>
              <a:rPr lang="en-GB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loopnests</a:t>
            </a: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(but very slow)</a:t>
            </a:r>
          </a:p>
        </p:txBody>
      </p:sp>
    </p:spTree>
    <p:extLst>
      <p:ext uri="{BB962C8B-B14F-4D97-AF65-F5344CB8AC3E}">
        <p14:creationId xmlns:p14="http://schemas.microsoft.com/office/powerpoint/2010/main" val="1429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08720"/>
            <a:ext cx="8763000" cy="5568280"/>
          </a:xfrm>
        </p:spPr>
        <p:txBody>
          <a:bodyPr/>
          <a:lstStyle/>
          <a:p>
            <a:r>
              <a:rPr lang="en-GB" dirty="0" smtClean="0"/>
              <a:t>What is OpenACC?</a:t>
            </a:r>
          </a:p>
          <a:p>
            <a:r>
              <a:rPr lang="en-GB" dirty="0" smtClean="0"/>
              <a:t>How does it work?</a:t>
            </a:r>
          </a:p>
          <a:p>
            <a:pPr lvl="1"/>
            <a:r>
              <a:rPr lang="en-GB" dirty="0" smtClean="0"/>
              <a:t>The execution and memory models</a:t>
            </a:r>
          </a:p>
          <a:p>
            <a:r>
              <a:rPr lang="en-GB" dirty="0" smtClean="0"/>
              <a:t>What does it looks like?</a:t>
            </a:r>
          </a:p>
          <a:p>
            <a:r>
              <a:rPr lang="en-GB" dirty="0" smtClean="0"/>
              <a:t>How do I use it?</a:t>
            </a:r>
          </a:p>
          <a:p>
            <a:pPr lvl="1"/>
            <a:r>
              <a:rPr lang="en-GB" dirty="0" smtClean="0"/>
              <a:t>Basic </a:t>
            </a:r>
            <a:r>
              <a:rPr lang="en-GB" dirty="0" smtClean="0"/>
              <a:t>directives</a:t>
            </a:r>
          </a:p>
          <a:p>
            <a:pPr lvl="2"/>
            <a:r>
              <a:rPr lang="en-GB" dirty="0" smtClean="0"/>
              <a:t>Enough to do the first two </a:t>
            </a:r>
            <a:r>
              <a:rPr lang="en-GB" dirty="0" err="1" smtClean="0"/>
              <a:t>practicals</a:t>
            </a:r>
            <a:endParaRPr lang="en-GB" dirty="0" smtClean="0"/>
          </a:p>
          <a:p>
            <a:pPr lvl="2"/>
            <a:r>
              <a:rPr lang="en-GB" dirty="0" smtClean="0"/>
              <a:t>Advanced topics will follow in another lecture</a:t>
            </a:r>
          </a:p>
          <a:p>
            <a:r>
              <a:rPr lang="en-GB" dirty="0" smtClean="0"/>
              <a:t>Where can I learn more?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Plus a few hints, tips, tricks and gotchas along the way</a:t>
            </a:r>
          </a:p>
          <a:p>
            <a:pPr lvl="1"/>
            <a:r>
              <a:rPr lang="en-GB" dirty="0" smtClean="0"/>
              <a:t>Not all guaranteed to be relevant, useful (or even true)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62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OpenACC directives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857108" cy="52569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smtClean="0"/>
              <a:t>Other </a:t>
            </a:r>
            <a:r>
              <a:rPr lang="en-GB" dirty="0" smtClean="0">
                <a:solidFill>
                  <a:srgbClr val="00B050"/>
                </a:solidFill>
              </a:rPr>
              <a:t>!$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parallel loop</a:t>
            </a:r>
            <a:r>
              <a:rPr lang="en-GB" dirty="0" smtClean="0"/>
              <a:t> clauses:</a:t>
            </a:r>
          </a:p>
          <a:p>
            <a:pPr lvl="1"/>
            <a:r>
              <a:rPr lang="en-GB" dirty="0" err="1">
                <a:solidFill>
                  <a:srgbClr val="00B050"/>
                </a:solidFill>
              </a:rPr>
              <a:t>seq</a:t>
            </a:r>
            <a:r>
              <a:rPr lang="en-GB" dirty="0"/>
              <a:t>: loop executed sequentially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independent</a:t>
            </a:r>
            <a:r>
              <a:rPr lang="en-GB" dirty="0"/>
              <a:t>: compiler </a:t>
            </a:r>
            <a:r>
              <a:rPr lang="en-GB" dirty="0" smtClean="0"/>
              <a:t>hint, if it isn't partitioning (parallelising) a loop</a:t>
            </a:r>
            <a:endParaRPr lang="en-GB" dirty="0"/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if</a:t>
            </a:r>
            <a:r>
              <a:rPr lang="en-GB" dirty="0" smtClean="0"/>
              <a:t>(logical)</a:t>
            </a:r>
          </a:p>
          <a:p>
            <a:pPr lvl="2"/>
            <a:r>
              <a:rPr lang="en-GB" dirty="0" smtClean="0"/>
              <a:t>Executes on GPU if .TRUE. at runtime, otherwise on CPU</a:t>
            </a:r>
          </a:p>
          <a:p>
            <a:pPr lvl="1">
              <a:defRPr/>
            </a:pPr>
            <a:r>
              <a:rPr lang="en-GB" dirty="0" smtClean="0">
                <a:solidFill>
                  <a:srgbClr val="00B050"/>
                </a:solidFill>
              </a:rPr>
              <a:t>reduction</a:t>
            </a:r>
            <a:r>
              <a:rPr lang="en-GB" dirty="0" smtClean="0"/>
              <a:t>: as in </a:t>
            </a:r>
            <a:r>
              <a:rPr lang="en-GB" dirty="0" err="1" smtClean="0"/>
              <a:t>OpenMP</a:t>
            </a:r>
            <a:endParaRPr lang="en-GB" dirty="0" smtClean="0"/>
          </a:p>
          <a:p>
            <a:pPr lvl="1">
              <a:defRPr/>
            </a:pPr>
            <a:r>
              <a:rPr lang="en-GB" dirty="0" smtClean="0">
                <a:solidFill>
                  <a:srgbClr val="00B050"/>
                </a:solidFill>
              </a:rPr>
              <a:t>cache</a:t>
            </a:r>
            <a:r>
              <a:rPr lang="en-GB" dirty="0" smtClean="0"/>
              <a:t>: specified data held in software-managed data cache</a:t>
            </a:r>
          </a:p>
          <a:p>
            <a:pPr lvl="2">
              <a:defRPr/>
            </a:pPr>
            <a:r>
              <a:rPr lang="en-GB" dirty="0" smtClean="0"/>
              <a:t>e.g. explicit blocking to shared memory on NVIDIA GPUs</a:t>
            </a:r>
          </a:p>
          <a:p>
            <a:pPr lvl="2">
              <a:defRPr/>
            </a:pPr>
            <a:endParaRPr lang="en-GB" dirty="0"/>
          </a:p>
          <a:p>
            <a:r>
              <a:rPr lang="en-GB" dirty="0" smtClean="0"/>
              <a:t>CCE-specific tuning: </a:t>
            </a:r>
          </a:p>
          <a:p>
            <a:pPr lvl="1"/>
            <a:r>
              <a:rPr lang="en-GB" dirty="0" smtClean="0"/>
              <a:t>can </a:t>
            </a:r>
            <a:r>
              <a:rPr lang="en-GB" dirty="0"/>
              <a:t>also use </a:t>
            </a:r>
            <a:r>
              <a:rPr lang="en-GB" dirty="0" smtClean="0">
                <a:solidFill>
                  <a:srgbClr val="FF0000"/>
                </a:solidFill>
              </a:rPr>
              <a:t>!</a:t>
            </a:r>
            <a:r>
              <a:rPr lang="en-GB" dirty="0" err="1" smtClean="0">
                <a:solidFill>
                  <a:srgbClr val="FF0000"/>
                </a:solidFill>
              </a:rPr>
              <a:t>dir</a:t>
            </a:r>
            <a:r>
              <a:rPr lang="en-GB" dirty="0">
                <a:solidFill>
                  <a:srgbClr val="FF0000"/>
                </a:solidFill>
              </a:rPr>
              <a:t>$ </a:t>
            </a:r>
            <a:r>
              <a:rPr lang="en-GB" dirty="0"/>
              <a:t>directives </a:t>
            </a:r>
            <a:r>
              <a:rPr lang="en-GB" dirty="0" smtClean="0"/>
              <a:t>to adjust loop scheduling</a:t>
            </a:r>
          </a:p>
          <a:p>
            <a:pPr lvl="2"/>
            <a:r>
              <a:rPr lang="en-GB" dirty="0" smtClean="0"/>
              <a:t>e.g</a:t>
            </a:r>
            <a:r>
              <a:rPr lang="en-GB" dirty="0"/>
              <a:t>. </a:t>
            </a:r>
            <a:r>
              <a:rPr lang="en-GB" dirty="0">
                <a:solidFill>
                  <a:srgbClr val="FF0000"/>
                </a:solidFill>
              </a:rPr>
              <a:t>concurrent</a:t>
            </a:r>
            <a:r>
              <a:rPr lang="en-GB" dirty="0"/>
              <a:t>, </a:t>
            </a:r>
            <a:r>
              <a:rPr lang="en-GB" dirty="0" err="1">
                <a:solidFill>
                  <a:srgbClr val="FF0000"/>
                </a:solidFill>
              </a:rPr>
              <a:t>blockable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chemeClr val="accent4"/>
                </a:solidFill>
              </a:rPr>
              <a:t>man </a:t>
            </a:r>
            <a:r>
              <a:rPr lang="en-GB" dirty="0" err="1">
                <a:solidFill>
                  <a:schemeClr val="accent4"/>
                </a:solidFill>
              </a:rPr>
              <a:t>intro_directives</a:t>
            </a:r>
            <a:r>
              <a:rPr lang="en-GB" dirty="0"/>
              <a:t> (with </a:t>
            </a:r>
            <a:r>
              <a:rPr lang="en-GB" dirty="0" err="1">
                <a:solidFill>
                  <a:schemeClr val="accent4"/>
                </a:solidFill>
              </a:rPr>
              <a:t>PrgEnv-cray</a:t>
            </a:r>
            <a:r>
              <a:rPr lang="en-GB" dirty="0"/>
              <a:t> loaded) for </a:t>
            </a:r>
            <a:r>
              <a:rPr lang="en-GB" dirty="0" smtClean="0"/>
              <a:t>details</a:t>
            </a:r>
            <a:endParaRPr lang="en-GB" dirty="0"/>
          </a:p>
          <a:p>
            <a:pPr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OpenACC directives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857108" cy="525693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>
                <a:solidFill>
                  <a:srgbClr val="00B050"/>
                </a:solidFill>
              </a:rPr>
              <a:t>!$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update </a:t>
            </a:r>
            <a:r>
              <a:rPr lang="en-GB" dirty="0" smtClean="0"/>
              <a:t>[</a:t>
            </a:r>
            <a:r>
              <a:rPr lang="en-GB" dirty="0" err="1" smtClean="0">
                <a:solidFill>
                  <a:srgbClr val="00B050"/>
                </a:solidFill>
              </a:rPr>
              <a:t>host</a:t>
            </a:r>
            <a:r>
              <a:rPr lang="en-GB" dirty="0" err="1" smtClean="0"/>
              <a:t>|</a:t>
            </a:r>
            <a:r>
              <a:rPr lang="en-GB" dirty="0" err="1" smtClean="0">
                <a:solidFill>
                  <a:srgbClr val="00B050"/>
                </a:solidFill>
              </a:rPr>
              <a:t>device</a:t>
            </a:r>
            <a:r>
              <a:rPr lang="en-GB" dirty="0" smtClean="0"/>
              <a:t>]</a:t>
            </a:r>
            <a:endParaRPr lang="en-GB" dirty="0" smtClean="0">
              <a:solidFill>
                <a:srgbClr val="00B050"/>
              </a:solidFill>
            </a:endParaRPr>
          </a:p>
          <a:p>
            <a:pPr lvl="1">
              <a:defRPr/>
            </a:pPr>
            <a:r>
              <a:rPr lang="en-GB" dirty="0" smtClean="0"/>
              <a:t>Copy specified arrays (slices) within data region </a:t>
            </a:r>
          </a:p>
          <a:p>
            <a:pPr lvl="1">
              <a:defRPr/>
            </a:pPr>
            <a:r>
              <a:rPr lang="en-GB" dirty="0" smtClean="0"/>
              <a:t>Useful if you only need to send a small subset of data to/from GPU</a:t>
            </a:r>
          </a:p>
          <a:p>
            <a:pPr lvl="2">
              <a:defRPr/>
            </a:pPr>
            <a:r>
              <a:rPr lang="en-GB" dirty="0" smtClean="0"/>
              <a:t>e.g. halo exchange for domain-decomposed parallel code</a:t>
            </a:r>
          </a:p>
          <a:p>
            <a:pPr lvl="2">
              <a:defRPr/>
            </a:pPr>
            <a:r>
              <a:rPr lang="en-GB" dirty="0" smtClean="0"/>
              <a:t>or sending a few array elements to the CPU for printing/debugging</a:t>
            </a:r>
          </a:p>
          <a:p>
            <a:pPr lvl="1">
              <a:defRPr/>
            </a:pP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Remember slicing syntax differs between Fortran and C/C++</a:t>
            </a:r>
          </a:p>
          <a:p>
            <a:pPr lvl="1">
              <a:defRPr/>
            </a:pP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array sections should be contiguous</a:t>
            </a:r>
          </a:p>
          <a:p>
            <a:pPr lvl="2">
              <a:defRPr/>
            </a:pP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a(2:N-1,1:N) is OK, but a(1:N,2:N-1) is not</a:t>
            </a:r>
          </a:p>
          <a:p>
            <a:pPr>
              <a:defRPr/>
            </a:pPr>
            <a:r>
              <a:rPr lang="en-GB" dirty="0" smtClean="0">
                <a:solidFill>
                  <a:srgbClr val="00B050"/>
                </a:solidFill>
              </a:rPr>
              <a:t>!$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declare</a:t>
            </a:r>
          </a:p>
          <a:p>
            <a:pPr lvl="1">
              <a:defRPr/>
            </a:pPr>
            <a:r>
              <a:rPr lang="en-GB" dirty="0" smtClean="0"/>
              <a:t>Makes a variable resident in accelerator memory</a:t>
            </a:r>
          </a:p>
          <a:p>
            <a:pPr lvl="2">
              <a:defRPr/>
            </a:pPr>
            <a:r>
              <a:rPr lang="en-GB" dirty="0" smtClean="0"/>
              <a:t>persists for the duration of the implicit data region </a:t>
            </a:r>
          </a:p>
          <a:p>
            <a:pPr lvl="2"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Other directives</a:t>
            </a:r>
          </a:p>
          <a:p>
            <a:pPr lvl="1">
              <a:defRPr/>
            </a:pPr>
            <a:r>
              <a:rPr lang="en-GB" dirty="0" smtClean="0"/>
              <a:t>We'll cover these in detail later:</a:t>
            </a:r>
          </a:p>
          <a:p>
            <a:pPr lvl="2">
              <a:defRPr/>
            </a:pPr>
            <a:r>
              <a:rPr lang="en-GB" dirty="0" smtClean="0">
                <a:solidFill>
                  <a:srgbClr val="00B050"/>
                </a:solidFill>
              </a:rPr>
              <a:t>!$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cache</a:t>
            </a:r>
          </a:p>
          <a:p>
            <a:pPr lvl="2">
              <a:defRPr/>
            </a:pPr>
            <a:r>
              <a:rPr lang="en-GB" dirty="0" err="1" smtClean="0">
                <a:solidFill>
                  <a:srgbClr val="00B050"/>
                </a:solidFill>
              </a:rPr>
              <a:t>async</a:t>
            </a:r>
            <a:r>
              <a:rPr lang="en-GB" dirty="0" smtClean="0"/>
              <a:t> clause and </a:t>
            </a:r>
            <a:r>
              <a:rPr lang="en-GB" dirty="0" smtClean="0">
                <a:solidFill>
                  <a:srgbClr val="00B050"/>
                </a:solidFill>
              </a:rPr>
              <a:t>!$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wait</a:t>
            </a:r>
          </a:p>
          <a:p>
            <a:pPr lvl="2">
              <a:defRPr/>
            </a:pPr>
            <a:r>
              <a:rPr lang="en-GB" dirty="0" smtClean="0">
                <a:solidFill>
                  <a:srgbClr val="00B050"/>
                </a:solidFill>
              </a:rPr>
              <a:t>!$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err="1" smtClean="0">
                <a:solidFill>
                  <a:srgbClr val="00B050"/>
                </a:solidFill>
              </a:rPr>
              <a:t>host_data</a:t>
            </a:r>
            <a:endParaRPr lang="en-GB" dirty="0" smtClean="0">
              <a:solidFill>
                <a:srgbClr val="00B050"/>
              </a:solidFill>
            </a:endParaRPr>
          </a:p>
          <a:p>
            <a:pPr lvl="1">
              <a:defRPr/>
            </a:pPr>
            <a:endParaRPr lang="en-GB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parallel</a:t>
            </a:r>
            <a:r>
              <a:rPr lang="en-GB" dirty="0" smtClean="0"/>
              <a:t> vs. </a:t>
            </a:r>
            <a:r>
              <a:rPr lang="en-GB" dirty="0" smtClean="0">
                <a:solidFill>
                  <a:srgbClr val="00B050"/>
                </a:solidFill>
              </a:rPr>
              <a:t>kernels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836712"/>
            <a:ext cx="8713092" cy="5904655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parallel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00B050"/>
                </a:solidFill>
              </a:rPr>
              <a:t>kernels</a:t>
            </a:r>
            <a:r>
              <a:rPr lang="en-GB" dirty="0" smtClean="0"/>
              <a:t> regions look very similar</a:t>
            </a:r>
          </a:p>
          <a:p>
            <a:pPr lvl="1"/>
            <a:r>
              <a:rPr lang="en-GB" dirty="0" smtClean="0"/>
              <a:t>both define a region to be accelerated</a:t>
            </a:r>
          </a:p>
          <a:p>
            <a:pPr lvl="2"/>
            <a:r>
              <a:rPr lang="en-GB" dirty="0" smtClean="0"/>
              <a:t>different heritage; different levels of obligation for the compiler</a:t>
            </a:r>
            <a:endParaRPr lang="en-GB" dirty="0"/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parallel</a:t>
            </a:r>
          </a:p>
          <a:p>
            <a:pPr lvl="2"/>
            <a:r>
              <a:rPr lang="en-GB" dirty="0" smtClean="0"/>
              <a:t>prescriptive (like </a:t>
            </a:r>
            <a:r>
              <a:rPr lang="en-GB" dirty="0" err="1" smtClean="0"/>
              <a:t>OpenMP</a:t>
            </a:r>
            <a:r>
              <a:rPr lang="en-GB" dirty="0" smtClean="0"/>
              <a:t> programming model)</a:t>
            </a:r>
          </a:p>
          <a:p>
            <a:pPr lvl="2"/>
            <a:r>
              <a:rPr lang="en-GB" dirty="0" smtClean="0"/>
              <a:t>uses a single accelerator kernel to accelerate region</a:t>
            </a:r>
          </a:p>
          <a:p>
            <a:pPr lvl="2"/>
            <a:r>
              <a:rPr lang="en-GB" dirty="0" smtClean="0"/>
              <a:t>compiler </a:t>
            </a:r>
            <a:r>
              <a:rPr lang="en-GB" dirty="0" smtClean="0">
                <a:solidFill>
                  <a:srgbClr val="FF0000"/>
                </a:solidFill>
              </a:rPr>
              <a:t>will</a:t>
            </a:r>
            <a:r>
              <a:rPr lang="en-GB" dirty="0" smtClean="0"/>
              <a:t> accelerate region (even if this leads to incorrect results)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kernels</a:t>
            </a:r>
          </a:p>
          <a:p>
            <a:pPr lvl="2"/>
            <a:r>
              <a:rPr lang="en-GB" dirty="0" smtClean="0"/>
              <a:t>descriptive (like PGI Accelerator programming model)	</a:t>
            </a:r>
          </a:p>
          <a:p>
            <a:pPr lvl="2"/>
            <a:r>
              <a:rPr lang="en-GB" dirty="0" smtClean="0"/>
              <a:t>uses one or more accelerator kernels to accelerate region</a:t>
            </a:r>
          </a:p>
          <a:p>
            <a:pPr lvl="2"/>
            <a:r>
              <a:rPr lang="en-GB" dirty="0" smtClean="0"/>
              <a:t>compiler </a:t>
            </a:r>
            <a:r>
              <a:rPr lang="en-GB" dirty="0" smtClean="0">
                <a:solidFill>
                  <a:srgbClr val="FF0000"/>
                </a:solidFill>
              </a:rPr>
              <a:t>may</a:t>
            </a:r>
            <a:r>
              <a:rPr lang="en-GB" dirty="0" smtClean="0"/>
              <a:t> accelerate region (if decides loop iterations are independent)</a:t>
            </a:r>
          </a:p>
          <a:p>
            <a:pPr lvl="1"/>
            <a:r>
              <a:rPr lang="en-GB" dirty="0" smtClean="0"/>
              <a:t>For more info: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://www.pgroup.com/lit/articles/insider/v4n2a1.htm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Which to use (my opinion)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parallel</a:t>
            </a:r>
            <a:r>
              <a:rPr lang="en-GB" dirty="0" smtClean="0"/>
              <a:t> (or </a:t>
            </a:r>
            <a:r>
              <a:rPr lang="en-GB" dirty="0" smtClean="0">
                <a:solidFill>
                  <a:srgbClr val="00B050"/>
                </a:solidFill>
              </a:rPr>
              <a:t>parallel loop</a:t>
            </a:r>
            <a:r>
              <a:rPr lang="en-GB" dirty="0" smtClean="0"/>
              <a:t>) offers greater control</a:t>
            </a:r>
          </a:p>
          <a:p>
            <a:pPr lvl="2"/>
            <a:r>
              <a:rPr lang="en-GB" dirty="0" smtClean="0"/>
              <a:t>fits better with the </a:t>
            </a:r>
            <a:r>
              <a:rPr lang="en-GB" dirty="0" err="1" smtClean="0"/>
              <a:t>OpenMP</a:t>
            </a:r>
            <a:r>
              <a:rPr lang="en-GB" dirty="0" smtClean="0"/>
              <a:t> model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kernels</a:t>
            </a:r>
            <a:r>
              <a:rPr lang="en-GB" dirty="0" smtClean="0"/>
              <a:t> (or </a:t>
            </a:r>
            <a:r>
              <a:rPr lang="en-GB" dirty="0" smtClean="0">
                <a:solidFill>
                  <a:srgbClr val="00B050"/>
                </a:solidFill>
              </a:rPr>
              <a:t>kernels loop</a:t>
            </a:r>
            <a:r>
              <a:rPr lang="en-GB" dirty="0" smtClean="0"/>
              <a:t>) better for initially exploring parallelism</a:t>
            </a:r>
          </a:p>
          <a:p>
            <a:pPr lvl="2"/>
            <a:r>
              <a:rPr lang="en-GB" dirty="0" smtClean="0"/>
              <a:t>not knowing if </a:t>
            </a:r>
            <a:r>
              <a:rPr lang="en-GB" dirty="0" err="1" smtClean="0"/>
              <a:t>loopnest</a:t>
            </a:r>
            <a:r>
              <a:rPr lang="en-GB" dirty="0" smtClean="0"/>
              <a:t> is accelerated could be a problem</a:t>
            </a:r>
          </a:p>
        </p:txBody>
      </p:sp>
    </p:spTree>
    <p:extLst>
      <p:ext uri="{BB962C8B-B14F-4D97-AF65-F5344CB8AC3E}">
        <p14:creationId xmlns:p14="http://schemas.microsoft.com/office/powerpoint/2010/main" val="40204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parallel loop</a:t>
            </a:r>
            <a:r>
              <a:rPr lang="en-GB" dirty="0" smtClean="0"/>
              <a:t> vs. </a:t>
            </a:r>
            <a:r>
              <a:rPr lang="en-GB" dirty="0" smtClean="0">
                <a:solidFill>
                  <a:srgbClr val="00B050"/>
                </a:solidFill>
              </a:rPr>
              <a:t>parallel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00B050"/>
                </a:solidFill>
              </a:rPr>
              <a:t>loop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908720"/>
            <a:ext cx="8713092" cy="5616625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parallel</a:t>
            </a:r>
            <a:r>
              <a:rPr lang="en-GB" sz="2800" dirty="0" smtClean="0"/>
              <a:t> region can span multiple code blocks</a:t>
            </a:r>
          </a:p>
          <a:p>
            <a:pPr lvl="1"/>
            <a:r>
              <a:rPr lang="en-GB" dirty="0"/>
              <a:t>i.e. </a:t>
            </a:r>
            <a:r>
              <a:rPr lang="en-GB" dirty="0" smtClean="0"/>
              <a:t>sections </a:t>
            </a:r>
            <a:r>
              <a:rPr lang="en-GB" dirty="0"/>
              <a:t>of serial code </a:t>
            </a:r>
            <a:r>
              <a:rPr lang="en-GB" dirty="0" smtClean="0"/>
              <a:t>statements and/or </a:t>
            </a:r>
            <a:r>
              <a:rPr lang="en-GB" dirty="0" err="1"/>
              <a:t>loopnests</a:t>
            </a:r>
            <a:endParaRPr lang="en-GB" dirty="0"/>
          </a:p>
          <a:p>
            <a:pPr lvl="1"/>
            <a:r>
              <a:rPr lang="en-GB" dirty="0" err="1"/>
              <a:t>loopnests</a:t>
            </a:r>
            <a:r>
              <a:rPr lang="en-GB" dirty="0"/>
              <a:t> in </a:t>
            </a:r>
            <a:r>
              <a:rPr lang="en-GB" dirty="0">
                <a:solidFill>
                  <a:srgbClr val="00B050"/>
                </a:solidFill>
              </a:rPr>
              <a:t>parallel</a:t>
            </a:r>
            <a:r>
              <a:rPr lang="en-GB" dirty="0"/>
              <a:t> region are not automatically partitioned</a:t>
            </a:r>
          </a:p>
          <a:p>
            <a:pPr lvl="2"/>
            <a:r>
              <a:rPr lang="en-GB" dirty="0"/>
              <a:t>need to </a:t>
            </a:r>
            <a:r>
              <a:rPr lang="en-GB" dirty="0" smtClean="0"/>
              <a:t>explicitly use </a:t>
            </a:r>
            <a:r>
              <a:rPr lang="en-GB" dirty="0">
                <a:solidFill>
                  <a:srgbClr val="00B050"/>
                </a:solidFill>
              </a:rPr>
              <a:t>loop</a:t>
            </a:r>
            <a:r>
              <a:rPr lang="en-GB" dirty="0"/>
              <a:t> directive for this to happen</a:t>
            </a:r>
          </a:p>
          <a:p>
            <a:pPr lvl="1"/>
            <a:r>
              <a:rPr lang="en-GB" dirty="0"/>
              <a:t>scalar code (serial code, </a:t>
            </a:r>
            <a:r>
              <a:rPr lang="en-GB" dirty="0" err="1"/>
              <a:t>loopnests</a:t>
            </a:r>
            <a:r>
              <a:rPr lang="en-GB" dirty="0"/>
              <a:t> without </a:t>
            </a:r>
            <a:r>
              <a:rPr lang="en-GB" dirty="0">
                <a:solidFill>
                  <a:srgbClr val="00B050"/>
                </a:solidFill>
              </a:rPr>
              <a:t>loop</a:t>
            </a:r>
            <a:r>
              <a:rPr lang="en-GB" dirty="0"/>
              <a:t> directive)</a:t>
            </a:r>
          </a:p>
          <a:p>
            <a:pPr lvl="2"/>
            <a:r>
              <a:rPr lang="en-GB" dirty="0"/>
              <a:t>executed redundantly, i.e. identically by every thread</a:t>
            </a:r>
          </a:p>
          <a:p>
            <a:pPr lvl="3"/>
            <a:r>
              <a:rPr lang="en-GB" dirty="0"/>
              <a:t>or maybe just by one thread per block (its implementation dependent)</a:t>
            </a:r>
          </a:p>
          <a:p>
            <a:pPr lvl="1"/>
            <a:r>
              <a:rPr lang="en-GB" dirty="0" smtClean="0"/>
              <a:t>There </a:t>
            </a:r>
            <a:r>
              <a:rPr lang="en-GB" dirty="0"/>
              <a:t>is no synchronisation between redundant code or kernels</a:t>
            </a:r>
          </a:p>
          <a:p>
            <a:pPr lvl="2"/>
            <a:r>
              <a:rPr lang="en-GB" dirty="0"/>
              <a:t>offers potential for overlap of execution on GPU</a:t>
            </a:r>
          </a:p>
          <a:p>
            <a:pPr lvl="2"/>
            <a:r>
              <a:rPr lang="en-GB" dirty="0"/>
              <a:t>also offers potential (and likelihood) of race conditions and incorrect code</a:t>
            </a:r>
          </a:p>
          <a:p>
            <a:pPr lvl="1"/>
            <a:r>
              <a:rPr lang="en-GB" dirty="0"/>
              <a:t>There is no mechanism for a barrier inside a parallel region</a:t>
            </a:r>
          </a:p>
          <a:p>
            <a:pPr lvl="2"/>
            <a:r>
              <a:rPr lang="en-GB" dirty="0"/>
              <a:t>after all, CUDA offers no barrier on GPU across </a:t>
            </a:r>
            <a:r>
              <a:rPr lang="en-GB" dirty="0" err="1"/>
              <a:t>threadblocks</a:t>
            </a:r>
            <a:endParaRPr lang="en-GB" dirty="0"/>
          </a:p>
          <a:p>
            <a:pPr lvl="2"/>
            <a:r>
              <a:rPr lang="en-GB" dirty="0"/>
              <a:t>to effect a barrier, end the parallel region and start a new one</a:t>
            </a:r>
          </a:p>
          <a:p>
            <a:pPr lvl="3"/>
            <a:r>
              <a:rPr lang="en-GB" dirty="0"/>
              <a:t>also use wait directive outside parallel region for extra safety</a:t>
            </a:r>
          </a:p>
        </p:txBody>
      </p:sp>
    </p:spTree>
    <p:extLst>
      <p:ext uri="{BB962C8B-B14F-4D97-AF65-F5344CB8AC3E}">
        <p14:creationId xmlns:p14="http://schemas.microsoft.com/office/powerpoint/2010/main" val="2157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parallel loop</a:t>
            </a:r>
            <a:r>
              <a:rPr lang="en-GB" dirty="0" smtClean="0"/>
              <a:t> vs. </a:t>
            </a:r>
            <a:r>
              <a:rPr lang="en-GB" dirty="0" smtClean="0">
                <a:solidFill>
                  <a:srgbClr val="00B050"/>
                </a:solidFill>
              </a:rPr>
              <a:t>parallel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00B050"/>
                </a:solidFill>
              </a:rPr>
              <a:t>loop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908720"/>
            <a:ext cx="8713092" cy="5616625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 advice: don't...</a:t>
            </a:r>
          </a:p>
          <a:p>
            <a:pPr lvl="1"/>
            <a:r>
              <a:rPr lang="en-GB" sz="2400" dirty="0"/>
              <a:t>GPU threads are very lightweight (unlike </a:t>
            </a:r>
            <a:r>
              <a:rPr lang="en-GB" sz="2400" dirty="0" err="1"/>
              <a:t>OpenMP</a:t>
            </a:r>
            <a:r>
              <a:rPr lang="en-GB" sz="2400" dirty="0"/>
              <a:t>)</a:t>
            </a:r>
          </a:p>
          <a:p>
            <a:pPr lvl="2"/>
            <a:r>
              <a:rPr lang="en-GB" sz="2200" dirty="0"/>
              <a:t>so don't worry about having extra </a:t>
            </a:r>
            <a:r>
              <a:rPr lang="en-GB" sz="2200" dirty="0">
                <a:solidFill>
                  <a:srgbClr val="00B050"/>
                </a:solidFill>
              </a:rPr>
              <a:t>parallel</a:t>
            </a:r>
            <a:r>
              <a:rPr lang="en-GB" sz="2200" dirty="0"/>
              <a:t> regions</a:t>
            </a:r>
          </a:p>
          <a:p>
            <a:pPr lvl="1"/>
            <a:r>
              <a:rPr lang="en-GB" sz="2400" dirty="0"/>
              <a:t>explicit use of </a:t>
            </a:r>
            <a:r>
              <a:rPr lang="en-GB" sz="2400" dirty="0" err="1">
                <a:solidFill>
                  <a:srgbClr val="00B050"/>
                </a:solidFill>
              </a:rPr>
              <a:t>async</a:t>
            </a:r>
            <a:r>
              <a:rPr lang="en-GB" sz="2400" dirty="0"/>
              <a:t> clause may achieve same results</a:t>
            </a:r>
          </a:p>
          <a:p>
            <a:pPr lvl="2"/>
            <a:r>
              <a:rPr lang="en-GB" sz="2200" dirty="0"/>
              <a:t>as using one </a:t>
            </a:r>
            <a:r>
              <a:rPr lang="en-GB" sz="2200" dirty="0">
                <a:solidFill>
                  <a:srgbClr val="00B050"/>
                </a:solidFill>
              </a:rPr>
              <a:t>parallel</a:t>
            </a:r>
            <a:r>
              <a:rPr lang="en-GB" sz="2200" dirty="0"/>
              <a:t> region</a:t>
            </a:r>
          </a:p>
          <a:p>
            <a:pPr lvl="2"/>
            <a:r>
              <a:rPr lang="en-GB" sz="2000" dirty="0"/>
              <a:t>but with greater code clarity and better control over </a:t>
            </a:r>
            <a:r>
              <a:rPr lang="en-GB" sz="2000" dirty="0" smtClean="0"/>
              <a:t>overlap</a:t>
            </a:r>
          </a:p>
          <a:p>
            <a:pPr lvl="2"/>
            <a:endParaRPr lang="en-GB" sz="2000" dirty="0"/>
          </a:p>
          <a:p>
            <a:r>
              <a:rPr lang="en-GB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... </a:t>
            </a:r>
            <a:r>
              <a:rPr lang="en-GB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but if you feel you must</a:t>
            </a:r>
            <a:endParaRPr lang="en-GB" sz="2800" dirty="0" smtClean="0"/>
          </a:p>
          <a:p>
            <a:pPr lvl="1"/>
            <a:r>
              <a:rPr lang="en-GB" sz="2400" dirty="0" smtClean="0"/>
              <a:t>begin with composite </a:t>
            </a:r>
            <a:r>
              <a:rPr lang="en-GB" sz="2400" dirty="0" smtClean="0">
                <a:solidFill>
                  <a:srgbClr val="00B050"/>
                </a:solidFill>
              </a:rPr>
              <a:t>parallel loop</a:t>
            </a:r>
            <a:r>
              <a:rPr lang="en-GB" sz="2400" dirty="0" smtClean="0"/>
              <a:t> and get correct code</a:t>
            </a:r>
          </a:p>
          <a:p>
            <a:pPr lvl="2"/>
            <a:r>
              <a:rPr lang="en-GB" sz="2000" dirty="0" smtClean="0"/>
              <a:t>separate directives with care only as a later performance tuning</a:t>
            </a:r>
          </a:p>
          <a:p>
            <a:pPr lvl="3"/>
            <a:r>
              <a:rPr lang="en-GB" sz="1800" dirty="0" smtClean="0"/>
              <a:t>when you are sure the kernels are independent and no race conditions</a:t>
            </a:r>
          </a:p>
          <a:p>
            <a:pPr lvl="2"/>
            <a:r>
              <a:rPr lang="en-GB" sz="2000" dirty="0" smtClean="0"/>
              <a:t>this is similar to using </a:t>
            </a:r>
            <a:r>
              <a:rPr lang="en-GB" sz="2000" dirty="0" err="1" smtClean="0"/>
              <a:t>OpenMP</a:t>
            </a:r>
            <a:r>
              <a:rPr lang="en-GB" sz="2000" dirty="0" smtClean="0"/>
              <a:t> on the CPU</a:t>
            </a:r>
          </a:p>
          <a:p>
            <a:pPr lvl="3"/>
            <a:r>
              <a:rPr lang="en-GB" sz="1800" dirty="0" smtClean="0"/>
              <a:t>if you have multiple </a:t>
            </a:r>
            <a:r>
              <a:rPr lang="en-GB" sz="1800" dirty="0" smtClean="0">
                <a:solidFill>
                  <a:srgbClr val="7030A0"/>
                </a:solidFill>
              </a:rPr>
              <a:t>do</a:t>
            </a:r>
            <a:r>
              <a:rPr lang="en-GB" sz="1800" dirty="0" smtClean="0"/>
              <a:t>/</a:t>
            </a:r>
            <a:r>
              <a:rPr lang="en-GB" sz="1800" dirty="0" smtClean="0">
                <a:solidFill>
                  <a:srgbClr val="7030A0"/>
                </a:solidFill>
              </a:rPr>
              <a:t>for</a:t>
            </a:r>
            <a:r>
              <a:rPr lang="en-GB" sz="1800" dirty="0" smtClean="0"/>
              <a:t> directives inside </a:t>
            </a:r>
            <a:r>
              <a:rPr lang="en-GB" sz="1800" dirty="0" err="1" smtClean="0">
                <a:solidFill>
                  <a:srgbClr val="7030A0"/>
                </a:solidFill>
              </a:rPr>
              <a:t>omp</a:t>
            </a:r>
            <a:r>
              <a:rPr lang="en-GB" sz="1800" dirty="0" smtClean="0">
                <a:solidFill>
                  <a:srgbClr val="7030A0"/>
                </a:solidFill>
              </a:rPr>
              <a:t> parallel</a:t>
            </a:r>
            <a:r>
              <a:rPr lang="en-GB" sz="1800" dirty="0" smtClean="0"/>
              <a:t> region</a:t>
            </a:r>
          </a:p>
          <a:p>
            <a:pPr lvl="3"/>
            <a:r>
              <a:rPr lang="en-GB" sz="1800" dirty="0" smtClean="0"/>
              <a:t>only introduce </a:t>
            </a:r>
            <a:r>
              <a:rPr lang="en-GB" sz="1800" dirty="0" err="1" smtClean="0">
                <a:solidFill>
                  <a:srgbClr val="7030A0"/>
                </a:solidFill>
              </a:rPr>
              <a:t>nowait</a:t>
            </a:r>
            <a:r>
              <a:rPr lang="en-GB" sz="1800" dirty="0" smtClean="0"/>
              <a:t> clause when you are sure the code is working</a:t>
            </a:r>
          </a:p>
          <a:p>
            <a:pPr lvl="3"/>
            <a:r>
              <a:rPr lang="en-GB" sz="1800" dirty="0" smtClean="0"/>
              <a:t>and watch out for race conditions</a:t>
            </a:r>
          </a:p>
          <a:p>
            <a:pPr lvl="4"/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37509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gotchas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61971" y="908720"/>
            <a:ext cx="4968676" cy="1323786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No loop directive</a:t>
            </a:r>
          </a:p>
          <a:p>
            <a:pPr lvl="1"/>
            <a:r>
              <a:rPr lang="en-GB" dirty="0" smtClean="0"/>
              <a:t>The code will (or may) run redundantly</a:t>
            </a:r>
          </a:p>
          <a:p>
            <a:pPr lvl="2"/>
            <a:r>
              <a:rPr lang="en-GB" dirty="0" smtClean="0"/>
              <a:t>Every thread does every loop iteration</a:t>
            </a:r>
          </a:p>
          <a:p>
            <a:pPr lvl="2"/>
            <a:r>
              <a:rPr lang="en-GB" dirty="0" smtClean="0"/>
              <a:t>Not usually what we want</a:t>
            </a:r>
          </a:p>
          <a:p>
            <a:pPr lvl="2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130647" y="909066"/>
            <a:ext cx="3767336" cy="132343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parallel</a:t>
            </a: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DO 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= 1,N</a:t>
            </a: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 a(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) = b(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) + c(</a:t>
            </a:r>
            <a:r>
              <a:rPr lang="en-GB" sz="1600" dirty="0" err="1" smtClean="0">
                <a:solidFill>
                  <a:srgbClr val="1F1F1F"/>
                </a:solidFill>
                <a:latin typeface="Consolas" pitchFamily="49" charset="0"/>
              </a:rPr>
              <a:t>i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)</a:t>
            </a:r>
          </a:p>
          <a:p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 ENDDO</a:t>
            </a: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 smtClean="0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 end parallel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8355" y="2348880"/>
            <a:ext cx="8736012" cy="1816229"/>
            <a:chOff x="179388" y="2965486"/>
            <a:chExt cx="8736012" cy="1816229"/>
          </a:xfrm>
        </p:grpSpPr>
        <p:sp>
          <p:nvSpPr>
            <p:cNvPr id="10" name="Content Placeholder 5"/>
            <p:cNvSpPr txBox="1">
              <a:spLocks/>
            </p:cNvSpPr>
            <p:nvPr/>
          </p:nvSpPr>
          <p:spPr>
            <a:xfrm>
              <a:off x="179388" y="2965486"/>
              <a:ext cx="4968676" cy="1816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83464" indent="-283464" algn="l" defTabSz="914400" rtl="0" eaLnBrk="1" latinLnBrk="0" hangingPunct="1">
                <a:lnSpc>
                  <a:spcPct val="85000"/>
                </a:lnSpc>
                <a:spcBef>
                  <a:spcPts val="150"/>
                </a:spcBef>
                <a:spcAft>
                  <a:spcPts val="150"/>
                </a:spcAft>
                <a:buClr>
                  <a:schemeClr val="accent2"/>
                </a:buClr>
                <a:buSzPct val="100000"/>
                <a:buFont typeface="Arial" pitchFamily="34" charset="0"/>
                <a:buChar char="●"/>
                <a:defRPr sz="2400" b="1" kern="1200" spc="-3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49224" indent="-285750" algn="l" defTabSz="914400" rtl="0" eaLnBrk="1" latinLnBrk="0" hangingPunct="1">
                <a:lnSpc>
                  <a:spcPct val="85000"/>
                </a:lnSpc>
                <a:spcBef>
                  <a:spcPts val="150"/>
                </a:spcBef>
                <a:spcAft>
                  <a:spcPts val="150"/>
                </a:spcAft>
                <a:buClr>
                  <a:schemeClr val="accent2"/>
                </a:buClr>
                <a:buSzPct val="85000"/>
                <a:buFont typeface="Calibri" pitchFamily="34" charset="0"/>
                <a:buChar char="●"/>
                <a:defRPr lang="en-US" sz="20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indent="-228600" algn="l" defTabSz="914400" rtl="0" eaLnBrk="1" latinLnBrk="0" hangingPunct="1">
                <a:lnSpc>
                  <a:spcPct val="85000"/>
                </a:lnSpc>
                <a:spcBef>
                  <a:spcPts val="150"/>
                </a:spcBef>
                <a:spcAft>
                  <a:spcPts val="150"/>
                </a:spcAft>
                <a:buClr>
                  <a:schemeClr val="tx2">
                    <a:lumMod val="60000"/>
                    <a:lumOff val="40000"/>
                  </a:schemeClr>
                </a:buClr>
                <a:buSzPct val="85000"/>
                <a:buFont typeface="Calibri" pitchFamily="34" charset="0"/>
                <a:buChar char="●"/>
                <a:defRPr lang="en-US" sz="18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188720" indent="-228600" algn="l" defTabSz="914400" rtl="0" eaLnBrk="1" latinLnBrk="0" hangingPunct="1">
                <a:lnSpc>
                  <a:spcPct val="85000"/>
                </a:lnSpc>
                <a:spcBef>
                  <a:spcPts val="150"/>
                </a:spcBef>
                <a:spcAft>
                  <a:spcPts val="150"/>
                </a:spcAft>
                <a:buClr>
                  <a:schemeClr val="tx2">
                    <a:lumMod val="60000"/>
                    <a:lumOff val="40000"/>
                  </a:schemeClr>
                </a:buClr>
                <a:buSzPct val="85000"/>
                <a:buFont typeface="Calibri" pitchFamily="34" charset="0"/>
                <a:buChar char="●"/>
                <a:defRPr lang="en-US" sz="16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463040" indent="-228600" algn="l" defTabSz="914400" rtl="0" eaLnBrk="1" latinLnBrk="0" hangingPunct="1">
                <a:lnSpc>
                  <a:spcPct val="85000"/>
                </a:lnSpc>
                <a:spcBef>
                  <a:spcPts val="150"/>
                </a:spcBef>
                <a:spcAft>
                  <a:spcPts val="150"/>
                </a:spcAft>
                <a:buClr>
                  <a:schemeClr val="tx2">
                    <a:lumMod val="60000"/>
                    <a:lumOff val="40000"/>
                  </a:schemeClr>
                </a:buClr>
                <a:buSzPct val="85000"/>
                <a:buFont typeface="Calibri" pitchFamily="34" charset="0"/>
                <a:buChar char="●"/>
                <a:defRPr lang="en-US" sz="1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Serial code in parallel region</a:t>
              </a:r>
            </a:p>
            <a:p>
              <a:pPr lvl="1"/>
              <a:r>
                <a:rPr lang="en-GB" dirty="0" smtClean="0"/>
                <a:t>avoids </a:t>
              </a:r>
              <a:r>
                <a:rPr lang="en-GB" dirty="0" err="1" smtClean="0">
                  <a:solidFill>
                    <a:srgbClr val="00B050"/>
                  </a:solidFill>
                </a:rPr>
                <a:t>copyin</a:t>
              </a:r>
              <a:r>
                <a:rPr lang="en-GB" dirty="0" smtClean="0">
                  <a:solidFill>
                    <a:srgbClr val="00B050"/>
                  </a:solidFill>
                </a:rPr>
                <a:t>(t)</a:t>
              </a:r>
              <a:r>
                <a:rPr lang="en-GB" dirty="0" smtClean="0"/>
                <a:t>, but a good idea?</a:t>
              </a:r>
            </a:p>
            <a:p>
              <a:pPr lvl="1"/>
              <a:r>
                <a:rPr lang="en-GB" dirty="0" smtClean="0">
                  <a:solidFill>
                    <a:srgbClr val="C00000"/>
                  </a:solidFill>
                </a:rPr>
                <a:t>No!</a:t>
              </a:r>
              <a:r>
                <a:rPr lang="en-GB" dirty="0" smtClean="0"/>
                <a:t> Every thread sets t=0</a:t>
              </a:r>
            </a:p>
            <a:p>
              <a:pPr lvl="1"/>
              <a:r>
                <a:rPr lang="en-GB" dirty="0" err="1" smtClean="0"/>
                <a:t>asynchronicity</a:t>
              </a:r>
              <a:r>
                <a:rPr lang="en-GB" dirty="0" smtClean="0"/>
                <a:t>: no guarantee this finishes before loop kernel starts</a:t>
              </a:r>
            </a:p>
            <a:p>
              <a:pPr lvl="1"/>
              <a:r>
                <a:rPr lang="en-GB" dirty="0" smtClean="0"/>
                <a:t>race condition, unstable answers.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48064" y="2965833"/>
              <a:ext cx="3767336" cy="181588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parallel</a:t>
              </a:r>
            </a:p>
            <a:p>
              <a:r>
                <a:rPr lang="en-GB" sz="1600" dirty="0">
                  <a:solidFill>
                    <a:srgbClr val="00B050"/>
                  </a:solidFill>
                  <a:latin typeface="Consolas" pitchFamily="49" charset="0"/>
                </a:rPr>
                <a:t> 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</a:t>
              </a:r>
              <a:r>
                <a:rPr lang="en-GB" sz="1600" dirty="0" smtClean="0">
                  <a:latin typeface="Consolas" pitchFamily="49" charset="0"/>
                </a:rPr>
                <a:t>t = 0</a:t>
              </a: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loop reduction(+:t)</a:t>
              </a:r>
            </a:p>
            <a:p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 DO </a:t>
              </a:r>
              <a:r>
                <a:rPr lang="en-GB" sz="1600" dirty="0" err="1" smtClean="0">
                  <a:solidFill>
                    <a:srgbClr val="1F1F1F"/>
                  </a:solidFill>
                  <a:latin typeface="Consolas" pitchFamily="49" charset="0"/>
                </a:rPr>
                <a:t>i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= 1,N</a:t>
              </a:r>
            </a:p>
            <a:p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  t = t + a(</a:t>
              </a:r>
              <a:r>
                <a:rPr lang="en-GB" sz="1600" dirty="0" err="1" smtClean="0">
                  <a:solidFill>
                    <a:srgbClr val="1F1F1F"/>
                  </a:solidFill>
                  <a:latin typeface="Consolas" pitchFamily="49" charset="0"/>
                </a:rPr>
                <a:t>i</a:t>
              </a:r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)</a:t>
              </a:r>
            </a:p>
            <a:p>
              <a:r>
                <a:rPr lang="en-GB" sz="1600" dirty="0" smtClean="0">
                  <a:solidFill>
                    <a:srgbClr val="1F1F1F"/>
                  </a:solidFill>
                  <a:latin typeface="Consolas" pitchFamily="49" charset="0"/>
                </a:rPr>
                <a:t>  ENDDO</a:t>
              </a: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end parallel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6683" y="4258238"/>
            <a:ext cx="8736012" cy="2554545"/>
            <a:chOff x="179388" y="2965486"/>
            <a:chExt cx="8736012" cy="2554545"/>
          </a:xfrm>
        </p:grpSpPr>
        <p:sp>
          <p:nvSpPr>
            <p:cNvPr id="14" name="Content Placeholder 5"/>
            <p:cNvSpPr txBox="1">
              <a:spLocks/>
            </p:cNvSpPr>
            <p:nvPr/>
          </p:nvSpPr>
          <p:spPr>
            <a:xfrm>
              <a:off x="179388" y="2965486"/>
              <a:ext cx="4968676" cy="1816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83464" indent="-283464" algn="l" defTabSz="914400" rtl="0" eaLnBrk="1" latinLnBrk="0" hangingPunct="1">
                <a:lnSpc>
                  <a:spcPct val="85000"/>
                </a:lnSpc>
                <a:spcBef>
                  <a:spcPts val="150"/>
                </a:spcBef>
                <a:spcAft>
                  <a:spcPts val="150"/>
                </a:spcAft>
                <a:buClr>
                  <a:schemeClr val="accent2"/>
                </a:buClr>
                <a:buSzPct val="100000"/>
                <a:buFont typeface="Arial" pitchFamily="34" charset="0"/>
                <a:buChar char="●"/>
                <a:defRPr sz="2400" b="1" kern="1200" spc="-3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49224" indent="-285750" algn="l" defTabSz="914400" rtl="0" eaLnBrk="1" latinLnBrk="0" hangingPunct="1">
                <a:lnSpc>
                  <a:spcPct val="85000"/>
                </a:lnSpc>
                <a:spcBef>
                  <a:spcPts val="150"/>
                </a:spcBef>
                <a:spcAft>
                  <a:spcPts val="150"/>
                </a:spcAft>
                <a:buClr>
                  <a:schemeClr val="accent2"/>
                </a:buClr>
                <a:buSzPct val="85000"/>
                <a:buFont typeface="Calibri" pitchFamily="34" charset="0"/>
                <a:buChar char="●"/>
                <a:defRPr lang="en-US" sz="20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indent="-228600" algn="l" defTabSz="914400" rtl="0" eaLnBrk="1" latinLnBrk="0" hangingPunct="1">
                <a:lnSpc>
                  <a:spcPct val="85000"/>
                </a:lnSpc>
                <a:spcBef>
                  <a:spcPts val="150"/>
                </a:spcBef>
                <a:spcAft>
                  <a:spcPts val="150"/>
                </a:spcAft>
                <a:buClr>
                  <a:schemeClr val="tx2">
                    <a:lumMod val="60000"/>
                    <a:lumOff val="40000"/>
                  </a:schemeClr>
                </a:buClr>
                <a:buSzPct val="85000"/>
                <a:buFont typeface="Calibri" pitchFamily="34" charset="0"/>
                <a:buChar char="●"/>
                <a:defRPr lang="en-US" sz="18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188720" indent="-228600" algn="l" defTabSz="914400" rtl="0" eaLnBrk="1" latinLnBrk="0" hangingPunct="1">
                <a:lnSpc>
                  <a:spcPct val="85000"/>
                </a:lnSpc>
                <a:spcBef>
                  <a:spcPts val="150"/>
                </a:spcBef>
                <a:spcAft>
                  <a:spcPts val="150"/>
                </a:spcAft>
                <a:buClr>
                  <a:schemeClr val="tx2">
                    <a:lumMod val="60000"/>
                    <a:lumOff val="40000"/>
                  </a:schemeClr>
                </a:buClr>
                <a:buSzPct val="85000"/>
                <a:buFont typeface="Calibri" pitchFamily="34" charset="0"/>
                <a:buChar char="●"/>
                <a:defRPr lang="en-US" sz="16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463040" indent="-228600" algn="l" defTabSz="914400" rtl="0" eaLnBrk="1" latinLnBrk="0" hangingPunct="1">
                <a:lnSpc>
                  <a:spcPct val="85000"/>
                </a:lnSpc>
                <a:spcBef>
                  <a:spcPts val="150"/>
                </a:spcBef>
                <a:spcAft>
                  <a:spcPts val="150"/>
                </a:spcAft>
                <a:buClr>
                  <a:schemeClr val="tx2">
                    <a:lumMod val="60000"/>
                    <a:lumOff val="40000"/>
                  </a:schemeClr>
                </a:buClr>
                <a:buSzPct val="85000"/>
                <a:buFont typeface="Calibri" pitchFamily="34" charset="0"/>
                <a:buChar char="●"/>
                <a:defRPr lang="en-US" sz="16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Multiple kernels</a:t>
              </a:r>
            </a:p>
            <a:p>
              <a:pPr lvl="1"/>
              <a:r>
                <a:rPr lang="en-GB" dirty="0" smtClean="0"/>
                <a:t>Again, potential race condition</a:t>
              </a:r>
            </a:p>
            <a:p>
              <a:pPr lvl="1"/>
              <a:r>
                <a:rPr lang="en-GB" dirty="0" smtClean="0"/>
                <a:t>Treat OpenACC "</a:t>
              </a:r>
              <a:r>
                <a:rPr lang="en-GB" dirty="0" smtClean="0">
                  <a:solidFill>
                    <a:srgbClr val="00B050"/>
                  </a:solidFill>
                </a:rPr>
                <a:t>end loop</a:t>
              </a:r>
              <a:r>
                <a:rPr lang="en-GB" dirty="0" smtClean="0"/>
                <a:t>" like </a:t>
              </a:r>
              <a:r>
                <a:rPr lang="en-GB" dirty="0" err="1" smtClean="0"/>
                <a:t>OpenMP</a:t>
              </a:r>
              <a:r>
                <a:rPr lang="en-GB" dirty="0" smtClean="0"/>
                <a:t> "</a:t>
              </a:r>
              <a:r>
                <a:rPr lang="en-GB" dirty="0" err="1" smtClean="0">
                  <a:solidFill>
                    <a:srgbClr val="7030A0"/>
                  </a:solidFill>
                </a:rPr>
                <a:t>enddo</a:t>
              </a:r>
              <a:r>
                <a:rPr lang="en-GB" dirty="0" smtClean="0">
                  <a:solidFill>
                    <a:srgbClr val="7030A0"/>
                  </a:solidFill>
                </a:rPr>
                <a:t> </a:t>
              </a:r>
              <a:r>
                <a:rPr lang="en-GB" dirty="0" err="1" smtClean="0">
                  <a:solidFill>
                    <a:srgbClr val="7030A0"/>
                  </a:solidFill>
                </a:rPr>
                <a:t>nowait</a:t>
              </a:r>
              <a:r>
                <a:rPr lang="en-GB" dirty="0" smtClean="0"/>
                <a:t>"</a:t>
              </a:r>
            </a:p>
            <a:p>
              <a:endParaRPr lang="en-GB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48064" y="2965486"/>
              <a:ext cx="3767336" cy="2554545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parallel</a:t>
              </a: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loop</a:t>
              </a:r>
            </a:p>
            <a:p>
              <a:r>
                <a:rPr lang="en-GB" sz="1600" dirty="0">
                  <a:solidFill>
                    <a:srgbClr val="00B050"/>
                  </a:solidFill>
                  <a:latin typeface="Consolas" pitchFamily="49" charset="0"/>
                </a:rPr>
                <a:t> 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</a:t>
              </a:r>
              <a:r>
                <a:rPr lang="en-GB" sz="1600" dirty="0" smtClean="0">
                  <a:latin typeface="Consolas" pitchFamily="49" charset="0"/>
                </a:rPr>
                <a:t>DO </a:t>
              </a:r>
              <a:r>
                <a:rPr lang="en-GB" sz="1600" dirty="0" err="1" smtClean="0">
                  <a:latin typeface="Consolas" pitchFamily="49" charset="0"/>
                </a:rPr>
                <a:t>i</a:t>
              </a:r>
              <a:r>
                <a:rPr lang="en-GB" sz="1600" dirty="0" smtClean="0">
                  <a:latin typeface="Consolas" pitchFamily="49" charset="0"/>
                </a:rPr>
                <a:t> = 1,N</a:t>
              </a:r>
            </a:p>
            <a:p>
              <a:r>
                <a:rPr lang="en-GB" sz="1600" dirty="0" smtClean="0">
                  <a:latin typeface="Consolas" pitchFamily="49" charset="0"/>
                </a:rPr>
                <a:t>   a(</a:t>
              </a:r>
              <a:r>
                <a:rPr lang="en-GB" sz="1600" dirty="0" err="1" smtClean="0">
                  <a:latin typeface="Consolas" pitchFamily="49" charset="0"/>
                </a:rPr>
                <a:t>i</a:t>
              </a:r>
              <a:r>
                <a:rPr lang="en-GB" sz="1600" dirty="0" smtClean="0">
                  <a:latin typeface="Consolas" pitchFamily="49" charset="0"/>
                </a:rPr>
                <a:t>) = 2*a(</a:t>
              </a:r>
              <a:r>
                <a:rPr lang="en-GB" sz="1600" dirty="0" err="1" smtClean="0">
                  <a:latin typeface="Consolas" pitchFamily="49" charset="0"/>
                </a:rPr>
                <a:t>i</a:t>
              </a:r>
              <a:r>
                <a:rPr lang="en-GB" sz="1600" dirty="0" smtClean="0">
                  <a:latin typeface="Consolas" pitchFamily="49" charset="0"/>
                </a:rPr>
                <a:t>)</a:t>
              </a:r>
            </a:p>
            <a:p>
              <a:r>
                <a:rPr lang="en-GB" sz="1600" dirty="0">
                  <a:latin typeface="Consolas" pitchFamily="49" charset="0"/>
                </a:rPr>
                <a:t> </a:t>
              </a:r>
              <a:r>
                <a:rPr lang="en-GB" sz="1600" dirty="0" smtClean="0">
                  <a:latin typeface="Consolas" pitchFamily="49" charset="0"/>
                </a:rPr>
                <a:t> ENDDO</a:t>
              </a: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loop</a:t>
              </a:r>
            </a:p>
            <a:p>
              <a:r>
                <a:rPr lang="en-GB" sz="1600" dirty="0">
                  <a:latin typeface="Consolas" pitchFamily="49" charset="0"/>
                </a:rPr>
                <a:t> </a:t>
              </a:r>
              <a:r>
                <a:rPr lang="en-GB" sz="1600" dirty="0" smtClean="0">
                  <a:latin typeface="Consolas" pitchFamily="49" charset="0"/>
                </a:rPr>
                <a:t> DO </a:t>
              </a:r>
              <a:r>
                <a:rPr lang="en-GB" sz="1600" dirty="0" err="1" smtClean="0">
                  <a:latin typeface="Consolas" pitchFamily="49" charset="0"/>
                </a:rPr>
                <a:t>i</a:t>
              </a:r>
              <a:r>
                <a:rPr lang="en-GB" sz="1600" dirty="0" smtClean="0">
                  <a:latin typeface="Consolas" pitchFamily="49" charset="0"/>
                </a:rPr>
                <a:t> = 1,N</a:t>
              </a:r>
            </a:p>
            <a:p>
              <a:r>
                <a:rPr lang="en-GB" sz="1600" dirty="0">
                  <a:latin typeface="Consolas" pitchFamily="49" charset="0"/>
                </a:rPr>
                <a:t> </a:t>
              </a:r>
              <a:r>
                <a:rPr lang="en-GB" sz="1600" dirty="0" smtClean="0">
                  <a:latin typeface="Consolas" pitchFamily="49" charset="0"/>
                </a:rPr>
                <a:t>  a(</a:t>
              </a:r>
              <a:r>
                <a:rPr lang="en-GB" sz="1600" dirty="0" err="1" smtClean="0">
                  <a:latin typeface="Consolas" pitchFamily="49" charset="0"/>
                </a:rPr>
                <a:t>i</a:t>
              </a:r>
              <a:r>
                <a:rPr lang="en-GB" sz="1600" dirty="0" smtClean="0">
                  <a:latin typeface="Consolas" pitchFamily="49" charset="0"/>
                </a:rPr>
                <a:t>) = a(</a:t>
              </a:r>
              <a:r>
                <a:rPr lang="en-GB" sz="1600" dirty="0" err="1" smtClean="0">
                  <a:latin typeface="Consolas" pitchFamily="49" charset="0"/>
                </a:rPr>
                <a:t>i</a:t>
              </a:r>
              <a:r>
                <a:rPr lang="en-GB" sz="1600" dirty="0" smtClean="0">
                  <a:latin typeface="Consolas" pitchFamily="49" charset="0"/>
                </a:rPr>
                <a:t>) + 1</a:t>
              </a:r>
            </a:p>
            <a:p>
              <a:r>
                <a:rPr lang="en-GB" sz="1600" dirty="0">
                  <a:latin typeface="Consolas" pitchFamily="49" charset="0"/>
                </a:rPr>
                <a:t> </a:t>
              </a:r>
              <a:r>
                <a:rPr lang="en-GB" sz="1600" dirty="0" smtClean="0">
                  <a:latin typeface="Consolas" pitchFamily="49" charset="0"/>
                </a:rPr>
                <a:t> ENDDO</a:t>
              </a:r>
            </a:p>
            <a:p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!$</a:t>
              </a:r>
              <a:r>
                <a:rPr lang="en-GB" sz="1600" dirty="0" err="1" smtClean="0">
                  <a:solidFill>
                    <a:srgbClr val="00B050"/>
                  </a:solidFill>
                  <a:latin typeface="Consolas" pitchFamily="49" charset="0"/>
                </a:rPr>
                <a:t>acc</a:t>
              </a:r>
              <a:r>
                <a:rPr lang="en-GB" sz="1600" dirty="0" smtClean="0">
                  <a:solidFill>
                    <a:srgbClr val="00B050"/>
                  </a:solidFill>
                  <a:latin typeface="Consolas" pitchFamily="49" charset="0"/>
                </a:rPr>
                <a:t> end parallel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87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parallel loop</a:t>
            </a:r>
            <a:r>
              <a:rPr lang="en-GB" dirty="0" smtClean="0"/>
              <a:t> vs. </a:t>
            </a:r>
            <a:r>
              <a:rPr lang="en-GB" dirty="0" smtClean="0">
                <a:solidFill>
                  <a:srgbClr val="00B050"/>
                </a:solidFill>
              </a:rPr>
              <a:t>parallel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00B050"/>
                </a:solidFill>
              </a:rPr>
              <a:t>loop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908720"/>
            <a:ext cx="8713092" cy="5616625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 advice: when you actually might want to</a:t>
            </a:r>
          </a:p>
          <a:p>
            <a:pPr lvl="1"/>
            <a:r>
              <a:rPr lang="en-GB" sz="2400" dirty="0" smtClean="0"/>
              <a:t>You </a:t>
            </a:r>
            <a:r>
              <a:rPr lang="en-GB" sz="2400" i="1" dirty="0" smtClean="0"/>
              <a:t>might</a:t>
            </a:r>
            <a:r>
              <a:rPr lang="en-GB" sz="2400" dirty="0" smtClean="0"/>
              <a:t> split the directive if:</a:t>
            </a:r>
          </a:p>
          <a:p>
            <a:pPr lvl="2"/>
            <a:r>
              <a:rPr lang="en-GB" sz="2200" dirty="0" smtClean="0"/>
              <a:t>you have a single </a:t>
            </a:r>
            <a:r>
              <a:rPr lang="en-GB" sz="2200" dirty="0" err="1" smtClean="0"/>
              <a:t>loopnest</a:t>
            </a:r>
            <a:r>
              <a:rPr lang="en-GB" sz="2200" dirty="0" smtClean="0"/>
              <a:t>, and </a:t>
            </a:r>
          </a:p>
          <a:p>
            <a:pPr lvl="2"/>
            <a:r>
              <a:rPr lang="en-GB" sz="2200" dirty="0" smtClean="0"/>
              <a:t>you need explicit control over the loop scheduling</a:t>
            </a:r>
          </a:p>
          <a:p>
            <a:pPr lvl="2"/>
            <a:r>
              <a:rPr lang="en-GB" sz="2200" dirty="0" smtClean="0"/>
              <a:t>you do this with multiple </a:t>
            </a:r>
            <a:r>
              <a:rPr lang="en-GB" sz="2200" dirty="0" smtClean="0">
                <a:solidFill>
                  <a:srgbClr val="00B050"/>
                </a:solidFill>
              </a:rPr>
              <a:t>loop</a:t>
            </a:r>
            <a:r>
              <a:rPr lang="en-GB" sz="2200" dirty="0" smtClean="0"/>
              <a:t> directives inside </a:t>
            </a:r>
            <a:r>
              <a:rPr lang="en-GB" sz="2200" dirty="0" smtClean="0">
                <a:solidFill>
                  <a:srgbClr val="00B050"/>
                </a:solidFill>
              </a:rPr>
              <a:t>parallel</a:t>
            </a:r>
            <a:r>
              <a:rPr lang="en-GB" sz="2200" dirty="0" smtClean="0"/>
              <a:t> region</a:t>
            </a:r>
          </a:p>
          <a:p>
            <a:pPr lvl="3"/>
            <a:r>
              <a:rPr lang="en-GB" dirty="0" smtClean="0"/>
              <a:t>or you could use </a:t>
            </a:r>
            <a:r>
              <a:rPr lang="en-GB" dirty="0" smtClean="0">
                <a:solidFill>
                  <a:srgbClr val="00B050"/>
                </a:solidFill>
              </a:rPr>
              <a:t>parallel loop</a:t>
            </a:r>
            <a:r>
              <a:rPr lang="en-GB" dirty="0" smtClean="0"/>
              <a:t> for the outermost loop, and </a:t>
            </a:r>
            <a:r>
              <a:rPr lang="en-GB" dirty="0" smtClean="0">
                <a:solidFill>
                  <a:srgbClr val="00B050"/>
                </a:solidFill>
              </a:rPr>
              <a:t>loop</a:t>
            </a:r>
            <a:r>
              <a:rPr lang="en-GB" dirty="0" smtClean="0"/>
              <a:t> for the others</a:t>
            </a:r>
          </a:p>
          <a:p>
            <a:r>
              <a:rPr lang="en-GB" dirty="0" smtClean="0"/>
              <a:t>But beware of </a:t>
            </a:r>
            <a:r>
              <a:rPr lang="en-GB" dirty="0"/>
              <a:t>r</a:t>
            </a:r>
            <a:r>
              <a:rPr lang="en-GB" dirty="0" smtClean="0"/>
              <a:t>eduction variables</a:t>
            </a:r>
          </a:p>
          <a:p>
            <a:pPr lvl="1"/>
            <a:r>
              <a:rPr lang="en-GB" dirty="0" smtClean="0"/>
              <a:t>With separate loop directives, you need a </a:t>
            </a:r>
            <a:r>
              <a:rPr lang="en-GB" dirty="0" smtClean="0">
                <a:solidFill>
                  <a:srgbClr val="C00000"/>
                </a:solidFill>
              </a:rPr>
              <a:t>reduction</a:t>
            </a:r>
            <a:r>
              <a:rPr lang="en-GB" dirty="0" smtClean="0"/>
              <a:t> clause on every loop directive that includes a reduction:</a:t>
            </a:r>
          </a:p>
          <a:p>
            <a:pPr lvl="2"/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4114800"/>
            <a:ext cx="9144000" cy="2546661"/>
            <a:chOff x="0" y="3964377"/>
            <a:chExt cx="9144000" cy="2546661"/>
          </a:xfrm>
        </p:grpSpPr>
        <p:sp>
          <p:nvSpPr>
            <p:cNvPr id="10" name="TextBox 9"/>
            <p:cNvSpPr txBox="1"/>
            <p:nvPr/>
          </p:nvSpPr>
          <p:spPr>
            <a:xfrm>
              <a:off x="0" y="3972292"/>
              <a:ext cx="2190008" cy="2123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t = 0</a:t>
              </a:r>
            </a:p>
            <a:p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!$</a:t>
              </a:r>
              <a:r>
                <a:rPr lang="en-GB" sz="1200" b="1" dirty="0" err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acc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parallel loop &amp; </a:t>
              </a:r>
            </a:p>
            <a:p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!$</a:t>
              </a:r>
              <a:r>
                <a:rPr lang="en-GB" sz="1200" b="1" dirty="0" err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acc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GB" sz="1200" b="1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reduction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(+:t)</a:t>
              </a:r>
            </a:p>
            <a:p>
              <a:endParaRPr lang="en-GB" sz="12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GB" sz="120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DO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j = 1,N</a:t>
              </a:r>
            </a:p>
            <a:p>
              <a:endParaRPr lang="en-GB" sz="12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GB" sz="120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DO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= 1,</a:t>
              </a:r>
              <a:r>
                <a:rPr lang="en-GB" sz="1200" dirty="0">
                  <a:latin typeface="Consolas" pitchFamily="49" charset="0"/>
                  <a:cs typeface="Consolas" pitchFamily="49" charset="0"/>
                </a:rPr>
                <a:t>N</a:t>
              </a:r>
              <a:endParaRPr lang="en-GB" sz="12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GB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  t = t + a(</a:t>
              </a:r>
              <a:r>
                <a:rPr lang="en-GB" sz="1200" dirty="0" err="1" smtClean="0">
                  <a:latin typeface="Consolas" pitchFamily="49" charset="0"/>
                  <a:cs typeface="Consolas" pitchFamily="49" charset="0"/>
                </a:rPr>
                <a:t>i,j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en-GB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ENDDO</a:t>
              </a:r>
            </a:p>
            <a:p>
              <a:r>
                <a:rPr lang="en-GB" sz="120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ENDDO</a:t>
              </a:r>
            </a:p>
            <a:p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!$</a:t>
              </a:r>
              <a:r>
                <a:rPr lang="en-GB" sz="1200" b="1" dirty="0" err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acc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end parallel loop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26624" y="3964377"/>
              <a:ext cx="2190008" cy="2123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t = 0</a:t>
              </a:r>
            </a:p>
            <a:p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!$</a:t>
              </a:r>
              <a:r>
                <a:rPr lang="en-GB" sz="1200" b="1" dirty="0" err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acc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parallel &amp; </a:t>
              </a:r>
            </a:p>
            <a:p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!$</a:t>
              </a:r>
              <a:r>
                <a:rPr lang="en-GB" sz="1200" b="1" dirty="0" err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acc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GB" sz="1200" b="1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reduction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(+:t)</a:t>
              </a:r>
            </a:p>
            <a:p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!$</a:t>
              </a:r>
              <a:r>
                <a:rPr lang="en-GB" sz="1200" b="1" dirty="0" err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acc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loop</a:t>
              </a:r>
            </a:p>
            <a:p>
              <a:r>
                <a:rPr lang="en-GB" sz="120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DO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j = 1,N</a:t>
              </a:r>
            </a:p>
            <a:p>
              <a:r>
                <a:rPr lang="en-GB" sz="1200" b="1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!$</a:t>
              </a:r>
              <a:r>
                <a:rPr lang="en-GB" sz="1200" b="1" dirty="0" err="1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acc</a:t>
              </a:r>
              <a:r>
                <a:rPr lang="en-GB" sz="1200" b="1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loop</a:t>
              </a:r>
              <a:endParaRPr lang="en-GB" sz="12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GB" sz="120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DO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= 1,</a:t>
              </a:r>
              <a:r>
                <a:rPr lang="en-GB" sz="1200" dirty="0">
                  <a:latin typeface="Consolas" pitchFamily="49" charset="0"/>
                  <a:cs typeface="Consolas" pitchFamily="49" charset="0"/>
                </a:rPr>
                <a:t>N</a:t>
              </a:r>
              <a:endParaRPr lang="en-GB" sz="12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GB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  t = t + a(</a:t>
              </a:r>
              <a:r>
                <a:rPr lang="en-GB" sz="1200" dirty="0" err="1" smtClean="0">
                  <a:latin typeface="Consolas" pitchFamily="49" charset="0"/>
                  <a:cs typeface="Consolas" pitchFamily="49" charset="0"/>
                </a:rPr>
                <a:t>i,j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en-GB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ENDDO</a:t>
              </a:r>
            </a:p>
            <a:p>
              <a:r>
                <a:rPr lang="en-GB" sz="120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ENDDO</a:t>
              </a:r>
            </a:p>
            <a:p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!$</a:t>
              </a:r>
              <a:r>
                <a:rPr lang="en-GB" sz="1200" b="1" dirty="0" err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acc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end parallel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61164" y="3972292"/>
              <a:ext cx="2305792" cy="2123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t = 0</a:t>
              </a:r>
            </a:p>
            <a:p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!$</a:t>
              </a:r>
              <a:r>
                <a:rPr lang="en-GB" sz="1200" b="1" dirty="0" err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acc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parallel</a:t>
              </a:r>
            </a:p>
            <a:p>
              <a:endParaRPr lang="en-GB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!$</a:t>
              </a:r>
              <a:r>
                <a:rPr lang="en-GB" sz="1200" b="1" dirty="0" err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acc</a:t>
              </a:r>
              <a:r>
                <a:rPr lang="en-GB" sz="1200" b="1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loop </a:t>
              </a:r>
              <a:r>
                <a:rPr lang="en-GB" sz="1200" b="1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reduction</a:t>
              </a:r>
              <a:r>
                <a:rPr lang="en-GB" sz="1200" b="1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(+:t)</a:t>
              </a:r>
              <a:endParaRPr lang="en-GB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GB" sz="120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DO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j = 1,N</a:t>
              </a:r>
            </a:p>
            <a:p>
              <a:r>
                <a:rPr lang="en-GB" sz="1200" b="1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!$</a:t>
              </a:r>
              <a:r>
                <a:rPr lang="en-GB" sz="1200" b="1" dirty="0" err="1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acc</a:t>
              </a:r>
              <a:r>
                <a:rPr lang="en-GB" sz="1200" b="1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loop</a:t>
              </a:r>
              <a:endParaRPr lang="en-GB" sz="12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GB" sz="120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DO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= 1,</a:t>
              </a:r>
              <a:r>
                <a:rPr lang="en-GB" sz="1200" dirty="0">
                  <a:latin typeface="Consolas" pitchFamily="49" charset="0"/>
                  <a:cs typeface="Consolas" pitchFamily="49" charset="0"/>
                </a:rPr>
                <a:t>N</a:t>
              </a:r>
              <a:endParaRPr lang="en-GB" sz="12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GB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  t = t + a(</a:t>
              </a:r>
              <a:r>
                <a:rPr lang="en-GB" sz="1200" dirty="0" err="1" smtClean="0">
                  <a:latin typeface="Consolas" pitchFamily="49" charset="0"/>
                  <a:cs typeface="Consolas" pitchFamily="49" charset="0"/>
                </a:rPr>
                <a:t>i,j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en-GB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ENDDO</a:t>
              </a:r>
            </a:p>
            <a:p>
              <a:r>
                <a:rPr lang="en-GB" sz="120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ENDDO</a:t>
              </a:r>
            </a:p>
            <a:p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!$</a:t>
              </a:r>
              <a:r>
                <a:rPr lang="en-GB" sz="1200" b="1" dirty="0" err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acc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end parallel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8208" y="3972292"/>
              <a:ext cx="2305792" cy="2123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t = 0</a:t>
              </a:r>
            </a:p>
            <a:p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!$</a:t>
              </a:r>
              <a:r>
                <a:rPr lang="en-GB" sz="1200" b="1" dirty="0" err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acc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parallel</a:t>
              </a:r>
            </a:p>
            <a:p>
              <a:endParaRPr lang="en-GB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!$</a:t>
              </a:r>
              <a:r>
                <a:rPr lang="en-GB" sz="1200" b="1" dirty="0" err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acc</a:t>
              </a:r>
              <a:r>
                <a:rPr lang="en-GB" sz="1200" b="1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loop </a:t>
              </a:r>
              <a:r>
                <a:rPr lang="en-GB" sz="1200" b="1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reduction</a:t>
              </a:r>
              <a:r>
                <a:rPr lang="en-GB" sz="1200" b="1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(+:t)</a:t>
              </a:r>
              <a:endParaRPr lang="en-GB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GB" sz="120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DO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j = 1,N</a:t>
              </a:r>
            </a:p>
            <a:p>
              <a:r>
                <a:rPr lang="en-GB" sz="1200" b="1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!$</a:t>
              </a:r>
              <a:r>
                <a:rPr lang="en-GB" sz="1200" b="1" dirty="0" err="1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acc</a:t>
              </a:r>
              <a:r>
                <a:rPr lang="en-GB" sz="1200" b="1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loop</a:t>
              </a:r>
              <a:r>
                <a:rPr lang="en-GB" sz="1200" b="1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b="1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reduction</a:t>
              </a:r>
              <a:r>
                <a:rPr lang="en-GB" sz="1200" b="1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(+:t)</a:t>
              </a:r>
              <a:endParaRPr lang="en-GB" sz="12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GB" sz="120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DO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= 1,</a:t>
              </a:r>
              <a:r>
                <a:rPr lang="en-GB" sz="1200" dirty="0">
                  <a:latin typeface="Consolas" pitchFamily="49" charset="0"/>
                  <a:cs typeface="Consolas" pitchFamily="49" charset="0"/>
                </a:rPr>
                <a:t>N</a:t>
              </a:r>
              <a:endParaRPr lang="en-GB" sz="12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GB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  t = t + a(</a:t>
              </a:r>
              <a:r>
                <a:rPr lang="en-GB" sz="1200" dirty="0" err="1" smtClean="0">
                  <a:latin typeface="Consolas" pitchFamily="49" charset="0"/>
                  <a:cs typeface="Consolas" pitchFamily="49" charset="0"/>
                </a:rPr>
                <a:t>i,j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en-GB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120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ENDDO</a:t>
              </a:r>
            </a:p>
            <a:p>
              <a:r>
                <a:rPr lang="en-GB" sz="1200" dirty="0" smtClean="0">
                  <a:solidFill>
                    <a:schemeClr val="accent5"/>
                  </a:solidFill>
                  <a:latin typeface="Consolas" pitchFamily="49" charset="0"/>
                  <a:cs typeface="Consolas" pitchFamily="49" charset="0"/>
                </a:rPr>
                <a:t>ENDDO</a:t>
              </a:r>
            </a:p>
            <a:p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!$</a:t>
              </a:r>
              <a:r>
                <a:rPr lang="en-GB" sz="1200" b="1" dirty="0" err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acc</a:t>
              </a:r>
              <a:r>
                <a:rPr lang="en-GB" sz="1200" b="1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 end parallel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2504" y="614170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7030A0"/>
                  </a:solidFill>
                </a:rPr>
                <a:t>Correct!</a:t>
              </a:r>
              <a:endParaRPr lang="en-GB" b="1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69128" y="614170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FF0000"/>
                  </a:solidFill>
                </a:rPr>
                <a:t>Wrong!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38604" y="614170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7030A0"/>
                  </a:solidFill>
                </a:rPr>
                <a:t>Correct!</a:t>
              </a:r>
              <a:endParaRPr lang="en-GB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61560" y="614170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FF0000"/>
                  </a:solidFill>
                </a:rPr>
                <a:t>Wrong!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7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OpenACC runtime API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908721"/>
            <a:ext cx="8713092" cy="561662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Directives are comments in the code</a:t>
            </a:r>
          </a:p>
          <a:p>
            <a:pPr lvl="1"/>
            <a:r>
              <a:rPr lang="en-GB" dirty="0" smtClean="0"/>
              <a:t>automatically ignored by non-accelerating compiler</a:t>
            </a:r>
          </a:p>
          <a:p>
            <a:endParaRPr lang="en-GB" dirty="0" smtClean="0"/>
          </a:p>
          <a:p>
            <a:r>
              <a:rPr lang="en-GB" dirty="0" smtClean="0"/>
              <a:t>OpenACC also offers a runtime API</a:t>
            </a:r>
          </a:p>
          <a:p>
            <a:pPr lvl="1"/>
            <a:r>
              <a:rPr lang="en-GB" dirty="0" smtClean="0"/>
              <a:t>set of library calls, names starting 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_</a:t>
            </a:r>
          </a:p>
          <a:p>
            <a:pPr lvl="2"/>
            <a:r>
              <a:rPr lang="en-GB" dirty="0" smtClean="0"/>
              <a:t>set, get and control accelerator properties</a:t>
            </a:r>
          </a:p>
          <a:p>
            <a:pPr lvl="2"/>
            <a:r>
              <a:rPr lang="en-GB" dirty="0" smtClean="0"/>
              <a:t>offer finer-grained control of </a:t>
            </a:r>
            <a:r>
              <a:rPr lang="en-GB" dirty="0" err="1" smtClean="0"/>
              <a:t>asynchronicity</a:t>
            </a:r>
            <a:endParaRPr lang="en-GB" dirty="0" smtClean="0"/>
          </a:p>
          <a:p>
            <a:pPr lvl="1"/>
            <a:r>
              <a:rPr lang="en-GB" dirty="0" smtClean="0"/>
              <a:t>OpenACC specific</a:t>
            </a:r>
          </a:p>
          <a:p>
            <a:pPr lvl="2"/>
            <a:r>
              <a:rPr lang="en-GB" dirty="0" smtClean="0"/>
              <a:t>will need pre-processing away for CPU execution</a:t>
            </a:r>
          </a:p>
          <a:p>
            <a:pPr lvl="2"/>
            <a:r>
              <a:rPr lang="en-GB" dirty="0" smtClean="0">
                <a:solidFill>
                  <a:srgbClr val="0070C0"/>
                </a:solidFill>
              </a:rPr>
              <a:t>#</a:t>
            </a:r>
            <a:r>
              <a:rPr lang="en-GB" dirty="0" err="1" smtClean="0">
                <a:solidFill>
                  <a:srgbClr val="0070C0"/>
                </a:solidFill>
              </a:rPr>
              <a:t>ifdef</a:t>
            </a:r>
            <a:r>
              <a:rPr lang="en-GB" dirty="0" smtClean="0">
                <a:solidFill>
                  <a:srgbClr val="0070C0"/>
                </a:solidFill>
              </a:rPr>
              <a:t> _OPENACC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CCE offers an extended runtime API</a:t>
            </a:r>
          </a:p>
          <a:p>
            <a:pPr lvl="1"/>
            <a:r>
              <a:rPr lang="en-GB" dirty="0" smtClean="0"/>
              <a:t>set of library calls, names starting with </a:t>
            </a:r>
            <a:r>
              <a:rPr lang="en-GB" dirty="0" err="1" smtClean="0">
                <a:solidFill>
                  <a:srgbClr val="00B050"/>
                </a:solidFill>
              </a:rPr>
              <a:t>cray_acc</a:t>
            </a:r>
            <a:r>
              <a:rPr lang="en-GB" dirty="0" smtClean="0">
                <a:solidFill>
                  <a:srgbClr val="00B050"/>
                </a:solidFill>
              </a:rPr>
              <a:t>_</a:t>
            </a:r>
          </a:p>
          <a:p>
            <a:pPr lvl="2"/>
            <a:r>
              <a:rPr lang="en-GB" dirty="0" smtClean="0"/>
              <a:t>will need </a:t>
            </a:r>
            <a:r>
              <a:rPr lang="en-GB" dirty="0" err="1" smtClean="0"/>
              <a:t>preprocessing</a:t>
            </a:r>
            <a:r>
              <a:rPr lang="en-GB" dirty="0" smtClean="0"/>
              <a:t> away if not using OpenACC with CCE</a:t>
            </a:r>
          </a:p>
          <a:p>
            <a:pPr lvl="2"/>
            <a:r>
              <a:rPr lang="en-GB" dirty="0" smtClean="0">
                <a:solidFill>
                  <a:srgbClr val="0070C0"/>
                </a:solidFill>
              </a:rPr>
              <a:t>#if defined(_OPENACC) &amp;&amp; PE_ENV==CRAY</a:t>
            </a:r>
          </a:p>
          <a:p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Advice: you do not need the API for most codes.</a:t>
            </a:r>
          </a:p>
          <a:p>
            <a:pPr lvl="1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Start without it, only introduce it where it is really needed.</a:t>
            </a:r>
          </a:p>
          <a:p>
            <a:pPr lvl="1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 almost never use </a:t>
            </a: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it; we'll talk about it later.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2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 of further information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836712"/>
            <a:ext cx="8713092" cy="5832647"/>
          </a:xfrm>
        </p:spPr>
        <p:txBody>
          <a:bodyPr>
            <a:normAutofit/>
          </a:bodyPr>
          <a:lstStyle/>
          <a:p>
            <a:r>
              <a:rPr lang="en-GB" dirty="0" smtClean="0"/>
              <a:t>OpenACC standard web page: </a:t>
            </a:r>
          </a:p>
          <a:p>
            <a:pPr lvl="1"/>
            <a:r>
              <a:rPr lang="en-GB" dirty="0" smtClean="0">
                <a:hlinkClick r:id="rId2"/>
              </a:rPr>
              <a:t>OpenACC.org</a:t>
            </a:r>
            <a:endParaRPr lang="en-GB" dirty="0" smtClean="0"/>
          </a:p>
          <a:p>
            <a:pPr lvl="2"/>
            <a:r>
              <a:rPr lang="en-GB" dirty="0" smtClean="0"/>
              <a:t>documents: full standard and quick reference guide PDFs</a:t>
            </a:r>
          </a:p>
          <a:p>
            <a:pPr lvl="2"/>
            <a:r>
              <a:rPr lang="en-GB" dirty="0" smtClean="0"/>
              <a:t>links to other documents, tutorials etc.</a:t>
            </a:r>
          </a:p>
          <a:p>
            <a:r>
              <a:rPr lang="en-GB" dirty="0" smtClean="0"/>
              <a:t>Discussion lists:</a:t>
            </a:r>
          </a:p>
          <a:p>
            <a:pPr lvl="1"/>
            <a:r>
              <a:rPr lang="en-GB" dirty="0" smtClean="0"/>
              <a:t>Cray users: </a:t>
            </a:r>
            <a:r>
              <a:rPr lang="en-GB" dirty="0" smtClean="0">
                <a:hlinkClick r:id="rId3"/>
              </a:rPr>
              <a:t>openacc-users@cray.com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automatic subscription if you have a raven account</a:t>
            </a:r>
          </a:p>
          <a:p>
            <a:pPr lvl="1"/>
            <a:r>
              <a:rPr lang="en-GB" dirty="0" smtClean="0"/>
              <a:t>OpenACC forum: </a:t>
            </a:r>
            <a:r>
              <a:rPr lang="en-GB" dirty="0" smtClean="0">
                <a:hlinkClick r:id="rId4"/>
              </a:rPr>
              <a:t>openacc.org/forum</a:t>
            </a:r>
            <a:r>
              <a:rPr lang="en-GB" dirty="0" smtClean="0"/>
              <a:t>  </a:t>
            </a:r>
          </a:p>
          <a:p>
            <a:endParaRPr lang="en-GB" dirty="0"/>
          </a:p>
          <a:p>
            <a:r>
              <a:rPr lang="en-GB" dirty="0" smtClean="0"/>
              <a:t>CCE man pages (with </a:t>
            </a:r>
            <a:r>
              <a:rPr lang="en-GB" dirty="0" err="1">
                <a:solidFill>
                  <a:schemeClr val="accent4"/>
                </a:solidFill>
              </a:rPr>
              <a:t>PrgEnv-cray</a:t>
            </a:r>
            <a:r>
              <a:rPr lang="en-GB" dirty="0"/>
              <a:t> loaded</a:t>
            </a:r>
            <a:r>
              <a:rPr lang="en-GB" dirty="0" smtClean="0"/>
              <a:t>):</a:t>
            </a:r>
          </a:p>
          <a:p>
            <a:pPr lvl="1"/>
            <a:r>
              <a:rPr lang="en-GB" dirty="0"/>
              <a:t>programming model and Cray extensions:</a:t>
            </a:r>
            <a:r>
              <a:rPr lang="en-GB" dirty="0" smtClean="0">
                <a:solidFill>
                  <a:schemeClr val="accent4"/>
                </a:solidFill>
              </a:rPr>
              <a:t> </a:t>
            </a:r>
            <a:r>
              <a:rPr lang="en-GB" dirty="0" err="1" smtClean="0">
                <a:solidFill>
                  <a:schemeClr val="accent4"/>
                </a:solidFill>
              </a:rPr>
              <a:t>intro_openacc</a:t>
            </a:r>
            <a:endParaRPr lang="en-GB" dirty="0"/>
          </a:p>
          <a:p>
            <a:pPr lvl="1"/>
            <a:r>
              <a:rPr lang="en-GB" dirty="0" smtClean="0"/>
              <a:t>examples of use: </a:t>
            </a:r>
            <a:r>
              <a:rPr lang="en-GB" dirty="0" err="1" smtClean="0">
                <a:solidFill>
                  <a:schemeClr val="accent4"/>
                </a:solidFill>
              </a:rPr>
              <a:t>openacc.examples</a:t>
            </a:r>
            <a:endParaRPr lang="en-GB" dirty="0"/>
          </a:p>
          <a:p>
            <a:pPr lvl="1"/>
            <a:r>
              <a:rPr lang="en-GB" dirty="0" smtClean="0"/>
              <a:t>also compiler-specific man pages: </a:t>
            </a:r>
            <a:r>
              <a:rPr lang="en-GB" dirty="0" err="1" smtClean="0">
                <a:solidFill>
                  <a:schemeClr val="accent4"/>
                </a:solidFill>
              </a:rPr>
              <a:t>crayftn</a:t>
            </a:r>
            <a:r>
              <a:rPr lang="en-GB" dirty="0" smtClean="0"/>
              <a:t>, </a:t>
            </a:r>
            <a:r>
              <a:rPr lang="en-GB" dirty="0" err="1" smtClean="0">
                <a:solidFill>
                  <a:schemeClr val="accent4"/>
                </a:solidFill>
              </a:rPr>
              <a:t>craycc</a:t>
            </a:r>
            <a:r>
              <a:rPr lang="en-GB" dirty="0" smtClean="0"/>
              <a:t>, </a:t>
            </a:r>
            <a:r>
              <a:rPr lang="en-GB" dirty="0" err="1" smtClean="0">
                <a:solidFill>
                  <a:schemeClr val="accent4"/>
                </a:solidFill>
              </a:rPr>
              <a:t>crayCC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err="1" smtClean="0"/>
              <a:t>CrayPAT</a:t>
            </a:r>
            <a:r>
              <a:rPr lang="en-GB" dirty="0" smtClean="0"/>
              <a:t> man pages (with </a:t>
            </a:r>
            <a:r>
              <a:rPr lang="en-GB" dirty="0" err="1" smtClean="0">
                <a:solidFill>
                  <a:schemeClr val="accent4"/>
                </a:solidFill>
              </a:rPr>
              <a:t>perftools</a:t>
            </a:r>
            <a:r>
              <a:rPr lang="en-GB" dirty="0" smtClean="0"/>
              <a:t> loaded):</a:t>
            </a:r>
            <a:endParaRPr lang="en-GB" dirty="0"/>
          </a:p>
          <a:p>
            <a:pPr lvl="1"/>
            <a:r>
              <a:rPr lang="en-GB" dirty="0" err="1" smtClean="0">
                <a:solidFill>
                  <a:schemeClr val="accent4"/>
                </a:solidFill>
              </a:rPr>
              <a:t>intro_craypat</a:t>
            </a:r>
            <a:r>
              <a:rPr lang="en-GB" dirty="0" smtClean="0"/>
              <a:t>, </a:t>
            </a:r>
            <a:r>
              <a:rPr lang="en-GB" dirty="0" err="1" smtClean="0">
                <a:solidFill>
                  <a:schemeClr val="accent4"/>
                </a:solidFill>
              </a:rPr>
              <a:t>pat_build</a:t>
            </a:r>
            <a:r>
              <a:rPr lang="en-GB" dirty="0" smtClean="0"/>
              <a:t>, </a:t>
            </a:r>
            <a:r>
              <a:rPr lang="en-GB" dirty="0" err="1" smtClean="0">
                <a:solidFill>
                  <a:schemeClr val="accent4"/>
                </a:solidFill>
              </a:rPr>
              <a:t>pat_report</a:t>
            </a:r>
            <a:endParaRPr lang="en-GB" dirty="0" smtClean="0"/>
          </a:p>
          <a:p>
            <a:pPr lvl="2"/>
            <a:r>
              <a:rPr lang="en-GB" dirty="0" smtClean="0"/>
              <a:t>also command: </a:t>
            </a:r>
            <a:r>
              <a:rPr lang="en-GB" dirty="0" err="1" smtClean="0">
                <a:solidFill>
                  <a:schemeClr val="accent4"/>
                </a:solidFill>
              </a:rPr>
              <a:t>pat_help</a:t>
            </a:r>
            <a:endParaRPr lang="en-GB" dirty="0" smtClean="0">
              <a:solidFill>
                <a:schemeClr val="accent4"/>
              </a:solidFill>
            </a:endParaRPr>
          </a:p>
          <a:p>
            <a:pPr lvl="1"/>
            <a:r>
              <a:rPr lang="en-GB" dirty="0" err="1" smtClean="0">
                <a:solidFill>
                  <a:schemeClr val="accent4"/>
                </a:solidFill>
              </a:rPr>
              <a:t>accpc</a:t>
            </a:r>
            <a:r>
              <a:rPr lang="en-GB" dirty="0" smtClean="0"/>
              <a:t> (for accelerator performance counters)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782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sources of further information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908720"/>
            <a:ext cx="8713092" cy="5760639"/>
          </a:xfrm>
        </p:spPr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PGI Accelerator</a:t>
            </a:r>
            <a:r>
              <a:rPr lang="en-GB" dirty="0" smtClean="0"/>
              <a:t>, including PGI Insider newsletter articles</a:t>
            </a:r>
          </a:p>
          <a:p>
            <a:pPr lvl="2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www.pgroup.com/lit/articles/insider/v4n1a1.htm</a:t>
            </a:r>
            <a:r>
              <a:rPr lang="en-GB" dirty="0" smtClean="0"/>
              <a:t> (overview of support)</a:t>
            </a:r>
            <a:endParaRPr lang="en-GB" dirty="0"/>
          </a:p>
          <a:p>
            <a:pPr lvl="2"/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www.pgroup.com/lit/articles/insider/v4n2a1.htm</a:t>
            </a:r>
            <a:r>
              <a:rPr lang="en-GB" dirty="0" smtClean="0"/>
              <a:t> (</a:t>
            </a:r>
            <a:r>
              <a:rPr lang="en-GB" dirty="0" smtClean="0">
                <a:solidFill>
                  <a:srgbClr val="00B050"/>
                </a:solidFill>
              </a:rPr>
              <a:t>parallel</a:t>
            </a:r>
            <a:r>
              <a:rPr lang="en-GB" dirty="0" smtClean="0"/>
              <a:t> vs. </a:t>
            </a:r>
            <a:r>
              <a:rPr lang="en-GB" dirty="0" smtClean="0">
                <a:solidFill>
                  <a:srgbClr val="00B050"/>
                </a:solidFill>
              </a:rPr>
              <a:t>kernels</a:t>
            </a:r>
            <a:r>
              <a:rPr lang="en-GB" dirty="0" smtClean="0"/>
              <a:t>)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>
                <a:hlinkClick r:id="rId5"/>
              </a:rPr>
              <a:t>CAPS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Recent ORNL workshop</a:t>
            </a:r>
          </a:p>
          <a:p>
            <a:pPr lvl="1"/>
            <a:r>
              <a:rPr lang="en-GB" sz="1900" dirty="0">
                <a:hlinkClick r:id="rId6"/>
              </a:rPr>
              <a:t>http://</a:t>
            </a:r>
            <a:r>
              <a:rPr lang="en-GB" sz="1800" dirty="0">
                <a:hlinkClick r:id="rId6"/>
              </a:rPr>
              <a:t>www.olcf.ornl.gov/event/cray-technical-workshop-on-xk6-programming</a:t>
            </a:r>
            <a:r>
              <a:rPr lang="en-GB" sz="1900" dirty="0" smtClean="0">
                <a:hlinkClick r:id="rId6"/>
              </a:rPr>
              <a:t>/</a:t>
            </a:r>
            <a:endParaRPr lang="en-GB" sz="1900" dirty="0"/>
          </a:p>
          <a:p>
            <a:endParaRPr lang="en-GB" dirty="0"/>
          </a:p>
          <a:p>
            <a:r>
              <a:rPr lang="en-GB" dirty="0" smtClean="0"/>
              <a:t>Recent training courses</a:t>
            </a:r>
          </a:p>
          <a:p>
            <a:pPr lvl="1"/>
            <a:r>
              <a:rPr lang="en-GB" dirty="0" smtClean="0"/>
              <a:t>PRACE, Cray:</a:t>
            </a:r>
          </a:p>
          <a:p>
            <a:pPr lvl="2"/>
            <a:r>
              <a:rPr lang="en-GB" sz="1400" dirty="0" smtClean="0">
                <a:hlinkClick r:id="rId7"/>
              </a:rPr>
              <a:t>http</a:t>
            </a:r>
            <a:r>
              <a:rPr lang="en-GB" sz="1400" dirty="0">
                <a:hlinkClick r:id="rId7"/>
              </a:rPr>
              <a:t>://www.epcc.ed.ac.uk/training-education/course-programme/gpu-programming-workshop</a:t>
            </a:r>
            <a:r>
              <a:rPr lang="en-GB" sz="1400" dirty="0" smtClean="0">
                <a:hlinkClick r:id="rId7"/>
              </a:rPr>
              <a:t>/</a:t>
            </a:r>
            <a:r>
              <a:rPr lang="en-GB" sz="1400" dirty="0" smtClean="0"/>
              <a:t>  </a:t>
            </a:r>
            <a:endParaRPr lang="en-GB" sz="1400" dirty="0"/>
          </a:p>
          <a:p>
            <a:pPr lvl="1"/>
            <a:r>
              <a:rPr lang="en-GB" dirty="0" smtClean="0"/>
              <a:t>SC12 tutorials:</a:t>
            </a:r>
          </a:p>
          <a:p>
            <a:pPr lvl="2"/>
            <a:r>
              <a:rPr lang="en-GB" dirty="0" smtClean="0"/>
              <a:t>Cray:</a:t>
            </a:r>
          </a:p>
          <a:p>
            <a:pPr lvl="3"/>
            <a:r>
              <a:rPr lang="en-GB" sz="1400" dirty="0" smtClean="0">
                <a:hlinkClick r:id="rId8"/>
              </a:rPr>
              <a:t>Productive, Portable Performance on Accelerators Using OpenACC Compilers and Tools</a:t>
            </a:r>
            <a:endParaRPr lang="en-GB" sz="1400" dirty="0"/>
          </a:p>
          <a:p>
            <a:pPr lvl="2"/>
            <a:r>
              <a:rPr lang="en-GB" dirty="0" smtClean="0"/>
              <a:t>PGI:</a:t>
            </a:r>
          </a:p>
          <a:p>
            <a:pPr lvl="3"/>
            <a:r>
              <a:rPr lang="en-GB" sz="1500" dirty="0" smtClean="0">
                <a:hlinkClick r:id="rId9"/>
              </a:rPr>
              <a:t>Introduction </a:t>
            </a:r>
            <a:r>
              <a:rPr lang="en-GB" sz="1500" dirty="0">
                <a:hlinkClick r:id="rId9"/>
              </a:rPr>
              <a:t>to GPU Computing with </a:t>
            </a:r>
            <a:r>
              <a:rPr lang="en-GB" sz="1500" dirty="0" smtClean="0">
                <a:hlinkClick r:id="rId9"/>
              </a:rPr>
              <a:t>OpenACC</a:t>
            </a:r>
            <a:endParaRPr lang="en-GB" sz="1500" dirty="0"/>
          </a:p>
          <a:p>
            <a:pPr lvl="3"/>
            <a:r>
              <a:rPr lang="en-GB" sz="1500" dirty="0" smtClean="0">
                <a:hlinkClick r:id="rId10"/>
              </a:rPr>
              <a:t>Advanced </a:t>
            </a:r>
            <a:r>
              <a:rPr lang="en-GB" sz="1500" dirty="0">
                <a:hlinkClick r:id="rId10"/>
              </a:rPr>
              <a:t>GPU Computing with OpenACC</a:t>
            </a:r>
            <a:endParaRPr lang="en-GB" sz="1500" dirty="0">
              <a:hlinkClick r:id="rId9"/>
            </a:endParaRPr>
          </a:p>
          <a:p>
            <a:pPr lvl="1"/>
            <a:endParaRPr lang="en-GB" dirty="0"/>
          </a:p>
        </p:txBody>
      </p:sp>
      <p:pic>
        <p:nvPicPr>
          <p:cNvPr id="1026" name="Picture 2" descr="Home">
            <a:hlinkClick r:id="rId11" tooltip="Home"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56176" y="5914602"/>
            <a:ext cx="2195735" cy="9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48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5816" y="152400"/>
            <a:ext cx="4551784" cy="8382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79388" y="1124745"/>
            <a:ext cx="8826570" cy="54006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A common directive programming model for </a:t>
            </a:r>
            <a:r>
              <a:rPr lang="en-GB" dirty="0" smtClean="0">
                <a:solidFill>
                  <a:schemeClr val="accent4"/>
                </a:solidFill>
              </a:rPr>
              <a:t>today’s GPUs</a:t>
            </a:r>
          </a:p>
          <a:p>
            <a:pPr lvl="1"/>
            <a:r>
              <a:rPr lang="en-GB" dirty="0" smtClean="0"/>
              <a:t>Announced at SC11 conference</a:t>
            </a:r>
          </a:p>
          <a:p>
            <a:pPr lvl="1"/>
            <a:r>
              <a:rPr lang="en-GB" dirty="0" smtClean="0"/>
              <a:t>Offers portability between compilers</a:t>
            </a:r>
          </a:p>
          <a:p>
            <a:pPr lvl="2"/>
            <a:r>
              <a:rPr lang="en-GB" dirty="0" smtClean="0"/>
              <a:t>Drawn up by: NVIDIA, Cray, PGI, CAPS</a:t>
            </a:r>
          </a:p>
          <a:p>
            <a:pPr lvl="2"/>
            <a:r>
              <a:rPr lang="en-GB" dirty="0" smtClean="0"/>
              <a:t>Multiple compilers offer:</a:t>
            </a:r>
          </a:p>
          <a:p>
            <a:pPr lvl="3"/>
            <a:r>
              <a:rPr lang="en-GB" dirty="0" smtClean="0"/>
              <a:t>portability, debugging, permanence</a:t>
            </a:r>
          </a:p>
          <a:p>
            <a:pPr lvl="1"/>
            <a:r>
              <a:rPr lang="en-GB" dirty="0" smtClean="0"/>
              <a:t>Works for Fortran, C, C++</a:t>
            </a:r>
          </a:p>
          <a:p>
            <a:pPr lvl="2"/>
            <a:r>
              <a:rPr lang="en-GB" dirty="0" smtClean="0"/>
              <a:t>Standard available at </a:t>
            </a:r>
            <a:r>
              <a:rPr lang="en-GB" dirty="0" smtClean="0">
                <a:hlinkClick r:id="rId2"/>
              </a:rPr>
              <a:t>openacc.org</a:t>
            </a:r>
            <a:endParaRPr lang="en-GB" dirty="0" smtClean="0"/>
          </a:p>
          <a:p>
            <a:pPr lvl="2"/>
            <a:r>
              <a:rPr lang="en-GB" dirty="0" smtClean="0"/>
              <a:t>Initially implementations targeted at NVIDIA GPUs</a:t>
            </a:r>
          </a:p>
          <a:p>
            <a:r>
              <a:rPr lang="en-GB" dirty="0" smtClean="0"/>
              <a:t>Current version: 1.0 (November 2011)</a:t>
            </a:r>
          </a:p>
          <a:p>
            <a:pPr lvl="1"/>
            <a:r>
              <a:rPr lang="en-GB" dirty="0" smtClean="0"/>
              <a:t>v2.0 expected in 1H 2013</a:t>
            </a:r>
          </a:p>
          <a:p>
            <a:r>
              <a:rPr lang="en-GB" dirty="0" smtClean="0"/>
              <a:t>Compiler support: all now complete</a:t>
            </a:r>
          </a:p>
          <a:p>
            <a:pPr lvl="1"/>
            <a:r>
              <a:rPr lang="en-GB" dirty="0" smtClean="0"/>
              <a:t>Cray CCE: complete in 8.1 release</a:t>
            </a:r>
          </a:p>
          <a:p>
            <a:pPr lvl="1"/>
            <a:r>
              <a:rPr lang="en-GB" dirty="0" smtClean="0">
                <a:hlinkClick r:id="rId3"/>
              </a:rPr>
              <a:t>PGI Accelerator</a:t>
            </a:r>
            <a:r>
              <a:rPr lang="en-GB" dirty="0" smtClean="0"/>
              <a:t>: version 12.6 onwards</a:t>
            </a:r>
          </a:p>
          <a:p>
            <a:pPr lvl="1"/>
            <a:r>
              <a:rPr lang="en-GB" dirty="0" smtClean="0">
                <a:hlinkClick r:id="rId4"/>
              </a:rPr>
              <a:t>CAPS</a:t>
            </a:r>
            <a:r>
              <a:rPr lang="en-GB" dirty="0" smtClean="0"/>
              <a:t>: Full support in v1.3</a:t>
            </a:r>
          </a:p>
          <a:p>
            <a:pPr lvl="1"/>
            <a:r>
              <a:rPr lang="en-GB" dirty="0" smtClean="0"/>
              <a:t>(</a:t>
            </a:r>
            <a:r>
              <a:rPr lang="en-GB" dirty="0" err="1" smtClean="0">
                <a:hlinkClick r:id="rId5"/>
              </a:rPr>
              <a:t>accULL</a:t>
            </a:r>
            <a:r>
              <a:rPr lang="en-GB" dirty="0" smtClean="0"/>
              <a:t>: research compiler, C only)</a:t>
            </a:r>
          </a:p>
        </p:txBody>
      </p:sp>
      <p:pic>
        <p:nvPicPr>
          <p:cNvPr id="8" name="Picture 7" descr="openacc_logo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512" y="116632"/>
            <a:ext cx="2638425" cy="904875"/>
          </a:xfrm>
          <a:prstGeom prst="rect">
            <a:avLst/>
          </a:prstGeom>
        </p:spPr>
      </p:pic>
      <p:pic>
        <p:nvPicPr>
          <p:cNvPr id="9" name="Picture 8" descr="OpenAABanner2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512" y="5949281"/>
            <a:ext cx="9144000" cy="908720"/>
          </a:xfrm>
          <a:prstGeom prst="rect">
            <a:avLst/>
          </a:prstGeom>
        </p:spPr>
      </p:pic>
      <p:pic>
        <p:nvPicPr>
          <p:cNvPr id="7" name="Picture 6" descr="OpenACC_API_QuickRefGuide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 rot="594851">
            <a:off x="6706493" y="1687809"/>
            <a:ext cx="2027847" cy="44612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88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8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end data</a:t>
            </a:r>
            <a:endParaRPr lang="en-GB" sz="88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9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2627784" y="152400"/>
            <a:ext cx="4839816" cy="838200"/>
          </a:xfrm>
        </p:spPr>
        <p:txBody>
          <a:bodyPr>
            <a:normAutofit/>
          </a:bodyPr>
          <a:lstStyle/>
          <a:p>
            <a:r>
              <a:rPr lang="en-GB" dirty="0" smtClean="0">
                <a:ln>
                  <a:noFill/>
                </a:ln>
                <a:ea typeface="ＭＳ Ｐゴシック"/>
                <a:cs typeface="Arial" charset="0"/>
              </a:rPr>
              <a:t>accelerator directives</a:t>
            </a:r>
            <a:endParaRPr lang="en-US" dirty="0" smtClean="0">
              <a:ln>
                <a:noFill/>
              </a:ln>
              <a:ea typeface="ＭＳ Ｐゴシック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79388" y="1124745"/>
            <a:ext cx="8964612" cy="54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smtClean="0"/>
              <a:t>A common programming model for </a:t>
            </a:r>
            <a:r>
              <a:rPr lang="en-GB" dirty="0" smtClean="0">
                <a:solidFill>
                  <a:schemeClr val="accent4"/>
                </a:solidFill>
              </a:rPr>
              <a:t>tomorrow’s accelerators</a:t>
            </a:r>
            <a:endParaRPr lang="en-GB" dirty="0" smtClean="0">
              <a:solidFill>
                <a:schemeClr val="accent4"/>
              </a:solidFill>
              <a:ea typeface="ＭＳ Ｐゴシック"/>
              <a:cs typeface="ＭＳ Ｐゴシック"/>
            </a:endParaRPr>
          </a:p>
          <a:p>
            <a:r>
              <a:rPr lang="en-GB" dirty="0" smtClean="0">
                <a:ea typeface="ＭＳ Ｐゴシック"/>
                <a:cs typeface="ＭＳ Ｐゴシック"/>
              </a:rPr>
              <a:t>An </a:t>
            </a:r>
            <a:r>
              <a:rPr lang="en-GB" u="sng" dirty="0" smtClean="0">
                <a:ea typeface="ＭＳ Ｐゴシック"/>
                <a:cs typeface="ＭＳ Ｐゴシック"/>
              </a:rPr>
              <a:t>established</a:t>
            </a:r>
            <a:r>
              <a:rPr lang="en-GB" dirty="0" smtClean="0">
                <a:ea typeface="ＭＳ Ｐゴシック"/>
                <a:cs typeface="ＭＳ Ｐゴシック"/>
              </a:rPr>
              <a:t> open standard is the most attractive</a:t>
            </a:r>
          </a:p>
          <a:p>
            <a:pPr lvl="2"/>
            <a:r>
              <a:rPr lang="en-GB" dirty="0" smtClean="0">
                <a:ea typeface="ＭＳ Ｐゴシック"/>
              </a:rPr>
              <a:t>portability; multiple compilers for debugging; permanence</a:t>
            </a:r>
          </a:p>
          <a:p>
            <a:r>
              <a:rPr lang="en-GB" dirty="0" smtClean="0">
                <a:ea typeface="ＭＳ Ｐゴシック"/>
                <a:cs typeface="ＭＳ Ｐゴシック"/>
              </a:rPr>
              <a:t>Currently with subcommittee of </a:t>
            </a:r>
            <a:r>
              <a:rPr lang="en-GB" dirty="0" err="1" smtClean="0">
                <a:ea typeface="ＭＳ Ｐゴシック"/>
                <a:cs typeface="ＭＳ Ｐゴシック"/>
              </a:rPr>
              <a:t>OpenMP</a:t>
            </a:r>
            <a:r>
              <a:rPr lang="en-GB" dirty="0" smtClean="0">
                <a:ea typeface="ＭＳ Ｐゴシック"/>
                <a:cs typeface="ＭＳ Ｐゴシック"/>
              </a:rPr>
              <a:t> ARB</a:t>
            </a:r>
          </a:p>
          <a:p>
            <a:pPr lvl="1"/>
            <a:r>
              <a:rPr lang="en-GB" dirty="0" smtClean="0">
                <a:ea typeface="ＭＳ Ｐゴシック"/>
              </a:rPr>
              <a:t>includes most major vendors + others (e.g. EPCC)</a:t>
            </a:r>
          </a:p>
          <a:p>
            <a:pPr lvl="1"/>
            <a:r>
              <a:rPr lang="en-GB" dirty="0" smtClean="0">
                <a:ea typeface="ＭＳ Ｐゴシック"/>
              </a:rPr>
              <a:t>co-chaired by Cray (James Beyer) and TI (Eric Stotzer)</a:t>
            </a:r>
          </a:p>
          <a:p>
            <a:pPr lvl="1"/>
            <a:r>
              <a:rPr lang="en-GB" dirty="0" smtClean="0">
                <a:ea typeface="ＭＳ Ｐゴシック"/>
                <a:cs typeface="ＭＳ Ｐゴシック"/>
              </a:rPr>
              <a:t>aiming for </a:t>
            </a:r>
            <a:r>
              <a:rPr lang="en-GB" dirty="0" err="1" smtClean="0">
                <a:ea typeface="ＭＳ Ｐゴシック"/>
                <a:cs typeface="ＭＳ Ｐゴシック"/>
              </a:rPr>
              <a:t>OpenMP</a:t>
            </a:r>
            <a:r>
              <a:rPr lang="en-GB" dirty="0" smtClean="0">
                <a:ea typeface="ＭＳ Ｐゴシック"/>
                <a:cs typeface="ＭＳ Ｐゴシック"/>
              </a:rPr>
              <a:t> 4.0</a:t>
            </a:r>
          </a:p>
          <a:p>
            <a:r>
              <a:rPr lang="en-GB" dirty="0" smtClean="0">
                <a:ea typeface="ＭＳ Ｐゴシック"/>
              </a:rPr>
              <a:t>Targets Fortran, C, C++</a:t>
            </a:r>
          </a:p>
          <a:p>
            <a:r>
              <a:rPr lang="en-GB" dirty="0" smtClean="0">
                <a:ea typeface="ＭＳ Ｐゴシック"/>
                <a:cs typeface="ＭＳ Ｐゴシック"/>
              </a:rPr>
              <a:t>Current version: draft</a:t>
            </a:r>
          </a:p>
          <a:p>
            <a:endParaRPr lang="en-GB" dirty="0" smtClean="0">
              <a:ea typeface="ＭＳ Ｐゴシック"/>
              <a:cs typeface="ＭＳ Ｐゴシック"/>
            </a:endParaRPr>
          </a:p>
          <a:p>
            <a:endParaRPr lang="en-GB" dirty="0" smtClean="0">
              <a:ea typeface="ＭＳ Ｐゴシック"/>
              <a:cs typeface="ＭＳ Ｐゴシック"/>
            </a:endParaRPr>
          </a:p>
          <a:p>
            <a:r>
              <a:rPr lang="en-GB" dirty="0" smtClean="0">
                <a:ea typeface="ＭＳ Ｐゴシック"/>
                <a:cs typeface="ＭＳ Ｐゴシック"/>
              </a:rPr>
              <a:t>OpenACC will continue to be supported</a:t>
            </a:r>
          </a:p>
          <a:p>
            <a:pPr lvl="1"/>
            <a:r>
              <a:rPr lang="en-GB" dirty="0" smtClean="0">
                <a:ea typeface="ＭＳ Ｐゴシック"/>
                <a:cs typeface="ＭＳ Ｐゴシック"/>
              </a:rPr>
              <a:t>Developers can transition to </a:t>
            </a:r>
            <a:r>
              <a:rPr lang="en-GB" dirty="0" err="1" smtClean="0">
                <a:ea typeface="ＭＳ Ｐゴシック"/>
                <a:cs typeface="ＭＳ Ｐゴシック"/>
              </a:rPr>
              <a:t>OpenMP</a:t>
            </a:r>
            <a:r>
              <a:rPr lang="en-GB" dirty="0" smtClean="0">
                <a:ea typeface="ＭＳ Ｐゴシック"/>
                <a:cs typeface="ＭＳ Ｐゴシック"/>
              </a:rPr>
              <a:t> if they wish</a:t>
            </a:r>
            <a:endParaRPr lang="en-GB" dirty="0">
              <a:ea typeface="ＭＳ Ｐゴシック"/>
              <a:cs typeface="ＭＳ Ｐゴシック"/>
            </a:endParaRPr>
          </a:p>
          <a:p>
            <a:pPr lvl="1"/>
            <a:r>
              <a:rPr lang="en-GB" dirty="0" smtClean="0">
                <a:ea typeface="ＭＳ Ｐゴシック"/>
                <a:cs typeface="ＭＳ Ｐゴシック"/>
              </a:rPr>
              <a:t>Converting OpenACC to </a:t>
            </a:r>
            <a:r>
              <a:rPr lang="en-GB" dirty="0" err="1" smtClean="0">
                <a:ea typeface="ＭＳ Ｐゴシック"/>
                <a:cs typeface="ＭＳ Ｐゴシック"/>
              </a:rPr>
              <a:t>OpenMP</a:t>
            </a:r>
            <a:r>
              <a:rPr lang="en-GB" dirty="0" smtClean="0">
                <a:ea typeface="ＭＳ Ｐゴシック"/>
                <a:cs typeface="ＭＳ Ｐゴシック"/>
              </a:rPr>
              <a:t> will be straightforward</a:t>
            </a:r>
          </a:p>
        </p:txBody>
      </p:sp>
      <p:pic>
        <p:nvPicPr>
          <p:cNvPr id="30722" name="Picture 2" descr="openmp.or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504" y="116633"/>
            <a:ext cx="2376264" cy="848666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OpenACC Execution model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79388" y="980729"/>
            <a:ext cx="8857108" cy="55446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smtClean="0"/>
              <a:t>In short: </a:t>
            </a:r>
          </a:p>
          <a:p>
            <a:pPr lvl="1"/>
            <a:r>
              <a:rPr lang="en-GB" dirty="0" smtClean="0"/>
              <a:t>It's just like CUDA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OpenACC Execution model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79388" y="980729"/>
            <a:ext cx="8857108" cy="554461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GB" dirty="0" smtClean="0"/>
              <a:t>In detail: </a:t>
            </a:r>
          </a:p>
          <a:p>
            <a:pPr lvl="1"/>
            <a:r>
              <a:rPr lang="en-GB" dirty="0" smtClean="0"/>
              <a:t>Host-directed execution with attached GPU accelerator</a:t>
            </a:r>
          </a:p>
          <a:p>
            <a:pPr lvl="1"/>
            <a:r>
              <a:rPr lang="en-GB" dirty="0" smtClean="0"/>
              <a:t>Main program executes on “host” (i.e. CPU)</a:t>
            </a:r>
          </a:p>
          <a:p>
            <a:pPr lvl="2"/>
            <a:r>
              <a:rPr lang="en-GB" dirty="0" smtClean="0"/>
              <a:t>Compute intensive regions offloaded to the accelerator device</a:t>
            </a:r>
          </a:p>
          <a:p>
            <a:pPr lvl="2"/>
            <a:r>
              <a:rPr lang="en-GB" dirty="0" smtClean="0"/>
              <a:t>under control of the host. </a:t>
            </a:r>
          </a:p>
          <a:p>
            <a:pPr lvl="1"/>
            <a:r>
              <a:rPr lang="en-GB" dirty="0" smtClean="0"/>
              <a:t>“device” (i.e. GPU) executes parallel regions</a:t>
            </a:r>
          </a:p>
          <a:p>
            <a:pPr lvl="2"/>
            <a:r>
              <a:rPr lang="en-GB" dirty="0" smtClean="0"/>
              <a:t>typically contain “kernels” (i.e. work-sharing loops), or</a:t>
            </a:r>
          </a:p>
          <a:p>
            <a:pPr lvl="2"/>
            <a:r>
              <a:rPr lang="en-GB" dirty="0" smtClean="0"/>
              <a:t>kernels regions, containing one or more loops which are executed as kernels.  </a:t>
            </a:r>
          </a:p>
          <a:p>
            <a:pPr lvl="1"/>
            <a:r>
              <a:rPr lang="en-GB" dirty="0" smtClean="0"/>
              <a:t>Host must orchestrate the execution by: </a:t>
            </a:r>
          </a:p>
          <a:p>
            <a:pPr lvl="2"/>
            <a:r>
              <a:rPr lang="en-GB" dirty="0" smtClean="0"/>
              <a:t>allocating memory on the accelerator device, </a:t>
            </a:r>
          </a:p>
          <a:p>
            <a:pPr lvl="2"/>
            <a:r>
              <a:rPr lang="en-GB" dirty="0" smtClean="0"/>
              <a:t>initiating data transfer, </a:t>
            </a:r>
          </a:p>
          <a:p>
            <a:pPr lvl="2"/>
            <a:r>
              <a:rPr lang="en-GB" dirty="0" smtClean="0"/>
              <a:t>sending the code to the accelerator, </a:t>
            </a:r>
          </a:p>
          <a:p>
            <a:pPr lvl="2"/>
            <a:r>
              <a:rPr lang="en-GB" dirty="0" smtClean="0"/>
              <a:t>passing arguments to the parallel region, </a:t>
            </a:r>
          </a:p>
          <a:p>
            <a:pPr lvl="2"/>
            <a:r>
              <a:rPr lang="en-GB" dirty="0" smtClean="0"/>
              <a:t>queuing the device code, </a:t>
            </a:r>
          </a:p>
          <a:p>
            <a:pPr lvl="2"/>
            <a:r>
              <a:rPr lang="en-GB" dirty="0" smtClean="0"/>
              <a:t>waiting for completion, </a:t>
            </a:r>
          </a:p>
          <a:p>
            <a:pPr lvl="2"/>
            <a:r>
              <a:rPr lang="en-GB" dirty="0" smtClean="0"/>
              <a:t>transferring results back to the host, and </a:t>
            </a:r>
          </a:p>
          <a:p>
            <a:pPr lvl="2"/>
            <a:r>
              <a:rPr lang="en-GB" dirty="0" err="1" smtClean="0"/>
              <a:t>deallocating</a:t>
            </a:r>
            <a:r>
              <a:rPr lang="en-GB" dirty="0" smtClean="0"/>
              <a:t> memory.  </a:t>
            </a:r>
          </a:p>
          <a:p>
            <a:pPr lvl="1"/>
            <a:r>
              <a:rPr lang="en-GB" dirty="0" smtClean="0"/>
              <a:t>Host can usually queue a sequence of operations </a:t>
            </a:r>
          </a:p>
          <a:p>
            <a:pPr lvl="2"/>
            <a:r>
              <a:rPr lang="en-GB" dirty="0" smtClean="0"/>
              <a:t>to be executed on the device, one after the other.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6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OpenACC Memory model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79388" y="908720"/>
            <a:ext cx="8713092" cy="56886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In short: </a:t>
            </a:r>
          </a:p>
          <a:p>
            <a:pPr lvl="1"/>
            <a:r>
              <a:rPr lang="en-GB" dirty="0" smtClean="0"/>
              <a:t>it's just like CUDA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5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OpenACC Memory model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79388" y="908720"/>
            <a:ext cx="8713092" cy="5688631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In detail:</a:t>
            </a:r>
          </a:p>
          <a:p>
            <a:pPr lvl="1"/>
            <a:r>
              <a:rPr lang="en-GB" dirty="0" smtClean="0"/>
              <a:t>Memory spaces on the host and device distinct</a:t>
            </a:r>
          </a:p>
          <a:p>
            <a:pPr lvl="2"/>
            <a:r>
              <a:rPr lang="en-GB" dirty="0" smtClean="0"/>
              <a:t>Different locations, different address space</a:t>
            </a:r>
          </a:p>
          <a:p>
            <a:pPr lvl="2"/>
            <a:r>
              <a:rPr lang="en-GB" dirty="0" smtClean="0"/>
              <a:t>Data movement performed by host using runtime library calls that explicitly move data between the separate </a:t>
            </a:r>
            <a:endParaRPr lang="en-GB" dirty="0"/>
          </a:p>
          <a:p>
            <a:pPr lvl="1"/>
            <a:r>
              <a:rPr lang="en-GB" dirty="0" smtClean="0"/>
              <a:t>GPUs have a weak memory model</a:t>
            </a:r>
          </a:p>
          <a:p>
            <a:pPr lvl="2"/>
            <a:r>
              <a:rPr lang="en-GB" dirty="0" smtClean="0"/>
              <a:t>No synchronisation between different execution units (SMs)</a:t>
            </a:r>
          </a:p>
          <a:p>
            <a:pPr lvl="3"/>
            <a:r>
              <a:rPr lang="en-GB" dirty="0" smtClean="0"/>
              <a:t>Unless explicit memory barrier</a:t>
            </a:r>
          </a:p>
          <a:p>
            <a:pPr lvl="2"/>
            <a:r>
              <a:rPr lang="en-GB" dirty="0" smtClean="0"/>
              <a:t>Can write OpenACC kernels with race conditions</a:t>
            </a:r>
          </a:p>
          <a:p>
            <a:pPr lvl="3"/>
            <a:r>
              <a:rPr lang="en-GB" dirty="0" smtClean="0"/>
              <a:t>Giving inconsistent execution results</a:t>
            </a:r>
          </a:p>
          <a:p>
            <a:pPr lvl="3"/>
            <a:r>
              <a:rPr lang="en-GB" dirty="0" smtClean="0"/>
              <a:t>Compiler will catch most errors, but not all (no user-managed barriers)</a:t>
            </a:r>
          </a:p>
          <a:p>
            <a:pPr lvl="1"/>
            <a:r>
              <a:rPr lang="en-GB" dirty="0" smtClean="0"/>
              <a:t>OpenACC</a:t>
            </a:r>
          </a:p>
          <a:p>
            <a:pPr lvl="2"/>
            <a:r>
              <a:rPr lang="en-GB" dirty="0" smtClean="0"/>
              <a:t>data movement between the memories implicit</a:t>
            </a:r>
          </a:p>
          <a:p>
            <a:pPr lvl="3"/>
            <a:r>
              <a:rPr lang="en-GB" dirty="0" smtClean="0"/>
              <a:t>managed by the compiler,</a:t>
            </a:r>
          </a:p>
          <a:p>
            <a:pPr lvl="3"/>
            <a:r>
              <a:rPr lang="en-GB" dirty="0" smtClean="0"/>
              <a:t>based on directives from the programmer.</a:t>
            </a:r>
          </a:p>
          <a:p>
            <a:pPr lvl="2"/>
            <a:r>
              <a:rPr lang="en-GB" dirty="0" smtClean="0"/>
              <a:t>Device memory caches are managed by the compiler </a:t>
            </a:r>
          </a:p>
          <a:p>
            <a:pPr lvl="3"/>
            <a:r>
              <a:rPr lang="en-GB" dirty="0" smtClean="0"/>
              <a:t>with hints from the programmer in the form of directives.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n>
                  <a:noFill/>
                </a:ln>
                <a:ea typeface="ＭＳ Ｐゴシック"/>
                <a:cs typeface="Arial" charset="0"/>
              </a:rPr>
              <a:t>Accelerator directives</a:t>
            </a:r>
            <a:endParaRPr lang="en-US" dirty="0" smtClean="0">
              <a:ln>
                <a:noFill/>
              </a:ln>
              <a:ea typeface="ＭＳ Ｐゴシック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79388" y="980728"/>
            <a:ext cx="8713092" cy="576063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smtClean="0">
                <a:ea typeface="ＭＳ Ｐゴシック"/>
                <a:cs typeface="ＭＳ Ｐゴシック"/>
              </a:rPr>
              <a:t>Modify original source code with directives</a:t>
            </a:r>
          </a:p>
          <a:p>
            <a:pPr lvl="1"/>
            <a:r>
              <a:rPr lang="en-GB" dirty="0" smtClean="0">
                <a:ea typeface="ＭＳ Ｐゴシック"/>
              </a:rPr>
              <a:t>Non-executable statements (comments, pragmas)</a:t>
            </a:r>
          </a:p>
          <a:p>
            <a:pPr lvl="2"/>
            <a:r>
              <a:rPr lang="en-GB" dirty="0" smtClean="0">
                <a:ea typeface="ＭＳ Ｐゴシック"/>
                <a:cs typeface="ＭＳ Ｐゴシック"/>
              </a:rPr>
              <a:t>Can be ignored by non-accelerating compiler</a:t>
            </a:r>
          </a:p>
          <a:p>
            <a:pPr lvl="2"/>
            <a:r>
              <a:rPr lang="en-GB" dirty="0" smtClean="0">
                <a:ea typeface="ＭＳ Ｐゴシック"/>
                <a:cs typeface="ＭＳ Ｐゴシック"/>
              </a:rPr>
              <a:t>CCE </a:t>
            </a:r>
            <a:r>
              <a:rPr lang="en-GB" dirty="0" smtClean="0">
                <a:solidFill>
                  <a:schemeClr val="accent5"/>
                </a:solidFill>
                <a:ea typeface="ＭＳ Ｐゴシック"/>
              </a:rPr>
              <a:t>-</a:t>
            </a:r>
            <a:r>
              <a:rPr lang="en-GB" dirty="0" err="1" smtClean="0">
                <a:solidFill>
                  <a:schemeClr val="accent5"/>
                </a:solidFill>
                <a:ea typeface="ＭＳ Ｐゴシック"/>
              </a:rPr>
              <a:t>hnoacc</a:t>
            </a:r>
            <a:r>
              <a:rPr lang="en-GB" dirty="0" smtClean="0">
                <a:ea typeface="ＭＳ Ｐゴシック"/>
                <a:cs typeface="ＭＳ Ｐゴシック"/>
              </a:rPr>
              <a:t> (or </a:t>
            </a:r>
            <a:r>
              <a:rPr lang="en-GB" dirty="0">
                <a:solidFill>
                  <a:schemeClr val="accent5"/>
                </a:solidFill>
                <a:ea typeface="ＭＳ Ｐゴシック"/>
              </a:rPr>
              <a:t>-</a:t>
            </a:r>
            <a:r>
              <a:rPr lang="en-GB" dirty="0" err="1">
                <a:solidFill>
                  <a:schemeClr val="accent5"/>
                </a:solidFill>
                <a:ea typeface="ＭＳ Ｐゴシック"/>
              </a:rPr>
              <a:t>xacc</a:t>
            </a:r>
            <a:r>
              <a:rPr lang="en-GB" dirty="0" smtClean="0">
                <a:ea typeface="ＭＳ Ｐゴシック"/>
                <a:cs typeface="ＭＳ Ｐゴシック"/>
              </a:rPr>
              <a:t>) also supresses compilation</a:t>
            </a:r>
          </a:p>
          <a:p>
            <a:pPr lvl="1"/>
            <a:r>
              <a:rPr lang="en-GB" dirty="0" smtClean="0">
                <a:ea typeface="ＭＳ Ｐゴシック"/>
              </a:rPr>
              <a:t>Sentinel: </a:t>
            </a:r>
            <a:r>
              <a:rPr lang="en-GB" dirty="0" err="1" smtClean="0">
                <a:solidFill>
                  <a:srgbClr val="00B050"/>
                </a:solidFill>
                <a:ea typeface="ＭＳ Ｐゴシック"/>
              </a:rPr>
              <a:t>acc</a:t>
            </a:r>
            <a:endParaRPr lang="en-GB" dirty="0" smtClean="0">
              <a:ea typeface="ＭＳ Ｐゴシック"/>
            </a:endParaRPr>
          </a:p>
          <a:p>
            <a:pPr lvl="2"/>
            <a:r>
              <a:rPr lang="en-GB" dirty="0">
                <a:solidFill>
                  <a:srgbClr val="7030A0"/>
                </a:solidFill>
                <a:ea typeface="ＭＳ Ｐゴシック"/>
              </a:rPr>
              <a:t>C/C++</a:t>
            </a:r>
            <a:r>
              <a:rPr lang="en-GB" dirty="0">
                <a:ea typeface="ＭＳ Ｐゴシック"/>
              </a:rPr>
              <a:t>: preceded by </a:t>
            </a:r>
            <a:r>
              <a:rPr lang="en-GB" dirty="0">
                <a:solidFill>
                  <a:schemeClr val="accent4"/>
                </a:solidFill>
                <a:ea typeface="ＭＳ Ｐゴシック"/>
              </a:rPr>
              <a:t>#pragma</a:t>
            </a:r>
          </a:p>
          <a:p>
            <a:pPr lvl="3"/>
            <a:r>
              <a:rPr lang="en-GB" dirty="0">
                <a:ea typeface="ＭＳ Ｐゴシック"/>
              </a:rPr>
              <a:t>Structured block {...} avoids need for </a:t>
            </a:r>
            <a:r>
              <a:rPr lang="en-GB" dirty="0">
                <a:solidFill>
                  <a:srgbClr val="00B050"/>
                </a:solidFill>
                <a:ea typeface="ＭＳ Ｐゴシック"/>
              </a:rPr>
              <a:t>end</a:t>
            </a:r>
            <a:r>
              <a:rPr lang="en-GB" dirty="0">
                <a:ea typeface="ＭＳ Ｐゴシック"/>
              </a:rPr>
              <a:t> directives</a:t>
            </a:r>
          </a:p>
          <a:p>
            <a:pPr lvl="2"/>
            <a:r>
              <a:rPr lang="en-GB" dirty="0" smtClean="0">
                <a:solidFill>
                  <a:srgbClr val="7030A0"/>
                </a:solidFill>
                <a:ea typeface="ＭＳ Ｐゴシック"/>
              </a:rPr>
              <a:t>Fortran</a:t>
            </a:r>
            <a:r>
              <a:rPr lang="en-GB" dirty="0" smtClean="0">
                <a:ea typeface="ＭＳ Ｐゴシック"/>
              </a:rPr>
              <a:t>: preceded by </a:t>
            </a:r>
            <a:r>
              <a:rPr lang="en-GB" dirty="0" smtClean="0">
                <a:solidFill>
                  <a:schemeClr val="accent4"/>
                </a:solidFill>
                <a:ea typeface="ＭＳ Ｐゴシック"/>
              </a:rPr>
              <a:t>!$</a:t>
            </a:r>
            <a:r>
              <a:rPr lang="en-GB" dirty="0" smtClean="0">
                <a:ea typeface="ＭＳ Ｐゴシック"/>
              </a:rPr>
              <a:t> (or </a:t>
            </a:r>
            <a:r>
              <a:rPr lang="en-GB" dirty="0" smtClean="0">
                <a:solidFill>
                  <a:schemeClr val="accent4"/>
                </a:solidFill>
                <a:ea typeface="ＭＳ Ｐゴシック"/>
              </a:rPr>
              <a:t>c$</a:t>
            </a:r>
            <a:r>
              <a:rPr lang="en-GB" dirty="0" smtClean="0">
                <a:ea typeface="ＭＳ Ｐゴシック"/>
              </a:rPr>
              <a:t> for FORTRAN77)</a:t>
            </a:r>
          </a:p>
          <a:p>
            <a:pPr lvl="3"/>
            <a:r>
              <a:rPr lang="en-GB" dirty="0" smtClean="0">
                <a:ea typeface="ＭＳ Ｐゴシック"/>
              </a:rPr>
              <a:t>Usually paired with </a:t>
            </a:r>
            <a:r>
              <a:rPr lang="en-GB" dirty="0" smtClean="0">
                <a:solidFill>
                  <a:srgbClr val="00B050"/>
                </a:solidFill>
                <a:ea typeface="ＭＳ Ｐゴシック"/>
                <a:cs typeface="+mn-cs"/>
              </a:rPr>
              <a:t>!$</a:t>
            </a:r>
            <a:r>
              <a:rPr lang="en-GB" dirty="0" err="1" smtClean="0">
                <a:solidFill>
                  <a:srgbClr val="00B050"/>
                </a:solidFill>
                <a:ea typeface="ＭＳ Ｐゴシック"/>
              </a:rPr>
              <a:t>acc</a:t>
            </a:r>
            <a:r>
              <a:rPr lang="en-GB" dirty="0" smtClean="0">
                <a:solidFill>
                  <a:srgbClr val="00B050"/>
                </a:solidFill>
                <a:ea typeface="ＭＳ Ｐゴシック"/>
                <a:cs typeface="+mn-cs"/>
              </a:rPr>
              <a:t> end *</a:t>
            </a:r>
          </a:p>
          <a:p>
            <a:pPr lvl="3"/>
            <a:r>
              <a:rPr lang="en-GB" dirty="0"/>
              <a:t>Directives can be capitalised</a:t>
            </a:r>
            <a:endParaRPr lang="en-GB" dirty="0" smtClean="0">
              <a:ea typeface="ＭＳ Ｐゴシック"/>
            </a:endParaRPr>
          </a:p>
          <a:p>
            <a:pPr lvl="1"/>
            <a:endParaRPr lang="en-GB" dirty="0" smtClean="0">
              <a:ea typeface="ＭＳ Ｐゴシック"/>
            </a:endParaRPr>
          </a:p>
          <a:p>
            <a:pPr lvl="1"/>
            <a:r>
              <a:rPr lang="en-GB" dirty="0" smtClean="0">
                <a:ea typeface="ＭＳ Ｐゴシック"/>
              </a:rPr>
              <a:t>Continuation to extra lines allowed</a:t>
            </a:r>
          </a:p>
          <a:p>
            <a:pPr lvl="2"/>
            <a:r>
              <a:rPr lang="en-GB" dirty="0">
                <a:solidFill>
                  <a:srgbClr val="7030A0"/>
                </a:solidFill>
                <a:ea typeface="ＭＳ Ｐゴシック"/>
              </a:rPr>
              <a:t>C/C++</a:t>
            </a:r>
            <a:r>
              <a:rPr lang="en-GB" dirty="0">
                <a:ea typeface="ＭＳ Ｐゴシック"/>
              </a:rPr>
              <a:t>: </a:t>
            </a:r>
            <a:r>
              <a:rPr lang="en-GB" dirty="0">
                <a:solidFill>
                  <a:srgbClr val="00B050"/>
                </a:solidFill>
                <a:ea typeface="ＭＳ Ｐゴシック"/>
              </a:rPr>
              <a:t>\ </a:t>
            </a:r>
            <a:r>
              <a:rPr lang="en-GB" dirty="0">
                <a:ea typeface="ＭＳ Ｐゴシック"/>
              </a:rPr>
              <a:t>(at </a:t>
            </a:r>
            <a:r>
              <a:rPr lang="en-GB" dirty="0" smtClean="0">
                <a:ea typeface="ＭＳ Ｐゴシック"/>
              </a:rPr>
              <a:t>end of line to be continued)</a:t>
            </a:r>
            <a:endParaRPr lang="en-GB" dirty="0">
              <a:ea typeface="ＭＳ Ｐゴシック"/>
            </a:endParaRPr>
          </a:p>
          <a:p>
            <a:pPr lvl="2"/>
            <a:r>
              <a:rPr lang="en-GB" dirty="0" smtClean="0">
                <a:solidFill>
                  <a:schemeClr val="accent4"/>
                </a:solidFill>
                <a:ea typeface="ＭＳ Ｐゴシック"/>
              </a:rPr>
              <a:t>Fortran</a:t>
            </a:r>
            <a:r>
              <a:rPr lang="en-GB" dirty="0" smtClean="0">
                <a:ea typeface="ＭＳ Ｐゴシック"/>
              </a:rPr>
              <a:t>:</a:t>
            </a:r>
          </a:p>
          <a:p>
            <a:pPr lvl="3"/>
            <a:r>
              <a:rPr lang="en-GB" dirty="0"/>
              <a:t>Fixed form: </a:t>
            </a:r>
            <a:r>
              <a:rPr lang="en-GB" dirty="0" err="1">
                <a:solidFill>
                  <a:srgbClr val="00B050"/>
                </a:solidFill>
              </a:rPr>
              <a:t>c$acc</a:t>
            </a:r>
            <a:r>
              <a:rPr lang="en-GB" dirty="0">
                <a:solidFill>
                  <a:srgbClr val="00B050"/>
                </a:solidFill>
              </a:rPr>
              <a:t>&amp;</a:t>
            </a:r>
            <a:r>
              <a:rPr lang="en-GB" dirty="0"/>
              <a:t> or </a:t>
            </a:r>
            <a:r>
              <a:rPr lang="en-GB" dirty="0">
                <a:solidFill>
                  <a:srgbClr val="00B050"/>
                </a:solidFill>
              </a:rPr>
              <a:t>!$</a:t>
            </a:r>
            <a:r>
              <a:rPr lang="en-GB" dirty="0" err="1">
                <a:solidFill>
                  <a:srgbClr val="00B050"/>
                </a:solidFill>
              </a:rPr>
              <a:t>acc</a:t>
            </a:r>
            <a:r>
              <a:rPr lang="en-GB" dirty="0">
                <a:solidFill>
                  <a:srgbClr val="00B050"/>
                </a:solidFill>
              </a:rPr>
              <a:t>&amp;</a:t>
            </a:r>
            <a:r>
              <a:rPr lang="en-GB" dirty="0"/>
              <a:t> on continuation line</a:t>
            </a:r>
          </a:p>
          <a:p>
            <a:pPr lvl="3"/>
            <a:r>
              <a:rPr lang="en-GB" dirty="0"/>
              <a:t>Free form: </a:t>
            </a:r>
            <a:r>
              <a:rPr lang="en-GB" dirty="0">
                <a:solidFill>
                  <a:srgbClr val="00B050"/>
                </a:solidFill>
              </a:rPr>
              <a:t>&amp;</a:t>
            </a:r>
            <a:r>
              <a:rPr lang="en-GB" dirty="0"/>
              <a:t> at end of line to be continued</a:t>
            </a:r>
          </a:p>
          <a:p>
            <a:pPr lvl="4"/>
            <a:r>
              <a:rPr lang="en-GB" dirty="0"/>
              <a:t>continuation lines can start with either </a:t>
            </a:r>
            <a:r>
              <a:rPr lang="en-GB" dirty="0">
                <a:solidFill>
                  <a:srgbClr val="00B050"/>
                </a:solidFill>
              </a:rPr>
              <a:t>!$</a:t>
            </a:r>
            <a:r>
              <a:rPr lang="en-GB" dirty="0" err="1">
                <a:solidFill>
                  <a:srgbClr val="00B050"/>
                </a:solidFill>
              </a:rPr>
              <a:t>acc</a:t>
            </a:r>
            <a:r>
              <a:rPr lang="en-GB" dirty="0"/>
              <a:t> or </a:t>
            </a:r>
            <a:r>
              <a:rPr lang="en-GB" dirty="0">
                <a:solidFill>
                  <a:srgbClr val="00B050"/>
                </a:solidFill>
              </a:rPr>
              <a:t>!$</a:t>
            </a:r>
            <a:r>
              <a:rPr lang="en-GB" dirty="0" err="1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&amp;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6827" y="3429000"/>
            <a:ext cx="249766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B55475"/>
                </a:solidFill>
                <a:latin typeface="Consolas" pitchFamily="49" charset="0"/>
                <a:ea typeface="ＭＳ Ｐゴシック"/>
              </a:rPr>
              <a:t>! Fortran example</a:t>
            </a:r>
          </a:p>
          <a:p>
            <a:r>
              <a:rPr lang="en-GB" dirty="0" smtClean="0">
                <a:solidFill>
                  <a:srgbClr val="00B050"/>
                </a:solidFill>
                <a:latin typeface="Consolas" pitchFamily="49" charset="0"/>
                <a:ea typeface="ＭＳ Ｐゴシック"/>
              </a:rPr>
              <a:t>!$</a:t>
            </a:r>
            <a:r>
              <a:rPr lang="en-GB" dirty="0" err="1" smtClean="0">
                <a:solidFill>
                  <a:srgbClr val="00B050"/>
                </a:solidFill>
                <a:latin typeface="Consolas" pitchFamily="49" charset="0"/>
                <a:ea typeface="ＭＳ Ｐゴシック"/>
              </a:rPr>
              <a:t>acc</a:t>
            </a:r>
            <a:r>
              <a:rPr lang="en-GB" dirty="0" smtClean="0">
                <a:solidFill>
                  <a:srgbClr val="00B050"/>
                </a:solidFill>
                <a:latin typeface="Consolas" pitchFamily="49" charset="0"/>
                <a:ea typeface="ＭＳ Ｐゴシック"/>
              </a:rPr>
              <a:t> *</a:t>
            </a:r>
          </a:p>
          <a:p>
            <a:r>
              <a:rPr lang="en-GB" dirty="0" smtClean="0">
                <a:solidFill>
                  <a:srgbClr val="1F1F1F"/>
                </a:solidFill>
                <a:latin typeface="Consolas" pitchFamily="49" charset="0"/>
                <a:ea typeface="ＭＳ Ｐゴシック"/>
              </a:rPr>
              <a:t>&lt;structured block&gt;</a:t>
            </a:r>
          </a:p>
          <a:p>
            <a:r>
              <a:rPr lang="en-GB" dirty="0" smtClean="0">
                <a:solidFill>
                  <a:srgbClr val="00B050"/>
                </a:solidFill>
                <a:latin typeface="Consolas" pitchFamily="49" charset="0"/>
                <a:ea typeface="ＭＳ Ｐゴシック"/>
              </a:rPr>
              <a:t>!$</a:t>
            </a:r>
            <a:r>
              <a:rPr lang="en-GB" dirty="0" err="1" smtClean="0">
                <a:solidFill>
                  <a:srgbClr val="00B050"/>
                </a:solidFill>
                <a:latin typeface="Consolas" pitchFamily="49" charset="0"/>
                <a:ea typeface="ＭＳ Ｐゴシック"/>
              </a:rPr>
              <a:t>acc</a:t>
            </a:r>
            <a:r>
              <a:rPr lang="en-GB" dirty="0" smtClean="0">
                <a:solidFill>
                  <a:srgbClr val="00B050"/>
                </a:solidFill>
                <a:latin typeface="Consolas" pitchFamily="49" charset="0"/>
                <a:ea typeface="ＭＳ Ｐゴシック"/>
              </a:rPr>
              <a:t> end *</a:t>
            </a:r>
            <a:endParaRPr lang="en-US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6853" y="2348880"/>
            <a:ext cx="249763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B55475"/>
                </a:solidFill>
                <a:latin typeface="Consolas" pitchFamily="49" charset="0"/>
                <a:ea typeface="ＭＳ Ｐゴシック"/>
              </a:rPr>
              <a:t>// C/C++ example </a:t>
            </a:r>
          </a:p>
          <a:p>
            <a:r>
              <a:rPr lang="en-GB" dirty="0" smtClean="0">
                <a:solidFill>
                  <a:srgbClr val="00B050"/>
                </a:solidFill>
                <a:latin typeface="Consolas" pitchFamily="49" charset="0"/>
                <a:ea typeface="ＭＳ Ｐゴシック"/>
              </a:rPr>
              <a:t>#pragma </a:t>
            </a:r>
            <a:r>
              <a:rPr lang="en-GB" dirty="0" err="1" smtClean="0">
                <a:solidFill>
                  <a:srgbClr val="00B050"/>
                </a:solidFill>
                <a:latin typeface="Consolas" pitchFamily="49" charset="0"/>
                <a:ea typeface="ＭＳ Ｐゴシック"/>
              </a:rPr>
              <a:t>acc</a:t>
            </a:r>
            <a:r>
              <a:rPr lang="en-GB" dirty="0" smtClean="0">
                <a:solidFill>
                  <a:srgbClr val="00B050"/>
                </a:solidFill>
                <a:latin typeface="Consolas" pitchFamily="49" charset="0"/>
                <a:ea typeface="ＭＳ Ｐゴシック"/>
              </a:rPr>
              <a:t> *</a:t>
            </a:r>
          </a:p>
          <a:p>
            <a:r>
              <a:rPr lang="en-GB" dirty="0" smtClean="0">
                <a:solidFill>
                  <a:srgbClr val="1F1F1F"/>
                </a:solidFill>
                <a:latin typeface="Consolas" pitchFamily="49" charset="0"/>
                <a:ea typeface="ＭＳ Ｐゴシック"/>
              </a:rPr>
              <a:t>{structured block}</a:t>
            </a:r>
            <a:endParaRPr lang="en-US" dirty="0">
              <a:solidFill>
                <a:srgbClr val="1F1F1F"/>
              </a:solidFill>
              <a:latin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258&quot;/&gt;&lt;/object&gt;&lt;object type=&quot;3&quot; unique_id=&quot;10007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ray_2012_v2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FD0F180B38C94AB0ACD476C65F15D2" ma:contentTypeVersion="0" ma:contentTypeDescription="Create a new document." ma:contentTypeScope="" ma:versionID="37e2d3ffa88925b6bc8a923da1888d7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F618C3E-9252-4F8E-A51B-FF417D76C0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30E437-B5E2-4832-809F-3D0E50318B79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2341758-7500-415D-B352-2D7E54146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Cray_2012_v2</Template>
  <TotalTime>22820</TotalTime>
  <Words>3376</Words>
  <Application>Microsoft Office PowerPoint</Application>
  <PresentationFormat>On-screen Show (4:3)</PresentationFormat>
  <Paragraphs>638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Cray_2012_v2</vt:lpstr>
      <vt:lpstr>The OpenACC programming model</vt:lpstr>
      <vt:lpstr>Contents</vt:lpstr>
      <vt:lpstr>PowerPoint Presentation</vt:lpstr>
      <vt:lpstr>accelerator directives</vt:lpstr>
      <vt:lpstr>OpenACC Execution model</vt:lpstr>
      <vt:lpstr>OpenACC Execution model</vt:lpstr>
      <vt:lpstr>OpenACC Memory model</vt:lpstr>
      <vt:lpstr>OpenACC Memory model</vt:lpstr>
      <vt:lpstr>Accelerator directives</vt:lpstr>
      <vt:lpstr>Conditional compilation</vt:lpstr>
      <vt:lpstr>A first example</vt:lpstr>
      <vt:lpstr>A first full OpenACC program: "Hello World"</vt:lpstr>
      <vt:lpstr>A second version</vt:lpstr>
      <vt:lpstr>Sharing GPU data between subprograms</vt:lpstr>
      <vt:lpstr>Data clauses </vt:lpstr>
      <vt:lpstr>More data clauses </vt:lpstr>
      <vt:lpstr>And take a breath...</vt:lpstr>
      <vt:lpstr>Clauses for !$acc parallel loop</vt:lpstr>
      <vt:lpstr>More clauses for !$acc parallel loop</vt:lpstr>
      <vt:lpstr>More OpenACC directives</vt:lpstr>
      <vt:lpstr>More OpenACC directives</vt:lpstr>
      <vt:lpstr>parallel vs. kernels</vt:lpstr>
      <vt:lpstr>parallel loop vs. parallel and loop</vt:lpstr>
      <vt:lpstr>parallel loop vs. parallel and loop</vt:lpstr>
      <vt:lpstr>parallel gotchas</vt:lpstr>
      <vt:lpstr>parallel loop vs. parallel and loop</vt:lpstr>
      <vt:lpstr>The OpenACC runtime API</vt:lpstr>
      <vt:lpstr>Sources of further information</vt:lpstr>
      <vt:lpstr>More sources of further information</vt:lpstr>
      <vt:lpstr>Any questions?</vt:lpstr>
    </vt:vector>
  </TitlesOfParts>
  <Company>Cray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GPU Devices using  OpenACC directives on the   Cray XK6 platform</dc:title>
  <dc:creator>ahart</dc:creator>
  <cp:lastModifiedBy>ahart</cp:lastModifiedBy>
  <cp:revision>158</cp:revision>
  <cp:lastPrinted>2012-08-17T12:35:18Z</cp:lastPrinted>
  <dcterms:created xsi:type="dcterms:W3CDTF">2012-05-03T14:33:27Z</dcterms:created>
  <dcterms:modified xsi:type="dcterms:W3CDTF">2013-02-08T21:23:39Z</dcterms:modified>
</cp:coreProperties>
</file>