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9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1" r:id="rId20"/>
    <p:sldId id="287" r:id="rId21"/>
    <p:sldId id="284" r:id="rId22"/>
    <p:sldId id="272" r:id="rId23"/>
    <p:sldId id="273" r:id="rId24"/>
    <p:sldId id="283" r:id="rId25"/>
    <p:sldId id="285" r:id="rId26"/>
    <p:sldId id="275" r:id="rId27"/>
    <p:sldId id="276" r:id="rId28"/>
    <p:sldId id="278" r:id="rId29"/>
    <p:sldId id="279" r:id="rId30"/>
    <p:sldId id="288" r:id="rId31"/>
    <p:sldId id="286" r:id="rId32"/>
    <p:sldId id="280" r:id="rId33"/>
    <p:sldId id="281" r:id="rId34"/>
    <p:sldId id="293" r:id="rId35"/>
    <p:sldId id="294" r:id="rId36"/>
    <p:sldId id="295" r:id="rId37"/>
    <p:sldId id="296" r:id="rId38"/>
    <p:sldId id="282" r:id="rId39"/>
    <p:sldId id="289" r:id="rId40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171BB-FA3E-4A48-B2F9-32C98793CB17}">
          <p14:sldIdLst>
            <p14:sldId id="290"/>
            <p14:sldId id="258"/>
            <p14:sldId id="259"/>
            <p14:sldId id="260"/>
            <p14:sldId id="261"/>
          </p14:sldIdLst>
        </p14:section>
        <p14:section name="Step 1: understanding" id="{EE14332C-2F10-4B08-BBC2-5DD07A7DB920}">
          <p14:sldIdLst>
            <p14:sldId id="262"/>
            <p14:sldId id="263"/>
            <p14:sldId id="264"/>
            <p14:sldId id="265"/>
          </p14:sldIdLst>
        </p14:section>
        <p14:section name="Step 2: first kernel" id="{DFE5DA38-1724-4173-98AF-828082F71BDB}">
          <p14:sldIdLst>
            <p14:sldId id="266"/>
            <p14:sldId id="267"/>
            <p14:sldId id="268"/>
            <p14:sldId id="269"/>
            <p14:sldId id="270"/>
            <p14:sldId id="271"/>
            <p14:sldId id="291"/>
            <p14:sldId id="287"/>
            <p14:sldId id="284"/>
          </p14:sldIdLst>
        </p14:section>
        <p14:section name="Step 3: data regions" id="{454F0469-CD3E-48EB-8347-A40A7BC8E1BB}">
          <p14:sldIdLst>
            <p14:sldId id="272"/>
            <p14:sldId id="273"/>
            <p14:sldId id="283"/>
            <p14:sldId id="285"/>
          </p14:sldIdLst>
        </p14:section>
        <p14:section name="Step 4: Wider data regions" id="{897ED4CC-5995-45B4-BDB9-39D752BC3289}">
          <p14:sldIdLst>
            <p14:sldId id="275"/>
            <p14:sldId id="276"/>
            <p14:sldId id="278"/>
            <p14:sldId id="279"/>
            <p14:sldId id="288"/>
            <p14:sldId id="286"/>
          </p14:sldIdLst>
        </p14:section>
        <p14:section name="Step 5: Performance tuning" id="{0D4E8E7F-25EE-4146-A0F3-7C746B3A3D0E}">
          <p14:sldIdLst>
            <p14:sldId id="280"/>
            <p14:sldId id="281"/>
          </p14:sldIdLst>
        </p14:section>
        <p14:section name="OpenACC and OpenMP" id="{6AD05F25-05BC-4B0A-B26A-BF6527609930}">
          <p14:sldIdLst>
            <p14:sldId id="293"/>
            <p14:sldId id="294"/>
            <p14:sldId id="295"/>
            <p14:sldId id="296"/>
          </p14:sldIdLst>
        </p14:section>
        <p14:section name="Summary" id="{41F34B1B-1788-43C8-83D7-795C2523201F}">
          <p14:sldIdLst>
            <p14:sldId id="282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>
      <p:cViewPr>
        <p:scale>
          <a:sx n="80" d="100"/>
          <a:sy n="80" d="100"/>
        </p:scale>
        <p:origin x="-59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E2A5C-3ED9-471C-AE31-7560D9E7431F}" type="datetime5">
              <a:rPr lang="en-GB" smtClean="0"/>
              <a:t>12-Feb-13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33B8-3773-40F3-A392-05BFE96EC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52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5049-0F39-40BB-BD1C-118E38437AA4}" type="datetime5">
              <a:rPr lang="en-GB" smtClean="0"/>
              <a:t>12-Feb-13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B3CA-B8FA-48E2-BB98-ADAA5B79A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44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Amdahl's Law: as the parallel kernels</a:t>
            </a:r>
            <a:r>
              <a:rPr lang="en-GB" baseline="0" dirty="0" smtClean="0"/>
              <a:t> get accelerated, the limiting parts of the code may not be kernel performance but </a:t>
            </a:r>
            <a:r>
              <a:rPr lang="en-GB" baseline="0" smtClean="0"/>
              <a:t>instead </a:t>
            </a:r>
            <a:r>
              <a:rPr lang="en-GB" baseline="0" smtClean="0"/>
              <a:t>network </a:t>
            </a:r>
            <a:r>
              <a:rPr lang="en-GB" baseline="0" dirty="0" err="1" smtClean="0"/>
              <a:t>comms</a:t>
            </a:r>
            <a:r>
              <a:rPr lang="en-GB" baseline="0" dirty="0" smtClean="0"/>
              <a:t> or I/O. They're not as exciting to work on, but this may be the work that needs doing.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t>12-Feb-13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module</a:t>
            </a:r>
            <a:r>
              <a:rPr lang="en-GB" baseline="0" dirty="0" smtClean="0"/>
              <a:t> load </a:t>
            </a:r>
            <a:r>
              <a:rPr lang="en-GB" baseline="0" dirty="0" err="1" smtClean="0"/>
              <a:t>perftools</a:t>
            </a:r>
            <a:endParaRPr lang="en-GB" baseline="0" dirty="0" smtClean="0"/>
          </a:p>
          <a:p>
            <a:r>
              <a:rPr lang="en-GB" baseline="0" dirty="0" smtClean="0"/>
              <a:t>make clean</a:t>
            </a:r>
          </a:p>
          <a:p>
            <a:r>
              <a:rPr lang="en-GB" baseline="0" dirty="0" smtClean="0"/>
              <a:t>make VERSION=01</a:t>
            </a:r>
          </a:p>
          <a:p>
            <a:r>
              <a:rPr lang="en-GB" dirty="0" err="1" smtClean="0"/>
              <a:t>pat_build</a:t>
            </a:r>
            <a:r>
              <a:rPr lang="en-GB" dirty="0" smtClean="0"/>
              <a:t> -u himeno_v01.x</a:t>
            </a:r>
          </a:p>
          <a:p>
            <a:r>
              <a:rPr lang="en-GB" dirty="0" smtClean="0"/>
              <a:t>bash </a:t>
            </a:r>
            <a:r>
              <a:rPr lang="en-GB" dirty="0" err="1" smtClean="0"/>
              <a:t>submit.bash</a:t>
            </a:r>
            <a:r>
              <a:rPr lang="en-GB" dirty="0" smtClean="0"/>
              <a:t> himeno_v01.x+pat</a:t>
            </a:r>
          </a:p>
          <a:p>
            <a:r>
              <a:rPr lang="en-GB" dirty="0" smtClean="0"/>
              <a:t>cd</a:t>
            </a:r>
            <a:r>
              <a:rPr lang="en-GB" baseline="0" dirty="0" smtClean="0"/>
              <a:t> &lt;lustre directory&gt;</a:t>
            </a:r>
          </a:p>
          <a:p>
            <a:r>
              <a:rPr lang="en-GB" baseline="0" dirty="0" smtClean="0"/>
              <a:t>&lt;check job finished&gt;</a:t>
            </a:r>
          </a:p>
          <a:p>
            <a:r>
              <a:rPr lang="en-GB" baseline="0" dirty="0" err="1" smtClean="0"/>
              <a:t>pat_report</a:t>
            </a:r>
            <a:r>
              <a:rPr lang="en-GB" baseline="0" dirty="0" smtClean="0"/>
              <a:t> &lt;</a:t>
            </a:r>
            <a:r>
              <a:rPr lang="en-GB" baseline="0" dirty="0" err="1" smtClean="0"/>
              <a:t>xf</a:t>
            </a:r>
            <a:r>
              <a:rPr lang="en-GB" baseline="0" dirty="0" smtClean="0"/>
              <a:t> file&gt;</a:t>
            </a:r>
          </a:p>
          <a:p>
            <a:r>
              <a:rPr lang="en-GB" baseline="0" dirty="0" smtClean="0"/>
              <a:t>To include very quick events, rerun </a:t>
            </a:r>
            <a:r>
              <a:rPr lang="en-GB" baseline="0" dirty="0" err="1" smtClean="0"/>
              <a:t>pat_report</a:t>
            </a:r>
            <a:r>
              <a:rPr lang="en-GB" baseline="0" dirty="0" smtClean="0"/>
              <a:t> command with -T flag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t>12-Feb-13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</a:t>
            </a:r>
            <a:r>
              <a:rPr lang="en-GB" baseline="0" dirty="0" smtClean="0"/>
              <a:t> before, but use command: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ACC_MODEL=</a:t>
            </a:r>
            <a:r>
              <a:rPr lang="en-GB" baseline="0" dirty="0" err="1" smtClean="0"/>
              <a:t>auto_async_none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to add correct flags to the compile stage.</a:t>
            </a:r>
          </a:p>
          <a:p>
            <a:endParaRPr lang="en-GB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t>12-Feb-13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We'll discuss this</a:t>
            </a:r>
            <a:r>
              <a:rPr lang="en-GB" baseline="0" dirty="0" smtClean="0"/>
              <a:t> in much more detail later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t>12-Feb-13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the </a:t>
            </a:r>
            <a:r>
              <a:rPr lang="en-GB" dirty="0" err="1" smtClean="0"/>
              <a:t>OpenMP</a:t>
            </a:r>
            <a:r>
              <a:rPr lang="en-GB" baseline="0" dirty="0" smtClean="0"/>
              <a:t> looks just like the OpenACC, but without having to worry about data locality.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the </a:t>
            </a:r>
            <a:r>
              <a:rPr lang="en-GB" baseline="0" dirty="0" err="1" smtClean="0"/>
              <a:t>OpenMP</a:t>
            </a:r>
            <a:r>
              <a:rPr lang="en-GB" baseline="0" dirty="0" smtClean="0"/>
              <a:t> is likely to be inefficient as (two) </a:t>
            </a:r>
            <a:r>
              <a:rPr lang="en-GB" baseline="0" dirty="0" err="1" smtClean="0"/>
              <a:t>threadteams</a:t>
            </a:r>
            <a:r>
              <a:rPr lang="en-GB" baseline="0" dirty="0" smtClean="0"/>
              <a:t> are created for each iteration and creating </a:t>
            </a:r>
            <a:r>
              <a:rPr lang="en-GB" baseline="0" dirty="0" err="1" smtClean="0"/>
              <a:t>loopteams</a:t>
            </a:r>
            <a:r>
              <a:rPr lang="en-GB" baseline="0" dirty="0" smtClean="0"/>
              <a:t> is expensive in </a:t>
            </a:r>
            <a:r>
              <a:rPr lang="en-GB" baseline="0" dirty="0" err="1" smtClean="0"/>
              <a:t>OpenMP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next slide shows a more efficient </a:t>
            </a:r>
            <a:r>
              <a:rPr lang="en-GB" baseline="0" dirty="0" err="1" smtClean="0"/>
              <a:t>OpenMP-ing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t>12-Feb-13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</a:t>
            </a:r>
            <a:r>
              <a:rPr lang="en-GB" dirty="0" err="1" smtClean="0"/>
              <a:t>OpenM</a:t>
            </a:r>
            <a:r>
              <a:rPr lang="en-GB" baseline="0" dirty="0" err="1" smtClean="0"/>
              <a:t>P</a:t>
            </a:r>
            <a:r>
              <a:rPr lang="en-GB" baseline="0" dirty="0" smtClean="0"/>
              <a:t> looks different to OpenACC. Details on the next slide...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One big difference is that </a:t>
            </a:r>
            <a:r>
              <a:rPr lang="en-GB" baseline="0" dirty="0" err="1" smtClean="0"/>
              <a:t>OpenMP</a:t>
            </a:r>
            <a:r>
              <a:rPr lang="en-GB" baseline="0" dirty="0" smtClean="0"/>
              <a:t> only partitions the outer loop in the </a:t>
            </a:r>
            <a:r>
              <a:rPr lang="en-GB" baseline="0" dirty="0" err="1" smtClean="0"/>
              <a:t>loopnest</a:t>
            </a:r>
            <a:r>
              <a:rPr lang="en-GB" baseline="0" dirty="0" smtClean="0"/>
              <a:t> (or outer loops if we use the collapse clause). OpenACC partitions multiple levels of the </a:t>
            </a:r>
            <a:r>
              <a:rPr lang="en-GB" baseline="0" dirty="0" err="1" smtClean="0"/>
              <a:t>loopnest</a:t>
            </a:r>
            <a:r>
              <a:rPr lang="en-GB" baseline="0" dirty="0" smtClean="0"/>
              <a:t>; outermost (gang), innermost (vector) and potentially intermediate loops as well.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t>12-Feb-13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Race condition example:</a:t>
            </a:r>
            <a:r>
              <a:rPr lang="en-GB" baseline="0" dirty="0" smtClean="0"/>
              <a:t> statement "gosa1=0" is essentially a small kernel that may be executed by one or more threads (this is OpenACC implementation-dependent) and therefore by one or more </a:t>
            </a:r>
            <a:r>
              <a:rPr lang="en-GB" baseline="0" dirty="0" err="1" smtClean="0"/>
              <a:t>threadblocks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Threadblock</a:t>
            </a:r>
            <a:r>
              <a:rPr lang="en-GB" baseline="0" dirty="0" smtClean="0"/>
              <a:t> scheduling is handled by the runtime and there is no guarantee of ordering. A (fast) </a:t>
            </a:r>
            <a:r>
              <a:rPr lang="en-GB" baseline="0" dirty="0" err="1" smtClean="0"/>
              <a:t>threadblock</a:t>
            </a:r>
            <a:r>
              <a:rPr lang="en-GB" baseline="0" dirty="0" smtClean="0"/>
              <a:t> may have started the gosa1 reduction kernel before a (slow) </a:t>
            </a:r>
            <a:r>
              <a:rPr lang="en-GB" baseline="0" dirty="0" err="1" smtClean="0"/>
              <a:t>threadblock</a:t>
            </a:r>
            <a:r>
              <a:rPr lang="en-GB" baseline="0" dirty="0" smtClean="0"/>
              <a:t> resets gosa1 to zero, so the final answer will be wrong.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also no way to guarantee that the </a:t>
            </a:r>
            <a:r>
              <a:rPr lang="en-GB" baseline="0" dirty="0" err="1" smtClean="0"/>
              <a:t>threadblocks</a:t>
            </a:r>
            <a:r>
              <a:rPr lang="en-GB" baseline="0" dirty="0" smtClean="0"/>
              <a:t> for the first loop kernel have completed before the second kernel executes.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95049-0F39-40BB-BD1C-118E38437AA4}" type="datetime5">
              <a:rPr lang="en-GB" smtClean="0"/>
              <a:t>12-Feb-13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B3CA-B8FA-48E2-BB98-ADAA5B79A4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or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T&amp;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79512" y="3933056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6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ccc.riken.jp/HPC_e/himenobmt_e.html" TargetMode="External"/><Relationship Id="rId2" Type="http://schemas.openxmlformats.org/officeDocument/2006/relationships/hyperlink" Target="http://accc.riken.jp/2444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Worked example: 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the scalar </a:t>
            </a:r>
            <a:r>
              <a:rPr lang="en-GB" dirty="0" err="1" smtClean="0"/>
              <a:t>Himeno</a:t>
            </a:r>
            <a:r>
              <a:rPr lang="en-GB" dirty="0" smtClean="0"/>
              <a:t> code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08448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Alistair Hart</a:t>
            </a:r>
          </a:p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Cray </a:t>
            </a:r>
            <a:r>
              <a:rPr lang="en-GB" dirty="0" err="1" smtClean="0">
                <a:latin typeface="Arial" charset="0"/>
                <a:ea typeface="ＭＳ Ｐゴシック"/>
                <a:cs typeface="ＭＳ Ｐゴシック"/>
              </a:rPr>
              <a:t>Exascale</a:t>
            </a:r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 Research Initiative Europe</a:t>
            </a:r>
          </a:p>
          <a:p>
            <a:pPr algn="r"/>
            <a:endParaRPr lang="en-GB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4040723"/>
            <a:ext cx="4211960" cy="2221012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 first OpenACC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90600"/>
            <a:ext cx="3810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Start with most expensive</a:t>
            </a:r>
          </a:p>
          <a:p>
            <a:pPr lvl="1"/>
            <a:r>
              <a:rPr lang="en-US" dirty="0" smtClean="0"/>
              <a:t>apply </a:t>
            </a:r>
            <a:r>
              <a:rPr lang="en-US" dirty="0" smtClean="0">
                <a:solidFill>
                  <a:srgbClr val="00B050"/>
                </a:solidFill>
              </a:rPr>
              <a:t>parallel loop</a:t>
            </a:r>
          </a:p>
          <a:p>
            <a:pPr lvl="1"/>
            <a:r>
              <a:rPr lang="en-US" b="0" dirty="0" smtClean="0">
                <a:solidFill>
                  <a:srgbClr val="00B050"/>
                </a:solidFill>
              </a:rPr>
              <a:t>end parallel loop</a:t>
            </a:r>
            <a:r>
              <a:rPr lang="en-US" b="0" dirty="0" smtClean="0"/>
              <a:t> optional</a:t>
            </a:r>
          </a:p>
          <a:p>
            <a:pPr lvl="2"/>
            <a:r>
              <a:rPr lang="en-US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 use it for clarity</a:t>
            </a:r>
            <a:endParaRPr lang="en-US" b="0" i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b="0" dirty="0" smtClean="0">
                <a:solidFill>
                  <a:srgbClr val="00B050"/>
                </a:solidFill>
              </a:rPr>
              <a:t>reduction</a:t>
            </a:r>
            <a:r>
              <a:rPr lang="en-US" b="0" dirty="0" smtClean="0"/>
              <a:t> clause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OpenMP</a:t>
            </a:r>
            <a:r>
              <a:rPr lang="en-US" dirty="0" smtClean="0"/>
              <a:t>, not optional</a:t>
            </a:r>
            <a:endParaRPr lang="en-US" b="0" dirty="0" smtClean="0"/>
          </a:p>
          <a:p>
            <a:r>
              <a:rPr lang="en-US" b="0" dirty="0" smtClean="0">
                <a:solidFill>
                  <a:srgbClr val="00B050"/>
                </a:solidFill>
              </a:rPr>
              <a:t>private</a:t>
            </a:r>
            <a:r>
              <a:rPr lang="en-US" b="0" dirty="0" smtClean="0"/>
              <a:t> clause</a:t>
            </a:r>
          </a:p>
          <a:p>
            <a:pPr lvl="1"/>
            <a:r>
              <a:rPr lang="en-US" dirty="0" smtClean="0"/>
              <a:t>loop variables default </a:t>
            </a:r>
            <a:r>
              <a:rPr lang="en-US" dirty="0" smtClean="0">
                <a:solidFill>
                  <a:srgbClr val="00B050"/>
                </a:solidFill>
              </a:rPr>
              <a:t>private</a:t>
            </a:r>
            <a:r>
              <a:rPr lang="en-US" dirty="0" smtClean="0"/>
              <a:t> (like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b="0" dirty="0" smtClean="0"/>
              <a:t>scalar variables default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private</a:t>
            </a:r>
            <a:r>
              <a:rPr lang="en-US" dirty="0" smtClean="0"/>
              <a:t> (unlike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clause optional here</a:t>
            </a:r>
          </a:p>
          <a:p>
            <a:pPr lvl="2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 use one for clarity</a:t>
            </a:r>
          </a:p>
          <a:p>
            <a:r>
              <a:rPr lang="en-US" b="0" dirty="0" smtClean="0">
                <a:solidFill>
                  <a:srgbClr val="00B050"/>
                </a:solidFill>
              </a:rPr>
              <a:t>copy*</a:t>
            </a:r>
            <a:r>
              <a:rPr lang="en-US" b="0" dirty="0" smtClean="0"/>
              <a:t> data clauses</a:t>
            </a:r>
          </a:p>
          <a:p>
            <a:pPr lvl="1"/>
            <a:r>
              <a:rPr lang="en-US" dirty="0" smtClean="0"/>
              <a:t>compiler will do automatic analysis</a:t>
            </a:r>
          </a:p>
          <a:p>
            <a:pPr lvl="1"/>
            <a:r>
              <a:rPr lang="en-US" b="0" dirty="0" smtClean="0"/>
              <a:t>explicit clauses will interfere with data directives at next step</a:t>
            </a:r>
          </a:p>
          <a:p>
            <a:pPr lvl="2"/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 only use if compiler over-cautious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1920" y="990600"/>
            <a:ext cx="5184576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gosa1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</a:t>
            </a:r>
            <a:r>
              <a:rPr kumimoji="0" lang="en-US" sz="1500" b="1" i="0" u="none" strike="noStrike" kern="1200" cap="none" spc="-3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</a:t>
            </a:r>
            <a:endParaRPr lang="en-US" sz="1500" b="1" spc="-30" baseline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lang="en-US" sz="1500" b="1" spc="-30" baseline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500" b="1" spc="-30" baseline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  <a:r>
              <a:rPr lang="en-US" sz="15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reduction(+:</a:t>
            </a:r>
            <a:r>
              <a:rPr lang="en-US" sz="1500" b="1" spc="-30" baseline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!$</a:t>
            </a:r>
            <a:r>
              <a:rPr kumimoji="0" lang="en-US" sz="1500" b="1" i="0" u="none" strike="noStrike" kern="1200" cap="none" spc="-3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acc</a:t>
            </a:r>
            <a:r>
              <a:rPr kumimoji="0" lang="en-US" sz="1500" b="1" i="0" u="none" strike="noStrike" kern="1200" cap="none" spc="-3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&amp;  private(</a:t>
            </a:r>
            <a:r>
              <a:rPr kumimoji="0" lang="en-US" sz="1500" b="1" i="0" u="none" strike="noStrike" kern="1200" cap="none" spc="-3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i,j,k,so,ss</a:t>
            </a:r>
            <a:r>
              <a:rPr kumimoji="0" lang="en-US" sz="1500" b="1" i="0" u="none" strike="noStrike" kern="1200" cap="none" spc="-3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500" b="1" spc="-30" baseline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  </a:t>
            </a:r>
            <a:r>
              <a:rPr lang="en-US" sz="1500" b="1" spc="-30" baseline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spc="-3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,a,b,c,bnd,wrk1)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5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5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  </a:t>
            </a:r>
            <a:r>
              <a:rPr lang="en-US" sz="1500" b="1" spc="-30" baseline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copyout</a:t>
            </a: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spc="-3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500" b="1" spc="-30" baseline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1500" b="1" i="0" u="none" strike="noStrike" kern="1200" cap="none" spc="-3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k = 2,kmax-1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j = 2,jmax-1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spc="-3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2,imax-1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spc="-3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 = a(i,j,k,1) * 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(i+1,j, k 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5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spc="-30" dirty="0" smtClean="0">
                <a:latin typeface="Courier New" pitchFamily="49" charset="0"/>
                <a:cs typeface="Courier New" pitchFamily="49" charset="0"/>
              </a:rPr>
              <a:t>    &lt;etc...&gt;</a:t>
            </a:r>
            <a:endParaRPr kumimoji="0" lang="en-US" sz="1500" b="1" i="0" u="none" strike="noStrike" kern="1200" cap="none" spc="-3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5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0*a(i,j,k,4) - </a:t>
            </a:r>
            <a:r>
              <a:rPr lang="en-US" sz="15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i,j,k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)) * &amp;          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5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kumimoji="0" lang="en-US" sz="15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bnd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i,j,k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gosa1 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gosa1 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5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15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endParaRPr kumimoji="0" lang="en-US" sz="1500" b="1" i="0" u="none" strike="noStrike" kern="1200" cap="none" spc="-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wrk2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i,j,k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5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i,j,k</a:t>
            </a: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+ omega*</a:t>
            </a:r>
            <a:r>
              <a:rPr kumimoji="0" lang="en-US" sz="15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ss</a:t>
            </a:r>
            <a:endParaRPr kumimoji="0" lang="en-US" sz="1500" b="1" i="0" u="none" strike="noStrike" kern="1200" cap="none" spc="-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5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5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5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5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</a:t>
            </a:r>
            <a:endParaRPr lang="en-US" sz="1500" b="1" spc="-3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feedback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836713"/>
            <a:ext cx="8713092" cy="5688632"/>
          </a:xfrm>
        </p:spPr>
        <p:txBody>
          <a:bodyPr/>
          <a:lstStyle/>
          <a:p>
            <a:r>
              <a:rPr lang="en-GB" dirty="0" smtClean="0"/>
              <a:t>Compiler feedback is extremely important</a:t>
            </a:r>
          </a:p>
          <a:p>
            <a:pPr lvl="1"/>
            <a:r>
              <a:rPr lang="en-GB" dirty="0" smtClean="0"/>
              <a:t>Did the compiler recognise the accelerator directives?</a:t>
            </a:r>
          </a:p>
          <a:p>
            <a:pPr lvl="2"/>
            <a:r>
              <a:rPr lang="en-GB" dirty="0" smtClean="0"/>
              <a:t>A good sanity check</a:t>
            </a:r>
          </a:p>
          <a:p>
            <a:pPr lvl="1"/>
            <a:r>
              <a:rPr lang="en-GB" dirty="0" smtClean="0"/>
              <a:t>How will the compiler move data?</a:t>
            </a:r>
          </a:p>
          <a:p>
            <a:pPr lvl="2"/>
            <a:r>
              <a:rPr lang="en-GB" dirty="0" smtClean="0"/>
              <a:t>Only use data clauses if the compiler is over-cautious on the copy*</a:t>
            </a:r>
          </a:p>
          <a:p>
            <a:pPr lvl="2"/>
            <a:r>
              <a:rPr lang="en-GB" dirty="0" smtClean="0"/>
              <a:t>Or you want to declare an array to be scratch (create clause)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first main code optimisation is removing unnecessary data movements</a:t>
            </a:r>
          </a:p>
          <a:p>
            <a:pPr lvl="1"/>
            <a:r>
              <a:rPr lang="en-GB" dirty="0" smtClean="0"/>
              <a:t>How will the compiler schedule loop iterations across GPU threads?</a:t>
            </a:r>
          </a:p>
          <a:p>
            <a:pPr lvl="2"/>
            <a:r>
              <a:rPr lang="en-GB" dirty="0" smtClean="0"/>
              <a:t>Did it parallelise the </a:t>
            </a:r>
            <a:r>
              <a:rPr lang="en-GB" dirty="0" err="1" smtClean="0"/>
              <a:t>loopnests</a:t>
            </a:r>
            <a:r>
              <a:rPr lang="en-GB" dirty="0" smtClean="0"/>
              <a:t>?</a:t>
            </a:r>
          </a:p>
          <a:p>
            <a:pPr lvl="2"/>
            <a:r>
              <a:rPr lang="en-GB" dirty="0" smtClean="0"/>
              <a:t>Did it schedule the loops sensibly?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other main optimisation is correcting obviously-poor loop scheduling</a:t>
            </a:r>
          </a:p>
          <a:p>
            <a:pPr lvl="2"/>
            <a:endParaRPr lang="en-GB" dirty="0"/>
          </a:p>
          <a:p>
            <a:r>
              <a:rPr lang="en-GB" dirty="0" smtClean="0"/>
              <a:t>Compiler teams work very hard to make feedback useful</a:t>
            </a:r>
          </a:p>
          <a:p>
            <a:pPr lvl="1"/>
            <a:r>
              <a:rPr lang="en-GB" dirty="0" smtClean="0"/>
              <a:t>advice: use it, it's free! (i.e. no impact on performance to generate it)</a:t>
            </a:r>
          </a:p>
          <a:p>
            <a:pPr lvl="2"/>
            <a:r>
              <a:rPr lang="en-GB" dirty="0" smtClean="0"/>
              <a:t>CCE: 	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hlist</a:t>
            </a:r>
            <a:r>
              <a:rPr lang="en-GB" dirty="0" smtClean="0">
                <a:solidFill>
                  <a:schemeClr val="accent4"/>
                </a:solidFill>
              </a:rPr>
              <a:t>=a</a:t>
            </a:r>
            <a:r>
              <a:rPr lang="en-GB" dirty="0" smtClean="0"/>
              <a:t>		Produces commentary files &lt;stem&gt;.</a:t>
            </a:r>
            <a:r>
              <a:rPr lang="en-GB" dirty="0" err="1" smtClean="0"/>
              <a:t>lst</a:t>
            </a:r>
            <a:endParaRPr lang="en-GB" dirty="0" smtClean="0"/>
          </a:p>
          <a:p>
            <a:pPr lvl="2"/>
            <a:r>
              <a:rPr lang="en-GB" dirty="0" smtClean="0"/>
              <a:t>PGI: 	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Minfo</a:t>
            </a:r>
            <a:r>
              <a:rPr lang="en-GB" dirty="0"/>
              <a:t>	</a:t>
            </a:r>
            <a:r>
              <a:rPr lang="en-GB" dirty="0" smtClean="0"/>
              <a:t>	Feedback to STDERR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6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90600"/>
            <a:ext cx="3810000" cy="5486400"/>
          </a:xfrm>
        </p:spPr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990600"/>
            <a:ext cx="8375848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163. 1--------&lt; DO loop = 1,nn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169. 1           gosa1 = 0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171. 1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----&lt;&gt;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2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loop reduction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(+:</a:t>
            </a:r>
            <a:r>
              <a:rPr lang="en-US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gosa1) private(i,j,k,s0,ss)</a:t>
            </a:r>
            <a:endParaRPr lang="en-US" sz="1200" b="1" spc="-3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172. 1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-----&lt;  DO k = 2,kmax-1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173. 1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3----&lt;   DO j = 2,jmax-1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174. 1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-&lt;    DO </a:t>
            </a:r>
            <a:r>
              <a:rPr lang="en-US" sz="12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2,imax-1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175. 1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s0 = a(i,j,k,1) * p(i+1,j,k) ...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188. 1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 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189. 1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---&gt;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190. 1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-----&gt;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191. 1          </a:t>
            </a:r>
            <a:r>
              <a:rPr lang="en-US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2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208. 1--------&gt; ENDDO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200" b="1" spc="-3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1259632" y="4941168"/>
            <a:ext cx="2292796" cy="576064"/>
          </a:xfrm>
          <a:prstGeom prst="borderCallout1">
            <a:avLst>
              <a:gd name="adj1" fmla="val 2597"/>
              <a:gd name="adj2" fmla="val 5984"/>
              <a:gd name="adj3" fmla="val -197396"/>
              <a:gd name="adj4" fmla="val 5608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Numbers denote serial loops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757497" y="1000260"/>
            <a:ext cx="2520280" cy="460907"/>
          </a:xfrm>
          <a:prstGeom prst="borderCallout1">
            <a:avLst>
              <a:gd name="adj1" fmla="val 47610"/>
              <a:gd name="adj2" fmla="val -564"/>
              <a:gd name="adj3" fmla="val 164552"/>
              <a:gd name="adj4" fmla="val -122987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G</a:t>
            </a:r>
            <a:r>
              <a:rPr lang="en-GB" dirty="0" smtClean="0">
                <a:solidFill>
                  <a:schemeClr val="tx1"/>
                </a:solidFill>
              </a:rPr>
              <a:t> = accelerator kernel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63688" y="3284984"/>
            <a:ext cx="0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Callout 1 15"/>
          <p:cNvSpPr/>
          <p:nvPr/>
        </p:nvSpPr>
        <p:spPr>
          <a:xfrm>
            <a:off x="1259632" y="332656"/>
            <a:ext cx="2292796" cy="446947"/>
          </a:xfrm>
          <a:prstGeom prst="borderCallout1">
            <a:avLst>
              <a:gd name="adj1" fmla="val 96467"/>
              <a:gd name="adj2" fmla="val 13127"/>
              <a:gd name="adj3" fmla="val 305091"/>
              <a:gd name="adj4" fmla="val 12959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00B050"/>
                </a:solidFill>
              </a:rPr>
              <a:t>g</a:t>
            </a:r>
            <a:r>
              <a:rPr lang="en-GB" dirty="0" smtClean="0">
                <a:solidFill>
                  <a:schemeClr val="tx1"/>
                </a:solidFill>
              </a:rPr>
              <a:t> = partitioned loop 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07704" y="779603"/>
            <a:ext cx="0" cy="1569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Callout 1 20"/>
          <p:cNvSpPr/>
          <p:nvPr/>
        </p:nvSpPr>
        <p:spPr>
          <a:xfrm>
            <a:off x="763358" y="5661248"/>
            <a:ext cx="2520280" cy="460907"/>
          </a:xfrm>
          <a:prstGeom prst="borderCallout1">
            <a:avLst>
              <a:gd name="adj1" fmla="val 1041"/>
              <a:gd name="adj2" fmla="val 9058"/>
              <a:gd name="adj3" fmla="val -395935"/>
              <a:gd name="adj4" fmla="val 9755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source line numbers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90600"/>
            <a:ext cx="3810000" cy="5486400"/>
          </a:xfrm>
        </p:spPr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990600"/>
            <a:ext cx="8375848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163. 1--------&lt; DO loop = 1,nn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169. 1           gosa1 = 0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171. 1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----&lt;&gt;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2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loop reduction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(+:</a:t>
            </a:r>
            <a:r>
              <a:rPr lang="en-US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gosa1) private(i,j,k,s0,ss)</a:t>
            </a:r>
            <a:endParaRPr lang="en-US" sz="1200" b="1" spc="-3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172. 1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-----&lt;  DO k = 2,kmax-1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173. 1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3----&lt;   DO j = 2,jmax-1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174. 1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-&lt;    DO </a:t>
            </a:r>
            <a:r>
              <a:rPr lang="en-US" sz="12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2,imax-1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175. 1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s0 = a(i,j,k,1) * p(i+1,j,k) ...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188. 1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 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189. 1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---&gt;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190. 1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-----&gt;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191. 1          </a:t>
            </a:r>
            <a:r>
              <a:rPr lang="en-US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2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208. 1--------&gt; ENDDO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200" b="1" spc="-3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GB" sz="12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movements</a:t>
            </a:r>
            <a:r>
              <a:rPr lang="en-GB" sz="12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GB" sz="1200" b="1" spc="-3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ftn-6418 </a:t>
            </a:r>
            <a:r>
              <a:rPr lang="en-GB" sz="1200" b="1" spc="-3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ACCEL File = himeno_f77_v02.f, Line = 171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If not already present: allocate memory and copy whole array "p" to </a:t>
            </a:r>
            <a:r>
              <a:rPr lang="en-GB" sz="12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accelerator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free at line 191 (</a:t>
            </a:r>
            <a:r>
              <a:rPr lang="en-GB" sz="1200" b="1" spc="-3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acc_copyin</a:t>
            </a:r>
            <a:r>
              <a:rPr lang="en-GB" sz="12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GB" sz="1200" b="1" spc="-3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&lt;identical messages for a,b,c,wrk1,bnd&gt;</a:t>
            </a:r>
            <a:endParaRPr lang="en-GB" sz="1200" b="1" spc="-3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GB" sz="1200" b="1" spc="-3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ftn-6416 </a:t>
            </a:r>
            <a:r>
              <a:rPr lang="en-GB" sz="12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ftn</a:t>
            </a:r>
            <a:r>
              <a:rPr lang="en-GB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ACCEL File = himeno_f77_v02.f, Line = 171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If not already present: allocate memory and </a:t>
            </a:r>
            <a:r>
              <a:rPr lang="en-GB" sz="1200" b="1" spc="-3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copy whole array "wrk2" to </a:t>
            </a:r>
            <a:r>
              <a:rPr lang="en-GB" sz="12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accelerator</a:t>
            </a:r>
            <a:r>
              <a:rPr lang="en-GB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copy back at line 191 (</a:t>
            </a:r>
            <a:r>
              <a:rPr lang="en-GB" sz="12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acc_copy</a:t>
            </a:r>
            <a:r>
              <a:rPr lang="en-GB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).</a:t>
            </a:r>
            <a:endParaRPr lang="en-GB" sz="1200" b="1" spc="-3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2339751" y="6021289"/>
            <a:ext cx="5328593" cy="592960"/>
          </a:xfrm>
          <a:prstGeom prst="borderCallout1">
            <a:avLst>
              <a:gd name="adj1" fmla="val 233"/>
              <a:gd name="adj2" fmla="val 53239"/>
              <a:gd name="adj3" fmla="val -42412"/>
              <a:gd name="adj4" fmla="val 53185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Over-cautious: compiler worried about halos;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could specify </a:t>
            </a:r>
            <a:r>
              <a:rPr lang="en-GB" dirty="0" err="1" smtClean="0">
                <a:solidFill>
                  <a:srgbClr val="00B050"/>
                </a:solidFill>
              </a:rPr>
              <a:t>copyout</a:t>
            </a:r>
            <a:r>
              <a:rPr lang="en-GB" dirty="0" smtClean="0">
                <a:solidFill>
                  <a:srgbClr val="00B050"/>
                </a:solidFill>
              </a:rPr>
              <a:t>(wrk2)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5687928" y="4746224"/>
            <a:ext cx="2520280" cy="460907"/>
          </a:xfrm>
          <a:prstGeom prst="borderCallout1">
            <a:avLst>
              <a:gd name="adj1" fmla="val 47610"/>
              <a:gd name="adj2" fmla="val -564"/>
              <a:gd name="adj3" fmla="val 46110"/>
              <a:gd name="adj4" fmla="val -48258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yes, as we expected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796136" y="2994518"/>
            <a:ext cx="3240360" cy="648072"/>
          </a:xfrm>
          <a:prstGeom prst="borderCallout1">
            <a:avLst>
              <a:gd name="adj1" fmla="val 47610"/>
              <a:gd name="adj2" fmla="val -564"/>
              <a:gd name="adj3" fmla="val 189038"/>
              <a:gd name="adj4" fmla="val -127785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To learn more, use command: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explain ftn-6418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90600"/>
            <a:ext cx="3810000" cy="5486400"/>
          </a:xfrm>
        </p:spPr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990600"/>
            <a:ext cx="8735888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163. 1--------&lt; DO loop = 1,nn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169. 1           gosa1 = 0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171. 1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----&lt;&gt;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2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loop reduction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(+:</a:t>
            </a:r>
            <a:r>
              <a:rPr lang="en-US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gosa1) private(i,j,k,s0,ss)</a:t>
            </a:r>
            <a:endParaRPr lang="en-US" sz="1200" b="1" spc="-3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172. 1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-----&lt;  DO k = 2,kmax-1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173. 1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3----&lt;   DO j = 2,jmax-1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174. 1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-&lt;    DO </a:t>
            </a:r>
            <a:r>
              <a:rPr lang="en-US" sz="12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2,imax-1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175. 1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s0 = a(i,j,k,1) * p(i+1,j,k) ...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188. 1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 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189. 1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---&gt;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190. 1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-----&gt;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191. 1          </a:t>
            </a:r>
            <a:r>
              <a:rPr lang="en-US" sz="12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2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208. 1--------&gt; ENDDO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200" b="1" spc="-3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ftn-6430 </a:t>
            </a:r>
            <a:r>
              <a:rPr lang="en-GB" sz="1200" b="1" spc="-3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ACCEL File = himeno_f77_v02.f, Line = 172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 loop starting at line 172 was </a:t>
            </a:r>
            <a:r>
              <a:rPr lang="en-GB" sz="1200" b="1" spc="-3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partitioned across the thread blocks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GB" sz="1200" b="1" spc="-3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ftn-6509 </a:t>
            </a:r>
            <a:r>
              <a:rPr lang="en-GB" sz="1200" b="1" spc="-3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ACCEL File = himeno_f77_v02.f, Line = 173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 loop starting at line 173 was not partitioned because a better candidate </a:t>
            </a:r>
            <a:r>
              <a:rPr lang="en-GB" sz="12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was 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found at line 174.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GB" sz="1200" b="1" spc="-3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ftn-6412 </a:t>
            </a:r>
            <a:r>
              <a:rPr lang="en-GB" sz="1200" b="1" spc="-3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ACCEL File = himeno_f77_v02.f, Line = 173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 loop starting at line 173 will be </a:t>
            </a:r>
            <a:r>
              <a:rPr lang="en-GB" sz="1200" b="1" spc="-3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redundantly executed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GB" sz="1200" b="1" spc="-3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ftn-6430 </a:t>
            </a:r>
            <a:r>
              <a:rPr lang="en-GB" sz="1200" b="1" spc="-3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ftn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ACCEL File = himeno_f77_v02.f, Line = 174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A loop starting at line 174 was </a:t>
            </a:r>
            <a:r>
              <a:rPr lang="en-GB" sz="1200" b="1" spc="-3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partitioned across the 128 threads within a </a:t>
            </a:r>
            <a:r>
              <a:rPr lang="en-GB" sz="1200" b="1" spc="-3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threadblock</a:t>
            </a:r>
            <a:r>
              <a:rPr lang="en-GB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200" b="1" spc="-3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200" b="1" spc="-3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200" b="1" spc="-3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110783" y="2144731"/>
            <a:ext cx="2391353" cy="648072"/>
          </a:xfrm>
          <a:prstGeom prst="borderCallout1">
            <a:avLst>
              <a:gd name="adj1" fmla="val 100258"/>
              <a:gd name="adj2" fmla="val 16558"/>
              <a:gd name="adj3" fmla="val 302775"/>
              <a:gd name="adj4" fmla="val 16565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CUDA: k value(s) built from </a:t>
            </a:r>
            <a:r>
              <a:rPr lang="en-GB" dirty="0" err="1" smtClean="0">
                <a:solidFill>
                  <a:schemeClr val="tx1"/>
                </a:solidFill>
              </a:rPr>
              <a:t>blockIdx.x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5652120" y="3132327"/>
            <a:ext cx="3491880" cy="648072"/>
          </a:xfrm>
          <a:prstGeom prst="borderCallout1">
            <a:avLst>
              <a:gd name="adj1" fmla="val 101817"/>
              <a:gd name="adj2" fmla="val 50553"/>
              <a:gd name="adj3" fmla="val 379134"/>
              <a:gd name="adj4" fmla="val 705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Each thread </a:t>
            </a:r>
            <a:r>
              <a:rPr lang="en-GB" dirty="0" smtClean="0">
                <a:solidFill>
                  <a:schemeClr val="tx1"/>
                </a:solidFill>
              </a:rPr>
              <a:t>executes complete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j-loop </a:t>
            </a:r>
            <a:r>
              <a:rPr lang="en-GB" dirty="0">
                <a:solidFill>
                  <a:schemeClr val="tx1"/>
                </a:solidFill>
              </a:rPr>
              <a:t>for its </a:t>
            </a:r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, k </a:t>
            </a:r>
            <a:r>
              <a:rPr lang="en-GB" dirty="0">
                <a:solidFill>
                  <a:schemeClr val="tx1"/>
                </a:solidFill>
              </a:rPr>
              <a:t>value(s</a:t>
            </a:r>
            <a:r>
              <a:rPr lang="en-GB" dirty="0" smtClean="0">
                <a:solidFill>
                  <a:schemeClr val="tx1"/>
                </a:solidFill>
              </a:rPr>
              <a:t>)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6642015" y="5157192"/>
            <a:ext cx="2391353" cy="648072"/>
          </a:xfrm>
          <a:prstGeom prst="borderCallout1">
            <a:avLst>
              <a:gd name="adj1" fmla="val 100258"/>
              <a:gd name="adj2" fmla="val 16558"/>
              <a:gd name="adj3" fmla="val 149044"/>
              <a:gd name="adj4" fmla="val 7433"/>
            </a:avLst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CUDA: </a:t>
            </a:r>
            <a:r>
              <a:rPr lang="en-GB" dirty="0" err="1" smtClean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 value(s) built from </a:t>
            </a:r>
            <a:r>
              <a:rPr lang="en-GB" dirty="0" err="1" smtClean="0">
                <a:solidFill>
                  <a:schemeClr val="tx1"/>
                </a:solidFill>
              </a:rPr>
              <a:t>threadIdx.x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the code still correct?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836712"/>
            <a:ext cx="8713092" cy="5688633"/>
          </a:xfrm>
        </p:spPr>
        <p:txBody>
          <a:bodyPr>
            <a:normAutofit/>
          </a:bodyPr>
          <a:lstStyle/>
          <a:p>
            <a:r>
              <a:rPr lang="en-GB" dirty="0" smtClean="0"/>
              <a:t>Most important thing is that the code is correct:</a:t>
            </a:r>
          </a:p>
          <a:p>
            <a:pPr lvl="1"/>
            <a:r>
              <a:rPr lang="en-GB" dirty="0" smtClean="0"/>
              <a:t>Make sure you check the residual (</a:t>
            </a:r>
            <a:r>
              <a:rPr lang="en-GB" dirty="0" err="1" smtClean="0"/>
              <a:t>Gosa</a:t>
            </a:r>
            <a:r>
              <a:rPr lang="en-GB" dirty="0" smtClean="0"/>
              <a:t>)</a:t>
            </a:r>
            <a:endParaRPr lang="en-GB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 smtClean="0"/>
              <a:t>N.B. will never get bitwise reproducibility between CPU and GPU architectures</a:t>
            </a:r>
          </a:p>
          <a:p>
            <a:pPr lvl="2"/>
            <a:r>
              <a:rPr lang="en-GB" dirty="0" smtClean="0"/>
              <a:t>different compilers will also give different results</a:t>
            </a:r>
            <a:endParaRPr lang="en-GB" dirty="0"/>
          </a:p>
          <a:p>
            <a:pPr lvl="2"/>
            <a:endParaRPr lang="en-GB" i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 make sure the code has checksums, residuals etc. to check for correctness.</a:t>
            </a:r>
          </a:p>
          <a:p>
            <a:pPr lvl="1"/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 </a:t>
            </a:r>
            <a:r>
              <a:rPr lang="en-GB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</a:t>
            </a:r>
            <a:r>
              <a:rPr lang="en-GB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 single precision, </a:t>
            </a:r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try to </a:t>
            </a:r>
            <a:r>
              <a:rPr lang="en-GB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 double precision </a:t>
            </a:r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checking.</a:t>
            </a:r>
          </a:p>
          <a:p>
            <a:pPr lvl="2"/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globally or at least for global sums and other reduction variables</a:t>
            </a:r>
            <a:endParaRPr lang="en-GB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this first version perform?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2636912"/>
            <a:ext cx="8713092" cy="3888433"/>
          </a:xfrm>
        </p:spPr>
        <p:txBody>
          <a:bodyPr>
            <a:normAutofit/>
          </a:bodyPr>
          <a:lstStyle/>
          <a:p>
            <a:r>
              <a:rPr lang="en-GB" dirty="0" smtClean="0"/>
              <a:t>The code is faster...</a:t>
            </a:r>
          </a:p>
          <a:p>
            <a:pPr lvl="1"/>
            <a:r>
              <a:rPr lang="en-GB" dirty="0" smtClean="0"/>
              <a:t>... but not by much and compared to one core. </a:t>
            </a:r>
          </a:p>
          <a:p>
            <a:endParaRPr lang="en-GB" dirty="0"/>
          </a:p>
          <a:p>
            <a:r>
              <a:rPr lang="en-GB" dirty="0" smtClean="0"/>
              <a:t>Why?</a:t>
            </a:r>
          </a:p>
          <a:p>
            <a:pPr lvl="1"/>
            <a:r>
              <a:rPr lang="en-GB" dirty="0" smtClean="0"/>
              <a:t>Only 2% of the GPU time is compute; </a:t>
            </a:r>
          </a:p>
          <a:p>
            <a:pPr lvl="2"/>
            <a:r>
              <a:rPr lang="en-GB" dirty="0" smtClean="0"/>
              <a:t>The rest is data transfer to and from device</a:t>
            </a:r>
          </a:p>
          <a:p>
            <a:endParaRPr lang="en-GB" i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Lesson: optimise data movements before looking at kernel performance</a:t>
            </a:r>
          </a:p>
          <a:p>
            <a:pPr lvl="1"/>
            <a:r>
              <a:rPr lang="en-GB" dirty="0" smtClean="0"/>
              <a:t>We are lucky with </a:t>
            </a:r>
            <a:r>
              <a:rPr lang="en-GB" dirty="0" err="1" smtClean="0"/>
              <a:t>Himeno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most codes are actually slower than one core at this stage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33579"/>
              </p:ext>
            </p:extLst>
          </p:nvPr>
        </p:nvGraphicFramePr>
        <p:xfrm>
          <a:off x="1547664" y="1052736"/>
          <a:ext cx="6096000" cy="148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5816">
                <a:tc>
                  <a:txBody>
                    <a:bodyPr/>
                    <a:lstStyle/>
                    <a:p>
                      <a:r>
                        <a:rPr lang="en-GB" dirty="0" smtClean="0"/>
                        <a:t>language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Fortran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2881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1454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2287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1131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1177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565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1178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594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7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Profiling the first </a:t>
            </a:r>
            <a:r>
              <a:rPr lang="en-GB" dirty="0" err="1" smtClean="0"/>
              <a:t>Himeno</a:t>
            </a:r>
            <a:r>
              <a:rPr lang="en-GB" dirty="0" smtClean="0"/>
              <a:t> kernel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3981549"/>
            <a:ext cx="8713092" cy="2543795"/>
          </a:xfrm>
        </p:spPr>
        <p:txBody>
          <a:bodyPr/>
          <a:lstStyle/>
          <a:p>
            <a:r>
              <a:rPr lang="en-GB" dirty="0" err="1" smtClean="0"/>
              <a:t>CrayPAT</a:t>
            </a:r>
            <a:r>
              <a:rPr lang="en-GB" dirty="0" smtClean="0"/>
              <a:t> profile, breaks time down into compute and data</a:t>
            </a:r>
          </a:p>
          <a:p>
            <a:r>
              <a:rPr lang="en-GB" dirty="0" smtClean="0"/>
              <a:t>Most kernels are launched asynchronously</a:t>
            </a:r>
          </a:p>
          <a:p>
            <a:pPr lvl="1"/>
            <a:r>
              <a:rPr lang="en-GB" dirty="0" smtClean="0"/>
              <a:t>as is the case with CUDA</a:t>
            </a:r>
          </a:p>
          <a:p>
            <a:pPr lvl="1"/>
            <a:r>
              <a:rPr lang="en-GB" dirty="0" smtClean="0"/>
              <a:t>reported host time is the time taken to launch operation</a:t>
            </a:r>
          </a:p>
          <a:p>
            <a:pPr lvl="2"/>
            <a:r>
              <a:rPr lang="en-GB" dirty="0" smtClean="0"/>
              <a:t>Host time is much smaller than accelerator time</a:t>
            </a:r>
          </a:p>
          <a:p>
            <a:pPr lvl="1"/>
            <a:r>
              <a:rPr lang="en-GB" dirty="0" smtClean="0"/>
              <a:t>Host eventually waits for completion of accelerator operations</a:t>
            </a:r>
          </a:p>
          <a:p>
            <a:pPr lvl="2"/>
            <a:r>
              <a:rPr lang="en-GB" dirty="0" smtClean="0"/>
              <a:t>This shows up in a "large" SYNC_WAIT time</a:t>
            </a:r>
          </a:p>
          <a:p>
            <a:pPr lvl="2"/>
            <a:endParaRPr lang="en-GB" dirty="0" smtClean="0"/>
          </a:p>
          <a:p>
            <a:pPr marL="685800" lvl="2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980728"/>
            <a:ext cx="75608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Table 2:  Time and Bytes Transferred for Accelerator Regions</a:t>
            </a:r>
          </a:p>
          <a:p>
            <a:endParaRPr lang="en-GB" sz="105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Host  |  Host  |  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Copy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Copy  | Events  |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Calltree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Time%  |  Time  |  Time  |       In  |      Out  |         |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|        |        | (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 | (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 |         |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100.0% | 11.716 | 11.656 |     23525 |      1680 |     515 |Total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|------------------------------------------------------------------------------------------------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 100.0% | 11.716 | 11.656 |     23525 |      1680 |     515 |main_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        |        |        |           |           |       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jacobi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3        |        |        |           |           |         |  jacobi_.ACC_REGION@li.288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||||---------------------------------------------------------------------------------------------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93.5% | 10.953 | 10.911 |     23525 |        -- |     103 |jacobi_.ACC_COPY@li.288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 4.5% |  0.527 |  0.517 |        -- |      1680 |     103 |jacobi_.ACC_COPY@li.315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 2.0% |  0.230 |     -- |        -- |        -- |     103 |jacobi_.ACC_SYNC_WAIT@li.315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 0.0% |  0.004 |  0.228 |        -- |        -- |     103 |jacobi_.ACC_KERNEL@li.288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 0.0% |  0.001 |     -- |        -- |        -- |     103 |jacobi_.ACC_REGION@li.288(exclusive)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|================================================================================================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5462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Profiling the first </a:t>
            </a:r>
            <a:r>
              <a:rPr lang="en-GB" dirty="0" err="1" smtClean="0"/>
              <a:t>Himeno</a:t>
            </a:r>
            <a:r>
              <a:rPr lang="en-GB" dirty="0" smtClean="0"/>
              <a:t> kernel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4005064"/>
            <a:ext cx="8713092" cy="252028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Clarify profile by inserting synchronisation points</a:t>
            </a:r>
          </a:p>
          <a:p>
            <a:pPr lvl="1"/>
            <a:r>
              <a:rPr lang="en-GB" dirty="0" smtClean="0"/>
              <a:t>Could do this explicitly by inserting 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wait</a:t>
            </a:r>
            <a:r>
              <a:rPr lang="en-GB" dirty="0" smtClean="0"/>
              <a:t>" after every operation</a:t>
            </a:r>
          </a:p>
          <a:p>
            <a:pPr lvl="1"/>
            <a:r>
              <a:rPr lang="en-GB" dirty="0" smtClean="0"/>
              <a:t>better to compile with CCE using 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hacc_model</a:t>
            </a:r>
            <a:r>
              <a:rPr lang="en-GB" dirty="0" smtClean="0">
                <a:solidFill>
                  <a:schemeClr val="accent4"/>
                </a:solidFill>
              </a:rPr>
              <a:t>=</a:t>
            </a:r>
            <a:r>
              <a:rPr lang="en-GB" dirty="0" err="1" smtClean="0">
                <a:solidFill>
                  <a:schemeClr val="accent4"/>
                </a:solidFill>
              </a:rPr>
              <a:t>auto_async_none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smtClean="0"/>
              <a:t>see 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crayftn</a:t>
            </a:r>
            <a:r>
              <a:rPr lang="en-GB" dirty="0" smtClean="0"/>
              <a:t> for details</a:t>
            </a:r>
          </a:p>
          <a:p>
            <a:r>
              <a:rPr lang="en-GB" dirty="0" smtClean="0"/>
              <a:t>Profile now shows same time for host at every operation</a:t>
            </a:r>
          </a:p>
          <a:p>
            <a:pPr lvl="1"/>
            <a:r>
              <a:rPr lang="en-GB" dirty="0" smtClean="0"/>
              <a:t>It is now very clear that data transfers take most of the time</a:t>
            </a:r>
            <a:endParaRPr lang="en-GB" dirty="0"/>
          </a:p>
          <a:p>
            <a:r>
              <a:rPr lang="en-GB" dirty="0" smtClean="0"/>
              <a:t>Extra synchronisation will affect performance</a:t>
            </a:r>
          </a:p>
          <a:p>
            <a:pPr lvl="1"/>
            <a:r>
              <a:rPr lang="en-GB" dirty="0" smtClean="0"/>
              <a:t>Could skew the profile, so use with care</a:t>
            </a:r>
          </a:p>
          <a:p>
            <a:pPr lvl="1"/>
            <a:r>
              <a:rPr lang="en-GB" dirty="0" smtClean="0"/>
              <a:t>N.B. GPU profilers (</a:t>
            </a:r>
            <a:r>
              <a:rPr lang="en-GB" dirty="0" err="1"/>
              <a:t>C</a:t>
            </a:r>
            <a:r>
              <a:rPr lang="en-GB" dirty="0" err="1" smtClean="0"/>
              <a:t>raypat</a:t>
            </a:r>
            <a:r>
              <a:rPr lang="en-GB" dirty="0" smtClean="0"/>
              <a:t>, </a:t>
            </a:r>
            <a:r>
              <a:rPr lang="en-GB" dirty="0" err="1" smtClean="0"/>
              <a:t>Nvidia</a:t>
            </a:r>
            <a:r>
              <a:rPr lang="en-GB" dirty="0" smtClean="0"/>
              <a:t>...) already introduce some sync.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052736"/>
            <a:ext cx="7560840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Table 2:  Time and Bytes Transferred for Accelerator Regions</a:t>
            </a:r>
          </a:p>
          <a:p>
            <a:endParaRPr lang="en-GB" sz="105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Host  |  Host  |  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Copy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Copy  | Events  |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Calltree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Time%  |  Time  |  Time  |       In  |      Out  |         |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|        |        | (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 | (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 |         |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100.0% | 11.745 | 11.686 |     23525 |      1680 |     412 |Total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|------------------------------------------------------------------------------------------------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 100.0% | 11.745 | 11.686 |     23525 |      1680 |     412 |main_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        |        |        |           |           |       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jacobi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3        |        |        |           |           |         |  jacobi_.ACC_REGION@li.288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||||---------------------------------------------------------------------------------------------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93.5% | 10.978 | 10.935 |     23525 |        -- |     103 |jacobi_.ACC_COPY@li.288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 4.5% |  0.532 |  0.523 |        -- |      1680 |     103 |jacobi_.ACC_COPY@li.315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 2.0% |  0.234 |  0.228 |        -- |        -- |     103 |jacobi_.ACC_KERNEL@li.288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 0.0% |  0.001 |     -- |        -- |        -- |     103 |jacobi_.ACC_REGION@li.288(exclusive)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|================================================================================================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0420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Optimising data movements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Within </a:t>
            </a:r>
            <a:r>
              <a:rPr lang="en-GB" dirty="0" err="1" smtClean="0"/>
              <a:t>jacobi</a:t>
            </a:r>
            <a:r>
              <a:rPr lang="en-GB" dirty="0" smtClean="0"/>
              <a:t> routine</a:t>
            </a:r>
          </a:p>
          <a:p>
            <a:pPr lvl="1"/>
            <a:r>
              <a:rPr lang="en-GB" dirty="0" smtClean="0"/>
              <a:t>data-sloshing: all arrays are copied to GPU at every loop iteration</a:t>
            </a:r>
          </a:p>
          <a:p>
            <a:pPr lvl="1"/>
            <a:endParaRPr lang="en-GB" dirty="0"/>
          </a:p>
          <a:p>
            <a:r>
              <a:rPr lang="en-GB" dirty="0" smtClean="0"/>
              <a:t>Need to establish data region outside the iteration loop</a:t>
            </a:r>
          </a:p>
          <a:p>
            <a:pPr lvl="1"/>
            <a:r>
              <a:rPr lang="en-GB" dirty="0" smtClean="0"/>
              <a:t>Then data can remain resident on GPU for entire call</a:t>
            </a:r>
          </a:p>
          <a:p>
            <a:pPr lvl="2"/>
            <a:r>
              <a:rPr lang="en-GB" dirty="0" smtClean="0"/>
              <a:t>reused for each iteration without copying to/from host</a:t>
            </a:r>
          </a:p>
          <a:p>
            <a:pPr lvl="1"/>
            <a:r>
              <a:rPr lang="en-GB" dirty="0" smtClean="0"/>
              <a:t>Must accelerate all </a:t>
            </a:r>
            <a:r>
              <a:rPr lang="en-GB" dirty="0" err="1" smtClean="0"/>
              <a:t>loopnests</a:t>
            </a:r>
            <a:r>
              <a:rPr lang="en-GB" dirty="0" smtClean="0"/>
              <a:t> processing the arrays</a:t>
            </a:r>
          </a:p>
          <a:p>
            <a:pPr lvl="2"/>
            <a:r>
              <a:rPr lang="en-GB" dirty="0" smtClean="0"/>
              <a:t>Even if it takes negligible compute time, still accelerate for data locality</a:t>
            </a:r>
          </a:p>
          <a:p>
            <a:pPr lvl="3"/>
            <a:r>
              <a:rPr lang="en-GB" dirty="0" smtClean="0"/>
              <a:t>This is a major productivity win for OpenACC compared to low-level languages</a:t>
            </a:r>
          </a:p>
          <a:p>
            <a:pPr lvl="4"/>
            <a:r>
              <a:rPr lang="en-GB" dirty="0" smtClean="0"/>
              <a:t>You can accelerate a </a:t>
            </a:r>
            <a:r>
              <a:rPr lang="en-GB" dirty="0" err="1" smtClean="0"/>
              <a:t>loopnest</a:t>
            </a:r>
            <a:r>
              <a:rPr lang="en-GB" dirty="0" smtClean="0"/>
              <a:t> with one directive</a:t>
            </a:r>
          </a:p>
          <a:p>
            <a:pPr lvl="4"/>
            <a:r>
              <a:rPr lang="en-GB" dirty="0" smtClean="0"/>
              <a:t>Don't have to </a:t>
            </a:r>
            <a:r>
              <a:rPr lang="en-GB" dirty="0" err="1" smtClean="0"/>
              <a:t>handcode</a:t>
            </a:r>
            <a:r>
              <a:rPr lang="en-GB" dirty="0" smtClean="0"/>
              <a:t> a new CUDA/</a:t>
            </a:r>
            <a:r>
              <a:rPr lang="en-GB" dirty="0" err="1" smtClean="0"/>
              <a:t>OpenCL</a:t>
            </a:r>
            <a:r>
              <a:rPr lang="en-GB" dirty="0" smtClean="0"/>
              <a:t> kernel</a:t>
            </a:r>
          </a:p>
          <a:p>
            <a:pPr lvl="4"/>
            <a:r>
              <a:rPr lang="en-GB" dirty="0" smtClean="0"/>
              <a:t>And, remember, the performance of such a kernel is irrelevant </a:t>
            </a:r>
          </a:p>
          <a:p>
            <a:pPr lvl="2"/>
            <a:endParaRPr lang="en-GB" dirty="0"/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2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This worked example leads you through accelerating a simple application</a:t>
            </a:r>
          </a:p>
          <a:p>
            <a:pPr lvl="1"/>
            <a:r>
              <a:rPr lang="en-GB" dirty="0" smtClean="0"/>
              <a:t>a simple application is easy to understand</a:t>
            </a:r>
          </a:p>
          <a:p>
            <a:pPr lvl="1"/>
            <a:r>
              <a:rPr lang="en-GB" dirty="0" smtClean="0"/>
              <a:t>but it shows all the steps you would use for a more complicated code</a:t>
            </a:r>
          </a:p>
          <a:p>
            <a:pPr marL="363474" lvl="1" indent="0">
              <a:buNone/>
            </a:pPr>
            <a:endParaRPr lang="en-GB" dirty="0" smtClean="0"/>
          </a:p>
          <a:p>
            <a:r>
              <a:rPr lang="en-GB" dirty="0" smtClean="0"/>
              <a:t>In the following practical, you will work through these steps yourself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1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Structure of the </a:t>
            </a:r>
            <a:r>
              <a:rPr lang="en-US" dirty="0" err="1" smtClean="0"/>
              <a:t>jacobi</a:t>
            </a:r>
            <a:r>
              <a:rPr lang="en-US" dirty="0" smtClean="0"/>
              <a:t> routine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3810000" cy="5568280"/>
          </a:xfrm>
        </p:spPr>
        <p:txBody>
          <a:bodyPr>
            <a:normAutofit/>
          </a:bodyPr>
          <a:lstStyle/>
          <a:p>
            <a:r>
              <a:rPr lang="en-US" b="0" dirty="0" smtClean="0"/>
              <a:t>data region spans iteration loop</a:t>
            </a:r>
          </a:p>
          <a:p>
            <a:pPr lvl="1"/>
            <a:r>
              <a:rPr lang="en-US" dirty="0" smtClean="0"/>
              <a:t>CPU and OpenACC code</a:t>
            </a:r>
          </a:p>
          <a:p>
            <a:pPr lvl="1"/>
            <a:r>
              <a:rPr lang="en-US" dirty="0" smtClean="0"/>
              <a:t>use explicit data clauses</a:t>
            </a:r>
          </a:p>
          <a:p>
            <a:pPr lvl="2"/>
            <a:r>
              <a:rPr lang="en-US" b="0" dirty="0" smtClean="0"/>
              <a:t>no automatic scoping</a:t>
            </a:r>
          </a:p>
          <a:p>
            <a:pPr lvl="2"/>
            <a:r>
              <a:rPr lang="en-US" dirty="0" smtClean="0"/>
              <a:t>requires knowledge of app</a:t>
            </a:r>
            <a:endParaRPr lang="en-US" b="0" dirty="0" smtClean="0"/>
          </a:p>
          <a:p>
            <a:pPr lvl="1"/>
            <a:r>
              <a:rPr lang="en-US" dirty="0" smtClean="0"/>
              <a:t>enclosed kernels shouldn't have data clauses for these variables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wrk2</a:t>
            </a:r>
            <a:r>
              <a:rPr lang="en-US" dirty="0" smtClean="0"/>
              <a:t> now a scratch array </a:t>
            </a:r>
          </a:p>
          <a:p>
            <a:pPr lvl="2"/>
            <a:r>
              <a:rPr lang="en-US" dirty="0" smtClean="0"/>
              <a:t>does not need copying</a:t>
            </a:r>
          </a:p>
          <a:p>
            <a:pPr lvl="1"/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62400" y="908720"/>
            <a:ext cx="5074096" cy="5544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SUBROUTINE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nn,gosa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 copy(</a:t>
            </a:r>
            <a:r>
              <a:rPr lang="en-US" sz="1400" b="1" spc="-3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&amp;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     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(a,b,c,wrk1,bnd) &amp;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     create(</a:t>
            </a:r>
            <a:r>
              <a:rPr lang="en-US" sz="1400" b="1" spc="-3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iteration: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loop = 1,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compute </a:t>
            </a:r>
            <a:r>
              <a:rPr lang="en-US" sz="14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stencil: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spc="-3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 &lt;clauses&gt;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&lt;stencil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copy back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&lt;copy </a:t>
            </a:r>
            <a:r>
              <a:rPr lang="en-US" sz="14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 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SUBROUTINE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jacobi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this second version perform?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3068960"/>
            <a:ext cx="8713092" cy="3456384"/>
          </a:xfrm>
        </p:spPr>
        <p:txBody>
          <a:bodyPr>
            <a:normAutofit/>
          </a:bodyPr>
          <a:lstStyle/>
          <a:p>
            <a:r>
              <a:rPr lang="en-GB" dirty="0" smtClean="0"/>
              <a:t>A big performance improvement</a:t>
            </a:r>
          </a:p>
          <a:p>
            <a:pPr lvl="1"/>
            <a:r>
              <a:rPr lang="en-GB" dirty="0" smtClean="0"/>
              <a:t>Now 51% of the GPU time is compute</a:t>
            </a:r>
          </a:p>
          <a:p>
            <a:pPr lvl="2"/>
            <a:r>
              <a:rPr lang="en-GB" dirty="0" smtClean="0"/>
              <a:t>And more of the profile has been ported to the GPU</a:t>
            </a:r>
          </a:p>
          <a:p>
            <a:pPr lvl="1"/>
            <a:r>
              <a:rPr lang="en-GB" dirty="0" smtClean="0"/>
              <a:t>Data transfers only happen once per call to </a:t>
            </a:r>
            <a:r>
              <a:rPr lang="en-GB" dirty="0" err="1" smtClean="0">
                <a:solidFill>
                  <a:schemeClr val="tx1"/>
                </a:solidFill>
              </a:rPr>
              <a:t>jacobi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/>
              <a:t>, </a:t>
            </a:r>
          </a:p>
          <a:p>
            <a:pPr lvl="2"/>
            <a:r>
              <a:rPr lang="en-GB" dirty="0" smtClean="0"/>
              <a:t>rather than once per iteration</a:t>
            </a:r>
          </a:p>
          <a:p>
            <a:pPr lvl="1"/>
            <a:r>
              <a:rPr lang="en-GB" dirty="0" smtClean="0"/>
              <a:t>Code still correct:</a:t>
            </a:r>
          </a:p>
          <a:p>
            <a:pPr lvl="2"/>
            <a:r>
              <a:rPr lang="en-GB" dirty="0" smtClean="0"/>
              <a:t>Check the </a:t>
            </a:r>
            <a:r>
              <a:rPr lang="en-GB" dirty="0" err="1" smtClean="0"/>
              <a:t>Gosa</a:t>
            </a:r>
            <a:r>
              <a:rPr lang="en-GB" dirty="0" smtClean="0"/>
              <a:t> values</a:t>
            </a: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50787"/>
              </p:ext>
            </p:extLst>
          </p:nvPr>
        </p:nvGraphicFramePr>
        <p:xfrm>
          <a:off x="1547664" y="1052736"/>
          <a:ext cx="6096000" cy="185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5816">
                <a:tc>
                  <a:txBody>
                    <a:bodyPr/>
                    <a:lstStyle/>
                    <a:p>
                      <a:r>
                        <a:rPr lang="en-GB" dirty="0" smtClean="0"/>
                        <a:t>language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Fortran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2881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1454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2287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1131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1177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565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1178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594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37525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20300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37143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20287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6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Profile with a local data region in </a:t>
            </a:r>
            <a:r>
              <a:rPr lang="en-GB" dirty="0" err="1" smtClean="0"/>
              <a:t>jacobi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4725144"/>
            <a:ext cx="8713092" cy="1800200"/>
          </a:xfrm>
        </p:spPr>
        <p:txBody>
          <a:bodyPr/>
          <a:lstStyle/>
          <a:p>
            <a:r>
              <a:rPr lang="en-GB" dirty="0" smtClean="0"/>
              <a:t>Profile now dominated by compute (ACC_KERNEL)</a:t>
            </a:r>
          </a:p>
          <a:p>
            <a:r>
              <a:rPr lang="en-GB" dirty="0" smtClean="0"/>
              <a:t>Data transfers infrequent </a:t>
            </a:r>
          </a:p>
          <a:p>
            <a:pPr lvl="1"/>
            <a:r>
              <a:rPr lang="en-GB" dirty="0" smtClean="0"/>
              <a:t>only once for each of 2 calls to </a:t>
            </a:r>
            <a:r>
              <a:rPr lang="en-GB" dirty="0" err="1" smtClean="0"/>
              <a:t>jacobi</a:t>
            </a:r>
            <a:endParaRPr lang="en-GB" dirty="0" smtClean="0"/>
          </a:p>
          <a:p>
            <a:pPr lvl="1"/>
            <a:r>
              <a:rPr lang="en-GB" dirty="0" smtClean="0"/>
              <a:t>but still very expensive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836712"/>
            <a:ext cx="7920880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Table 2:  Time and Bytes Transferred for Accelerator Regions</a:t>
            </a:r>
          </a:p>
          <a:p>
            <a:endParaRPr lang="en-GB" sz="105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Host  | Host  | 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Copy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Copy  | Events  |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Calltree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Time%  | Time  | Time  |       In  |      Out  |         |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|       |       | (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 | (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 |         |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100.0% | 0.497 | 0.475 |   424.177 |    32.630 |     624 |Total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|----------------------------------------------------------------------------------------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 100.0% | 0.497 | 0.475 |   424.177 |    32.630 |     624 |main_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        |       |       |           |           |       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jacobi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3        |       |       |           |           |         |  jacobi_.ACC_DATA_REGION@li.276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||||-------------------------------------------------------------------------------------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50.5% | 0.251 | 0.236 |     0.001 |     0.001 |     412 |jacobi_.ACC_REGION@li.288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|||||------------------------------------------------------------------------------------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5||||  46.7% | 0.232 | 0.227 |        -- |        -- |     103 |jacobi_.ACC_KERNEL@li.288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5||||   1.9% | 0.010 | 0.005 |        -- |     0.001 |     103 |jacobi_.ACC_COPY@li.315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5||||   1.8% | 0.009 | 0.004 |     0.001 |        -- |     103 |jacobi_.ACC_COPY@li.288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|||||====================================================================================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40.0% | 0.199 | 0.197 |   424.176 |        -- |       2 |jacobi_.ACC_COPY@li.276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 7.6% | 0.038 | 0.033 |        -- |        -- |     206 |jacobi_.ACC_REGION@li.317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5|||   7.5% | 0.037 | 0.033 |        -- |        -- |     103 | jacobi_.ACC_KERNEL@li.317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4|||   1.9% | 0.009 | 0.009 |        -- |    32.629 |       2 |jacobi_.ACC_COPY@li.335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|========================================================================================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5889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4: Further optimising data movements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124745"/>
            <a:ext cx="8713092" cy="5400600"/>
          </a:xfrm>
        </p:spPr>
        <p:txBody>
          <a:bodyPr/>
          <a:lstStyle/>
          <a:p>
            <a:r>
              <a:rPr lang="en-GB" dirty="0" smtClean="0"/>
              <a:t>Still including single copy of data arrays in timing of </a:t>
            </a:r>
            <a:r>
              <a:rPr lang="en-GB" dirty="0" err="1" smtClean="0"/>
              <a:t>jacobi</a:t>
            </a:r>
            <a:r>
              <a:rPr lang="en-GB" dirty="0" smtClean="0"/>
              <a:t> routine</a:t>
            </a:r>
          </a:p>
          <a:p>
            <a:endParaRPr lang="en-GB" dirty="0" smtClean="0"/>
          </a:p>
          <a:p>
            <a:r>
              <a:rPr lang="en-GB" dirty="0" smtClean="0"/>
              <a:t>Solution: move up the call tree to parent routine</a:t>
            </a:r>
          </a:p>
          <a:p>
            <a:pPr lvl="1"/>
            <a:r>
              <a:rPr lang="en-GB" dirty="0" smtClean="0"/>
              <a:t>Add data region that spans both initialisation and iteration routines</a:t>
            </a:r>
          </a:p>
          <a:p>
            <a:pPr lvl="1"/>
            <a:r>
              <a:rPr lang="en-GB" dirty="0" smtClean="0"/>
              <a:t>Specified arrays then only move on boundaries of outer data region </a:t>
            </a:r>
          </a:p>
          <a:p>
            <a:pPr lvl="2"/>
            <a:r>
              <a:rPr lang="en-GB" dirty="0" smtClean="0"/>
              <a:t>moves the data copies outside of the timed region</a:t>
            </a:r>
          </a:p>
          <a:p>
            <a:pPr lvl="3"/>
            <a:r>
              <a:rPr lang="en-GB" dirty="0" smtClean="0"/>
              <a:t>after all, benchmark aims to measure flops, not </a:t>
            </a:r>
            <a:r>
              <a:rPr lang="en-GB" dirty="0" err="1" smtClean="0"/>
              <a:t>PCIe</a:t>
            </a:r>
            <a:r>
              <a:rPr lang="en-GB" dirty="0" smtClean="0"/>
              <a:t> bandwidth</a:t>
            </a:r>
          </a:p>
          <a:p>
            <a:pPr lvl="1"/>
            <a:endParaRPr lang="en-GB" dirty="0" smtClean="0"/>
          </a:p>
          <a:p>
            <a:pPr lvl="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042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data region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3810000" cy="556828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Data region spans both calls to </a:t>
            </a:r>
            <a:r>
              <a:rPr lang="en-US" b="0" dirty="0" err="1" smtClean="0"/>
              <a:t>jacobi</a:t>
            </a:r>
            <a:endParaRPr lang="en-US" b="0" dirty="0" smtClean="0"/>
          </a:p>
          <a:p>
            <a:pPr lvl="1"/>
            <a:r>
              <a:rPr lang="en-US" dirty="0" smtClean="0"/>
              <a:t>plus timing calls</a:t>
            </a:r>
          </a:p>
          <a:p>
            <a:r>
              <a:rPr lang="en-US" b="0" dirty="0" smtClean="0"/>
              <a:t>Arrays just need to be </a:t>
            </a:r>
            <a:r>
              <a:rPr lang="en-US" b="0" dirty="0" err="1" smtClean="0"/>
              <a:t>copyin</a:t>
            </a:r>
            <a:r>
              <a:rPr lang="en-US" b="0" dirty="0" smtClean="0"/>
              <a:t> now</a:t>
            </a:r>
          </a:p>
          <a:p>
            <a:pPr lvl="1"/>
            <a:r>
              <a:rPr lang="en-US" dirty="0" smtClean="0"/>
              <a:t>and transfers not timed</a:t>
            </a:r>
            <a:endParaRPr lang="en-US" b="0" dirty="0" smtClean="0"/>
          </a:p>
          <a:p>
            <a:r>
              <a:rPr lang="en-US" b="0" dirty="0" smtClean="0"/>
              <a:t>Data region remains in </a:t>
            </a:r>
            <a:r>
              <a:rPr lang="en-US" b="0" dirty="0" err="1" smtClean="0"/>
              <a:t>jacobi</a:t>
            </a:r>
            <a:r>
              <a:rPr lang="en-US" b="0" dirty="0" smtClean="0"/>
              <a:t> </a:t>
            </a:r>
          </a:p>
          <a:p>
            <a:pPr lvl="1"/>
            <a:r>
              <a:rPr lang="en-US" dirty="0" smtClean="0"/>
              <a:t>you can nest data regions</a:t>
            </a:r>
          </a:p>
          <a:p>
            <a:pPr lvl="1"/>
            <a:r>
              <a:rPr lang="en-US" b="0" dirty="0" smtClean="0"/>
              <a:t>arrays now declared present</a:t>
            </a:r>
          </a:p>
          <a:p>
            <a:pPr lvl="1"/>
            <a:r>
              <a:rPr lang="en-US" dirty="0" smtClean="0"/>
              <a:t>could be </a:t>
            </a:r>
            <a:r>
              <a:rPr lang="en-US" dirty="0" err="1" smtClean="0">
                <a:solidFill>
                  <a:srgbClr val="00B050"/>
                </a:solidFill>
              </a:rPr>
              <a:t>copy_or_present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b="0" dirty="0" smtClean="0"/>
              <a:t>advice: present generates runtime error if not present</a:t>
            </a:r>
          </a:p>
          <a:p>
            <a:endParaRPr lang="en-US" b="0" dirty="0"/>
          </a:p>
          <a:p>
            <a:r>
              <a:rPr lang="en-US" b="0" dirty="0" smtClean="0"/>
              <a:t>Drawback: arrays have to be in scope for this to work</a:t>
            </a:r>
          </a:p>
          <a:p>
            <a:pPr lvl="1"/>
            <a:r>
              <a:rPr lang="en-US" dirty="0" smtClean="0"/>
              <a:t>may need to unpick clever use of module data</a:t>
            </a:r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62400" y="4365104"/>
            <a:ext cx="5074096" cy="2232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SUBROUTINE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nn,gosa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 present(</a:t>
            </a: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,a,b,c,wrk1,bnd,</a:t>
            </a:r>
            <a:r>
              <a:rPr lang="en-US" sz="1400" b="1" spc="-3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iteration: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loop = 1,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SUBROUTINE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jacobi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975654" y="620688"/>
            <a:ext cx="5074096" cy="36724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himeno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initmt</a:t>
            </a:r>
            <a:endParaRPr lang="en-US" sz="1400" b="1" spc="-3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,a,b,c,bnd,wrk1,</a:t>
            </a:r>
            <a:r>
              <a:rPr lang="en-US" sz="1400" b="1" spc="-3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cpu0 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b="1" spc="-3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(3,gosa)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cpu1 =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cpu0 =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nn,gosa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cpu1 =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4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himeno</a:t>
            </a:r>
            <a:endParaRPr lang="en-US" sz="14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4: Going further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052737"/>
            <a:ext cx="8713092" cy="5472608"/>
          </a:xfrm>
        </p:spPr>
        <p:txBody>
          <a:bodyPr/>
          <a:lstStyle/>
          <a:p>
            <a:r>
              <a:rPr lang="en-GB" dirty="0" smtClean="0"/>
              <a:t>Best solution is to port entire application to GPU</a:t>
            </a:r>
          </a:p>
          <a:p>
            <a:pPr lvl="1"/>
            <a:r>
              <a:rPr lang="en-GB" dirty="0" smtClean="0"/>
              <a:t>data regions span entire use of arrays</a:t>
            </a:r>
          </a:p>
          <a:p>
            <a:pPr lvl="1"/>
            <a:r>
              <a:rPr lang="en-GB" dirty="0" smtClean="0"/>
              <a:t>all enclosed </a:t>
            </a:r>
            <a:r>
              <a:rPr lang="en-GB" dirty="0" err="1" smtClean="0"/>
              <a:t>loopnests</a:t>
            </a:r>
            <a:r>
              <a:rPr lang="en-GB" dirty="0" smtClean="0"/>
              <a:t> accelerated with OpenACC</a:t>
            </a:r>
          </a:p>
          <a:p>
            <a:pPr lvl="1"/>
            <a:r>
              <a:rPr lang="en-GB" dirty="0" smtClean="0"/>
              <a:t>no significant data transfers</a:t>
            </a:r>
          </a:p>
          <a:p>
            <a:pPr lvl="1"/>
            <a:endParaRPr lang="en-GB" dirty="0"/>
          </a:p>
          <a:p>
            <a:r>
              <a:rPr lang="en-GB" dirty="0" smtClean="0"/>
              <a:t>Expand outer data region to include call to initialisation routine</a:t>
            </a:r>
          </a:p>
          <a:p>
            <a:pPr lvl="1"/>
            <a:r>
              <a:rPr lang="en-GB" dirty="0" smtClean="0"/>
              <a:t>arrays can now all be declared as scratch space with "</a:t>
            </a:r>
            <a:r>
              <a:rPr lang="en-GB" dirty="0" smtClean="0">
                <a:solidFill>
                  <a:srgbClr val="00B050"/>
                </a:solidFill>
              </a:rPr>
              <a:t>create</a:t>
            </a:r>
            <a:r>
              <a:rPr lang="en-GB" dirty="0" smtClean="0"/>
              <a:t>"</a:t>
            </a:r>
          </a:p>
          <a:p>
            <a:pPr lvl="1"/>
            <a:r>
              <a:rPr lang="en-GB" dirty="0" smtClean="0"/>
              <a:t>need to accelerated </a:t>
            </a:r>
            <a:r>
              <a:rPr lang="en-GB" dirty="0" err="1" smtClean="0"/>
              <a:t>loopnests</a:t>
            </a:r>
            <a:r>
              <a:rPr lang="en-GB" dirty="0" smtClean="0"/>
              <a:t> in </a:t>
            </a:r>
            <a:r>
              <a:rPr lang="en-GB" dirty="0" err="1" smtClean="0">
                <a:solidFill>
                  <a:schemeClr val="tx1"/>
                </a:solidFill>
              </a:rPr>
              <a:t>initmt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/>
              <a:t>, declaring arrays present</a:t>
            </a:r>
          </a:p>
          <a:p>
            <a:pPr lvl="1"/>
            <a:endParaRPr lang="en-GB" dirty="0"/>
          </a:p>
          <a:p>
            <a:r>
              <a:rPr lang="en-GB" dirty="0" smtClean="0"/>
              <a:t>N.B. Currently no way to ONLY allocated arrays in GPU memory</a:t>
            </a:r>
          </a:p>
          <a:p>
            <a:pPr lvl="1"/>
            <a:r>
              <a:rPr lang="en-GB" dirty="0" smtClean="0"/>
              <a:t>CPU version is now dead space, but</a:t>
            </a:r>
          </a:p>
          <a:p>
            <a:pPr lvl="1"/>
            <a:r>
              <a:rPr lang="en-GB" dirty="0" smtClean="0"/>
              <a:t>GPU memory is usually the limiting factor, so usually not a problem.</a:t>
            </a:r>
          </a:p>
        </p:txBody>
      </p:sp>
    </p:spTree>
    <p:extLst>
      <p:ext uri="{BB962C8B-B14F-4D97-AF65-F5344CB8AC3E}">
        <p14:creationId xmlns:p14="http://schemas.microsoft.com/office/powerpoint/2010/main" val="6579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entire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3810000" cy="5568280"/>
          </a:xfrm>
        </p:spPr>
        <p:txBody>
          <a:bodyPr>
            <a:normAutofit/>
          </a:bodyPr>
          <a:lstStyle/>
          <a:p>
            <a:r>
              <a:rPr lang="en-US" b="0" dirty="0" smtClean="0"/>
              <a:t>No significant data transfers now</a:t>
            </a:r>
          </a:p>
          <a:p>
            <a:pPr lvl="1"/>
            <a:r>
              <a:rPr lang="en-US" dirty="0" smtClean="0"/>
              <a:t>doesn't improve measured performance in this case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62400" y="3933056"/>
            <a:ext cx="5074096" cy="26642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SUBROUTINE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initmt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 present(</a:t>
            </a: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,a,b,c,wrk1,bnd)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&lt;set all elements to zero&gt;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&lt;set some elements to be non-zero&gt;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SUBROUTINE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initmt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975654" y="620688"/>
            <a:ext cx="5074096" cy="3168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himeno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 create(</a:t>
            </a: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,a,b,c,bnd,wrk1,</a:t>
            </a:r>
            <a:r>
              <a:rPr lang="en-US" sz="1400" b="1" spc="-3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initmt</a:t>
            </a:r>
            <a:endParaRPr lang="en-US" sz="1400" b="1" spc="-3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cpu0 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b="1" spc="-3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(3,gosa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nn,gosa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cpu1 = </a:t>
            </a:r>
            <a:r>
              <a:rPr lang="en-US" sz="14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4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himeno</a:t>
            </a:r>
            <a:endParaRPr lang="en-US" sz="14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this third version perform?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3645023"/>
            <a:ext cx="8713092" cy="288032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Code is now a lot faster (44x faster than v01)</a:t>
            </a:r>
          </a:p>
          <a:p>
            <a:pPr lvl="1"/>
            <a:r>
              <a:rPr lang="en-GB" dirty="0" smtClean="0"/>
              <a:t>98% of the GPU time is now compute </a:t>
            </a:r>
          </a:p>
          <a:p>
            <a:pPr lvl="2"/>
            <a:r>
              <a:rPr lang="en-GB" dirty="0" smtClean="0"/>
              <a:t>Remaining data transfers are negligible and outside region timed</a:t>
            </a:r>
          </a:p>
          <a:p>
            <a:pPr lvl="1"/>
            <a:r>
              <a:rPr lang="en-GB" dirty="0" smtClean="0"/>
              <a:t>And the code is still correct:</a:t>
            </a:r>
          </a:p>
          <a:p>
            <a:pPr lvl="2"/>
            <a:r>
              <a:rPr lang="en-GB" dirty="0" smtClean="0"/>
              <a:t>Check the </a:t>
            </a:r>
            <a:r>
              <a:rPr lang="en-GB" dirty="0" err="1" smtClean="0"/>
              <a:t>Gosa</a:t>
            </a:r>
            <a:r>
              <a:rPr lang="en-GB" dirty="0" smtClean="0"/>
              <a:t> values!</a:t>
            </a:r>
          </a:p>
          <a:p>
            <a:pPr marL="685800" lvl="2" indent="0">
              <a:buNone/>
            </a:pPr>
            <a:endParaRPr lang="en-GB" dirty="0"/>
          </a:p>
          <a:p>
            <a:r>
              <a:rPr lang="en-GB" dirty="0" smtClean="0"/>
              <a:t>We're getting a great speedup: 18x compared to v00</a:t>
            </a:r>
          </a:p>
          <a:p>
            <a:pPr lvl="1"/>
            <a:r>
              <a:rPr lang="en-GB" dirty="0" smtClean="0"/>
              <a:t>But this is compared to one CPU core out of 16</a:t>
            </a:r>
          </a:p>
          <a:p>
            <a:pPr lvl="1"/>
            <a:r>
              <a:rPr lang="en-GB" dirty="0" smtClean="0"/>
              <a:t>What happens if we use all the cores</a:t>
            </a:r>
          </a:p>
          <a:p>
            <a:pPr lvl="2"/>
            <a:r>
              <a:rPr lang="en-GB" dirty="0" smtClean="0"/>
              <a:t>using </a:t>
            </a:r>
            <a:r>
              <a:rPr lang="en-GB" dirty="0" err="1" smtClean="0"/>
              <a:t>OpenMP</a:t>
            </a:r>
            <a:r>
              <a:rPr lang="en-GB" dirty="0" smtClean="0"/>
              <a:t>, as this is originally a scalar code</a:t>
            </a:r>
            <a:endParaRPr lang="en-GB" dirty="0"/>
          </a:p>
          <a:p>
            <a:pPr lvl="3"/>
            <a:endParaRPr lang="en-GB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60050"/>
              </p:ext>
            </p:extLst>
          </p:nvPr>
        </p:nvGraphicFramePr>
        <p:xfrm>
          <a:off x="1547664" y="1052736"/>
          <a:ext cx="6096000" cy="223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5816">
                <a:tc>
                  <a:txBody>
                    <a:bodyPr/>
                    <a:lstStyle/>
                    <a:p>
                      <a:r>
                        <a:rPr lang="en-GB" dirty="0" smtClean="0"/>
                        <a:t>language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Fortran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2881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1454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2287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1131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1177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565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1178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594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37525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20300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37143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20287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51921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28863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51078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28891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Profile of fully ported application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5095062"/>
            <a:ext cx="8713092" cy="1430282"/>
          </a:xfrm>
        </p:spPr>
        <p:txBody>
          <a:bodyPr/>
          <a:lstStyle/>
          <a:p>
            <a:r>
              <a:rPr lang="en-GB" dirty="0" smtClean="0"/>
              <a:t>Almost no data transferred</a:t>
            </a:r>
          </a:p>
          <a:p>
            <a:pPr lvl="1"/>
            <a:r>
              <a:rPr lang="en-GB" dirty="0" smtClean="0"/>
              <a:t>remainder </a:t>
            </a:r>
            <a:r>
              <a:rPr lang="en-GB" dirty="0"/>
              <a:t>(</a:t>
            </a:r>
            <a:r>
              <a:rPr lang="en-GB" dirty="0" err="1" smtClean="0">
                <a:solidFill>
                  <a:srgbClr val="FF0000"/>
                </a:solidFill>
              </a:rPr>
              <a:t>gosa</a:t>
            </a:r>
            <a:r>
              <a:rPr lang="en-GB" dirty="0" smtClean="0"/>
              <a:t> and a few compiler internals) hard to remove</a:t>
            </a:r>
          </a:p>
          <a:p>
            <a:pPr lvl="1"/>
            <a:endParaRPr lang="en-GB" dirty="0"/>
          </a:p>
          <a:p>
            <a:r>
              <a:rPr lang="en-GB" dirty="0" smtClean="0"/>
              <a:t>At this point we can start looking at kernel optimisation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836712"/>
            <a:ext cx="792088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Table 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2:  Time and Bytes Transferred for Accelerator Regions</a:t>
            </a:r>
          </a:p>
          <a:p>
            <a:endParaRPr lang="en-GB" sz="105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Host  | Host  | 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Copy  | 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Copy  | Events  |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Calltree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Time%  | Time  | Time  |       In  |      Out  |         |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|       |       | (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 | (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 |         |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100.0% | 0.296 | 0.275 |     0.001 |     0.001 |     634 |Total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|----------------------------------------------------------------------------------------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 100.0% | 0.296 | 0.275 |     0.001 |     0.001 |     634 |main_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        |       |       |           |           |         | main_.ACC_DATA_REGION@li.116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|||--------------------------------------------------------------------------------------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3||  97.6% | 0.289 | 0.269 |     0.001 |     0.001 |     624 |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jacobi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        |       |       |           |           |         | jacobi_.ACC_DATA_REGION@li.277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|||||------------------------------------------------------------------------------------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5||||  84.8% | 0.251 | 0.236 |     0.001 |     0.001 |     412 |jacobi_.ACC_REGION@li.288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||||||-----------------------------------------------------------------------------------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6|||||  78.4% | 0.232 | 0.227 |        -- |        -- |     103 |jacobi_.ACC_KERNEL@li.288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6|||||   3.3% | 0.010 | 0.005 |        -- |     0.001 |     103 |jacobi_.ACC_COPY@li.315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6|||||   3.1% | 0.009 | 0.004 |     0.001 |        -- |     103 |jacobi_.ACC_COPY@li.288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||||||===================================================================================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5||||  12.7% | 0.038 | 0.033 |        -- |        -- |     206 |jacobi_.ACC_REGION@li.317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6||||  12.7% | 0.038 | 0.033 |        -- |        -- |     103 | jacobi_.ACC_KERNEL@li.317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|||||====================================================================================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3||   1.8% | 0.005 | 0.005 |        -- |        -- |       7 |</a:t>
            </a:r>
            <a:r>
              <a:rPr lang="en-GB" sz="105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initmt</a:t>
            </a:r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GB" sz="105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4||        |       |       |           |           |         | initmt_.ACC_DATA_REGION@li.208</a:t>
            </a:r>
          </a:p>
          <a:p>
            <a:r>
              <a:rPr lang="en-GB" sz="105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|========================================================================================</a:t>
            </a:r>
            <a:endParaRPr lang="en-GB" sz="105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Is this a good loop schedule?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90600"/>
            <a:ext cx="8763000" cy="5534744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/>
              <a:t>Look at .</a:t>
            </a:r>
            <a:r>
              <a:rPr lang="en-US" b="0" dirty="0" err="1" smtClean="0"/>
              <a:t>lst</a:t>
            </a:r>
            <a:r>
              <a:rPr lang="en-US" b="0" dirty="0" smtClean="0"/>
              <a:t> file</a:t>
            </a:r>
          </a:p>
          <a:p>
            <a:endParaRPr lang="en-US" b="0" dirty="0" smtClean="0"/>
          </a:p>
          <a:p>
            <a:r>
              <a:rPr lang="en-US" b="0" dirty="0" smtClean="0"/>
              <a:t>Should see partitioning</a:t>
            </a:r>
          </a:p>
          <a:p>
            <a:pPr marL="0" indent="0">
              <a:buNone/>
            </a:pPr>
            <a:r>
              <a:rPr lang="en-US" b="0" dirty="0" smtClean="0"/>
              <a:t>    between and across</a:t>
            </a:r>
          </a:p>
          <a:p>
            <a:pPr marL="0" indent="0">
              <a:buNone/>
            </a:pPr>
            <a:r>
              <a:rPr lang="en-US" b="0" dirty="0" smtClean="0"/>
              <a:t>    </a:t>
            </a:r>
            <a:r>
              <a:rPr lang="en-US" b="0" dirty="0" err="1" smtClean="0"/>
              <a:t>threadblocks</a:t>
            </a:r>
            <a:endParaRPr lang="en-US" b="0" dirty="0" smtClean="0"/>
          </a:p>
          <a:p>
            <a:pPr lvl="1"/>
            <a:r>
              <a:rPr lang="en-US" dirty="0" smtClean="0"/>
              <a:t>if not, much of GPU is</a:t>
            </a:r>
          </a:p>
          <a:p>
            <a:pPr marL="363474" lvl="1" indent="0">
              <a:buNone/>
            </a:pPr>
            <a:r>
              <a:rPr lang="en-US" dirty="0"/>
              <a:t> </a:t>
            </a:r>
            <a:r>
              <a:rPr lang="en-US" dirty="0" smtClean="0"/>
              <a:t>   is being wasted</a:t>
            </a:r>
            <a:endParaRPr lang="en-US" dirty="0"/>
          </a:p>
          <a:p>
            <a:endParaRPr lang="en-US" b="0" dirty="0" smtClean="0"/>
          </a:p>
          <a:p>
            <a:r>
              <a:rPr lang="en-US" b="0" dirty="0" smtClean="0"/>
              <a:t>Usually want inner loop to be </a:t>
            </a:r>
            <a:r>
              <a:rPr lang="en-US" b="0" dirty="0" err="1" smtClean="0"/>
              <a:t>vectorised</a:t>
            </a:r>
            <a:endParaRPr lang="en-US" b="0" dirty="0" smtClean="0"/>
          </a:p>
          <a:p>
            <a:pPr lvl="1"/>
            <a:r>
              <a:rPr lang="en-US" dirty="0" smtClean="0"/>
              <a:t>allows coalesced loading of data from global memory</a:t>
            </a:r>
          </a:p>
          <a:p>
            <a:pPr lvl="1"/>
            <a:r>
              <a:rPr lang="en-US" b="0" dirty="0" smtClean="0"/>
              <a:t>if inner loop is not partitioned over threads in a </a:t>
            </a:r>
            <a:r>
              <a:rPr lang="en-US" b="0" dirty="0" err="1" smtClean="0"/>
              <a:t>threadblock</a:t>
            </a:r>
            <a:r>
              <a:rPr lang="en-US" dirty="0" smtClean="0"/>
              <a:t>...</a:t>
            </a:r>
          </a:p>
          <a:p>
            <a:pPr lvl="2"/>
            <a:r>
              <a:rPr lang="en-US" b="0" dirty="0" smtClean="0"/>
              <a:t>is the loop </a:t>
            </a:r>
            <a:r>
              <a:rPr lang="en-US" b="0" dirty="0" err="1" smtClean="0"/>
              <a:t>vectorisable</a:t>
            </a:r>
            <a:r>
              <a:rPr lang="en-US" b="0" dirty="0" smtClean="0"/>
              <a:t> (are there dependencies between loop iterations)?</a:t>
            </a:r>
          </a:p>
          <a:p>
            <a:pPr lvl="3"/>
            <a:r>
              <a:rPr lang="en-US" dirty="0" smtClean="0"/>
              <a:t>No? You need to rewrite the code (it will probably go faster on the CPU)</a:t>
            </a:r>
          </a:p>
          <a:p>
            <a:pPr lvl="4"/>
            <a:r>
              <a:rPr lang="en-US" dirty="0" smtClean="0"/>
              <a:t>Can you use a more-explicitly parallel algorithm?</a:t>
            </a:r>
          </a:p>
          <a:p>
            <a:pPr lvl="4"/>
            <a:r>
              <a:rPr lang="en-US" dirty="0" smtClean="0"/>
              <a:t>Avoid incremented counters (e.g. when packing buffers)</a:t>
            </a:r>
          </a:p>
          <a:p>
            <a:pPr lvl="4"/>
            <a:r>
              <a:rPr lang="en-US" dirty="0" smtClean="0"/>
              <a:t>Change data layout so inner loop addresses fastest-moving array index</a:t>
            </a:r>
          </a:p>
          <a:p>
            <a:pPr lvl="3"/>
            <a:r>
              <a:rPr lang="en-US" b="0" dirty="0" smtClean="0"/>
              <a:t>Yes? You need to tell the compiler what to do:</a:t>
            </a:r>
          </a:p>
          <a:p>
            <a:pPr lvl="4"/>
            <a:r>
              <a:rPr lang="en-US" dirty="0" smtClean="0"/>
              <a:t>Put "</a:t>
            </a:r>
            <a:r>
              <a:rPr lang="en-US" dirty="0" err="1" smtClean="0">
                <a:solidFill>
                  <a:srgbClr val="00B050"/>
                </a:solidFill>
              </a:rPr>
              <a:t>acc</a:t>
            </a:r>
            <a:r>
              <a:rPr lang="en-US" dirty="0" smtClean="0">
                <a:solidFill>
                  <a:srgbClr val="00B050"/>
                </a:solidFill>
              </a:rPr>
              <a:t> loop vector</a:t>
            </a:r>
            <a:r>
              <a:rPr lang="en-US" dirty="0" smtClean="0"/>
              <a:t>" directive above the "DO </a:t>
            </a:r>
            <a:r>
              <a:rPr lang="en-US" dirty="0" err="1" smtClean="0"/>
              <a:t>i</a:t>
            </a:r>
            <a:r>
              <a:rPr lang="en-US" dirty="0" smtClean="0"/>
              <a:t> = ..." statement</a:t>
            </a:r>
          </a:p>
          <a:p>
            <a:endParaRPr lang="en-US" dirty="0"/>
          </a:p>
          <a:p>
            <a:r>
              <a:rPr lang="en-US" b="0" dirty="0" smtClean="0"/>
              <a:t>This is the most important </a:t>
            </a:r>
            <a:r>
              <a:rPr lang="en-US" b="0" dirty="0" err="1" smtClean="0"/>
              <a:t>optimisation</a:t>
            </a:r>
            <a:endParaRPr lang="en-US" b="0" dirty="0" smtClean="0"/>
          </a:p>
          <a:p>
            <a:pPr lvl="1"/>
            <a:r>
              <a:rPr lang="en-US" dirty="0" smtClean="0"/>
              <a:t>almost guaranteed to give big performance increase</a:t>
            </a:r>
          </a:p>
          <a:p>
            <a:pPr lvl="1"/>
            <a:r>
              <a:rPr lang="en-US" b="0" dirty="0" smtClean="0"/>
              <a:t>other </a:t>
            </a:r>
            <a:r>
              <a:rPr lang="en-US" b="0" dirty="0" err="1" smtClean="0"/>
              <a:t>optimisations</a:t>
            </a:r>
            <a:r>
              <a:rPr lang="en-US" b="0" dirty="0" smtClean="0"/>
              <a:t> are trial-and-error and may give no benefits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95936" y="836712"/>
            <a:ext cx="4919464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172. 1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-----&lt;  DO k = 2,kmax-1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173. 1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3----&lt;   DO j = 2,jmax-1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174. 1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-&lt;    DO </a:t>
            </a:r>
            <a:r>
              <a:rPr lang="en-US" sz="12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2,imax-1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175. 1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s0 = a(i,j,k,1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p(i+1,j,k) ...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188. 1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 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189. 1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---&gt;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190. 1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-----&gt;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Himeno</a:t>
            </a:r>
            <a:r>
              <a:rPr lang="en-US" dirty="0" smtClean="0"/>
              <a:t> Benchmark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3D Poisson equation solver</a:t>
            </a:r>
          </a:p>
          <a:p>
            <a:pPr lvl="1"/>
            <a:r>
              <a:rPr lang="en-US" dirty="0" smtClean="0"/>
              <a:t>Iterative loop evaluating 19-point stencil</a:t>
            </a:r>
          </a:p>
          <a:p>
            <a:pPr lvl="1"/>
            <a:r>
              <a:rPr lang="en-US" dirty="0" smtClean="0"/>
              <a:t>Memory intensive, memory bandwidth bound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Fortran</a:t>
            </a:r>
            <a:r>
              <a:rPr lang="en-US" dirty="0"/>
              <a:t> </a:t>
            </a:r>
            <a:r>
              <a:rPr lang="en-US" dirty="0" smtClean="0"/>
              <a:t>and C implementations</a:t>
            </a:r>
            <a:br>
              <a:rPr lang="en-US" dirty="0" smtClean="0"/>
            </a:br>
            <a:r>
              <a:rPr lang="en-US" dirty="0" smtClean="0"/>
              <a:t>available from  </a:t>
            </a:r>
            <a:r>
              <a:rPr lang="en-US" dirty="0" smtClean="0">
                <a:solidFill>
                  <a:srgbClr val="595959"/>
                </a:solidFill>
                <a:latin typeface="Calibri" pitchFamily="34" charset="0"/>
                <a:cs typeface="+mn-cs"/>
                <a:hlinkClick r:id="rId2"/>
              </a:rPr>
              <a:t>http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cs typeface="+mn-cs"/>
                <a:hlinkClick r:id="rId2"/>
              </a:rPr>
              <a:t>://</a:t>
            </a:r>
            <a:r>
              <a:rPr lang="en-US" dirty="0" smtClean="0">
                <a:solidFill>
                  <a:srgbClr val="595959"/>
                </a:solidFill>
                <a:latin typeface="Calibri" pitchFamily="34" charset="0"/>
                <a:cs typeface="+mn-cs"/>
                <a:hlinkClick r:id="rId2"/>
              </a:rPr>
              <a:t>accc.riken.jp/2444.htm</a:t>
            </a:r>
            <a:r>
              <a:rPr lang="en-US" dirty="0" smtClean="0">
                <a:solidFill>
                  <a:srgbClr val="595959"/>
                </a:solidFill>
                <a:latin typeface="Calibri" pitchFamily="34" charset="0"/>
                <a:cs typeface="+mn-cs"/>
              </a:rPr>
              <a:t> </a:t>
            </a:r>
            <a:endParaRPr lang="en-US" dirty="0" smtClean="0">
              <a:solidFill>
                <a:srgbClr val="595959"/>
              </a:solidFill>
              <a:latin typeface="Calibri" pitchFamily="34" charset="0"/>
              <a:cs typeface="+mn-cs"/>
              <a:hlinkClick r:id="rId3"/>
            </a:endParaRPr>
          </a:p>
          <a:p>
            <a:pPr marL="363474" lvl="1" indent="0">
              <a:buNone/>
            </a:pPr>
            <a:endParaRPr lang="en-US" dirty="0" smtClean="0"/>
          </a:p>
          <a:p>
            <a:r>
              <a:rPr lang="en-US" dirty="0" smtClean="0"/>
              <a:t>We look at the scalar version for simplicity</a:t>
            </a:r>
          </a:p>
          <a:p>
            <a:pPr lvl="1"/>
            <a:endParaRPr lang="en-US" dirty="0"/>
          </a:p>
          <a:p>
            <a:r>
              <a:rPr lang="en-US" dirty="0" smtClean="0"/>
              <a:t>Code characteristics</a:t>
            </a:r>
            <a:endParaRPr lang="en-US" sz="6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Around </a:t>
            </a:r>
            <a:r>
              <a:rPr lang="en-US" dirty="0" smtClean="0"/>
              <a:t>230 </a:t>
            </a:r>
            <a:r>
              <a:rPr lang="en-US" dirty="0"/>
              <a:t>lines of </a:t>
            </a:r>
            <a:r>
              <a:rPr lang="en-US" dirty="0" smtClean="0"/>
              <a:t>Fortran or C</a:t>
            </a:r>
          </a:p>
          <a:p>
            <a:pPr lvl="1"/>
            <a:r>
              <a:rPr lang="en-US" dirty="0" smtClean="0"/>
              <a:t>Arrays statically allocated</a:t>
            </a:r>
          </a:p>
          <a:p>
            <a:pPr lvl="2"/>
            <a:r>
              <a:rPr lang="en-US" dirty="0" smtClean="0"/>
              <a:t>problem size fixed at compile time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696888"/>
            <a:ext cx="1888112" cy="18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performance tuning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90600"/>
            <a:ext cx="8763000" cy="5534744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Loop schedule balances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lots of parallel threads vs.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enough work per thread</a:t>
            </a:r>
          </a:p>
          <a:p>
            <a:pPr lvl="1"/>
            <a:endParaRPr lang="en-US" b="0" dirty="0" smtClean="0"/>
          </a:p>
          <a:p>
            <a:pPr lvl="1"/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 err="1" smtClean="0"/>
              <a:t>kmax</a:t>
            </a:r>
            <a:r>
              <a:rPr lang="en-US" b="0" dirty="0" smtClean="0"/>
              <a:t> is small, perhaps need more threads</a:t>
            </a:r>
          </a:p>
          <a:p>
            <a:pPr lvl="1"/>
            <a:r>
              <a:rPr lang="en-US" dirty="0" smtClean="0"/>
              <a:t>Try collapsing k and j loops to get more loop iterations</a:t>
            </a:r>
          </a:p>
          <a:p>
            <a:pPr lvl="2"/>
            <a:r>
              <a:rPr lang="en-US" dirty="0" smtClean="0"/>
              <a:t>Put "</a:t>
            </a:r>
            <a:r>
              <a:rPr lang="en-US" dirty="0" err="1" smtClean="0">
                <a:solidFill>
                  <a:srgbClr val="00B050"/>
                </a:solidFill>
              </a:rPr>
              <a:t>acc</a:t>
            </a:r>
            <a:r>
              <a:rPr lang="en-US" dirty="0" smtClean="0">
                <a:solidFill>
                  <a:srgbClr val="00B050"/>
                </a:solidFill>
              </a:rPr>
              <a:t> loop collapse(2)</a:t>
            </a:r>
            <a:r>
              <a:rPr lang="en-US" dirty="0" smtClean="0"/>
              <a:t>" directive above k-loop</a:t>
            </a:r>
          </a:p>
          <a:p>
            <a:pPr lvl="1"/>
            <a:r>
              <a:rPr lang="en-US" dirty="0" smtClean="0"/>
              <a:t>Collapse can be expensive if compiler has to regenerate k and j</a:t>
            </a:r>
          </a:p>
          <a:p>
            <a:pPr lvl="2"/>
            <a:r>
              <a:rPr lang="en-US" dirty="0" smtClean="0"/>
              <a:t>integer divides are costly</a:t>
            </a:r>
          </a:p>
          <a:p>
            <a:pPr lvl="1"/>
            <a:r>
              <a:rPr lang="en-US" dirty="0" smtClean="0"/>
              <a:t>Could instead collapse </a:t>
            </a:r>
            <a:r>
              <a:rPr lang="en-US" dirty="0" err="1" smtClean="0"/>
              <a:t>i</a:t>
            </a:r>
            <a:r>
              <a:rPr lang="en-US" dirty="0" smtClean="0"/>
              <a:t> and j loops, or all three loops</a:t>
            </a:r>
          </a:p>
          <a:p>
            <a:endParaRPr lang="en-US" b="0" dirty="0" smtClean="0"/>
          </a:p>
          <a:p>
            <a:r>
              <a:rPr lang="en-US" b="0" dirty="0" err="1" smtClean="0"/>
              <a:t>Nvidia</a:t>
            </a:r>
            <a:r>
              <a:rPr lang="en-US" b="0" dirty="0" smtClean="0"/>
              <a:t> Fermi and </a:t>
            </a:r>
            <a:r>
              <a:rPr lang="en-US" b="0" dirty="0" err="1" smtClean="0"/>
              <a:t>Kepler</a:t>
            </a:r>
            <a:r>
              <a:rPr lang="en-US" b="0" dirty="0" smtClean="0"/>
              <a:t> GPUs have caching</a:t>
            </a:r>
          </a:p>
          <a:p>
            <a:pPr lvl="1"/>
            <a:r>
              <a:rPr lang="en-US" dirty="0" smtClean="0"/>
              <a:t>Loop blocking can improve cache usage (as for the CPU)</a:t>
            </a:r>
          </a:p>
          <a:p>
            <a:pPr lvl="2"/>
            <a:r>
              <a:rPr lang="en-US" dirty="0"/>
              <a:t>B</a:t>
            </a:r>
            <a:r>
              <a:rPr lang="en-US" b="0" dirty="0" smtClean="0"/>
              <a:t>lock the loops manually (and use </a:t>
            </a:r>
            <a:r>
              <a:rPr lang="en-US" b="0" dirty="0" smtClean="0">
                <a:solidFill>
                  <a:srgbClr val="00B050"/>
                </a:solidFill>
              </a:rPr>
              <a:t>gang</a:t>
            </a:r>
            <a:r>
              <a:rPr lang="en-US" b="0" dirty="0" smtClean="0"/>
              <a:t>, </a:t>
            </a:r>
            <a:r>
              <a:rPr lang="en-US" b="0" dirty="0" smtClean="0">
                <a:solidFill>
                  <a:srgbClr val="00B050"/>
                </a:solidFill>
              </a:rPr>
              <a:t>vector</a:t>
            </a:r>
            <a:r>
              <a:rPr lang="en-US" b="0" dirty="0" smtClean="0"/>
              <a:t> clauses to tweak schedule)</a:t>
            </a:r>
          </a:p>
          <a:p>
            <a:pPr lvl="2"/>
            <a:r>
              <a:rPr lang="en-US" b="0" dirty="0" smtClean="0"/>
              <a:t>Can use CCE-specific directives to do this as well</a:t>
            </a:r>
          </a:p>
          <a:p>
            <a:endParaRPr lang="en-US" b="0" dirty="0" smtClean="0"/>
          </a:p>
          <a:p>
            <a:r>
              <a:rPr lang="en-US" b="0" dirty="0" smtClean="0"/>
              <a:t>We'll discuss performance </a:t>
            </a:r>
            <a:r>
              <a:rPr lang="en-US" b="0" dirty="0" err="1" smtClean="0"/>
              <a:t>optimisation</a:t>
            </a:r>
            <a:r>
              <a:rPr lang="en-US" b="0" dirty="0" smtClean="0"/>
              <a:t> in more detail in a following lecture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95936" y="836712"/>
            <a:ext cx="4919464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172. 1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-----&lt;  DO k = 2,kmax-1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173. 1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3----&lt;   DO j = 2,jmax-1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174. 1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-&lt;    DO </a:t>
            </a:r>
            <a:r>
              <a:rPr lang="en-US" sz="12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2,imax-1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175. 1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s0 = a(i,j,k,1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p(i+1,j,k) ...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188. 1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 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189. 1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---&gt; 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190. 1 </a:t>
            </a:r>
            <a:r>
              <a:rPr lang="en-US" sz="12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-----&gt;  ENDDO</a:t>
            </a:r>
            <a:endParaRPr lang="en-US" sz="12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OpenACC and </a:t>
            </a:r>
            <a:r>
              <a:rPr lang="en-US" dirty="0" err="1" smtClean="0"/>
              <a:t>OpenMP</a:t>
            </a:r>
            <a:r>
              <a:rPr lang="en-US" dirty="0" smtClean="0"/>
              <a:t> (naïve)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9512" y="6193738"/>
            <a:ext cx="3810000" cy="355270"/>
          </a:xfrm>
        </p:spPr>
        <p:txBody>
          <a:bodyPr>
            <a:normAutofit/>
          </a:bodyPr>
          <a:lstStyle/>
          <a:p>
            <a:pPr marL="363474" lvl="1" indent="0">
              <a:buNone/>
            </a:pPr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52330" y="980728"/>
            <a:ext cx="3764208" cy="540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 etc.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iteration: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loop = 1,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= 0d0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= 0d0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reduction(+: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etc.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&lt;stencil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&lt;copy </a:t>
            </a:r>
            <a:r>
              <a:rPr lang="en-US" sz="14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 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644007" y="980728"/>
            <a:ext cx="3816423" cy="540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iteration: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loop = 1,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= 0d0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gosa1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= 0d0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parallel do 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    reduction(+: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) etc.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&lt;stencil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end 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parallel do</a:t>
            </a:r>
            <a:endParaRPr lang="en-US" sz="1400" b="1" spc="-3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parallel do etc.</a:t>
            </a:r>
            <a:endParaRPr lang="en-US" sz="1400" b="1" spc="-3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&lt;copy </a:t>
            </a:r>
            <a:r>
              <a:rPr lang="en-US" sz="14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end 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parallel do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6955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79388" y="1268760"/>
            <a:ext cx="8713092" cy="525658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OpenACC and </a:t>
            </a:r>
            <a:r>
              <a:rPr lang="en-US" dirty="0" err="1" smtClean="0"/>
              <a:t>OpenMP</a:t>
            </a:r>
            <a:r>
              <a:rPr lang="en-US" dirty="0" smtClean="0"/>
              <a:t> (better)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55576" y="908720"/>
            <a:ext cx="3764208" cy="540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data etc.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iteration: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loop = 1,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= 0d0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= 0d0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reduction(+: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etc.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&lt;stencil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&lt;copy </a:t>
            </a:r>
            <a:r>
              <a:rPr lang="en-US" sz="14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 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636355" y="908720"/>
            <a:ext cx="3816423" cy="540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parallel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     private(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s0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) etc.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iteration: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loop = 1,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barrier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master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= 0d0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end master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= 0d0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&lt;stencil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end do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&lt;copy </a:t>
            </a:r>
            <a:r>
              <a:rPr lang="en-US" sz="14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loopnest</a:t>
            </a:r>
            <a:r>
              <a:rPr lang="en-US" sz="14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end do 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nowait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4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critical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spc="-30" dirty="0" err="1" smtClean="0"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gosa1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end critical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n-US" sz="14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spc="-30" dirty="0" err="1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400" b="1" spc="-30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end parallel</a:t>
            </a:r>
            <a:endParaRPr lang="en-US" sz="1400" b="1" spc="-3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Aside: OpenACC versus </a:t>
            </a:r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08721"/>
            <a:ext cx="8713092" cy="5616624"/>
          </a:xfrm>
        </p:spPr>
        <p:txBody>
          <a:bodyPr/>
          <a:lstStyle/>
          <a:p>
            <a:r>
              <a:rPr lang="en-GB" dirty="0" smtClean="0"/>
              <a:t>One </a:t>
            </a:r>
            <a:r>
              <a:rPr lang="en-GB" dirty="0" err="1" smtClean="0"/>
              <a:t>OpenMP</a:t>
            </a:r>
            <a:r>
              <a:rPr lang="en-GB" dirty="0" smtClean="0"/>
              <a:t> </a:t>
            </a:r>
            <a:r>
              <a:rPr lang="en-GB" dirty="0" err="1" smtClean="0"/>
              <a:t>threadteam</a:t>
            </a:r>
            <a:r>
              <a:rPr lang="en-GB" dirty="0" smtClean="0"/>
              <a:t> for whole iteration loop</a:t>
            </a:r>
          </a:p>
          <a:p>
            <a:pPr lvl="1"/>
            <a:r>
              <a:rPr lang="en-GB" dirty="0" err="1" smtClean="0"/>
              <a:t>OpenMP</a:t>
            </a:r>
            <a:r>
              <a:rPr lang="en-GB" dirty="0" smtClean="0"/>
              <a:t> threads are "heavyweight" (expensive to create teams)</a:t>
            </a:r>
            <a:endParaRPr lang="en-GB" dirty="0"/>
          </a:p>
          <a:p>
            <a:pPr lvl="1"/>
            <a:r>
              <a:rPr lang="en-GB" dirty="0" smtClean="0"/>
              <a:t>need </a:t>
            </a:r>
            <a:r>
              <a:rPr lang="en-GB" dirty="0" smtClean="0">
                <a:solidFill>
                  <a:srgbClr val="FF00FF"/>
                </a:solidFill>
              </a:rPr>
              <a:t>barrier</a:t>
            </a:r>
            <a:r>
              <a:rPr lang="en-GB" dirty="0" smtClean="0"/>
              <a:t>/</a:t>
            </a:r>
            <a:r>
              <a:rPr lang="en-GB" dirty="0" smtClean="0">
                <a:solidFill>
                  <a:srgbClr val="FF00FF"/>
                </a:solidFill>
              </a:rPr>
              <a:t>master</a:t>
            </a:r>
            <a:r>
              <a:rPr lang="en-GB" dirty="0" smtClean="0"/>
              <a:t>/</a:t>
            </a:r>
            <a:r>
              <a:rPr lang="en-GB" dirty="0" smtClean="0">
                <a:solidFill>
                  <a:srgbClr val="FF00FF"/>
                </a:solidFill>
              </a:rPr>
              <a:t>critical</a:t>
            </a:r>
            <a:r>
              <a:rPr lang="en-GB" dirty="0" smtClean="0"/>
              <a:t> </a:t>
            </a:r>
            <a:r>
              <a:rPr lang="en-GB" dirty="0"/>
              <a:t>regions for </a:t>
            </a:r>
            <a:r>
              <a:rPr lang="en-GB" dirty="0" smtClean="0"/>
              <a:t>synchronisation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gosa1</a:t>
            </a:r>
            <a:r>
              <a:rPr lang="en-GB" dirty="0" smtClean="0"/>
              <a:t> is a thread-private variable; </a:t>
            </a:r>
            <a:r>
              <a:rPr lang="en-GB" dirty="0" smtClean="0">
                <a:solidFill>
                  <a:srgbClr val="FF00FF"/>
                </a:solidFill>
              </a:rPr>
              <a:t>critical</a:t>
            </a:r>
            <a:r>
              <a:rPr lang="en-GB" dirty="0" smtClean="0"/>
              <a:t> region used for reduction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Multiple OpenACC </a:t>
            </a:r>
            <a:r>
              <a:rPr lang="en-GB" dirty="0" smtClean="0">
                <a:solidFill>
                  <a:srgbClr val="00B050"/>
                </a:solidFill>
              </a:rPr>
              <a:t>parallel loop</a:t>
            </a:r>
            <a:r>
              <a:rPr lang="en-GB" dirty="0" smtClean="0"/>
              <a:t> kernels</a:t>
            </a:r>
          </a:p>
          <a:p>
            <a:pPr lvl="1"/>
            <a:r>
              <a:rPr lang="en-GB" dirty="0" smtClean="0"/>
              <a:t>GPU kernels execute as </a:t>
            </a:r>
            <a:r>
              <a:rPr lang="en-GB" dirty="0" err="1" smtClean="0"/>
              <a:t>threadblocks</a:t>
            </a:r>
            <a:r>
              <a:rPr lang="en-GB" dirty="0" smtClean="0"/>
              <a:t> on different SMs</a:t>
            </a:r>
          </a:p>
          <a:p>
            <a:pPr lvl="2"/>
            <a:r>
              <a:rPr lang="en-GB" dirty="0" smtClean="0"/>
              <a:t>need separate kernels to synchronise</a:t>
            </a:r>
          </a:p>
          <a:p>
            <a:pPr lvl="3"/>
            <a:r>
              <a:rPr lang="en-GB" dirty="0" smtClean="0"/>
              <a:t>no global synchronisation method within a kernel</a:t>
            </a:r>
          </a:p>
          <a:p>
            <a:pPr lvl="1"/>
            <a:r>
              <a:rPr lang="en-GB" dirty="0" smtClean="0"/>
              <a:t>GPU threads are "lightweight" (kernels cheap to launch)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gosa1</a:t>
            </a:r>
            <a:r>
              <a:rPr lang="en-GB" dirty="0" smtClean="0"/>
              <a:t> is a shared reduction loop variable</a:t>
            </a:r>
          </a:p>
          <a:p>
            <a:pPr lvl="1"/>
            <a:endParaRPr lang="en-GB" dirty="0"/>
          </a:p>
          <a:p>
            <a:r>
              <a:rPr lang="en-GB" dirty="0" smtClean="0"/>
              <a:t>Can we use a single OpenACC </a:t>
            </a:r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region?</a:t>
            </a:r>
          </a:p>
          <a:p>
            <a:pPr lvl="1"/>
            <a:r>
              <a:rPr lang="en-GB" dirty="0" smtClean="0"/>
              <a:t>Containing scalar code and multiple 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r>
              <a:rPr lang="en-GB" dirty="0" smtClean="0"/>
              <a:t> nests</a:t>
            </a:r>
          </a:p>
          <a:p>
            <a:pPr lvl="1"/>
            <a:r>
              <a:rPr lang="en-GB" dirty="0" smtClean="0"/>
              <a:t>Analogous to </a:t>
            </a:r>
            <a:r>
              <a:rPr lang="en-GB" dirty="0" err="1" smtClean="0"/>
              <a:t>OpenMP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FF"/>
                </a:solidFill>
              </a:rPr>
              <a:t>parallel</a:t>
            </a:r>
            <a:r>
              <a:rPr lang="en-GB" dirty="0" smtClean="0"/>
              <a:t> region</a:t>
            </a:r>
          </a:p>
          <a:p>
            <a:pPr lvl="1"/>
            <a:r>
              <a:rPr lang="en-GB" b="1" u="sng" dirty="0" smtClean="0">
                <a:solidFill>
                  <a:srgbClr val="C00000"/>
                </a:solidFill>
              </a:rPr>
              <a:t>NO!</a:t>
            </a:r>
            <a:r>
              <a:rPr lang="en-GB" dirty="0" smtClean="0"/>
              <a:t> Race conditions between kernels and with scalar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8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using </a:t>
            </a:r>
            <a:r>
              <a:rPr lang="en-GB" dirty="0" err="1" smtClean="0"/>
              <a:t>OpenMP</a:t>
            </a:r>
            <a:r>
              <a:rPr lang="en-GB" dirty="0" smtClean="0"/>
              <a:t> across the CPU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3789040"/>
            <a:ext cx="8713092" cy="2736304"/>
          </a:xfrm>
        </p:spPr>
        <p:txBody>
          <a:bodyPr/>
          <a:lstStyle/>
          <a:p>
            <a:r>
              <a:rPr lang="en-GB" dirty="0" smtClean="0"/>
              <a:t>Fastest </a:t>
            </a:r>
            <a:r>
              <a:rPr lang="en-GB" dirty="0" err="1" smtClean="0"/>
              <a:t>OpenMP</a:t>
            </a:r>
            <a:r>
              <a:rPr lang="en-GB" dirty="0" smtClean="0"/>
              <a:t> version uses 16 threads</a:t>
            </a:r>
          </a:p>
          <a:p>
            <a:pPr lvl="1"/>
            <a:r>
              <a:rPr lang="en-GB" dirty="0" smtClean="0"/>
              <a:t>but only 3-4x faster than serial version</a:t>
            </a:r>
          </a:p>
          <a:p>
            <a:pPr lvl="1"/>
            <a:r>
              <a:rPr lang="en-GB" dirty="0" smtClean="0"/>
              <a:t>(code is quite memory bandwidth bound)</a:t>
            </a:r>
          </a:p>
          <a:p>
            <a:endParaRPr lang="en-GB" dirty="0"/>
          </a:p>
          <a:p>
            <a:r>
              <a:rPr lang="en-GB" dirty="0" smtClean="0"/>
              <a:t>Overall speedup: 5-6x</a:t>
            </a:r>
          </a:p>
          <a:p>
            <a:pPr lvl="1"/>
            <a:r>
              <a:rPr lang="en-GB" dirty="0" smtClean="0"/>
              <a:t>This is the sort of figure we expect</a:t>
            </a:r>
          </a:p>
          <a:p>
            <a:pPr lvl="2"/>
            <a:r>
              <a:rPr lang="en-GB" dirty="0" err="1" smtClean="0"/>
              <a:t>Kepler</a:t>
            </a:r>
            <a:r>
              <a:rPr lang="en-GB" dirty="0" smtClean="0"/>
              <a:t> GPU memory bandwidth around 6x compared to </a:t>
            </a:r>
            <a:r>
              <a:rPr lang="en-GB" dirty="0" err="1" smtClean="0"/>
              <a:t>Interlagos</a:t>
            </a:r>
            <a:r>
              <a:rPr lang="en-GB" dirty="0" smtClean="0"/>
              <a:t> CPU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71744"/>
              </p:ext>
            </p:extLst>
          </p:nvPr>
        </p:nvGraphicFramePr>
        <p:xfrm>
          <a:off x="1547664" y="1052736"/>
          <a:ext cx="6096000" cy="260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5816">
                <a:tc>
                  <a:txBody>
                    <a:bodyPr/>
                    <a:lstStyle/>
                    <a:p>
                      <a:r>
                        <a:rPr lang="en-GB" dirty="0" smtClean="0"/>
                        <a:t>language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Fortran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2881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1454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2287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1131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1177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565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1178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594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37525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20300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37143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20287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51921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28863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51078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28891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OMP16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8996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5416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9761</a:t>
                      </a:r>
                      <a:endParaRPr lang="en-GB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 smtClean="0"/>
                        <a:t>5086</a:t>
                      </a:r>
                      <a:endParaRPr lang="en-GB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421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08720"/>
            <a:ext cx="8713092" cy="576063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We ported the entire </a:t>
            </a:r>
            <a:r>
              <a:rPr lang="en-GB" dirty="0" err="1" smtClean="0"/>
              <a:t>Himeno</a:t>
            </a:r>
            <a:r>
              <a:rPr lang="en-GB" dirty="0" smtClean="0"/>
              <a:t> code to the GPU </a:t>
            </a:r>
          </a:p>
          <a:p>
            <a:pPr lvl="1"/>
            <a:r>
              <a:rPr lang="en-GB" dirty="0" smtClean="0"/>
              <a:t>chiefly to avoid data transfers</a:t>
            </a:r>
          </a:p>
          <a:p>
            <a:pPr lvl="2"/>
            <a:r>
              <a:rPr lang="en-GB" dirty="0" smtClean="0"/>
              <a:t>4 OpenACC kernels (only 1 significant for compute performance)</a:t>
            </a:r>
          </a:p>
          <a:p>
            <a:pPr lvl="2"/>
            <a:r>
              <a:rPr lang="en-GB" dirty="0" smtClean="0"/>
              <a:t>1 outer data region</a:t>
            </a:r>
          </a:p>
          <a:p>
            <a:pPr lvl="2"/>
            <a:r>
              <a:rPr lang="en-GB" dirty="0" smtClean="0"/>
              <a:t>2 inner data regions (nested within this)</a:t>
            </a:r>
          </a:p>
          <a:p>
            <a:pPr lvl="1"/>
            <a:r>
              <a:rPr lang="en-GB" dirty="0" smtClean="0"/>
              <a:t>7 directive pairs for 200 lines of Fortran</a:t>
            </a:r>
            <a:endParaRPr lang="en-GB" dirty="0"/>
          </a:p>
          <a:p>
            <a:pPr lvl="1"/>
            <a:r>
              <a:rPr lang="en-GB" dirty="0" smtClean="0"/>
              <a:t>Profiling frequently showed the bottlenecks</a:t>
            </a:r>
          </a:p>
          <a:p>
            <a:pPr lvl="1"/>
            <a:r>
              <a:rPr lang="en-GB" dirty="0" smtClean="0"/>
              <a:t>Correctness was also frequently checked</a:t>
            </a:r>
          </a:p>
          <a:p>
            <a:r>
              <a:rPr lang="en-GB" dirty="0" smtClean="0"/>
              <a:t>Data transfers were optimised at the first step</a:t>
            </a:r>
          </a:p>
          <a:p>
            <a:pPr marL="363474" lvl="1" indent="0">
              <a:buNone/>
            </a:pPr>
            <a:endParaRPr lang="en-GB" dirty="0"/>
          </a:p>
          <a:p>
            <a:r>
              <a:rPr lang="en-GB" dirty="0" smtClean="0"/>
              <a:t>We checked the kernels were scheduling sensibly</a:t>
            </a:r>
          </a:p>
          <a:p>
            <a:endParaRPr lang="en-GB" dirty="0"/>
          </a:p>
          <a:p>
            <a:r>
              <a:rPr lang="en-GB" dirty="0" smtClean="0"/>
              <a:t>Further performance tuning</a:t>
            </a:r>
          </a:p>
          <a:p>
            <a:pPr lvl="1"/>
            <a:r>
              <a:rPr lang="en-GB" dirty="0" smtClean="0"/>
              <a:t>data region gave a 44x speedup; kernel tuning is secondary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ow-level languages like CUDA offer more direct control of the hardware</a:t>
            </a:r>
          </a:p>
          <a:p>
            <a:pPr lvl="2"/>
            <a:r>
              <a:rPr lang="en-GB" dirty="0" smtClean="0"/>
              <a:t>OpenACC is much easier to use, and should get close to CUDA performance</a:t>
            </a:r>
          </a:p>
          <a:p>
            <a:pPr lvl="1"/>
            <a:r>
              <a:rPr lang="en-GB" dirty="0" smtClean="0"/>
              <a:t>Remember Amdahl's Law: </a:t>
            </a:r>
          </a:p>
          <a:p>
            <a:pPr lvl="2"/>
            <a:r>
              <a:rPr lang="en-GB" dirty="0" smtClean="0"/>
              <a:t>speed up the compute of a parallel application, soon become network bound</a:t>
            </a:r>
          </a:p>
          <a:p>
            <a:pPr lvl="2"/>
            <a:r>
              <a:rPr lang="en-GB" dirty="0" smtClean="0"/>
              <a:t>Don't waste time trying to get an extra 10% in the compute </a:t>
            </a:r>
          </a:p>
          <a:p>
            <a:pPr lvl="2"/>
            <a:r>
              <a:rPr lang="en-GB" dirty="0" smtClean="0"/>
              <a:t>You are better concentrating your efforts on tuning the MPI/CAF </a:t>
            </a:r>
            <a:r>
              <a:rPr lang="en-GB" dirty="0" err="1" smtClean="0"/>
              <a:t>comms</a:t>
            </a:r>
            <a:endParaRPr lang="en-GB" dirty="0" smtClean="0"/>
          </a:p>
          <a:p>
            <a:r>
              <a:rPr lang="en-GB" dirty="0" smtClean="0"/>
              <a:t>Bottom line: </a:t>
            </a:r>
          </a:p>
          <a:p>
            <a:pPr lvl="1"/>
            <a:r>
              <a:rPr lang="en-GB" dirty="0" smtClean="0"/>
              <a:t>5-6x speedup from 7 directive pairs in 200 lines of Fortran</a:t>
            </a:r>
          </a:p>
          <a:p>
            <a:pPr lvl="1"/>
            <a:r>
              <a:rPr lang="en-GB" dirty="0" smtClean="0"/>
              <a:t>compared to the complete CPU</a:t>
            </a:r>
          </a:p>
        </p:txBody>
      </p:sp>
    </p:spTree>
    <p:extLst>
      <p:ext uri="{BB962C8B-B14F-4D97-AF65-F5344CB8AC3E}">
        <p14:creationId xmlns:p14="http://schemas.microsoft.com/office/powerpoint/2010/main" val="22032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it's your turn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In the next practical, you will go through the steps of accelerating this same code</a:t>
            </a:r>
          </a:p>
          <a:p>
            <a:endParaRPr lang="en-GB" dirty="0" smtClean="0"/>
          </a:p>
          <a:p>
            <a:r>
              <a:rPr lang="en-GB" dirty="0" smtClean="0"/>
              <a:t>Your learning outcomes: </a:t>
            </a:r>
          </a:p>
          <a:p>
            <a:pPr lvl="1"/>
            <a:r>
              <a:rPr lang="en-GB" dirty="0" smtClean="0"/>
              <a:t>You should:</a:t>
            </a:r>
            <a:endParaRPr lang="en-GB" dirty="0"/>
          </a:p>
          <a:p>
            <a:pPr lvl="2"/>
            <a:r>
              <a:rPr lang="en-GB" dirty="0" smtClean="0"/>
              <a:t>Check that you understand how to OpenACC a simple code</a:t>
            </a:r>
          </a:p>
          <a:p>
            <a:pPr lvl="3"/>
            <a:r>
              <a:rPr lang="en-GB" dirty="0" smtClean="0"/>
              <a:t>Either edit v00 to add the directives yourself</a:t>
            </a:r>
          </a:p>
          <a:p>
            <a:pPr lvl="3"/>
            <a:r>
              <a:rPr lang="en-GB" dirty="0" smtClean="0"/>
              <a:t>Or read the prepared v01, v02, v03 files and see it makes sense</a:t>
            </a:r>
          </a:p>
          <a:p>
            <a:pPr lvl="2"/>
            <a:r>
              <a:rPr lang="en-GB" dirty="0" smtClean="0"/>
              <a:t>Verify the results that I quote here for CCE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You could:</a:t>
            </a:r>
          </a:p>
          <a:p>
            <a:pPr lvl="2"/>
            <a:r>
              <a:rPr lang="en-GB" dirty="0" smtClean="0"/>
              <a:t>Try generating some profiles using </a:t>
            </a:r>
            <a:r>
              <a:rPr lang="en-GB" dirty="0" err="1" smtClean="0"/>
              <a:t>CrayPAT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373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such a simple code?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836713"/>
            <a:ext cx="8713092" cy="568863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Understanding a code structure is crucial if we are to </a:t>
            </a:r>
            <a:r>
              <a:rPr lang="en-GB" i="1" dirty="0" smtClean="0">
                <a:solidFill>
                  <a:srgbClr val="FF0000"/>
                </a:solidFill>
              </a:rPr>
              <a:t>successfully</a:t>
            </a:r>
            <a:r>
              <a:rPr lang="en-GB" dirty="0" smtClean="0"/>
              <a:t> OpenACC an application</a:t>
            </a:r>
          </a:p>
          <a:p>
            <a:pPr lvl="1"/>
            <a:r>
              <a:rPr lang="en-GB" dirty="0" smtClean="0"/>
              <a:t>i.e. one that runs faster node-for-node (not just GPU vs. single CPU core)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There are two key things to understand about the code: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How is data passed through the </a:t>
            </a:r>
            <a:r>
              <a:rPr lang="en-GB" dirty="0" err="1" smtClean="0">
                <a:solidFill>
                  <a:srgbClr val="00B050"/>
                </a:solidFill>
              </a:rPr>
              <a:t>calltree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</a:p>
          <a:p>
            <a:pPr lvl="2"/>
            <a:r>
              <a:rPr lang="en-GB" dirty="0" smtClean="0"/>
              <a:t>CPUs and accelerators have separate memory spaces </a:t>
            </a:r>
          </a:p>
          <a:p>
            <a:pPr lvl="2"/>
            <a:r>
              <a:rPr lang="en-GB" dirty="0" smtClean="0"/>
              <a:t>The </a:t>
            </a:r>
            <a:r>
              <a:rPr lang="en-GB" dirty="0" err="1" smtClean="0"/>
              <a:t>PCIe</a:t>
            </a:r>
            <a:r>
              <a:rPr lang="en-GB" dirty="0" smtClean="0"/>
              <a:t> link between them is relatively slow</a:t>
            </a:r>
          </a:p>
          <a:p>
            <a:pPr lvl="2"/>
            <a:r>
              <a:rPr lang="en-GB" dirty="0" smtClean="0"/>
              <a:t>Unnecessary data transfers will wipe out any performance gains</a:t>
            </a:r>
          </a:p>
          <a:p>
            <a:pPr lvl="2"/>
            <a:r>
              <a:rPr lang="en-GB" dirty="0" smtClean="0"/>
              <a:t>A successful OpenACC port will keep data resident on the accelerator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Where are the hotspots?</a:t>
            </a:r>
          </a:p>
          <a:p>
            <a:pPr lvl="2"/>
            <a:r>
              <a:rPr lang="en-GB" dirty="0" smtClean="0"/>
              <a:t>The OpenACC programming model is aimed at loop-based codes</a:t>
            </a:r>
          </a:p>
          <a:p>
            <a:pPr lvl="3"/>
            <a:r>
              <a:rPr lang="en-GB" dirty="0" smtClean="0"/>
              <a:t>Which </a:t>
            </a:r>
            <a:r>
              <a:rPr lang="en-GB" dirty="0" err="1" smtClean="0"/>
              <a:t>loopnests</a:t>
            </a:r>
            <a:r>
              <a:rPr lang="en-GB" dirty="0" smtClean="0"/>
              <a:t> dominate the runtime?</a:t>
            </a:r>
          </a:p>
          <a:p>
            <a:pPr lvl="3"/>
            <a:r>
              <a:rPr lang="en-GB" dirty="0" smtClean="0"/>
              <a:t>Are they suitable for a GPU? </a:t>
            </a:r>
          </a:p>
          <a:p>
            <a:pPr lvl="4"/>
            <a:r>
              <a:rPr lang="en-GB" dirty="0" smtClean="0"/>
              <a:t>What are the min/average/max </a:t>
            </a:r>
            <a:r>
              <a:rPr lang="en-GB" dirty="0" err="1" smtClean="0"/>
              <a:t>tripcounts</a:t>
            </a:r>
            <a:r>
              <a:rPr lang="en-GB" dirty="0" smtClean="0"/>
              <a:t>?</a:t>
            </a:r>
          </a:p>
          <a:p>
            <a:pPr lvl="2"/>
            <a:r>
              <a:rPr lang="en-GB" dirty="0" smtClean="0"/>
              <a:t>Minimising data movements will probably require eventual acceleration of many more (and possibly all) </a:t>
            </a:r>
            <a:r>
              <a:rPr lang="en-GB" dirty="0" err="1" smtClean="0"/>
              <a:t>loopnests</a:t>
            </a:r>
            <a:r>
              <a:rPr lang="en-GB" dirty="0" smtClean="0"/>
              <a:t>, but we have to start somewhere</a:t>
            </a:r>
          </a:p>
          <a:p>
            <a:pPr lvl="2"/>
            <a:endParaRPr lang="en-GB" dirty="0"/>
          </a:p>
          <a:p>
            <a:r>
              <a:rPr lang="en-GB" dirty="0" smtClean="0"/>
              <a:t>Answering these questions for a large application is hard</a:t>
            </a:r>
          </a:p>
          <a:p>
            <a:pPr lvl="1"/>
            <a:r>
              <a:rPr lang="en-GB" dirty="0" smtClean="0"/>
              <a:t>There are tools to help (we will discuss some of them later in the course)</a:t>
            </a:r>
          </a:p>
          <a:p>
            <a:pPr lvl="1"/>
            <a:r>
              <a:rPr lang="en-GB" dirty="0" smtClean="0"/>
              <a:t>With a simple code, we can do all of this just by code inspection</a:t>
            </a:r>
          </a:p>
        </p:txBody>
      </p:sp>
    </p:spTree>
    <p:extLst>
      <p:ext uri="{BB962C8B-B14F-4D97-AF65-F5344CB8AC3E}">
        <p14:creationId xmlns:p14="http://schemas.microsoft.com/office/powerpoint/2010/main" val="29130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tages to accelerating an application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08721"/>
            <a:ext cx="8713092" cy="56166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Understand and characterise the application</a:t>
            </a:r>
          </a:p>
          <a:p>
            <a:pPr lvl="1"/>
            <a:r>
              <a:rPr lang="en-GB" dirty="0" smtClean="0"/>
              <a:t>Profiling tools, code inspection, speaking to developers if you can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Introduce first OpenACC kernels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Introduce data regions in subprograms</a:t>
            </a:r>
          </a:p>
          <a:p>
            <a:pPr lvl="1"/>
            <a:r>
              <a:rPr lang="en-GB" dirty="0" smtClean="0"/>
              <a:t>reduce unnecessary data movements</a:t>
            </a:r>
          </a:p>
          <a:p>
            <a:pPr lvl="1"/>
            <a:r>
              <a:rPr lang="en-GB" dirty="0" smtClean="0"/>
              <a:t>will probably require more OpenACC kernels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Move up the </a:t>
            </a:r>
            <a:r>
              <a:rPr lang="en-GB" dirty="0" err="1" smtClean="0"/>
              <a:t>calltree</a:t>
            </a:r>
            <a:r>
              <a:rPr lang="en-GB" dirty="0" smtClean="0"/>
              <a:t>, adding higher-level data regions</a:t>
            </a:r>
          </a:p>
          <a:p>
            <a:pPr lvl="1"/>
            <a:r>
              <a:rPr lang="en-GB" dirty="0" smtClean="0"/>
              <a:t>ideally, port entire application so data arrays live entirely on the GPU</a:t>
            </a:r>
          </a:p>
          <a:p>
            <a:pPr lvl="1"/>
            <a:r>
              <a:rPr lang="en-GB" dirty="0" smtClean="0"/>
              <a:t>otherwise, minimise traffic between CPU and GPU</a:t>
            </a:r>
          </a:p>
          <a:p>
            <a:pPr lvl="1"/>
            <a:r>
              <a:rPr lang="en-GB" dirty="0" smtClean="0"/>
              <a:t>This will give the single biggest performance gain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Only now think about performance tuning for kernels</a:t>
            </a:r>
          </a:p>
          <a:p>
            <a:pPr lvl="1"/>
            <a:r>
              <a:rPr lang="en-GB" dirty="0" smtClean="0"/>
              <a:t>First correct any obviously inefficient  scheduling on the GPU</a:t>
            </a:r>
          </a:p>
          <a:p>
            <a:pPr lvl="2"/>
            <a:r>
              <a:rPr lang="en-GB" dirty="0" smtClean="0"/>
              <a:t>This will give some good performance improvements</a:t>
            </a:r>
          </a:p>
          <a:p>
            <a:pPr lvl="1"/>
            <a:r>
              <a:rPr lang="en-GB" dirty="0" smtClean="0"/>
              <a:t>Optionally, experiment with OpenACC tuning clauses</a:t>
            </a:r>
          </a:p>
          <a:p>
            <a:pPr lvl="2"/>
            <a:r>
              <a:rPr lang="en-GB" dirty="0" smtClean="0"/>
              <a:t>You may gain some final additional performance from this</a:t>
            </a:r>
          </a:p>
          <a:p>
            <a:pPr lvl="2"/>
            <a:endParaRPr lang="en-GB" dirty="0"/>
          </a:p>
          <a:p>
            <a:r>
              <a:rPr lang="en-GB" dirty="0" smtClean="0"/>
              <a:t>And remember Amdahl's law...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1: </a:t>
            </a:r>
            <a:r>
              <a:rPr lang="en-GB" dirty="0" err="1" smtClean="0"/>
              <a:t>Himeno</a:t>
            </a:r>
            <a:r>
              <a:rPr lang="en-GB" dirty="0" smtClean="0"/>
              <a:t> program structure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052736"/>
            <a:ext cx="8713092" cy="5472609"/>
          </a:xfrm>
        </p:spPr>
        <p:txBody>
          <a:bodyPr>
            <a:normAutofit/>
          </a:bodyPr>
          <a:lstStyle/>
          <a:p>
            <a:r>
              <a:rPr lang="en-GB" dirty="0" smtClean="0"/>
              <a:t>Code has two subprograms</a:t>
            </a:r>
          </a:p>
          <a:p>
            <a:pPr lvl="1"/>
            <a:r>
              <a:rPr lang="en-GB" dirty="0" err="1" smtClean="0">
                <a:solidFill>
                  <a:schemeClr val="tx1"/>
                </a:solidFill>
              </a:rPr>
              <a:t>init_mt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/>
              <a:t> initialises the data array</a:t>
            </a:r>
          </a:p>
          <a:p>
            <a:pPr lvl="2"/>
            <a:r>
              <a:rPr lang="en-GB" dirty="0" smtClean="0"/>
              <a:t>Called once at the start of the program</a:t>
            </a:r>
          </a:p>
          <a:p>
            <a:pPr lvl="1"/>
            <a:r>
              <a:rPr lang="en-GB" dirty="0" err="1" smtClean="0">
                <a:solidFill>
                  <a:schemeClr val="tx1"/>
                </a:solidFill>
              </a:rPr>
              <a:t>jacobi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/>
              <a:t> performs iterative stencil updates of the data array</a:t>
            </a:r>
          </a:p>
          <a:p>
            <a:pPr lvl="2"/>
            <a:r>
              <a:rPr lang="en-GB" dirty="0" smtClean="0"/>
              <a:t>The number of updates is an argument to the subroutine and fixed</a:t>
            </a:r>
          </a:p>
          <a:p>
            <a:pPr lvl="3"/>
            <a:r>
              <a:rPr lang="en-GB" dirty="0" smtClean="0"/>
              <a:t>A summed residual is calculated, but not tested for convergence</a:t>
            </a:r>
          </a:p>
          <a:p>
            <a:pPr lvl="2"/>
            <a:r>
              <a:rPr lang="en-GB" dirty="0" smtClean="0"/>
              <a:t>This subroutine is called twice, and each call is timed:</a:t>
            </a:r>
          </a:p>
          <a:p>
            <a:pPr lvl="3"/>
            <a:r>
              <a:rPr lang="en-GB" dirty="0" smtClean="0"/>
              <a:t>Each call is timed internally by the code</a:t>
            </a:r>
          </a:p>
          <a:p>
            <a:pPr lvl="3"/>
            <a:r>
              <a:rPr lang="en-GB" dirty="0" smtClean="0"/>
              <a:t>The first call does a small fixed number of iterations.</a:t>
            </a:r>
          </a:p>
          <a:p>
            <a:pPr lvl="4"/>
            <a:r>
              <a:rPr lang="en-GB" dirty="0" smtClean="0"/>
              <a:t>The time is used to estimate how many iterations could be done in one minute</a:t>
            </a:r>
          </a:p>
          <a:p>
            <a:pPr lvl="3"/>
            <a:r>
              <a:rPr lang="en-GB" dirty="0" smtClean="0"/>
              <a:t>The second call does this number of iterations</a:t>
            </a:r>
          </a:p>
          <a:p>
            <a:pPr lvl="4"/>
            <a:r>
              <a:rPr lang="en-GB" dirty="0" smtClean="0"/>
              <a:t>The time is converted into a performance figure by the code</a:t>
            </a:r>
            <a:endParaRPr lang="en-GB" sz="1200" b="1" spc="-30" dirty="0">
              <a:solidFill>
                <a:schemeClr val="dk1"/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endParaRPr lang="en-GB" dirty="0"/>
          </a:p>
          <a:p>
            <a:pPr lvl="4"/>
            <a:r>
              <a:rPr lang="en-GB" dirty="0" smtClean="0"/>
              <a:t>Actually, it is useful when testing to do a fixed number of iterations</a:t>
            </a:r>
          </a:p>
          <a:p>
            <a:pPr lvl="4"/>
            <a:r>
              <a:rPr lang="en-GB" dirty="0" smtClean="0"/>
              <a:t>Then we can use the value of the residual for a correctness check.</a:t>
            </a:r>
          </a:p>
          <a:p>
            <a:pPr lvl="4"/>
            <a:endParaRPr lang="en-GB" dirty="0"/>
          </a:p>
          <a:p>
            <a:pPr lvl="1"/>
            <a:r>
              <a:rPr lang="en-GB" dirty="0" smtClean="0"/>
              <a:t>The next slide shows an edited version of the code</a:t>
            </a:r>
          </a:p>
          <a:p>
            <a:pPr lvl="2"/>
            <a:r>
              <a:rPr lang="en-GB" dirty="0" smtClean="0"/>
              <a:t>These slides discuss the Fortran version; there is also a C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3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Himeno</a:t>
            </a:r>
            <a:r>
              <a:rPr lang="en-US" dirty="0" smtClean="0"/>
              <a:t> program structure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5949280"/>
            <a:ext cx="3810000" cy="527720"/>
          </a:xfrm>
        </p:spPr>
        <p:txBody>
          <a:bodyPr>
            <a:normAutofit fontScale="92500" lnSpcReduction="10000"/>
          </a:bodyPr>
          <a:lstStyle/>
          <a:p>
            <a:pPr marL="283464" lvl="2" indent="-283464">
              <a:buClr>
                <a:schemeClr val="accent2"/>
              </a:buClr>
              <a:buSzPct val="100000"/>
              <a:buFont typeface="Arial" pitchFamily="34" charset="0"/>
              <a:buChar char="●"/>
            </a:pPr>
            <a:r>
              <a:rPr lang="en-GB" dirty="0"/>
              <a:t>In the next slides we look at the details of </a:t>
            </a:r>
            <a:r>
              <a:rPr lang="en-GB" dirty="0" err="1">
                <a:solidFill>
                  <a:schemeClr val="tx1"/>
                </a:solidFill>
              </a:rPr>
              <a:t>jacobi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endParaRPr lang="en-US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707904" y="990600"/>
            <a:ext cx="5207496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PROGRAM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himeno</a:t>
            </a:r>
            <a:endParaRPr kumimoji="0" lang="en-US" sz="1300" b="1" i="0" u="none" strike="noStrike" kern="1200" cap="none" spc="-3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 "himeno_f77.h"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1300" b="1" i="0" u="none" strike="noStrike" kern="1200" cap="none" spc="-3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initmt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3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1300" b="1" spc="-3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sz="13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local matrices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cpu0 =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13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Wraps SYSTEM_CLOCK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(3,gosa)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cpu1 =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cpu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 = cpu1 - cpu0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!	</a:t>
            </a:r>
            <a:r>
              <a:rPr kumimoji="0" lang="en-US" sz="1300" b="1" i="0" u="none" strike="noStrike" kern="1200" cap="none" spc="-3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nn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1300" b="1" spc="-3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ttarget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/(</a:t>
            </a:r>
            <a:r>
              <a:rPr kumimoji="0" lang="en-US" sz="1300" b="1" i="0" u="none" strike="noStrike" kern="1200" cap="none" spc="-3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cpu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/3.0))</a:t>
            </a:r>
            <a:r>
              <a:rPr kumimoji="0" lang="en-US" sz="1300" b="1" i="0" u="none" strike="noStrike" kern="1200" cap="none" spc="-3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!</a:t>
            </a:r>
            <a:r>
              <a:rPr kumimoji="0" lang="en-US" sz="1300" b="1" i="0" u="none" strike="noStrike" kern="1200" cap="none" spc="-3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Fixed runtime</a:t>
            </a:r>
            <a:endParaRPr kumimoji="0" lang="en-US" sz="1300" b="1" i="0" u="none" strike="noStrike" kern="1200" cap="none" spc="-3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 = 1000	</a:t>
            </a:r>
            <a:r>
              <a:rPr lang="en-US" sz="13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Hardwired for testing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cpu0 =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nn,gosa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cpu1 =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cpu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cpu1 - cpu0</a:t>
            </a: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xmflops2 = flop*1.0d-6/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cpu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3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 *,</a:t>
            </a:r>
            <a:r>
              <a:rPr lang="en-GB" sz="13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Loop executed for '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times'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 *,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GB" sz="13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Gosa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:'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 err="1">
                <a:latin typeface="Courier New" pitchFamily="49" charset="0"/>
                <a:cs typeface="Courier New" pitchFamily="49" charset="0"/>
              </a:rPr>
              <a:t>gosa</a:t>
            </a:r>
            <a:endParaRPr lang="en-GB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 *,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MFLOPS:'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,xmflops2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 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time(s):'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 err="1">
                <a:latin typeface="Courier New" pitchFamily="49" charset="0"/>
                <a:cs typeface="Courier New" pitchFamily="49" charset="0"/>
              </a:rPr>
              <a:t>cpu</a:t>
            </a: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3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himeno</a:t>
            </a:r>
            <a:endParaRPr lang="en-US" sz="13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Structure of the </a:t>
            </a:r>
            <a:r>
              <a:rPr lang="en-US" dirty="0" err="1" smtClean="0"/>
              <a:t>jacobi</a:t>
            </a:r>
            <a:r>
              <a:rPr lang="en-US" dirty="0" smtClean="0"/>
              <a:t> routine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3810000" cy="5181600"/>
          </a:xfrm>
        </p:spPr>
        <p:txBody>
          <a:bodyPr>
            <a:normAutofit/>
          </a:bodyPr>
          <a:lstStyle/>
          <a:p>
            <a:r>
              <a:rPr lang="en-US" b="0" dirty="0"/>
              <a:t>O</a:t>
            </a:r>
            <a:r>
              <a:rPr lang="en-US" b="0" dirty="0" smtClean="0"/>
              <a:t>uter </a:t>
            </a:r>
            <a:r>
              <a:rPr lang="en-US" b="0" dirty="0"/>
              <a:t>loop is executed fixed number of </a:t>
            </a:r>
            <a:r>
              <a:rPr lang="en-US" b="0" dirty="0" smtClean="0"/>
              <a:t>times</a:t>
            </a:r>
          </a:p>
          <a:p>
            <a:pPr lvl="1"/>
            <a:r>
              <a:rPr lang="en-US" dirty="0" smtClean="0"/>
              <a:t>loop must be sequential !</a:t>
            </a:r>
            <a:endParaRPr lang="en-US" b="0" dirty="0"/>
          </a:p>
          <a:p>
            <a:endParaRPr lang="en-US" b="0" dirty="0"/>
          </a:p>
          <a:p>
            <a:r>
              <a:rPr lang="en-US" b="0" dirty="0" smtClean="0"/>
              <a:t> Apply stencil to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b="0" dirty="0" smtClean="0"/>
              <a:t> to create temporary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wrk2</a:t>
            </a:r>
            <a:endParaRPr lang="en-US" b="0" dirty="0" smtClean="0"/>
          </a:p>
          <a:p>
            <a:pPr lvl="1"/>
            <a:r>
              <a:rPr lang="en-US" dirty="0" smtClean="0"/>
              <a:t>residual </a:t>
            </a:r>
            <a:r>
              <a:rPr lang="en-US" dirty="0" err="1" smtClean="0">
                <a:solidFill>
                  <a:srgbClr val="FF0000"/>
                </a:solidFill>
              </a:rPr>
              <a:t>gosa</a:t>
            </a:r>
            <a:r>
              <a:rPr lang="en-US" dirty="0" smtClean="0"/>
              <a:t> computed</a:t>
            </a:r>
          </a:p>
          <a:p>
            <a:pPr lvl="2"/>
            <a:r>
              <a:rPr lang="en-US" dirty="0"/>
              <a:t>details on the next slide</a:t>
            </a:r>
          </a:p>
          <a:p>
            <a:endParaRPr lang="en-US" b="0" dirty="0"/>
          </a:p>
          <a:p>
            <a:r>
              <a:rPr lang="en-US" b="0" dirty="0" smtClean="0"/>
              <a:t>Pressure array 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b="0" dirty="0" smtClean="0"/>
              <a:t> updated from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wrk2</a:t>
            </a:r>
          </a:p>
          <a:p>
            <a:pPr lvl="1"/>
            <a:r>
              <a:rPr lang="en-US" b="0" dirty="0" smtClean="0"/>
              <a:t>this </a:t>
            </a:r>
            <a:r>
              <a:rPr lang="en-US" b="0" dirty="0" err="1" smtClean="0"/>
              <a:t>loopnest</a:t>
            </a:r>
            <a:r>
              <a:rPr lang="en-US" b="0" dirty="0" smtClean="0"/>
              <a:t> can be </a:t>
            </a:r>
            <a:r>
              <a:rPr lang="en-US" b="0" dirty="0" err="1" smtClean="0"/>
              <a:t>parallelised</a:t>
            </a:r>
            <a:endParaRPr lang="en-US" b="0" dirty="0" smtClean="0"/>
          </a:p>
          <a:p>
            <a:pPr lvl="1"/>
            <a:endParaRPr lang="en-US" dirty="0"/>
          </a:p>
          <a:p>
            <a:r>
              <a:rPr lang="en-US" b="0" dirty="0" smtClean="0"/>
              <a:t>Outer halo of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b="0" dirty="0" smtClean="0"/>
              <a:t> is fixed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62400" y="908720"/>
            <a:ext cx="5074096" cy="5544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SUBROUTINE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nn,gosa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iteration: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loop = 1, 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compute </a:t>
            </a:r>
            <a:r>
              <a:rPr lang="en-US" sz="16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stencil: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spc="-3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gosa</a:t>
            </a:r>
            <a:r>
              <a:rPr lang="en-US" sz="16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6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&lt;described on next slide&gt;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copy back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k = 2,kmax-1</a:t>
            </a:r>
            <a:endParaRPr lang="en-US" sz="16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j = 2,jmax-1</a:t>
            </a:r>
            <a:endParaRPr lang="en-US" sz="16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= 2,imax-1</a:t>
            </a:r>
            <a:endParaRPr lang="en-US" sz="16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i,j,k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spc="-3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i,j,k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iteration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6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SUBROUTINE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jacobi</a:t>
            </a: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63888" y="2564904"/>
            <a:ext cx="1008112" cy="36004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28810" y="4149080"/>
            <a:ext cx="2191262" cy="360040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63888" y="1700808"/>
            <a:ext cx="936104" cy="72008"/>
          </a:xfrm>
          <a:prstGeom prst="straightConnector1">
            <a:avLst/>
          </a:prstGeom>
          <a:ln w="539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The Jacobi computational kernel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3810000" cy="5181600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The stencil is applied to pressure </a:t>
            </a:r>
            <a:r>
              <a:rPr lang="en-US" b="0" dirty="0" smtClean="0">
                <a:latin typeface="+mn-lt"/>
              </a:rPr>
              <a:t>array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ourier New" pitchFamily="49" charset="0"/>
              </a:rPr>
              <a:t> p</a:t>
            </a:r>
          </a:p>
          <a:p>
            <a:pPr lvl="1"/>
            <a:r>
              <a:rPr lang="en-US" dirty="0"/>
              <a:t>19-point stencil</a:t>
            </a:r>
          </a:p>
          <a:p>
            <a:endParaRPr lang="en-US" b="0" dirty="0" smtClean="0"/>
          </a:p>
          <a:p>
            <a:r>
              <a:rPr lang="en-US" b="0" dirty="0" smtClean="0"/>
              <a:t>Updated pressure values are saved to temporary array </a:t>
            </a:r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wrk2</a:t>
            </a:r>
          </a:p>
          <a:p>
            <a:endParaRPr lang="en-US" b="0" dirty="0" smtClean="0"/>
          </a:p>
          <a:p>
            <a:r>
              <a:rPr lang="en-US" b="0" dirty="0" smtClean="0"/>
              <a:t>Residual value </a:t>
            </a:r>
            <a:r>
              <a:rPr lang="en-US" b="0" dirty="0" err="1" smtClean="0">
                <a:solidFill>
                  <a:srgbClr val="FF0000"/>
                </a:solidFill>
              </a:rPr>
              <a:t>gosa</a:t>
            </a:r>
            <a:r>
              <a:rPr lang="en-US" b="0" dirty="0" smtClean="0"/>
              <a:t> is computed</a:t>
            </a:r>
          </a:p>
          <a:p>
            <a:endParaRPr lang="en-US" b="0" dirty="0" smtClean="0"/>
          </a:p>
          <a:p>
            <a:r>
              <a:rPr lang="en-US" b="0" dirty="0" smtClean="0"/>
              <a:t>This </a:t>
            </a:r>
            <a:r>
              <a:rPr lang="en-US" b="0" dirty="0" err="1" smtClean="0"/>
              <a:t>loopnest</a:t>
            </a:r>
            <a:r>
              <a:rPr lang="en-US" b="0" dirty="0" smtClean="0"/>
              <a:t> dominates runtime</a:t>
            </a:r>
          </a:p>
          <a:p>
            <a:pPr lvl="1"/>
            <a:r>
              <a:rPr lang="en-US" b="0" dirty="0"/>
              <a:t>C</a:t>
            </a:r>
            <a:r>
              <a:rPr lang="en-US" b="0" dirty="0" smtClean="0"/>
              <a:t>an be computed in parallel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gosa</a:t>
            </a:r>
            <a:r>
              <a:rPr lang="en-US" dirty="0" smtClean="0"/>
              <a:t> is reduction variable</a:t>
            </a:r>
            <a:endParaRPr lang="en-US" b="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62400" y="990600"/>
            <a:ext cx="49530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gosa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</a:t>
            </a:r>
            <a:r>
              <a:rPr kumimoji="0" lang="en-US" sz="1200" b="1" i="0" u="none" strike="noStrike" kern="1200" cap="none" spc="-3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</a:t>
            </a:r>
            <a:endParaRPr kumimoji="0" lang="en-US" sz="1200" b="1" i="0" u="none" strike="noStrike" kern="1200" cap="none" spc="-3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k = 2,kmax-1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j = 2,jmax-1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spc="-3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2,imax-1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spc="-30" dirty="0"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0=a(i,j,k,1)*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(i+1,j, k 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+a(i,j,k,2)*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j+1,k 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+a(i,j,k,3)*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200" b="1" spc="-30" dirty="0">
                <a:latin typeface="Courier New" pitchFamily="49" charset="0"/>
                <a:cs typeface="Courier New" pitchFamily="49" charset="0"/>
              </a:rPr>
              <a:t>j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k+1)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+b(i,j,k,1)*(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(i+1,j+1,k )-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(i+1,j-1,k ) 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(i-1,j+1,k )+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(i-1,j-1,k ))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+b(i,j,k,2)*(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j+1,k+1)-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j-1,k+1) 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j+1,k-1)+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j-1,k-1))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+b(i,j,k,3)*(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(i+1,j, k+1)-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(i-1,j, k+1) 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(i+1,j, k-1)+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(i-1,j, k-1))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+c(i,j,k,1)*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(i-1,j, k 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+c(i,j,k,2)*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j-1,k 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+c(i,j,k,3)*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200" b="1" spc="-30" dirty="0">
                <a:latin typeface="Courier New" pitchFamily="49" charset="0"/>
                <a:cs typeface="Courier New" pitchFamily="49" charset="0"/>
              </a:rPr>
              <a:t>j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k-1)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 wrk1(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i,j,k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-3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0*a(i,j,k,4)-</a:t>
            </a:r>
            <a:r>
              <a:rPr lang="en-US" sz="12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i,j,k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)) * 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bnd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i,j,k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gosa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gosa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 </a:t>
            </a:r>
            <a:r>
              <a:rPr lang="en-US" sz="12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endParaRPr kumimoji="0" lang="en-US" sz="1200" b="1" i="0" u="none" strike="noStrike" kern="1200" cap="none" spc="-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wrk2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i,j,k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= </a:t>
            </a:r>
            <a:r>
              <a:rPr lang="en-US" sz="12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i,j,k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omega*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endParaRPr kumimoji="0" lang="en-US" sz="1200" b="1" i="0" u="none" strike="noStrike" kern="1200" cap="none" spc="-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2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58200" y="1828800"/>
            <a:ext cx="719554" cy="1060967"/>
            <a:chOff x="8458200" y="1600199"/>
            <a:chExt cx="719554" cy="1060967"/>
          </a:xfrm>
        </p:grpSpPr>
        <p:sp>
          <p:nvSpPr>
            <p:cNvPr id="9" name="Right Brace 8"/>
            <p:cNvSpPr/>
            <p:nvPr/>
          </p:nvSpPr>
          <p:spPr>
            <a:xfrm>
              <a:off x="8458200" y="1828800"/>
              <a:ext cx="297833" cy="609600"/>
            </a:xfrm>
            <a:prstGeom prst="rightBrac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8477993" y="1961406"/>
              <a:ext cx="106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solidFill>
                    <a:srgbClr val="00B050"/>
                  </a:solidFill>
                </a:rPr>
                <a:t>fwd</a:t>
              </a:r>
              <a:r>
                <a:rPr lang="en-GB" sz="1600" b="1" dirty="0" smtClean="0">
                  <a:solidFill>
                    <a:srgbClr val="00B050"/>
                  </a:solidFill>
                </a:rPr>
                <a:t> </a:t>
              </a:r>
              <a:r>
                <a:rPr lang="en-GB" sz="1600" b="1" dirty="0" err="1" smtClean="0">
                  <a:solidFill>
                    <a:srgbClr val="00B050"/>
                  </a:solidFill>
                </a:rPr>
                <a:t>n.n</a:t>
              </a:r>
              <a:r>
                <a:rPr lang="en-GB" sz="1600" b="1" dirty="0" smtClean="0">
                  <a:solidFill>
                    <a:srgbClr val="00B050"/>
                  </a:solidFill>
                </a:rPr>
                <a:t>.</a:t>
              </a:r>
              <a:endParaRPr lang="en-US" sz="1600" b="1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458199" y="3724165"/>
            <a:ext cx="719555" cy="1143000"/>
            <a:chOff x="8458199" y="3543300"/>
            <a:chExt cx="719555" cy="1143000"/>
          </a:xfrm>
        </p:grpSpPr>
        <p:sp>
          <p:nvSpPr>
            <p:cNvPr id="11" name="Right Brace 10"/>
            <p:cNvSpPr/>
            <p:nvPr/>
          </p:nvSpPr>
          <p:spPr>
            <a:xfrm>
              <a:off x="8458199" y="3810000"/>
              <a:ext cx="297833" cy="609600"/>
            </a:xfrm>
            <a:prstGeom prst="rightBrac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8436977" y="3945523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solidFill>
                    <a:srgbClr val="00B050"/>
                  </a:solidFill>
                </a:rPr>
                <a:t>bwd</a:t>
              </a:r>
              <a:r>
                <a:rPr lang="en-GB" sz="1600" b="1" dirty="0" smtClean="0">
                  <a:solidFill>
                    <a:srgbClr val="00B050"/>
                  </a:solidFill>
                </a:rPr>
                <a:t> </a:t>
              </a:r>
              <a:r>
                <a:rPr lang="en-GB" sz="1600" b="1" dirty="0" err="1" smtClean="0">
                  <a:solidFill>
                    <a:srgbClr val="00B050"/>
                  </a:solidFill>
                </a:rPr>
                <a:t>n.n</a:t>
              </a:r>
              <a:r>
                <a:rPr lang="en-GB" sz="1600" b="1" dirty="0" smtClean="0">
                  <a:solidFill>
                    <a:srgbClr val="00B050"/>
                  </a:solidFill>
                </a:rPr>
                <a:t>.</a:t>
              </a:r>
              <a:endParaRPr lang="en-US" sz="1600" b="1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5705" y="2723176"/>
            <a:ext cx="822089" cy="1219199"/>
            <a:chOff x="8458200" y="2514600"/>
            <a:chExt cx="822089" cy="1219199"/>
          </a:xfrm>
        </p:grpSpPr>
        <p:sp>
          <p:nvSpPr>
            <p:cNvPr id="13" name="Right Brace 12"/>
            <p:cNvSpPr/>
            <p:nvPr/>
          </p:nvSpPr>
          <p:spPr>
            <a:xfrm>
              <a:off x="8458200" y="2514600"/>
              <a:ext cx="297833" cy="1219199"/>
            </a:xfrm>
            <a:prstGeom prst="rightBrace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8453478" y="2900323"/>
              <a:ext cx="1212533" cy="44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 smtClean="0">
                  <a:solidFill>
                    <a:srgbClr val="7030A0"/>
                  </a:solidFill>
                </a:rPr>
                <a:t>n.n.n</a:t>
              </a:r>
              <a:r>
                <a:rPr lang="en-GB" sz="1600" b="1" dirty="0" smtClean="0">
                  <a:solidFill>
                    <a:srgbClr val="7030A0"/>
                  </a:solidFill>
                </a:rPr>
                <a:t>.</a:t>
              </a:r>
              <a:endParaRPr lang="en-US" sz="1600" b="1" dirty="0" smtClean="0">
                <a:solidFill>
                  <a:srgbClr val="7030A0"/>
                </a:solidFill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ray_2012_v2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D0F180B38C94AB0ACD476C65F15D2" ma:contentTypeVersion="0" ma:contentTypeDescription="Create a new document." ma:contentTypeScope="" ma:versionID="37e2d3ffa88925b6bc8a923da1888d7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230E437-B5E2-4832-809F-3D0E50318B79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618C3E-9252-4F8E-A51B-FF417D76C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341758-7500-415D-B352-2D7E54146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Cray_2012_v2</Template>
  <TotalTime>14608</TotalTime>
  <Words>5635</Words>
  <Application>Microsoft Office PowerPoint</Application>
  <PresentationFormat>On-screen Show (4:3)</PresentationFormat>
  <Paragraphs>1036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Cray_2012_v2</vt:lpstr>
      <vt:lpstr>Worked example:  the scalar Himeno code</vt:lpstr>
      <vt:lpstr>Overview</vt:lpstr>
      <vt:lpstr>The Himeno Benchmark</vt:lpstr>
      <vt:lpstr>Why use such a simple code?</vt:lpstr>
      <vt:lpstr>Stages to accelerating an application</vt:lpstr>
      <vt:lpstr>Step 1: Himeno program structure</vt:lpstr>
      <vt:lpstr>Step 1: Himeno program structure (contd)</vt:lpstr>
      <vt:lpstr>Step 1: Structure of the jacobi routine</vt:lpstr>
      <vt:lpstr>Step 1: The Jacobi computational kernel </vt:lpstr>
      <vt:lpstr>Step 2: a first OpenACC kernel</vt:lpstr>
      <vt:lpstr>Compiler feedback</vt:lpstr>
      <vt:lpstr>PowerPoint Presentation</vt:lpstr>
      <vt:lpstr>PowerPoint Presentation</vt:lpstr>
      <vt:lpstr>PowerPoint Presentation</vt:lpstr>
      <vt:lpstr>Is the code still correct?</vt:lpstr>
      <vt:lpstr>How does this first version perform?</vt:lpstr>
      <vt:lpstr>Profiling the first Himeno kernel</vt:lpstr>
      <vt:lpstr>Profiling the first Himeno kernel</vt:lpstr>
      <vt:lpstr>Step 3: Optimising data movements</vt:lpstr>
      <vt:lpstr>Step 3: Structure of the jacobi routine</vt:lpstr>
      <vt:lpstr>How does this second version perform?</vt:lpstr>
      <vt:lpstr>Profile with a local data region in jacobi()</vt:lpstr>
      <vt:lpstr>Step 4: Further optimising data movements</vt:lpstr>
      <vt:lpstr>Adding a data region</vt:lpstr>
      <vt:lpstr>Step 4: Going further</vt:lpstr>
      <vt:lpstr>Porting entire application</vt:lpstr>
      <vt:lpstr>How does this third version perform?</vt:lpstr>
      <vt:lpstr>Profile of fully ported application</vt:lpstr>
      <vt:lpstr>Step 5: Is this a good loop schedule?</vt:lpstr>
      <vt:lpstr>Advanced performance tuning</vt:lpstr>
      <vt:lpstr>Aside: OpenACC and OpenMP (naïve)</vt:lpstr>
      <vt:lpstr>Aside: OpenACC and OpenMP (better)</vt:lpstr>
      <vt:lpstr>Aside: OpenACC versus OpenMP</vt:lpstr>
      <vt:lpstr>Results using OpenMP across the CPU</vt:lpstr>
      <vt:lpstr>In summary</vt:lpstr>
      <vt:lpstr>Now it's your turn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ahart</dc:creator>
  <cp:lastModifiedBy>ahart</cp:lastModifiedBy>
  <cp:revision>62</cp:revision>
  <dcterms:created xsi:type="dcterms:W3CDTF">2012-08-16T11:23:03Z</dcterms:created>
  <dcterms:modified xsi:type="dcterms:W3CDTF">2013-02-12T14:22:52Z</dcterms:modified>
</cp:coreProperties>
</file>