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343" r:id="rId5"/>
    <p:sldId id="320" r:id="rId6"/>
    <p:sldId id="329" r:id="rId7"/>
    <p:sldId id="330" r:id="rId8"/>
    <p:sldId id="331" r:id="rId9"/>
    <p:sldId id="327" r:id="rId10"/>
    <p:sldId id="328" r:id="rId11"/>
    <p:sldId id="357" r:id="rId12"/>
    <p:sldId id="347" r:id="rId13"/>
    <p:sldId id="348" r:id="rId14"/>
    <p:sldId id="312" r:id="rId15"/>
    <p:sldId id="345" r:id="rId16"/>
    <p:sldId id="313" r:id="rId17"/>
    <p:sldId id="314" r:id="rId18"/>
    <p:sldId id="315" r:id="rId19"/>
    <p:sldId id="356" r:id="rId20"/>
    <p:sldId id="316" r:id="rId21"/>
    <p:sldId id="337" r:id="rId22"/>
    <p:sldId id="355" r:id="rId23"/>
    <p:sldId id="338" r:id="rId24"/>
    <p:sldId id="358" r:id="rId25"/>
    <p:sldId id="359" r:id="rId26"/>
    <p:sldId id="360" r:id="rId27"/>
    <p:sldId id="361" r:id="rId28"/>
    <p:sldId id="364" r:id="rId29"/>
    <p:sldId id="363" r:id="rId30"/>
    <p:sldId id="362" r:id="rId31"/>
    <p:sldId id="317" r:id="rId32"/>
    <p:sldId id="332" r:id="rId33"/>
    <p:sldId id="333" r:id="rId34"/>
    <p:sldId id="340" r:id="rId35"/>
    <p:sldId id="341" r:id="rId36"/>
    <p:sldId id="342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D55967-96A1-4CB3-ACF7-71A16A044749}">
          <p14:sldIdLst>
            <p14:sldId id="343"/>
            <p14:sldId id="320"/>
          </p14:sldIdLst>
        </p14:section>
        <p14:section name="async" id="{F3FE0608-7AC3-46E2-948E-2C9648859047}">
          <p14:sldIdLst>
            <p14:sldId id="329"/>
            <p14:sldId id="330"/>
            <p14:sldId id="331"/>
          </p14:sldIdLst>
        </p14:section>
        <p14:section name="cache" id="{92E172BA-BAC7-4BD5-9D7B-106E9A7D3FC3}">
          <p14:sldIdLst>
            <p14:sldId id="327"/>
            <p14:sldId id="328"/>
            <p14:sldId id="357"/>
          </p14:sldIdLst>
        </p14:section>
        <p14:section name="Runtime API" id="{EE3AA146-B56A-4E8B-9A0C-409BB3BB6CB8}">
          <p14:sldIdLst/>
        </p14:section>
        <p14:section name="Tuning" id="{F5D6EA2D-7188-471E-BC49-02F6B55B202E}">
          <p14:sldIdLst>
            <p14:sldId id="347"/>
            <p14:sldId id="348"/>
            <p14:sldId id="312"/>
            <p14:sldId id="345"/>
            <p14:sldId id="313"/>
            <p14:sldId id="314"/>
            <p14:sldId id="315"/>
          </p14:sldIdLst>
        </p14:section>
        <p14:section name="Advanced loop scheduling" id="{B6ED63EA-0C7C-4F17-AF4B-25A12EA64325}">
          <p14:sldIdLst>
            <p14:sldId id="356"/>
            <p14:sldId id="316"/>
          </p14:sldIdLst>
        </p14:section>
        <p14:section name="workers or vectors" id="{A04C3ADB-1D26-4DD9-A38E-D5BFC9ED3767}">
          <p14:sldIdLst>
            <p14:sldId id="337"/>
            <p14:sldId id="355"/>
            <p14:sldId id="338"/>
          </p14:sldIdLst>
        </p14:section>
        <p14:section name="Tuning scalar Himeno" id="{C7D40B08-29BA-4F6E-AED9-EFADCF7323AA}">
          <p14:sldIdLst>
            <p14:sldId id="358"/>
            <p14:sldId id="359"/>
            <p14:sldId id="360"/>
            <p14:sldId id="361"/>
            <p14:sldId id="364"/>
          </p14:sldIdLst>
        </p14:section>
        <p14:section name="Extreme tuning" id="{C773DCD1-D7EF-4013-80FA-22276216CE1A}">
          <p14:sldIdLst>
            <p14:sldId id="363"/>
            <p14:sldId id="362"/>
            <p14:sldId id="317"/>
          </p14:sldIdLst>
        </p14:section>
        <p14:section name="interop and host_data" id="{EC6B3A76-93DB-4B28-A416-ED8A0B2F4D1B}">
          <p14:sldIdLst>
            <p14:sldId id="332"/>
            <p14:sldId id="333"/>
          </p14:sldIdLst>
        </p14:section>
        <p14:section name="More information" id="{6DBA285B-8DDC-45FE-9857-4D9F608A38EE}">
          <p14:sldIdLst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BD"/>
    <a:srgbClr val="FCF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80" d="100"/>
          <a:sy n="80" d="100"/>
        </p:scale>
        <p:origin x="-594" y="-318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pPr/>
              <a:t>11-Feb-13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How long is a piece of string?</a:t>
            </a:r>
          </a:p>
          <a:p>
            <a:pPr lvl="2"/>
            <a:r>
              <a:rPr lang="en-GB" dirty="0" smtClean="0"/>
              <a:t>optimisation tends to be a case-by-case process</a:t>
            </a:r>
          </a:p>
          <a:p>
            <a:pPr lvl="2"/>
            <a:r>
              <a:rPr lang="en-GB" dirty="0" smtClean="0"/>
              <a:t>OpenACC makes it easier; e.g. changing loop schedules, caching...</a:t>
            </a:r>
          </a:p>
          <a:p>
            <a:pPr lvl="2"/>
            <a:r>
              <a:rPr lang="en-GB" dirty="0" smtClean="0"/>
              <a:t>the same general rules apply as for CPUs</a:t>
            </a:r>
          </a:p>
          <a:p>
            <a:pPr lvl="3"/>
            <a:r>
              <a:rPr lang="en-GB" dirty="0" smtClean="0"/>
              <a:t>there is still some trial and error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r>
              <a:rPr lang="en-GB" baseline="0" dirty="0" smtClean="0"/>
              <a:t> are allowed to put extra loop directives inside a "parallel loop" (or "kernels loop") directive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top box reproduces the default scheduling with explicit</a:t>
            </a:r>
            <a:r>
              <a:rPr lang="en-GB" baseline="0" dirty="0" smtClean="0"/>
              <a:t> loop directives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red approach</a:t>
            </a:r>
            <a:r>
              <a:rPr lang="en-GB" baseline="0" dirty="0" smtClean="0"/>
              <a:t> (manual </a:t>
            </a:r>
            <a:r>
              <a:rPr lang="en-GB" baseline="0" dirty="0" err="1" smtClean="0"/>
              <a:t>inlining</a:t>
            </a:r>
            <a:r>
              <a:rPr lang="en-GB" baseline="0" dirty="0" smtClean="0"/>
              <a:t>) was faster for the MG 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was done for the </a:t>
            </a:r>
            <a:r>
              <a:rPr lang="en-GB" dirty="0" err="1" smtClean="0"/>
              <a:t>ludwig</a:t>
            </a:r>
            <a:r>
              <a:rPr lang="en-GB" dirty="0" smtClean="0"/>
              <a:t> code from EPCC/University</a:t>
            </a:r>
            <a:r>
              <a:rPr lang="en-GB" baseline="0" dirty="0" smtClean="0"/>
              <a:t> of Edinburgh.</a:t>
            </a:r>
          </a:p>
          <a:p>
            <a:r>
              <a:rPr lang="en-GB" baseline="0" dirty="0" smtClean="0"/>
              <a:t>This was a CUDA port, but the hardware is the same.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pPr/>
              <a:t>11-Feb-13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ahart@cray.com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</a:t>
            </a:r>
            <a:r>
              <a:rPr lang="en-GB" dirty="0" smtClean="0"/>
              <a:t>OpenACC:</a:t>
            </a:r>
            <a:br>
              <a:rPr lang="en-GB" dirty="0" smtClean="0"/>
            </a:br>
            <a:r>
              <a:rPr lang="en-GB" dirty="0" smtClean="0"/>
              <a:t>topics and performance </a:t>
            </a:r>
            <a:r>
              <a:rPr lang="en-GB" dirty="0"/>
              <a:t>tuning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OpenACC performance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838200"/>
            <a:ext cx="8915400" cy="5638800"/>
          </a:xfrm>
        </p:spPr>
        <p:txBody>
          <a:bodyPr>
            <a:normAutofit/>
          </a:bodyPr>
          <a:lstStyle/>
          <a:p>
            <a:r>
              <a:rPr lang="en-GB" dirty="0" smtClean="0"/>
              <a:t>Tuning needs input: </a:t>
            </a:r>
          </a:p>
          <a:p>
            <a:pPr lvl="1"/>
            <a:r>
              <a:rPr lang="en-GB" dirty="0" smtClean="0"/>
              <a:t>There are three main sources of information; make sure you use them:</a:t>
            </a:r>
          </a:p>
          <a:p>
            <a:pPr lvl="2"/>
            <a:r>
              <a:rPr lang="en-GB" dirty="0" smtClean="0"/>
              <a:t>Compiler feedback (static analysis)</a:t>
            </a:r>
          </a:p>
          <a:p>
            <a:pPr lvl="3"/>
            <a:r>
              <a:rPr lang="en-GB" dirty="0" err="1" smtClean="0"/>
              <a:t>loopmark</a:t>
            </a:r>
            <a:r>
              <a:rPr lang="en-GB" dirty="0" smtClean="0"/>
              <a:t> files (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</a:t>
            </a:r>
            <a:r>
              <a:rPr lang="en-GB" dirty="0" smtClean="0"/>
              <a:t>) for CCE;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Minfo</a:t>
            </a:r>
            <a:r>
              <a:rPr lang="en-GB" dirty="0" smtClean="0">
                <a:solidFill>
                  <a:schemeClr val="accent4"/>
                </a:solidFill>
              </a:rPr>
              <a:t>=</a:t>
            </a:r>
            <a:r>
              <a:rPr lang="en-GB" dirty="0" err="1" smtClean="0">
                <a:solidFill>
                  <a:schemeClr val="accent4"/>
                </a:solidFill>
              </a:rPr>
              <a:t>accel</a:t>
            </a:r>
            <a:r>
              <a:rPr lang="en-GB" dirty="0" smtClean="0"/>
              <a:t> for PGI</a:t>
            </a:r>
          </a:p>
          <a:p>
            <a:pPr lvl="2"/>
            <a:r>
              <a:rPr lang="en-GB" dirty="0" smtClean="0"/>
              <a:t>Runtime commentary (CCE only: </a:t>
            </a:r>
            <a:r>
              <a:rPr lang="en-GB" dirty="0" smtClean="0">
                <a:solidFill>
                  <a:schemeClr val="accent4"/>
                </a:solidFill>
              </a:rPr>
              <a:t>CRAY_ACC_DEBUG=1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4"/>
                </a:solidFill>
              </a:rPr>
              <a:t>2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4"/>
                </a:solidFill>
              </a:rPr>
              <a:t>3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Code profiling</a:t>
            </a:r>
          </a:p>
          <a:p>
            <a:pPr lvl="3"/>
            <a:r>
              <a:rPr lang="en-GB" dirty="0" err="1" smtClean="0"/>
              <a:t>CrayPAT</a:t>
            </a:r>
            <a:endParaRPr lang="en-GB" dirty="0" smtClean="0"/>
          </a:p>
          <a:p>
            <a:pPr lvl="3"/>
            <a:r>
              <a:rPr lang="en-GB" dirty="0" err="1" smtClean="0"/>
              <a:t>Nvidia</a:t>
            </a:r>
            <a:r>
              <a:rPr lang="en-GB" dirty="0" smtClean="0"/>
              <a:t> compute profiler</a:t>
            </a:r>
          </a:p>
          <a:p>
            <a:pPr lvl="3"/>
            <a:r>
              <a:rPr lang="en-GB" dirty="0" err="1" smtClean="0"/>
              <a:t>pgprof</a:t>
            </a:r>
            <a:r>
              <a:rPr lang="en-GB" dirty="0" smtClean="0"/>
              <a:t> for PGI</a:t>
            </a:r>
          </a:p>
          <a:p>
            <a:pPr lvl="1"/>
            <a:endParaRPr lang="en-GB" dirty="0" smtClean="0"/>
          </a:p>
          <a:p>
            <a:pPr lvl="1"/>
            <a:endParaRPr lang="en-GB" dirty="0" smtClean="0">
              <a:solidFill>
                <a:srgbClr val="00B050"/>
              </a:solidFill>
            </a:endParaRPr>
          </a:p>
          <a:p>
            <a:pPr lvl="2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OpenACC codes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1066800"/>
            <a:ext cx="8763000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The main optimisation is minimising data movements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How can I tell if data locality is important?</a:t>
            </a:r>
          </a:p>
          <a:p>
            <a:pPr lvl="1"/>
            <a:r>
              <a:rPr lang="en-GB" dirty="0" err="1" smtClean="0"/>
              <a:t>CrayPAT</a:t>
            </a:r>
            <a:r>
              <a:rPr lang="en-GB" dirty="0" smtClean="0"/>
              <a:t> will show the proportion of time spent in data transfers</a:t>
            </a:r>
          </a:p>
          <a:p>
            <a:pPr lvl="2"/>
            <a:r>
              <a:rPr lang="en-GB" dirty="0" smtClean="0"/>
              <a:t>May need to compile CCE with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hacc_model</a:t>
            </a:r>
            <a:r>
              <a:rPr lang="en-GB" dirty="0" smtClean="0">
                <a:solidFill>
                  <a:schemeClr val="accent4"/>
                </a:solidFill>
              </a:rPr>
              <a:t>=</a:t>
            </a:r>
            <a:r>
              <a:rPr lang="en-GB" dirty="0" err="1" smtClean="0">
                <a:solidFill>
                  <a:schemeClr val="accent4"/>
                </a:solidFill>
              </a:rPr>
              <a:t>auto_async_none</a:t>
            </a:r>
            <a:r>
              <a:rPr lang="en-GB" dirty="0"/>
              <a:t> to see this</a:t>
            </a:r>
            <a:endParaRPr lang="en-GB" dirty="0" smtClean="0">
              <a:solidFill>
                <a:schemeClr val="accent4"/>
              </a:solidFill>
            </a:endParaRPr>
          </a:p>
          <a:p>
            <a:pPr lvl="1"/>
            <a:r>
              <a:rPr lang="en-GB" dirty="0" err="1" smtClean="0"/>
              <a:t>Loopmark</a:t>
            </a:r>
            <a:r>
              <a:rPr lang="en-GB" dirty="0" smtClean="0"/>
              <a:t> comments will tell you which arrays might be transferred</a:t>
            </a:r>
          </a:p>
          <a:p>
            <a:pPr lvl="2"/>
            <a:r>
              <a:rPr lang="en-GB" dirty="0" smtClean="0"/>
              <a:t>Compile CCE with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</a:t>
            </a:r>
            <a:r>
              <a:rPr lang="en-GB" dirty="0" smtClean="0"/>
              <a:t> and look at .</a:t>
            </a:r>
            <a:r>
              <a:rPr lang="en-GB" dirty="0" err="1" smtClean="0"/>
              <a:t>lst</a:t>
            </a:r>
            <a:r>
              <a:rPr lang="en-GB" dirty="0" smtClean="0"/>
              <a:t> files </a:t>
            </a:r>
          </a:p>
          <a:p>
            <a:pPr lvl="1"/>
            <a:r>
              <a:rPr lang="en-GB" dirty="0" smtClean="0"/>
              <a:t>Runtime commentary will tell you which arrays actually moved </a:t>
            </a:r>
          </a:p>
          <a:p>
            <a:pPr lvl="2"/>
            <a:r>
              <a:rPr lang="en-GB" dirty="0" smtClean="0"/>
              <a:t>and how often and when in the code</a:t>
            </a:r>
          </a:p>
          <a:p>
            <a:pPr lvl="2"/>
            <a:r>
              <a:rPr lang="en-GB" dirty="0" smtClean="0"/>
              <a:t>Compile as usual, export/</a:t>
            </a:r>
            <a:r>
              <a:rPr lang="en-GB" dirty="0" err="1" smtClean="0"/>
              <a:t>setenv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4"/>
                </a:solidFill>
              </a:rPr>
              <a:t>CRAY_ACC_DEBUG=2</a:t>
            </a:r>
            <a:r>
              <a:rPr lang="en-GB" dirty="0" smtClean="0"/>
              <a:t> at runtime</a:t>
            </a:r>
          </a:p>
          <a:p>
            <a:pPr lvl="3"/>
            <a:r>
              <a:rPr lang="en-GB" dirty="0" smtClean="0"/>
              <a:t>use the runtime API to control the amount of information produced</a:t>
            </a:r>
          </a:p>
          <a:p>
            <a:pPr lvl="1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OpenACC data locality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762000"/>
            <a:ext cx="8763000" cy="6096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can I do?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regions to keep data resident on the accelerator</a:t>
            </a:r>
          </a:p>
          <a:p>
            <a:pPr lvl="2"/>
            <a:r>
              <a:rPr lang="en-GB" dirty="0" smtClean="0"/>
              <a:t>Understanding how data flows in application call tree is crucial, but tricky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Only transfer the data you need</a:t>
            </a:r>
          </a:p>
          <a:p>
            <a:pPr lvl="2"/>
            <a:r>
              <a:rPr lang="en-GB" dirty="0" smtClean="0"/>
              <a:t>if only need to transfer some of an array (e.g. halo data, debugging values), </a:t>
            </a:r>
          </a:p>
          <a:p>
            <a:pPr lvl="2"/>
            <a:r>
              <a:rPr lang="en-GB" dirty="0" smtClean="0"/>
              <a:t>rather than use </a:t>
            </a:r>
            <a:r>
              <a:rPr lang="en-GB" dirty="0" smtClean="0">
                <a:solidFill>
                  <a:srgbClr val="00B050"/>
                </a:solidFill>
              </a:rPr>
              <a:t>copy*</a:t>
            </a:r>
            <a:r>
              <a:rPr lang="en-GB" dirty="0"/>
              <a:t> clause</a:t>
            </a:r>
            <a:r>
              <a:rPr lang="en-GB" dirty="0" smtClean="0"/>
              <a:t>, use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and explicit </a:t>
            </a:r>
            <a:r>
              <a:rPr lang="en-GB" dirty="0" smtClean="0">
                <a:solidFill>
                  <a:srgbClr val="00B050"/>
                </a:solidFill>
              </a:rPr>
              <a:t>update</a:t>
            </a:r>
            <a:r>
              <a:rPr lang="en-GB" dirty="0" smtClean="0"/>
              <a:t> directives</a:t>
            </a:r>
          </a:p>
          <a:p>
            <a:pPr lvl="2"/>
            <a:r>
              <a:rPr lang="en-GB" dirty="0" smtClean="0"/>
              <a:t>packing/sending a buffer may be faster than sending </a:t>
            </a:r>
            <a:r>
              <a:rPr lang="en-GB" dirty="0" err="1" smtClean="0"/>
              <a:t>strided</a:t>
            </a:r>
            <a:r>
              <a:rPr lang="en-GB" dirty="0" smtClean="0"/>
              <a:t> array section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Overlap data transfers with other, independent activities</a:t>
            </a:r>
          </a:p>
          <a:p>
            <a:pPr lvl="2"/>
            <a:r>
              <a:rPr lang="en-GB" dirty="0" smtClean="0"/>
              <a:t>use </a:t>
            </a:r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 on </a:t>
            </a:r>
            <a:r>
              <a:rPr lang="en-GB" dirty="0" smtClean="0">
                <a:solidFill>
                  <a:srgbClr val="00B050"/>
                </a:solidFill>
              </a:rPr>
              <a:t>update</a:t>
            </a:r>
            <a:r>
              <a:rPr lang="en-GB" dirty="0" smtClean="0"/>
              <a:t> directive; then </a:t>
            </a:r>
            <a:r>
              <a:rPr lang="en-GB" dirty="0" smtClean="0">
                <a:solidFill>
                  <a:srgbClr val="00B050"/>
                </a:solidFill>
              </a:rPr>
              <a:t>wait</a:t>
            </a:r>
            <a:r>
              <a:rPr lang="en-GB" dirty="0" smtClean="0"/>
              <a:t> for completion later</a:t>
            </a:r>
          </a:p>
          <a:p>
            <a:pPr lvl="2"/>
            <a:r>
              <a:rPr lang="en-GB" dirty="0" smtClean="0"/>
              <a:t>typical situations:</a:t>
            </a:r>
          </a:p>
          <a:p>
            <a:pPr lvl="3"/>
            <a:r>
              <a:rPr lang="en-GB" dirty="0" smtClean="0"/>
              <a:t>pipelining; send one chunk while another processes on the GPU</a:t>
            </a:r>
          </a:p>
          <a:p>
            <a:pPr lvl="3"/>
            <a:r>
              <a:rPr lang="en-GB" dirty="0" smtClean="0"/>
              <a:t>task-based overlap; can be hard to arrange</a:t>
            </a:r>
          </a:p>
          <a:p>
            <a:pPr lvl="4"/>
            <a:r>
              <a:rPr lang="en-GB" dirty="0" smtClean="0"/>
              <a:t>typical use case: pack halo buffer and transfer to CPU while GPU updates bulk</a:t>
            </a:r>
          </a:p>
          <a:p>
            <a:pPr lvl="2"/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eware of GPU memory allocation overheads</a:t>
            </a:r>
          </a:p>
          <a:p>
            <a:pPr lvl="2"/>
            <a:r>
              <a:rPr lang="en-GB" dirty="0" smtClean="0"/>
              <a:t>if a routine using big temporary arrays is called many times, even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clause can have a big overhead</a:t>
            </a:r>
          </a:p>
          <a:p>
            <a:pPr lvl="2"/>
            <a:r>
              <a:rPr lang="en-GB" dirty="0" smtClean="0"/>
              <a:t>maybe keep array(s) allocated between calls (add to higher data region)</a:t>
            </a:r>
          </a:p>
          <a:p>
            <a:pPr lvl="3"/>
            <a:r>
              <a:rPr lang="en-GB" dirty="0" smtClean="0"/>
              <a:t>add it to a higher data region as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and use </a:t>
            </a:r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 clause in subprogram</a:t>
            </a:r>
          </a:p>
          <a:p>
            <a:pPr lvl="2"/>
            <a:r>
              <a:rPr lang="en-GB" dirty="0" smtClean="0"/>
              <a:t>(not good for a memory-bound code, of course)</a:t>
            </a:r>
          </a:p>
          <a:p>
            <a:pPr lvl="1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optimisation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>
            <a:normAutofit/>
          </a:bodyPr>
          <a:lstStyle/>
          <a:p>
            <a:r>
              <a:rPr lang="en-GB" dirty="0"/>
              <a:t>N</a:t>
            </a:r>
            <a:r>
              <a:rPr lang="en-GB" dirty="0" smtClean="0"/>
              <a:t>ext optimisation: make sure all the kernels </a:t>
            </a:r>
            <a:r>
              <a:rPr lang="en-GB" dirty="0" err="1" smtClean="0"/>
              <a:t>vectorise</a:t>
            </a:r>
            <a:endParaRPr lang="en-GB" dirty="0" smtClean="0"/>
          </a:p>
          <a:p>
            <a:pPr lvl="1"/>
            <a:r>
              <a:rPr lang="en-GB" dirty="0" smtClean="0"/>
              <a:t>How can I tell if this is a problem?</a:t>
            </a:r>
          </a:p>
          <a:p>
            <a:pPr lvl="2"/>
            <a:r>
              <a:rPr lang="en-GB" dirty="0" smtClean="0"/>
              <a:t>if a kernel is surprisingly slow on accelerator</a:t>
            </a:r>
          </a:p>
          <a:p>
            <a:pPr lvl="3"/>
            <a:r>
              <a:rPr lang="en-GB" dirty="0" smtClean="0"/>
              <a:t>in a wildly different place in the </a:t>
            </a:r>
            <a:r>
              <a:rPr lang="en-GB" dirty="0" err="1" smtClean="0"/>
              <a:t>the</a:t>
            </a:r>
            <a:r>
              <a:rPr lang="en-GB" dirty="0" smtClean="0"/>
              <a:t> profile compared to running on CPU</a:t>
            </a:r>
          </a:p>
          <a:p>
            <a:pPr lvl="2"/>
            <a:r>
              <a:rPr lang="en-GB" dirty="0" smtClean="0"/>
              <a:t>examine the </a:t>
            </a:r>
            <a:r>
              <a:rPr lang="en-GB" dirty="0" err="1" smtClean="0"/>
              <a:t>loopmark</a:t>
            </a:r>
            <a:r>
              <a:rPr lang="en-GB" dirty="0" smtClean="0"/>
              <a:t> compiler commentary files</a:t>
            </a:r>
          </a:p>
          <a:p>
            <a:pPr lvl="1"/>
            <a:r>
              <a:rPr lang="en-GB" dirty="0" smtClean="0"/>
              <a:t>loop iterations should be divided over both the threads in a </a:t>
            </a:r>
            <a:r>
              <a:rPr lang="en-GB" dirty="0" err="1" smtClean="0"/>
              <a:t>threadblock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00B050"/>
                </a:solidFill>
              </a:rPr>
              <a:t>vector</a:t>
            </a:r>
            <a:r>
              <a:rPr lang="en-GB" dirty="0" smtClean="0"/>
              <a:t>) and over the </a:t>
            </a:r>
            <a:r>
              <a:rPr lang="en-GB" dirty="0" err="1" smtClean="0"/>
              <a:t>threadblocks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00B050"/>
                </a:solidFill>
              </a:rPr>
              <a:t>gang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CCE: you should see either:</a:t>
            </a:r>
          </a:p>
          <a:p>
            <a:pPr lvl="3"/>
            <a:r>
              <a:rPr lang="en-GB" dirty="0" smtClean="0"/>
              <a:t>If a single loop is divided over both levels of parallelism, look for: </a:t>
            </a:r>
            <a:r>
              <a:rPr lang="en-GB" dirty="0" err="1" smtClean="0">
                <a:solidFill>
                  <a:srgbClr val="00B050"/>
                </a:solidFill>
              </a:rPr>
              <a:t>Gg</a:t>
            </a:r>
            <a:endParaRPr lang="en-GB" dirty="0" smtClean="0">
              <a:solidFill>
                <a:srgbClr val="00B050"/>
              </a:solidFill>
            </a:endParaRPr>
          </a:p>
          <a:p>
            <a:pPr lvl="3"/>
            <a:r>
              <a:rPr lang="en-GB" dirty="0"/>
              <a:t>If two different loops </a:t>
            </a:r>
            <a:r>
              <a:rPr lang="en-GB" dirty="0" smtClean="0"/>
              <a:t>divided</a:t>
            </a:r>
            <a:r>
              <a:rPr lang="en-GB" dirty="0"/>
              <a:t>, look for </a:t>
            </a:r>
            <a:r>
              <a:rPr lang="en-GB" dirty="0" smtClean="0">
                <a:solidFill>
                  <a:srgbClr val="00B050"/>
                </a:solidFill>
              </a:rPr>
              <a:t>G</a:t>
            </a:r>
            <a:r>
              <a:rPr lang="en-GB" dirty="0" smtClean="0"/>
              <a:t> and 2 </a:t>
            </a:r>
            <a:r>
              <a:rPr lang="en-GB" dirty="0">
                <a:solidFill>
                  <a:srgbClr val="00B050"/>
                </a:solidFill>
              </a:rPr>
              <a:t>g</a:t>
            </a:r>
            <a:r>
              <a:rPr lang="en-GB" dirty="0"/>
              <a:t>-s (maybe with numbers between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generally want to </a:t>
            </a:r>
            <a:r>
              <a:rPr lang="en-GB" dirty="0" err="1" smtClean="0"/>
              <a:t>vectorise</a:t>
            </a:r>
            <a:r>
              <a:rPr lang="en-GB" dirty="0" smtClean="0"/>
              <a:t> the innermost loop</a:t>
            </a:r>
          </a:p>
          <a:p>
            <a:pPr lvl="2"/>
            <a:r>
              <a:rPr lang="en-GB" dirty="0" smtClean="0"/>
              <a:t>usually fastest-moving array index, for coalescing</a:t>
            </a:r>
          </a:p>
          <a:p>
            <a:pPr lvl="1"/>
            <a:r>
              <a:rPr lang="en-GB" dirty="0" smtClean="0"/>
              <a:t>if not, can the inner loop be </a:t>
            </a:r>
            <a:r>
              <a:rPr lang="en-GB" dirty="0" err="1" smtClean="0"/>
              <a:t>vectorised</a:t>
            </a:r>
            <a:r>
              <a:rPr lang="en-GB" dirty="0" smtClean="0"/>
              <a:t>?</a:t>
            </a:r>
          </a:p>
          <a:p>
            <a:pPr lvl="2"/>
            <a:r>
              <a:rPr lang="en-GB" dirty="0" smtClean="0"/>
              <a:t>i.e. can loop iterations be computed in any order?</a:t>
            </a:r>
          </a:p>
          <a:p>
            <a:pPr lvl="2"/>
            <a:r>
              <a:rPr lang="en-GB" dirty="0" smtClean="0"/>
              <a:t>if not, rewrite code</a:t>
            </a:r>
          </a:p>
          <a:p>
            <a:pPr lvl="3"/>
            <a:r>
              <a:rPr lang="en-GB" dirty="0" smtClean="0"/>
              <a:t>avoid loop-carried dependencies</a:t>
            </a:r>
          </a:p>
          <a:p>
            <a:pPr lvl="4"/>
            <a:r>
              <a:rPr lang="en-GB" dirty="0" smtClean="0"/>
              <a:t>e.g. buffer packing: calculate rather than increment</a:t>
            </a:r>
          </a:p>
          <a:p>
            <a:pPr lvl="3"/>
            <a:r>
              <a:rPr lang="en-GB" dirty="0" smtClean="0"/>
              <a:t>these rewrites will probably perform better on CPU also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53199" y="4200136"/>
            <a:ext cx="256408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>
                <a:solidFill>
                  <a:srgbClr val="FF0000"/>
                </a:solidFill>
              </a:rPr>
              <a:t>Replace: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y = 2,N-1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i+1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buffer(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 = a(2,y)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buffsize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</a:rPr>
              <a:t>By: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y = 2,N-1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buffer(y-1) = a(2,y)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buffsize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N-2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Forcing compiler to </a:t>
            </a:r>
            <a:r>
              <a:rPr lang="en-GB" dirty="0" err="1" smtClean="0"/>
              <a:t>vectorise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838200"/>
            <a:ext cx="8763000" cy="6019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If the loop is </a:t>
            </a:r>
            <a:r>
              <a:rPr lang="en-GB" dirty="0" err="1" smtClean="0"/>
              <a:t>vectorisable</a:t>
            </a:r>
            <a:r>
              <a:rPr lang="en-GB" dirty="0" smtClean="0"/>
              <a:t>, guide the compiler</a:t>
            </a:r>
          </a:p>
          <a:p>
            <a:pPr lvl="1"/>
            <a:r>
              <a:rPr lang="en-GB" dirty="0" smtClean="0"/>
              <a:t>a gentle hint:</a:t>
            </a:r>
          </a:p>
          <a:p>
            <a:pPr lvl="2"/>
            <a:r>
              <a:rPr lang="en-GB" dirty="0" smtClean="0"/>
              <a:t>put 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independent</a:t>
            </a:r>
            <a:r>
              <a:rPr lang="en-GB" dirty="0" smtClean="0"/>
              <a:t>" directive above this loop</a:t>
            </a:r>
          </a:p>
          <a:p>
            <a:pPr lvl="2"/>
            <a:r>
              <a:rPr lang="en-GB" dirty="0" smtClean="0"/>
              <a:t>could also use CCE directive "</a:t>
            </a:r>
            <a:r>
              <a:rPr lang="en-GB" dirty="0" smtClean="0">
                <a:solidFill>
                  <a:srgbClr val="FF0000"/>
                </a:solidFill>
              </a:rPr>
              <a:t>!</a:t>
            </a:r>
            <a:r>
              <a:rPr lang="en-GB" dirty="0" err="1" smtClean="0">
                <a:solidFill>
                  <a:srgbClr val="FF0000"/>
                </a:solidFill>
              </a:rPr>
              <a:t>dir</a:t>
            </a:r>
            <a:r>
              <a:rPr lang="en-GB" dirty="0" smtClean="0">
                <a:solidFill>
                  <a:srgbClr val="FF0000"/>
                </a:solidFill>
              </a:rPr>
              <a:t>$ concurrent</a:t>
            </a:r>
            <a:r>
              <a:rPr lang="en-GB" dirty="0" smtClean="0"/>
              <a:t>"</a:t>
            </a:r>
          </a:p>
          <a:p>
            <a:pPr lvl="3"/>
            <a:r>
              <a:rPr lang="en-GB" dirty="0" smtClean="0"/>
              <a:t>see "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intro_directives</a:t>
            </a:r>
            <a:r>
              <a:rPr lang="en-GB" dirty="0" smtClean="0"/>
              <a:t>" for details</a:t>
            </a:r>
          </a:p>
          <a:p>
            <a:pPr lvl="1"/>
            <a:r>
              <a:rPr lang="en-GB" dirty="0" smtClean="0"/>
              <a:t>a direct order:</a:t>
            </a:r>
          </a:p>
          <a:p>
            <a:pPr lvl="2"/>
            <a:r>
              <a:rPr lang="en-GB" dirty="0" smtClean="0"/>
              <a:t>put 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vector</a:t>
            </a:r>
            <a:r>
              <a:rPr lang="en-GB" dirty="0" smtClean="0"/>
              <a:t>" directive above this loop</a:t>
            </a:r>
          </a:p>
          <a:p>
            <a:pPr lvl="1"/>
            <a:r>
              <a:rPr lang="en-GB" dirty="0" smtClean="0"/>
              <a:t>check the code is still correct and running faster, though:</a:t>
            </a:r>
          </a:p>
          <a:p>
            <a:pPr lvl="2"/>
            <a:r>
              <a:rPr lang="en-GB" dirty="0" smtClean="0"/>
              <a:t>the compiler might not be </a:t>
            </a:r>
            <a:r>
              <a:rPr lang="en-GB" dirty="0" err="1" smtClean="0"/>
              <a:t>vectorising</a:t>
            </a:r>
            <a:r>
              <a:rPr lang="en-GB" dirty="0" smtClean="0"/>
              <a:t> for a good reason</a:t>
            </a:r>
          </a:p>
          <a:p>
            <a:pPr lvl="2"/>
            <a:endParaRPr lang="en-GB" dirty="0"/>
          </a:p>
          <a:p>
            <a:r>
              <a:rPr lang="en-GB" dirty="0" smtClean="0"/>
              <a:t>If the inner loop is </a:t>
            </a:r>
            <a:r>
              <a:rPr lang="en-GB" dirty="0" err="1" smtClean="0"/>
              <a:t>vectorising</a:t>
            </a:r>
            <a:r>
              <a:rPr lang="en-GB" dirty="0" smtClean="0"/>
              <a:t> but performance is still bad</a:t>
            </a:r>
          </a:p>
          <a:p>
            <a:pPr lvl="1"/>
            <a:r>
              <a:rPr lang="en-GB" dirty="0" smtClean="0"/>
              <a:t>is the inner loop really the one to </a:t>
            </a:r>
            <a:r>
              <a:rPr lang="en-GB" dirty="0" err="1" smtClean="0"/>
              <a:t>vectorise</a:t>
            </a:r>
            <a:r>
              <a:rPr lang="en-GB" dirty="0" smtClean="0"/>
              <a:t> in this case?</a:t>
            </a:r>
          </a:p>
          <a:p>
            <a:pPr lvl="2"/>
            <a:r>
              <a:rPr lang="en-GB" dirty="0" smtClean="0"/>
              <a:t>in this example, we should </a:t>
            </a:r>
            <a:r>
              <a:rPr lang="en-GB" dirty="0" err="1" smtClean="0"/>
              <a:t>vectorise</a:t>
            </a:r>
            <a:r>
              <a:rPr lang="en-GB" dirty="0" smtClean="0"/>
              <a:t> the 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/>
              <a:t>-loop </a:t>
            </a:r>
          </a:p>
          <a:p>
            <a:pPr lvl="3"/>
            <a:r>
              <a:rPr lang="en-GB" dirty="0" smtClean="0"/>
              <a:t>because we happen to know </a:t>
            </a:r>
            <a:r>
              <a:rPr lang="en-GB" dirty="0" err="1" smtClean="0">
                <a:solidFill>
                  <a:schemeClr val="accent4"/>
                </a:solidFill>
              </a:rPr>
              <a:t>mmax</a:t>
            </a:r>
            <a:r>
              <a:rPr lang="en-GB" dirty="0" smtClean="0"/>
              <a:t> is small here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put 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</a:t>
            </a:r>
            <a:r>
              <a:rPr lang="en-GB" dirty="0" err="1" smtClean="0">
                <a:solidFill>
                  <a:srgbClr val="00B050"/>
                </a:solidFill>
              </a:rPr>
              <a:t>seq</a:t>
            </a:r>
            <a:r>
              <a:rPr lang="en-GB" dirty="0" smtClean="0"/>
              <a:t>" directive above </a:t>
            </a:r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-loop</a:t>
            </a:r>
          </a:p>
          <a:p>
            <a:pPr lvl="2"/>
            <a:r>
              <a:rPr lang="en-GB" dirty="0" smtClean="0"/>
              <a:t>then executed redundantly by every thread</a:t>
            </a:r>
          </a:p>
          <a:p>
            <a:pPr lvl="2"/>
            <a:r>
              <a:rPr lang="en-GB" dirty="0" smtClean="0"/>
              <a:t>also </a:t>
            </a:r>
            <a:r>
              <a:rPr lang="en-GB" dirty="0" smtClean="0">
                <a:solidFill>
                  <a:schemeClr val="accent5"/>
                </a:solidFill>
              </a:rPr>
              <a:t>t</a:t>
            </a:r>
            <a:r>
              <a:rPr lang="en-GB" dirty="0" smtClean="0"/>
              <a:t> is now an 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/>
              <a:t>-loop private scalar</a:t>
            </a:r>
          </a:p>
          <a:p>
            <a:pPr lvl="3"/>
            <a:r>
              <a:rPr lang="en-GB" dirty="0" smtClean="0"/>
              <a:t>rather than a reduction variable (which is slower)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probably also want to reorder array </a:t>
            </a:r>
            <a:r>
              <a:rPr lang="en-GB" dirty="0" smtClean="0">
                <a:solidFill>
                  <a:srgbClr val="7030A0"/>
                </a:solidFill>
              </a:rPr>
              <a:t>c </a:t>
            </a:r>
            <a:r>
              <a:rPr lang="en-GB" dirty="0"/>
              <a:t>for speed</a:t>
            </a:r>
            <a:endParaRPr lang="en-GB" dirty="0" smtClean="0">
              <a:solidFill>
                <a:srgbClr val="7030A0"/>
              </a:solidFill>
            </a:endParaRPr>
          </a:p>
          <a:p>
            <a:pPr lvl="2"/>
            <a:r>
              <a:rPr lang="en-GB" dirty="0" smtClean="0"/>
              <a:t>c(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) gives much coalesced memory accesses</a:t>
            </a:r>
          </a:p>
          <a:p>
            <a:pPr lvl="2"/>
            <a:r>
              <a:rPr lang="en-GB" dirty="0" smtClean="0"/>
              <a:t>want vector index to be fastest-moving index</a:t>
            </a:r>
          </a:p>
          <a:p>
            <a:pPr lvl="3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72200" y="4049486"/>
            <a:ext cx="28956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 loop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1,N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seq</a:t>
            </a:r>
            <a:endParaRPr lang="en-GB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DO </a:t>
            </a:r>
            <a:r>
              <a:rPr lang="en-GB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1,</a:t>
            </a:r>
            <a:r>
              <a:rPr lang="en-GB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mmax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GB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end parallel loop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It's all </a:t>
            </a:r>
            <a:r>
              <a:rPr lang="en-GB" dirty="0" err="1" smtClean="0"/>
              <a:t>vectorising</a:t>
            </a:r>
            <a:r>
              <a:rPr lang="en-GB" dirty="0" smtClean="0"/>
              <a:t>, but still performing badly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Profile the code and start </a:t>
            </a:r>
            <a:r>
              <a:rPr lang="en-GB" dirty="0"/>
              <a:t>"</a:t>
            </a:r>
            <a:r>
              <a:rPr lang="en-GB" dirty="0" smtClean="0"/>
              <a:t>whacking moles"</a:t>
            </a:r>
          </a:p>
          <a:p>
            <a:pPr lvl="1"/>
            <a:r>
              <a:rPr lang="en-GB" dirty="0" smtClean="0"/>
              <a:t>optimise the thing that is taking the time</a:t>
            </a:r>
          </a:p>
          <a:p>
            <a:pPr lvl="1"/>
            <a:r>
              <a:rPr lang="en-GB" dirty="0" smtClean="0"/>
              <a:t>if it really is a GPU compute kernels...</a:t>
            </a:r>
          </a:p>
          <a:p>
            <a:pPr lvl="1"/>
            <a:endParaRPr lang="en-GB" dirty="0"/>
          </a:p>
          <a:p>
            <a:r>
              <a:rPr lang="en-GB" dirty="0" smtClean="0"/>
              <a:t>GPUs need lots of parallel tasks to work well</a:t>
            </a:r>
          </a:p>
          <a:p>
            <a:endParaRPr lang="en-GB" dirty="0"/>
          </a:p>
          <a:p>
            <a:r>
              <a:rPr lang="en-GB" dirty="0" smtClean="0"/>
              <a:t>First look at loop scheduling using OpenACC clauses</a:t>
            </a:r>
          </a:p>
          <a:p>
            <a:endParaRPr lang="en-GB" dirty="0" smtClean="0"/>
          </a:p>
          <a:p>
            <a:r>
              <a:rPr lang="en-GB" dirty="0" smtClean="0"/>
              <a:t>Then might need to consider more extreme measures</a:t>
            </a:r>
          </a:p>
          <a:p>
            <a:pPr lvl="1"/>
            <a:r>
              <a:rPr lang="en-GB" dirty="0" smtClean="0"/>
              <a:t>source code changes</a:t>
            </a:r>
          </a:p>
          <a:p>
            <a:pPr lvl="1"/>
            <a:r>
              <a:rPr lang="en-GB" dirty="0" err="1" smtClean="0"/>
              <a:t>handcoding</a:t>
            </a:r>
            <a:r>
              <a:rPr lang="en-GB" dirty="0" smtClean="0"/>
              <a:t> CUDA kernels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loop scheduling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r>
              <a:rPr lang="en-GB" dirty="0"/>
              <a:t>OpenACC loop schedules are limited by the loop bounds</a:t>
            </a:r>
          </a:p>
          <a:p>
            <a:pPr lvl="1"/>
            <a:r>
              <a:rPr lang="en-GB" dirty="0"/>
              <a:t>at least with the current implementation in </a:t>
            </a:r>
            <a:r>
              <a:rPr lang="en-GB" dirty="0" smtClean="0"/>
              <a:t>CCE</a:t>
            </a:r>
          </a:p>
          <a:p>
            <a:pPr lvl="1"/>
            <a:r>
              <a:rPr lang="en-GB" dirty="0" smtClean="0"/>
              <a:t>one loop's iterations are divided over gangs</a:t>
            </a:r>
          </a:p>
          <a:p>
            <a:pPr lvl="1"/>
            <a:r>
              <a:rPr lang="en-GB" dirty="0" smtClean="0"/>
              <a:t>another loop's iterations are divided over threads in a </a:t>
            </a:r>
            <a:r>
              <a:rPr lang="en-GB" dirty="0" err="1" smtClean="0"/>
              <a:t>threadblock</a:t>
            </a:r>
            <a:endParaRPr lang="en-GB" dirty="0"/>
          </a:p>
          <a:p>
            <a:r>
              <a:rPr lang="en-GB" dirty="0" err="1" smtClean="0"/>
              <a:t>So.</a:t>
            </a:r>
            <a:r>
              <a:rPr lang="en-GB" dirty="0" smtClean="0"/>
              <a:t>.. </a:t>
            </a:r>
            <a:endParaRPr lang="en-GB" dirty="0"/>
          </a:p>
          <a:p>
            <a:pPr lvl="1"/>
            <a:r>
              <a:rPr lang="en-GB" dirty="0"/>
              <a:t>"tall, skinny" </a:t>
            </a:r>
            <a:r>
              <a:rPr lang="en-GB" dirty="0" err="1"/>
              <a:t>loopnests</a:t>
            </a:r>
            <a:r>
              <a:rPr lang="en-GB" dirty="0"/>
              <a:t> (</a:t>
            </a:r>
            <a:r>
              <a:rPr lang="en-GB" dirty="0">
                <a:solidFill>
                  <a:schemeClr val="tx1"/>
                </a:solidFill>
              </a:rPr>
              <a:t>j=1:big;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=1:small</a:t>
            </a:r>
            <a:r>
              <a:rPr lang="en-GB" dirty="0"/>
              <a:t>) won't schedule well</a:t>
            </a:r>
          </a:p>
          <a:p>
            <a:pPr lvl="2"/>
            <a:r>
              <a:rPr lang="en-GB" dirty="0"/>
              <a:t>if less than 32 iterations won't even fill a warp, so wasted SIMT</a:t>
            </a:r>
          </a:p>
          <a:p>
            <a:pPr lvl="1"/>
            <a:r>
              <a:rPr lang="en-GB" dirty="0"/>
              <a:t>"short, fat" </a:t>
            </a:r>
            <a:r>
              <a:rPr lang="en-GB" dirty="0" err="1"/>
              <a:t>loopnests</a:t>
            </a:r>
            <a:r>
              <a:rPr lang="en-GB" dirty="0"/>
              <a:t> (</a:t>
            </a:r>
            <a:r>
              <a:rPr lang="en-GB" dirty="0">
                <a:solidFill>
                  <a:schemeClr val="tx1"/>
                </a:solidFill>
              </a:rPr>
              <a:t>j=1:small;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=1:big</a:t>
            </a:r>
            <a:r>
              <a:rPr lang="en-GB" dirty="0"/>
              <a:t>) also not good</a:t>
            </a:r>
          </a:p>
          <a:p>
            <a:pPr lvl="2"/>
            <a:r>
              <a:rPr lang="en-GB" dirty="0"/>
              <a:t>want lots of </a:t>
            </a:r>
            <a:r>
              <a:rPr lang="en-GB" dirty="0" err="1"/>
              <a:t>threadblocks</a:t>
            </a:r>
            <a:r>
              <a:rPr lang="en-GB" dirty="0"/>
              <a:t> to swap amongst SMs</a:t>
            </a:r>
          </a:p>
          <a:p>
            <a:r>
              <a:rPr lang="en-GB" dirty="0"/>
              <a:t>What can we do?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collapse</a:t>
            </a:r>
            <a:r>
              <a:rPr lang="en-GB" dirty="0" smtClean="0"/>
              <a:t> </a:t>
            </a:r>
            <a:r>
              <a:rPr lang="en-GB" dirty="0"/>
              <a:t>clause is way of increasing flexibility</a:t>
            </a:r>
          </a:p>
          <a:p>
            <a:pPr lvl="2"/>
            <a:r>
              <a:rPr lang="en-GB" dirty="0"/>
              <a:t>the compiler may use this automatically (look for </a:t>
            </a:r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dirty="0"/>
              <a:t> in </a:t>
            </a:r>
            <a:r>
              <a:rPr lang="en-GB" dirty="0" err="1"/>
              <a:t>loopmark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no guarantee that it is faster</a:t>
            </a:r>
          </a:p>
          <a:p>
            <a:pPr lvl="3"/>
            <a:r>
              <a:rPr lang="en-GB" dirty="0"/>
              <a:t>e.g. index rediscovery requires expensive integer divisions</a:t>
            </a:r>
          </a:p>
          <a:p>
            <a:pPr lvl="2"/>
            <a:r>
              <a:rPr lang="en-GB" dirty="0"/>
              <a:t>need perfectly nested loops for this to work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worker</a:t>
            </a:r>
            <a:r>
              <a:rPr lang="en-GB" dirty="0" smtClean="0"/>
              <a:t> clause </a:t>
            </a:r>
            <a:r>
              <a:rPr lang="en-GB" dirty="0"/>
              <a:t>can also do this</a:t>
            </a:r>
          </a:p>
        </p:txBody>
      </p:sp>
    </p:spTree>
    <p:extLst>
      <p:ext uri="{BB962C8B-B14F-4D97-AF65-F5344CB8AC3E}">
        <p14:creationId xmlns:p14="http://schemas.microsoft.com/office/powerpoint/2010/main" val="77810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collapse clause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r>
              <a:rPr lang="en-GB" dirty="0" smtClean="0"/>
              <a:t>Consider a three-level </a:t>
            </a:r>
            <a:r>
              <a:rPr lang="en-GB" dirty="0" err="1" smtClean="0"/>
              <a:t>loopnest</a:t>
            </a:r>
            <a:r>
              <a:rPr lang="en-GB" dirty="0" smtClean="0"/>
              <a:t> 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inside </a:t>
            </a:r>
            <a:r>
              <a:rPr lang="en-GB" dirty="0" smtClean="0">
                <a:solidFill>
                  <a:srgbClr val="0070C0"/>
                </a:solidFill>
              </a:rPr>
              <a:t>j</a:t>
            </a:r>
            <a:r>
              <a:rPr lang="en-GB" dirty="0" smtClean="0"/>
              <a:t> inside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needs to be perfectly nested to use collapse</a:t>
            </a:r>
          </a:p>
          <a:p>
            <a:pPr lvl="1"/>
            <a:r>
              <a:rPr lang="en-GB" dirty="0" smtClean="0"/>
              <a:t>Collapse all three loops and schedule across GPU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parallel loop collapse(3) gang worker vector</a:t>
            </a:r>
            <a:r>
              <a:rPr lang="en-GB" dirty="0" smtClean="0"/>
              <a:t>" above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</a:t>
            </a:r>
          </a:p>
          <a:p>
            <a:pPr lvl="3"/>
            <a:r>
              <a:rPr lang="en-GB" dirty="0" smtClean="0"/>
              <a:t>probably don't need "</a:t>
            </a:r>
            <a:r>
              <a:rPr lang="en-GB" dirty="0" smtClean="0">
                <a:solidFill>
                  <a:srgbClr val="00B050"/>
                </a:solidFill>
              </a:rPr>
              <a:t>gang worker vector</a:t>
            </a:r>
            <a:r>
              <a:rPr lang="en-GB" dirty="0" smtClean="0"/>
              <a:t>" here</a:t>
            </a:r>
          </a:p>
          <a:p>
            <a:pPr lvl="1"/>
            <a:r>
              <a:rPr lang="en-GB" dirty="0" smtClean="0"/>
              <a:t>Schedule inner two loops over threads in </a:t>
            </a:r>
            <a:r>
              <a:rPr lang="en-GB" dirty="0" err="1" smtClean="0"/>
              <a:t>threadblock</a:t>
            </a:r>
            <a:endParaRPr lang="en-GB" dirty="0" smtClean="0"/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parallel loop gang</a:t>
            </a:r>
            <a:r>
              <a:rPr lang="en-GB" dirty="0" smtClean="0"/>
              <a:t>" above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collapse(2) vector</a:t>
            </a:r>
            <a:r>
              <a:rPr lang="en-GB" dirty="0" smtClean="0"/>
              <a:t>" above </a:t>
            </a:r>
            <a:r>
              <a:rPr lang="en-GB" dirty="0" smtClean="0">
                <a:solidFill>
                  <a:srgbClr val="0070C0"/>
                </a:solidFill>
              </a:rPr>
              <a:t>j</a:t>
            </a:r>
            <a:r>
              <a:rPr lang="en-GB" dirty="0" smtClean="0"/>
              <a:t>-loop</a:t>
            </a:r>
          </a:p>
          <a:p>
            <a:pPr lvl="3"/>
            <a:r>
              <a:rPr lang="en-GB" dirty="0" smtClean="0"/>
              <a:t>don't need "</a:t>
            </a:r>
            <a:r>
              <a:rPr lang="en-GB" dirty="0" smtClean="0">
                <a:solidFill>
                  <a:srgbClr val="00B050"/>
                </a:solidFill>
              </a:rPr>
              <a:t>gang</a:t>
            </a:r>
            <a:r>
              <a:rPr lang="en-GB" dirty="0" smtClean="0"/>
              <a:t>"; enough warps are used to cover all the iterations</a:t>
            </a:r>
          </a:p>
          <a:p>
            <a:pPr lvl="1"/>
            <a:r>
              <a:rPr lang="en-GB" dirty="0" smtClean="0"/>
              <a:t>Schedule outer two loops over the </a:t>
            </a:r>
            <a:r>
              <a:rPr lang="en-GB" dirty="0" err="1" smtClean="0"/>
              <a:t>threadblocks</a:t>
            </a:r>
            <a:endParaRPr lang="en-GB" dirty="0" smtClean="0"/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paralle</a:t>
            </a:r>
            <a:r>
              <a:rPr lang="en-GB" dirty="0">
                <a:solidFill>
                  <a:srgbClr val="00B050"/>
                </a:solidFill>
              </a:rPr>
              <a:t>l</a:t>
            </a:r>
            <a:r>
              <a:rPr lang="en-GB" dirty="0" smtClean="0">
                <a:solidFill>
                  <a:srgbClr val="00B050"/>
                </a:solidFill>
              </a:rPr>
              <a:t> loop collapse(2) gang</a:t>
            </a:r>
            <a:r>
              <a:rPr lang="en-GB" dirty="0" smtClean="0"/>
              <a:t>" above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loop vector</a:t>
            </a:r>
            <a:r>
              <a:rPr lang="en-GB" dirty="0" smtClean="0"/>
              <a:t>" above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-loop</a:t>
            </a:r>
          </a:p>
          <a:p>
            <a:pPr lvl="1"/>
            <a:r>
              <a:rPr lang="en-GB" dirty="0" smtClean="0"/>
              <a:t>Schedule outer two loops together over entire GPU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collapse(2) gang worker vector</a:t>
            </a:r>
            <a:r>
              <a:rPr lang="en-GB" dirty="0" smtClean="0"/>
              <a:t>" above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</a:t>
            </a:r>
          </a:p>
          <a:p>
            <a:pPr lvl="2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</a:t>
            </a:r>
            <a:r>
              <a:rPr lang="en-GB" dirty="0" err="1" smtClean="0">
                <a:solidFill>
                  <a:srgbClr val="00B050"/>
                </a:solidFill>
              </a:rPr>
              <a:t>seq</a:t>
            </a:r>
            <a:r>
              <a:rPr lang="en-GB" dirty="0" smtClean="0"/>
              <a:t>" above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-loop</a:t>
            </a:r>
          </a:p>
          <a:p>
            <a:pPr lvl="1"/>
            <a:r>
              <a:rPr lang="en-GB" dirty="0" smtClean="0"/>
              <a:t>Schedule </a:t>
            </a:r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 and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-loop together over entire GPU</a:t>
            </a:r>
          </a:p>
          <a:p>
            <a:pPr lvl="2"/>
            <a:r>
              <a:rPr lang="en-GB" dirty="0" smtClean="0"/>
              <a:t>collapsed loops must be perfectly nested; you'll need to reorder the code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workers or vectors?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685800"/>
            <a:ext cx="8713092" cy="6172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kernel </a:t>
            </a:r>
            <a:r>
              <a:rPr lang="en-GB" dirty="0" err="1" smtClean="0"/>
              <a:t>threadblocks</a:t>
            </a:r>
            <a:r>
              <a:rPr lang="en-GB" dirty="0" smtClean="0"/>
              <a:t> are scheduled on SMs</a:t>
            </a:r>
          </a:p>
          <a:p>
            <a:pPr lvl="1"/>
            <a:r>
              <a:rPr lang="en-GB" dirty="0" smtClean="0"/>
              <a:t>executed as "warps" i.e. vector instructions of length 32</a:t>
            </a:r>
          </a:p>
          <a:p>
            <a:pPr lvl="1"/>
            <a:r>
              <a:rPr lang="en-GB" dirty="0" smtClean="0"/>
              <a:t>threads-per-</a:t>
            </a:r>
            <a:r>
              <a:rPr lang="en-GB" dirty="0" err="1" smtClean="0"/>
              <a:t>threadblock</a:t>
            </a:r>
            <a:r>
              <a:rPr lang="en-GB" dirty="0" smtClean="0"/>
              <a:t>&gt;32 automatically decomposed into warps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OpenACC makes distinction explicit</a:t>
            </a:r>
          </a:p>
          <a:p>
            <a:pPr lvl="1"/>
            <a:r>
              <a:rPr lang="en-GB" dirty="0" smtClean="0"/>
              <a:t>worker refers to whole warps (i.e. sets of vector instructions)</a:t>
            </a:r>
          </a:p>
          <a:p>
            <a:pPr lvl="2"/>
            <a:r>
              <a:rPr lang="en-GB" dirty="0" smtClean="0"/>
              <a:t>can be generated explicitly by the user using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worker</a:t>
            </a:r>
            <a:r>
              <a:rPr lang="en-GB" dirty="0" smtClean="0"/>
              <a:t>"</a:t>
            </a:r>
          </a:p>
          <a:p>
            <a:pPr lvl="1"/>
            <a:r>
              <a:rPr lang="en-GB" dirty="0" smtClean="0"/>
              <a:t>vector refers to threads within a warp</a:t>
            </a:r>
          </a:p>
          <a:p>
            <a:pPr lvl="2"/>
            <a:r>
              <a:rPr lang="en-GB" dirty="0" smtClean="0"/>
              <a:t>can be generated automatically by the compiler/runtime</a:t>
            </a:r>
          </a:p>
          <a:p>
            <a:pPr lvl="3"/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&gt; 32 automatically decomposes into (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/32) workers</a:t>
            </a:r>
          </a:p>
          <a:p>
            <a:endParaRPr lang="en-GB" dirty="0" smtClean="0"/>
          </a:p>
          <a:p>
            <a:r>
              <a:rPr lang="en-GB" dirty="0" smtClean="0"/>
              <a:t>CCE: only allows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of the above</a:t>
            </a:r>
          </a:p>
          <a:p>
            <a:pPr lvl="1"/>
            <a:r>
              <a:rPr lang="en-GB" dirty="0" smtClean="0"/>
              <a:t>If you don't specify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worker</a:t>
            </a:r>
            <a:r>
              <a:rPr lang="en-GB" dirty="0" smtClean="0"/>
              <a:t>"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/>
              <a:t> </a:t>
            </a:r>
            <a:r>
              <a:rPr lang="en-GB" dirty="0" smtClean="0"/>
              <a:t>(default 128) automatically partitioned into workers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 works the same </a:t>
            </a:r>
          </a:p>
          <a:p>
            <a:pPr lvl="1"/>
            <a:r>
              <a:rPr lang="en-GB" dirty="0" smtClean="0"/>
              <a:t>If you specify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worker</a:t>
            </a:r>
            <a:r>
              <a:rPr lang="en-GB" dirty="0" smtClean="0"/>
              <a:t>"</a:t>
            </a:r>
          </a:p>
          <a:p>
            <a:pPr lvl="2"/>
            <a:r>
              <a:rPr lang="en-GB" dirty="0" smtClean="0"/>
              <a:t>default, or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explicitly set</a:t>
            </a:r>
          </a:p>
          <a:p>
            <a:pPr lvl="3"/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 implicitly set to (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/32)</a:t>
            </a:r>
          </a:p>
          <a:p>
            <a:pPr lvl="3"/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implicitly set to 32 (see </a:t>
            </a:r>
            <a:r>
              <a:rPr lang="en-GB" dirty="0" err="1" smtClean="0"/>
              <a:t>loopmark</a:t>
            </a:r>
            <a:r>
              <a:rPr lang="en-GB" dirty="0" smtClean="0"/>
              <a:t> for information)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 explicitly set</a:t>
            </a:r>
          </a:p>
          <a:p>
            <a:pPr lvl="3"/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set to 32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&gt;32 explicitly set</a:t>
            </a:r>
          </a:p>
          <a:p>
            <a:pPr lvl="3"/>
            <a:r>
              <a:rPr lang="en-GB" dirty="0" smtClean="0"/>
              <a:t>Compiler warning that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value is being overridden and set to 32</a:t>
            </a:r>
          </a:p>
        </p:txBody>
      </p:sp>
    </p:spTree>
    <p:extLst>
      <p:ext uri="{BB962C8B-B14F-4D97-AF65-F5344CB8AC3E}">
        <p14:creationId xmlns:p14="http://schemas.microsoft.com/office/powerpoint/2010/main" val="113280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 with and without the worker clause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5638800" cy="5638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default scheduling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 iterations divided over </a:t>
            </a:r>
            <a:r>
              <a:rPr lang="en-GB" dirty="0" err="1" smtClean="0"/>
              <a:t>threadblocks</a:t>
            </a:r>
            <a:endParaRPr lang="en-GB" dirty="0" smtClean="0"/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-loop iterations divided within a </a:t>
            </a:r>
            <a:r>
              <a:rPr lang="en-GB" dirty="0" err="1" smtClean="0"/>
              <a:t>threadblock</a:t>
            </a:r>
            <a:endParaRPr lang="en-GB" dirty="0" smtClean="0"/>
          </a:p>
          <a:p>
            <a:pPr lvl="2"/>
            <a:r>
              <a:rPr lang="en-GB" dirty="0" smtClean="0"/>
              <a:t>round-robin distribution</a:t>
            </a:r>
          </a:p>
          <a:p>
            <a:pPr lvl="3"/>
            <a:r>
              <a:rPr lang="en-GB" dirty="0" smtClean="0"/>
              <a:t>first thread does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=1, V+1, 2*V+1, ...</a:t>
            </a:r>
          </a:p>
          <a:p>
            <a:pPr lvl="3"/>
            <a:r>
              <a:rPr lang="en-GB" dirty="0" smtClean="0"/>
              <a:t>V is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value (default 128 with CCE)</a:t>
            </a:r>
          </a:p>
          <a:p>
            <a:pPr lvl="2"/>
            <a:r>
              <a:rPr lang="en-GB" dirty="0" smtClean="0"/>
              <a:t>threads automatically grouped into warps</a:t>
            </a:r>
          </a:p>
          <a:p>
            <a:pPr lvl="3"/>
            <a:r>
              <a:rPr lang="en-GB" dirty="0" smtClean="0"/>
              <a:t>first warp does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=1:32, V+1:V+32, ...</a:t>
            </a:r>
          </a:p>
          <a:p>
            <a:pPr lvl="1"/>
            <a:r>
              <a:rPr lang="en-GB" dirty="0" smtClean="0"/>
              <a:t>each thread does all the </a:t>
            </a:r>
            <a:r>
              <a:rPr lang="en-GB" dirty="0" smtClean="0">
                <a:solidFill>
                  <a:srgbClr val="00B0F0"/>
                </a:solidFill>
              </a:rPr>
              <a:t>j</a:t>
            </a:r>
            <a:r>
              <a:rPr lang="en-GB" dirty="0" smtClean="0"/>
              <a:t>-loop iterations</a:t>
            </a:r>
          </a:p>
          <a:p>
            <a:endParaRPr lang="en-GB" dirty="0" smtClean="0"/>
          </a:p>
          <a:p>
            <a:r>
              <a:rPr lang="en-GB" dirty="0" smtClean="0"/>
              <a:t>With explicit </a:t>
            </a:r>
            <a:r>
              <a:rPr lang="en-GB" dirty="0" smtClean="0">
                <a:solidFill>
                  <a:srgbClr val="00B050"/>
                </a:solidFill>
              </a:rPr>
              <a:t>loop worker</a:t>
            </a:r>
            <a:r>
              <a:rPr lang="en-GB" dirty="0" smtClean="0"/>
              <a:t> directive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k</a:t>
            </a:r>
            <a:r>
              <a:rPr lang="en-GB" dirty="0" smtClean="0"/>
              <a:t>-loop divided as before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-loop iterations are divided within a warp</a:t>
            </a:r>
          </a:p>
          <a:p>
            <a:pPr lvl="2"/>
            <a:r>
              <a:rPr lang="en-GB" dirty="0" smtClean="0"/>
              <a:t>first thread does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=1, 33, 65, ...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warp does </a:t>
            </a:r>
            <a:r>
              <a:rPr lang="en-GB" i="1" u="sng" dirty="0"/>
              <a:t>all</a:t>
            </a:r>
            <a:r>
              <a:rPr lang="en-GB" dirty="0"/>
              <a:t> </a:t>
            </a:r>
            <a:r>
              <a:rPr lang="en-GB" dirty="0" smtClean="0"/>
              <a:t>values</a:t>
            </a:r>
            <a:r>
              <a:rPr lang="en-GB" dirty="0"/>
              <a:t>: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/>
              <a:t>=1:32, 33:64, </a:t>
            </a:r>
            <a:r>
              <a:rPr lang="en-GB" dirty="0" smtClean="0"/>
              <a:t>...</a:t>
            </a:r>
          </a:p>
          <a:p>
            <a:pPr lvl="1"/>
            <a:r>
              <a:rPr lang="en-GB" dirty="0" smtClean="0">
                <a:solidFill>
                  <a:srgbClr val="00B0F0"/>
                </a:solidFill>
              </a:rPr>
              <a:t>j</a:t>
            </a:r>
            <a:r>
              <a:rPr lang="en-GB" dirty="0" smtClean="0"/>
              <a:t>-loop iterations divided over warps</a:t>
            </a:r>
          </a:p>
          <a:p>
            <a:pPr lvl="2"/>
            <a:r>
              <a:rPr lang="en-GB" dirty="0" smtClean="0"/>
              <a:t>number of warps, W (see previous):</a:t>
            </a:r>
          </a:p>
          <a:p>
            <a:pPr lvl="3"/>
            <a:r>
              <a:rPr lang="en-GB" u="sng" dirty="0" smtClean="0"/>
              <a:t>either</a:t>
            </a:r>
            <a:r>
              <a:rPr lang="en-GB" dirty="0" smtClean="0"/>
              <a:t>: 	</a:t>
            </a:r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 value</a:t>
            </a:r>
          </a:p>
          <a:p>
            <a:pPr lvl="3"/>
            <a:r>
              <a:rPr lang="en-GB" u="sng" dirty="0" smtClean="0"/>
              <a:t>or</a:t>
            </a:r>
            <a:r>
              <a:rPr lang="en-GB" dirty="0" smtClean="0"/>
              <a:t>: 	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value divided by 32</a:t>
            </a:r>
          </a:p>
          <a:p>
            <a:pPr lvl="2"/>
            <a:r>
              <a:rPr lang="en-GB" dirty="0" smtClean="0"/>
              <a:t>round-robin distribution</a:t>
            </a:r>
          </a:p>
          <a:p>
            <a:pPr lvl="3"/>
            <a:r>
              <a:rPr lang="en-GB" dirty="0" smtClean="0"/>
              <a:t>first warp does </a:t>
            </a:r>
            <a:r>
              <a:rPr lang="en-GB" dirty="0" smtClean="0">
                <a:solidFill>
                  <a:srgbClr val="00B0F0"/>
                </a:solidFill>
              </a:rPr>
              <a:t>j</a:t>
            </a:r>
            <a:r>
              <a:rPr lang="en-GB" dirty="0" smtClean="0"/>
              <a:t>=1, W+1, 2*W+1, ...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066800"/>
            <a:ext cx="28956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gang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= 1,N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seq</a:t>
            </a:r>
            <a:endParaRPr lang="en-GB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1,N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vector</a:t>
            </a:r>
            <a:endParaRPr lang="en-GB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1,N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581400"/>
            <a:ext cx="28956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gang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worker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1,N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loop vector</a:t>
            </a:r>
            <a:endParaRPr lang="en-GB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GB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1,N</a:t>
            </a:r>
          </a:p>
        </p:txBody>
      </p:sp>
    </p:spTree>
    <p:extLst>
      <p:ext uri="{BB962C8B-B14F-4D97-AF65-F5344CB8AC3E}">
        <p14:creationId xmlns:p14="http://schemas.microsoft.com/office/powerpoint/2010/main" val="81890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Some more advanced OpenACC topics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 clauses</a:t>
            </a:r>
          </a:p>
          <a:p>
            <a:endParaRPr lang="en-GB" dirty="0" smtClean="0"/>
          </a:p>
          <a:p>
            <a:r>
              <a:rPr lang="en-GB" dirty="0" smtClean="0"/>
              <a:t>Then we talk about a few tuning tips for OpenACC</a:t>
            </a:r>
          </a:p>
          <a:p>
            <a:pPr lvl="1"/>
            <a:r>
              <a:rPr lang="en-GB" dirty="0" smtClean="0"/>
              <a:t>The Golden Rules of Tuning</a:t>
            </a:r>
          </a:p>
          <a:p>
            <a:pPr lvl="2"/>
            <a:r>
              <a:rPr lang="en-GB" dirty="0" smtClean="0"/>
              <a:t>information sources</a:t>
            </a:r>
          </a:p>
          <a:p>
            <a:pPr lvl="1"/>
            <a:r>
              <a:rPr lang="en-GB" dirty="0" smtClean="0"/>
              <a:t>Tuning data locality</a:t>
            </a:r>
          </a:p>
          <a:p>
            <a:pPr lvl="1"/>
            <a:r>
              <a:rPr lang="en-GB" dirty="0" smtClean="0"/>
              <a:t>Tuning kernels</a:t>
            </a:r>
          </a:p>
          <a:p>
            <a:pPr lvl="2"/>
            <a:r>
              <a:rPr lang="en-GB" dirty="0" smtClean="0"/>
              <a:t>correcting obvious scheduling errors</a:t>
            </a:r>
          </a:p>
          <a:p>
            <a:pPr lvl="2"/>
            <a:r>
              <a:rPr lang="en-GB" dirty="0" smtClean="0"/>
              <a:t>advanced schedule tuning (</a:t>
            </a:r>
            <a:r>
              <a:rPr lang="en-GB" dirty="0" smtClean="0">
                <a:solidFill>
                  <a:srgbClr val="00B050"/>
                </a:solidFill>
              </a:rPr>
              <a:t>collapse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worker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clauses)</a:t>
            </a:r>
          </a:p>
          <a:p>
            <a:pPr lvl="3"/>
            <a:r>
              <a:rPr lang="en-GB" dirty="0" smtClean="0"/>
              <a:t>use scalar </a:t>
            </a:r>
            <a:r>
              <a:rPr lang="en-GB" dirty="0" err="1" smtClean="0"/>
              <a:t>Himeno</a:t>
            </a:r>
            <a:r>
              <a:rPr lang="en-GB" dirty="0" smtClean="0"/>
              <a:t> code as an example</a:t>
            </a:r>
          </a:p>
          <a:p>
            <a:pPr lvl="1"/>
            <a:r>
              <a:rPr lang="en-GB" dirty="0" smtClean="0"/>
              <a:t>Extreme tuning</a:t>
            </a:r>
          </a:p>
          <a:p>
            <a:pPr lvl="2"/>
            <a:r>
              <a:rPr lang="en-GB" dirty="0" smtClean="0"/>
              <a:t>source code changes, reordering data structures, using CUDA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Where to learn more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3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workers or vectors (</a:t>
            </a:r>
            <a:r>
              <a:rPr lang="en-GB" dirty="0" err="1" smtClean="0"/>
              <a:t>contd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So when might we use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worker</a:t>
            </a:r>
            <a:r>
              <a:rPr lang="en-GB" dirty="0" smtClean="0"/>
              <a:t>"?</a:t>
            </a:r>
          </a:p>
          <a:p>
            <a:endParaRPr lang="en-GB" dirty="0"/>
          </a:p>
          <a:p>
            <a:r>
              <a:rPr lang="en-GB" dirty="0" smtClean="0"/>
              <a:t>Perfectly nested loops with one or more low </a:t>
            </a:r>
            <a:r>
              <a:rPr lang="en-GB" dirty="0" err="1" smtClean="0"/>
              <a:t>tripcounts</a:t>
            </a:r>
            <a:endParaRPr lang="en-GB" dirty="0" smtClean="0"/>
          </a:p>
          <a:p>
            <a:pPr lvl="1"/>
            <a:r>
              <a:rPr lang="en-GB" dirty="0" smtClean="0"/>
              <a:t>probably better to use the </a:t>
            </a:r>
            <a:r>
              <a:rPr lang="en-GB" dirty="0" smtClean="0">
                <a:solidFill>
                  <a:srgbClr val="00B050"/>
                </a:solidFill>
              </a:rPr>
              <a:t>collapse</a:t>
            </a:r>
            <a:r>
              <a:rPr lang="en-GB" dirty="0" smtClean="0"/>
              <a:t> clause</a:t>
            </a:r>
          </a:p>
          <a:p>
            <a:pPr lvl="2"/>
            <a:r>
              <a:rPr lang="en-GB" dirty="0" smtClean="0"/>
              <a:t>e.g.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collapse(2) vector</a:t>
            </a:r>
            <a:r>
              <a:rPr lang="en-GB" dirty="0" smtClean="0"/>
              <a:t>"</a:t>
            </a:r>
          </a:p>
          <a:p>
            <a:pPr lvl="2"/>
            <a:r>
              <a:rPr lang="en-GB" dirty="0" smtClean="0"/>
              <a:t>we'll see this for scalar </a:t>
            </a:r>
            <a:r>
              <a:rPr lang="en-GB" dirty="0" err="1" smtClean="0"/>
              <a:t>Himeno</a:t>
            </a:r>
            <a:r>
              <a:rPr lang="en-GB" dirty="0" smtClean="0"/>
              <a:t> shortly</a:t>
            </a:r>
          </a:p>
          <a:p>
            <a:pPr lvl="1"/>
            <a:endParaRPr lang="en-GB" dirty="0"/>
          </a:p>
          <a:p>
            <a:r>
              <a:rPr lang="en-GB" dirty="0" smtClean="0"/>
              <a:t>Imperfectly nested loops with one or more low </a:t>
            </a:r>
            <a:r>
              <a:rPr lang="en-GB" dirty="0" err="1" smtClean="0"/>
              <a:t>tripcounts</a:t>
            </a:r>
            <a:endParaRPr lang="en-GB" dirty="0" smtClean="0"/>
          </a:p>
          <a:p>
            <a:pPr lvl="1"/>
            <a:r>
              <a:rPr lang="en-GB" dirty="0" smtClean="0"/>
              <a:t>may benefit to put "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loop worker</a:t>
            </a:r>
            <a:r>
              <a:rPr lang="en-GB" dirty="0" smtClean="0"/>
              <a:t>" on the middle loop</a:t>
            </a:r>
          </a:p>
          <a:p>
            <a:pPr lvl="2"/>
            <a:r>
              <a:rPr lang="en-GB" dirty="0" smtClean="0"/>
              <a:t>collapse won't work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9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</a:t>
            </a:r>
            <a:r>
              <a:rPr lang="en-GB" dirty="0" err="1" smtClean="0"/>
              <a:t>Himeno</a:t>
            </a:r>
            <a:r>
              <a:rPr lang="en-GB" dirty="0" smtClean="0"/>
              <a:t> performance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r>
              <a:rPr lang="en-GB" dirty="0" smtClean="0"/>
              <a:t>PROBLEM_SIZE=1,2,3,4</a:t>
            </a:r>
          </a:p>
          <a:p>
            <a:pPr lvl="1"/>
            <a:r>
              <a:rPr lang="en-GB" dirty="0" smtClean="0"/>
              <a:t>For a parallel problem, this simulates strong scaling choices</a:t>
            </a:r>
          </a:p>
          <a:p>
            <a:pPr lvl="1"/>
            <a:r>
              <a:rPr lang="en-GB" dirty="0" smtClean="0"/>
              <a:t>Here we look at all 4 options (all double precision)</a:t>
            </a:r>
          </a:p>
          <a:p>
            <a:r>
              <a:rPr lang="en-GB" dirty="0" err="1" smtClean="0"/>
              <a:t>vector_length</a:t>
            </a:r>
            <a:r>
              <a:rPr lang="en-GB" dirty="0" smtClean="0"/>
              <a:t> choices: NTPB=64,128,256,512</a:t>
            </a:r>
          </a:p>
          <a:p>
            <a:pPr lvl="1"/>
            <a:r>
              <a:rPr lang="en-GB" dirty="0" smtClean="0"/>
              <a:t>Easy tuning choice, but needs a recompile with CCE</a:t>
            </a:r>
          </a:p>
          <a:p>
            <a:pPr lvl="2"/>
            <a:r>
              <a:rPr lang="en-GB" dirty="0" smtClean="0"/>
              <a:t>but you need to put in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>
                <a:solidFill>
                  <a:srgbClr val="00B050"/>
                </a:solidFill>
              </a:rPr>
              <a:t>(NTPB)</a:t>
            </a:r>
            <a:r>
              <a:rPr lang="en-GB" dirty="0" smtClean="0"/>
              <a:t> clauses</a:t>
            </a:r>
          </a:p>
          <a:p>
            <a:pPr lvl="2"/>
            <a:r>
              <a:rPr lang="en-GB" dirty="0" smtClean="0"/>
              <a:t>and compile with </a:t>
            </a:r>
            <a:r>
              <a:rPr lang="en-GB" dirty="0" smtClean="0">
                <a:solidFill>
                  <a:schemeClr val="accent4"/>
                </a:solidFill>
              </a:rPr>
              <a:t>-DNTPB=&lt;value&gt;</a:t>
            </a:r>
          </a:p>
          <a:p>
            <a:pPr lvl="1"/>
            <a:r>
              <a:rPr lang="en-GB" dirty="0" smtClean="0"/>
              <a:t>CCE defaults to 128</a:t>
            </a:r>
          </a:p>
          <a:p>
            <a:pPr lvl="1"/>
            <a:endParaRPr lang="en-GB" dirty="0"/>
          </a:p>
          <a:p>
            <a:r>
              <a:rPr lang="en-GB" dirty="0" smtClean="0"/>
              <a:t>This has a BIG effect</a:t>
            </a:r>
          </a:p>
          <a:p>
            <a:pPr lvl="1"/>
            <a:r>
              <a:rPr lang="en-GB" dirty="0" smtClean="0"/>
              <a:t>best NTPB relative to default:</a:t>
            </a:r>
          </a:p>
          <a:p>
            <a:pPr lvl="1"/>
            <a:r>
              <a:rPr lang="en-GB" dirty="0" smtClean="0"/>
              <a:t>PROBLEM_SIZE=1:	+  2%</a:t>
            </a:r>
          </a:p>
          <a:p>
            <a:pPr lvl="1"/>
            <a:r>
              <a:rPr lang="en-GB" dirty="0" smtClean="0"/>
              <a:t>PROBLEM_SIZE=2:	default</a:t>
            </a:r>
          </a:p>
          <a:p>
            <a:pPr lvl="1"/>
            <a:r>
              <a:rPr lang="en-GB" dirty="0" smtClean="0"/>
              <a:t>PROBLEM_SIZE=3:	+  8%</a:t>
            </a:r>
          </a:p>
          <a:p>
            <a:pPr lvl="1"/>
            <a:r>
              <a:rPr lang="en-GB" dirty="0" smtClean="0"/>
              <a:t>PROBLEM_SIZE=4:	+90%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825408"/>
            <a:ext cx="4432300" cy="266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26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</a:t>
            </a:r>
            <a:r>
              <a:rPr lang="en-GB" dirty="0" err="1" smtClean="0"/>
              <a:t>Himeno</a:t>
            </a:r>
            <a:r>
              <a:rPr lang="en-GB" dirty="0" smtClean="0"/>
              <a:t> performance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r>
              <a:rPr lang="en-GB" dirty="0" smtClean="0"/>
              <a:t>PROBLEM_SIZE=1,2,3,4</a:t>
            </a:r>
          </a:p>
          <a:p>
            <a:r>
              <a:rPr lang="en-GB" dirty="0" smtClean="0"/>
              <a:t>4 algorithm choices for </a:t>
            </a:r>
            <a:r>
              <a:rPr lang="en-GB" dirty="0" err="1" smtClean="0"/>
              <a:t>jacobi</a:t>
            </a:r>
            <a:r>
              <a:rPr lang="en-GB" dirty="0" smtClean="0"/>
              <a:t> stencil kernel</a:t>
            </a:r>
          </a:p>
          <a:p>
            <a:pPr lvl="1"/>
            <a:r>
              <a:rPr lang="en-GB" dirty="0" smtClean="0"/>
              <a:t>default scheduling</a:t>
            </a:r>
          </a:p>
          <a:p>
            <a:pPr lvl="1"/>
            <a:r>
              <a:rPr lang="en-GB" dirty="0" smtClean="0"/>
              <a:t>collapse(2) inner </a:t>
            </a:r>
            <a:r>
              <a:rPr lang="en-GB" dirty="0" err="1" smtClean="0"/>
              <a:t>i,j</a:t>
            </a:r>
            <a:r>
              <a:rPr lang="en-GB" dirty="0" smtClean="0"/>
              <a:t>-loops</a:t>
            </a:r>
          </a:p>
          <a:p>
            <a:pPr lvl="1"/>
            <a:r>
              <a:rPr lang="en-GB" dirty="0" smtClean="0"/>
              <a:t>collapse(3) all loops</a:t>
            </a:r>
          </a:p>
          <a:p>
            <a:pPr lvl="1"/>
            <a:r>
              <a:rPr lang="en-GB" dirty="0" smtClean="0"/>
              <a:t>worker schedule for j-loop</a:t>
            </a:r>
          </a:p>
          <a:p>
            <a:r>
              <a:rPr lang="en-GB" dirty="0" err="1" smtClean="0"/>
              <a:t>vector_length</a:t>
            </a:r>
            <a:r>
              <a:rPr lang="en-GB" dirty="0" smtClean="0"/>
              <a:t>: default</a:t>
            </a:r>
          </a:p>
          <a:p>
            <a:endParaRPr lang="en-GB" dirty="0"/>
          </a:p>
          <a:p>
            <a:r>
              <a:rPr lang="en-GB" dirty="0" smtClean="0"/>
              <a:t>Effect also quite big</a:t>
            </a:r>
          </a:p>
          <a:p>
            <a:pPr lvl="1"/>
            <a:r>
              <a:rPr lang="en-GB" dirty="0"/>
              <a:t>best NTPB relative to default:</a:t>
            </a:r>
          </a:p>
          <a:p>
            <a:pPr lvl="1"/>
            <a:r>
              <a:rPr lang="en-GB" dirty="0"/>
              <a:t>PROBLEM_SIZE=1:	</a:t>
            </a:r>
            <a:r>
              <a:rPr lang="en-GB" dirty="0" smtClean="0"/>
              <a:t>+76%</a:t>
            </a:r>
            <a:endParaRPr lang="en-GB" dirty="0"/>
          </a:p>
          <a:p>
            <a:pPr lvl="1"/>
            <a:r>
              <a:rPr lang="en-GB" dirty="0"/>
              <a:t>PROBLEM_SIZE=2:	</a:t>
            </a:r>
            <a:r>
              <a:rPr lang="en-GB" dirty="0" smtClean="0"/>
              <a:t>+23%</a:t>
            </a:r>
            <a:endParaRPr lang="en-GB" dirty="0"/>
          </a:p>
          <a:p>
            <a:pPr lvl="1"/>
            <a:r>
              <a:rPr lang="en-GB" dirty="0"/>
              <a:t>PROBLEM_SIZE=3:	</a:t>
            </a:r>
            <a:r>
              <a:rPr lang="en-GB" dirty="0" smtClean="0"/>
              <a:t>default</a:t>
            </a:r>
            <a:endParaRPr lang="en-GB" dirty="0"/>
          </a:p>
          <a:p>
            <a:pPr lvl="1"/>
            <a:r>
              <a:rPr lang="en-GB" dirty="0"/>
              <a:t>PROBLEM_SIZE=4:	</a:t>
            </a:r>
            <a:r>
              <a:rPr lang="en-GB" dirty="0" smtClean="0"/>
              <a:t>+35%</a:t>
            </a:r>
            <a:r>
              <a:rPr lang="en-GB" dirty="0"/>
              <a:t>	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80642"/>
            <a:ext cx="4419600" cy="265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9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</a:t>
            </a:r>
            <a:r>
              <a:rPr lang="en-GB" dirty="0" err="1" smtClean="0"/>
              <a:t>Himeno</a:t>
            </a:r>
            <a:r>
              <a:rPr lang="en-GB" dirty="0" smtClean="0"/>
              <a:t> performance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r>
              <a:rPr lang="en-GB" dirty="0" smtClean="0"/>
              <a:t>PROBLEM_SIZE=1,2,3,4</a:t>
            </a:r>
          </a:p>
          <a:p>
            <a:r>
              <a:rPr lang="en-GB" dirty="0" smtClean="0"/>
              <a:t>4 algorithm choices for </a:t>
            </a:r>
            <a:r>
              <a:rPr lang="en-GB" dirty="0" err="1" smtClean="0"/>
              <a:t>jacobi</a:t>
            </a:r>
            <a:r>
              <a:rPr lang="en-GB" dirty="0" smtClean="0"/>
              <a:t> stencil kernel</a:t>
            </a:r>
          </a:p>
          <a:p>
            <a:pPr lvl="1"/>
            <a:r>
              <a:rPr lang="en-GB" dirty="0" smtClean="0"/>
              <a:t>default scheduling</a:t>
            </a:r>
          </a:p>
          <a:p>
            <a:pPr lvl="1"/>
            <a:r>
              <a:rPr lang="en-GB" dirty="0" smtClean="0"/>
              <a:t>collapse(2) inner </a:t>
            </a:r>
            <a:r>
              <a:rPr lang="en-GB" dirty="0" err="1" smtClean="0"/>
              <a:t>i,j</a:t>
            </a:r>
            <a:r>
              <a:rPr lang="en-GB" dirty="0" smtClean="0"/>
              <a:t>-loops</a:t>
            </a:r>
          </a:p>
          <a:p>
            <a:pPr lvl="1"/>
            <a:r>
              <a:rPr lang="en-GB" dirty="0" smtClean="0"/>
              <a:t>collapse(3) all loops</a:t>
            </a:r>
          </a:p>
          <a:p>
            <a:pPr lvl="1"/>
            <a:r>
              <a:rPr lang="en-GB" dirty="0" smtClean="0"/>
              <a:t>worker schedule for j-loop</a:t>
            </a:r>
          </a:p>
          <a:p>
            <a:r>
              <a:rPr lang="en-GB" dirty="0" err="1" smtClean="0"/>
              <a:t>vector_length</a:t>
            </a:r>
            <a:r>
              <a:rPr lang="en-GB" dirty="0" smtClean="0"/>
              <a:t>: best for each</a:t>
            </a:r>
          </a:p>
          <a:p>
            <a:endParaRPr lang="en-GB" dirty="0"/>
          </a:p>
          <a:p>
            <a:r>
              <a:rPr lang="en-GB" dirty="0" smtClean="0"/>
              <a:t>Final improvements</a:t>
            </a:r>
          </a:p>
          <a:p>
            <a:pPr lvl="1"/>
            <a:r>
              <a:rPr lang="en-GB" dirty="0" smtClean="0"/>
              <a:t>compared to default</a:t>
            </a:r>
          </a:p>
          <a:p>
            <a:pPr lvl="2"/>
            <a:r>
              <a:rPr lang="en-GB" dirty="0" smtClean="0"/>
              <a:t>scheduling and </a:t>
            </a:r>
            <a:r>
              <a:rPr lang="en-GB" dirty="0" err="1" smtClean="0"/>
              <a:t>vector_length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PROBLEM_SIZE=1:	+76%</a:t>
            </a:r>
          </a:p>
          <a:p>
            <a:pPr lvl="1"/>
            <a:r>
              <a:rPr lang="en-GB" dirty="0" smtClean="0"/>
              <a:t>PROBLEM_SIZE=2:	+23%</a:t>
            </a:r>
          </a:p>
          <a:p>
            <a:pPr lvl="1"/>
            <a:r>
              <a:rPr lang="en-GB" dirty="0" smtClean="0"/>
              <a:t>PROBLEM_SIZE=3:	+  8%</a:t>
            </a:r>
          </a:p>
          <a:p>
            <a:pPr lvl="1"/>
            <a:r>
              <a:rPr lang="en-GB" dirty="0" smtClean="0"/>
              <a:t>PROBLEM_SIZE=4:	+90%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29478"/>
            <a:ext cx="4465122" cy="268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</a:t>
            </a:r>
            <a:r>
              <a:rPr lang="en-GB" dirty="0" err="1"/>
              <a:t>H</a:t>
            </a:r>
            <a:r>
              <a:rPr lang="en-GB" dirty="0" err="1" smtClean="0"/>
              <a:t>imeno</a:t>
            </a:r>
            <a:r>
              <a:rPr lang="en-GB" dirty="0" smtClean="0"/>
              <a:t> tuning conclusions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Tuning can have a big effect, relative to default</a:t>
            </a:r>
          </a:p>
          <a:p>
            <a:pPr lvl="1"/>
            <a:r>
              <a:rPr lang="en-GB" dirty="0" smtClean="0"/>
              <a:t>It is worth doing, but only after you optimise the data locality</a:t>
            </a:r>
          </a:p>
          <a:p>
            <a:pPr lvl="2"/>
            <a:r>
              <a:rPr lang="en-GB" dirty="0" smtClean="0"/>
              <a:t>data region </a:t>
            </a:r>
            <a:r>
              <a:rPr lang="en-GB" smtClean="0"/>
              <a:t>gave </a:t>
            </a:r>
            <a:r>
              <a:rPr lang="en-GB" smtClean="0"/>
              <a:t>44</a:t>
            </a:r>
            <a:r>
              <a:rPr lang="en-GB" smtClean="0"/>
              <a:t>x </a:t>
            </a:r>
            <a:r>
              <a:rPr lang="en-GB" dirty="0" smtClean="0"/>
              <a:t>speedup; kernel tuning gave less than 2x</a:t>
            </a:r>
          </a:p>
          <a:p>
            <a:pPr lvl="1"/>
            <a:r>
              <a:rPr lang="en-GB" dirty="0" smtClean="0"/>
              <a:t>We gained something at every problem size (don't reject a mere 2x!)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nly explored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/>
              <a:t> and basic scheduling (</a:t>
            </a:r>
            <a:r>
              <a:rPr lang="en-GB" dirty="0" smtClean="0">
                <a:solidFill>
                  <a:srgbClr val="00B050"/>
                </a:solidFill>
              </a:rPr>
              <a:t>collapse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worker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 only change was OpenACC directives; CPU version same</a:t>
            </a:r>
          </a:p>
          <a:p>
            <a:endParaRPr lang="en-GB" dirty="0" smtClean="0"/>
          </a:p>
          <a:p>
            <a:r>
              <a:rPr lang="en-GB" dirty="0" smtClean="0"/>
              <a:t>General conclusions for scalar </a:t>
            </a:r>
            <a:r>
              <a:rPr lang="en-GB" dirty="0" err="1" smtClean="0"/>
              <a:t>Himeno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Larger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/>
              <a:t> </a:t>
            </a:r>
            <a:r>
              <a:rPr lang="en-GB" dirty="0" smtClean="0"/>
              <a:t>suited larger problem sizes</a:t>
            </a:r>
          </a:p>
          <a:p>
            <a:pPr lvl="2"/>
            <a:r>
              <a:rPr lang="en-GB" dirty="0" smtClean="0"/>
              <a:t>64 best for PS1; 128 best for PS2; 256 best for PS3; 512 best for PS4</a:t>
            </a:r>
          </a:p>
          <a:p>
            <a:pPr lvl="1"/>
            <a:r>
              <a:rPr lang="en-GB" dirty="0" smtClean="0"/>
              <a:t>Once we had optimised </a:t>
            </a:r>
            <a:r>
              <a:rPr lang="en-GB" dirty="0" err="1" smtClean="0"/>
              <a:t>vector_length</a:t>
            </a:r>
            <a:endParaRPr lang="en-GB" dirty="0" smtClean="0"/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collapse(3)</a:t>
            </a:r>
            <a:r>
              <a:rPr lang="en-GB" dirty="0" smtClean="0"/>
              <a:t> was best for small problems (PS1, PS2)</a:t>
            </a:r>
          </a:p>
          <a:p>
            <a:pPr lvl="2"/>
            <a:r>
              <a:rPr lang="en-GB" dirty="0" smtClean="0"/>
              <a:t>default scheduling was best for large problems (PS3, PS4)</a:t>
            </a:r>
          </a:p>
          <a:p>
            <a:pPr lvl="2"/>
            <a:endParaRPr lang="en-GB" dirty="0"/>
          </a:p>
          <a:p>
            <a:r>
              <a:rPr lang="en-GB" dirty="0" smtClean="0"/>
              <a:t>What else could we try?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 clause: could have benefits for the expensive stencil kernel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clause: scalar </a:t>
            </a:r>
            <a:r>
              <a:rPr lang="en-GB" dirty="0" err="1" smtClean="0"/>
              <a:t>Himeno</a:t>
            </a:r>
            <a:r>
              <a:rPr lang="en-GB" dirty="0" smtClean="0"/>
              <a:t> is too simple for task-based overlap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is important in the parallel case</a:t>
            </a:r>
          </a:p>
        </p:txBody>
      </p:sp>
    </p:spTree>
    <p:extLst>
      <p:ext uri="{BB962C8B-B14F-4D97-AF65-F5344CB8AC3E}">
        <p14:creationId xmlns:p14="http://schemas.microsoft.com/office/powerpoint/2010/main" val="68976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</a:t>
            </a:r>
            <a:r>
              <a:rPr lang="en-GB" dirty="0" err="1"/>
              <a:t>H</a:t>
            </a:r>
            <a:r>
              <a:rPr lang="en-GB" dirty="0" err="1" smtClean="0"/>
              <a:t>imeno</a:t>
            </a:r>
            <a:r>
              <a:rPr lang="en-GB" dirty="0" smtClean="0"/>
              <a:t> tuning conclusions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Best choice tuning choices (parameters/algorithms)</a:t>
            </a:r>
          </a:p>
          <a:p>
            <a:pPr lvl="1"/>
            <a:r>
              <a:rPr lang="en-GB" dirty="0" smtClean="0"/>
              <a:t>hard to predict and depends on problem size</a:t>
            </a:r>
          </a:p>
          <a:p>
            <a:pPr lvl="2"/>
            <a:r>
              <a:rPr lang="en-GB" dirty="0" smtClean="0"/>
              <a:t>GPU occupancy (e.g. from </a:t>
            </a:r>
            <a:r>
              <a:rPr lang="en-GB" dirty="0" smtClean="0">
                <a:solidFill>
                  <a:schemeClr val="accent4"/>
                </a:solidFill>
              </a:rPr>
              <a:t>COMPUTE_PROFILE=1</a:t>
            </a:r>
            <a:r>
              <a:rPr lang="en-GB" dirty="0" smtClean="0"/>
              <a:t>) guides (but not perfect)</a:t>
            </a:r>
          </a:p>
          <a:p>
            <a:pPr lvl="2"/>
            <a:r>
              <a:rPr lang="en-GB" dirty="0" smtClean="0"/>
              <a:t>you should do the tuning for the production problem, not a test case</a:t>
            </a:r>
          </a:p>
          <a:p>
            <a:pPr lvl="2"/>
            <a:r>
              <a:rPr lang="en-GB" dirty="0" smtClean="0"/>
              <a:t>you should redo the problem for each change in local problem size</a:t>
            </a:r>
          </a:p>
          <a:p>
            <a:pPr lvl="3"/>
            <a:r>
              <a:rPr lang="en-GB" dirty="0" smtClean="0"/>
              <a:t>e.g. when strong scaling a problem</a:t>
            </a:r>
          </a:p>
          <a:p>
            <a:pPr lvl="1"/>
            <a:r>
              <a:rPr lang="en-GB" dirty="0" smtClean="0"/>
              <a:t>you might benefit from using an </a:t>
            </a:r>
            <a:r>
              <a:rPr lang="en-GB" dirty="0" err="1" smtClean="0"/>
              <a:t>autotuning</a:t>
            </a:r>
            <a:r>
              <a:rPr lang="en-GB" dirty="0" smtClean="0"/>
              <a:t> framework</a:t>
            </a:r>
          </a:p>
          <a:p>
            <a:endParaRPr lang="en-GB" dirty="0" smtClean="0"/>
          </a:p>
          <a:p>
            <a:r>
              <a:rPr lang="en-GB" dirty="0" smtClean="0"/>
              <a:t>General conclusions for scalar </a:t>
            </a:r>
            <a:r>
              <a:rPr lang="en-GB" dirty="0" err="1" smtClean="0"/>
              <a:t>Himeno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Larger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/>
              <a:t> </a:t>
            </a:r>
            <a:r>
              <a:rPr lang="en-GB" dirty="0" smtClean="0"/>
              <a:t>suited larger problem sizes</a:t>
            </a:r>
          </a:p>
          <a:p>
            <a:pPr lvl="2"/>
            <a:r>
              <a:rPr lang="en-GB" dirty="0" smtClean="0"/>
              <a:t>64 best for PS1; 128 best for PS2; 256 best for PS3; 512 best for PS4</a:t>
            </a:r>
          </a:p>
          <a:p>
            <a:pPr lvl="1"/>
            <a:r>
              <a:rPr lang="en-GB" dirty="0" smtClean="0"/>
              <a:t>Once we had optimised </a:t>
            </a:r>
            <a:r>
              <a:rPr lang="en-GB" dirty="0" err="1" smtClean="0"/>
              <a:t>vector_length</a:t>
            </a:r>
            <a:endParaRPr lang="en-GB" dirty="0" smtClean="0"/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collapse(3)</a:t>
            </a:r>
            <a:r>
              <a:rPr lang="en-GB" dirty="0" smtClean="0"/>
              <a:t> was best for small problems (PS1, PS2)</a:t>
            </a:r>
          </a:p>
          <a:p>
            <a:pPr lvl="2"/>
            <a:r>
              <a:rPr lang="en-GB" dirty="0" smtClean="0"/>
              <a:t>default scheduling was best for large problems (PS3, PS4)</a:t>
            </a:r>
          </a:p>
        </p:txBody>
      </p:sp>
    </p:spTree>
    <p:extLst>
      <p:ext uri="{BB962C8B-B14F-4D97-AF65-F5344CB8AC3E}">
        <p14:creationId xmlns:p14="http://schemas.microsoft.com/office/powerpoint/2010/main" val="236537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Extreme tuning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You've tried tuning with OpenACC clauses</a:t>
            </a:r>
          </a:p>
          <a:p>
            <a:pPr lvl="1"/>
            <a:r>
              <a:rPr lang="en-GB" dirty="0" smtClean="0"/>
              <a:t>but you think kernel performance can still be improved</a:t>
            </a:r>
          </a:p>
          <a:p>
            <a:pPr lvl="1"/>
            <a:r>
              <a:rPr lang="en-GB" dirty="0" smtClean="0"/>
              <a:t>(and this kernel is the performance-limiter in your application)</a:t>
            </a:r>
          </a:p>
          <a:p>
            <a:pPr lvl="1"/>
            <a:endParaRPr lang="en-GB" dirty="0"/>
          </a:p>
          <a:p>
            <a:r>
              <a:rPr lang="en-GB" dirty="0" smtClean="0"/>
              <a:t>Now (and only now) you may need... extreme tuning</a:t>
            </a:r>
          </a:p>
          <a:p>
            <a:endParaRPr lang="en-GB" dirty="0" smtClean="0"/>
          </a:p>
          <a:p>
            <a:r>
              <a:rPr lang="en-GB" dirty="0" smtClean="0"/>
              <a:t>Some examples:</a:t>
            </a:r>
            <a:endParaRPr lang="en-GB" dirty="0"/>
          </a:p>
          <a:p>
            <a:pPr lvl="1"/>
            <a:r>
              <a:rPr lang="en-GB" dirty="0" smtClean="0"/>
              <a:t>main source code changes</a:t>
            </a:r>
          </a:p>
          <a:p>
            <a:pPr lvl="2"/>
            <a:r>
              <a:rPr lang="en-GB" dirty="0" smtClean="0"/>
              <a:t>What changes will work?</a:t>
            </a:r>
          </a:p>
          <a:p>
            <a:pPr lvl="2"/>
            <a:r>
              <a:rPr lang="en-GB" dirty="0" smtClean="0"/>
              <a:t>There is no definitive guide</a:t>
            </a:r>
          </a:p>
          <a:p>
            <a:pPr lvl="1"/>
            <a:endParaRPr lang="en-GB" dirty="0"/>
          </a:p>
          <a:p>
            <a:pPr lvl="2"/>
            <a:r>
              <a:rPr lang="en-GB" dirty="0" smtClean="0"/>
              <a:t>Following slides give two cases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mixed languages</a:t>
            </a:r>
          </a:p>
          <a:p>
            <a:pPr lvl="2"/>
            <a:r>
              <a:rPr lang="en-GB" dirty="0" smtClean="0"/>
              <a:t>You could </a:t>
            </a:r>
            <a:r>
              <a:rPr lang="en-GB" dirty="0" err="1" smtClean="0"/>
              <a:t>handtune</a:t>
            </a:r>
            <a:r>
              <a:rPr lang="en-GB" dirty="0" smtClean="0"/>
              <a:t> the slow kernel in CUDA</a:t>
            </a:r>
          </a:p>
          <a:p>
            <a:pPr lvl="2"/>
            <a:r>
              <a:rPr lang="en-GB" dirty="0" smtClean="0"/>
              <a:t>OpenACC allows interoperability with CUDA (i.e. sharing data)</a:t>
            </a:r>
          </a:p>
          <a:p>
            <a:pPr lvl="1"/>
            <a:endParaRPr lang="en-GB" dirty="0"/>
          </a:p>
          <a:p>
            <a:pPr lvl="2"/>
            <a:r>
              <a:rPr lang="en-GB" dirty="0" smtClean="0"/>
              <a:t>Following slides give a very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370755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temporary arrays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79388" y="762000"/>
            <a:ext cx="8964612" cy="576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Char char="●"/>
              <a:defRPr sz="2400" b="1" kern="1200" spc="-3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9224" indent="-28575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85000"/>
              <a:buFont typeface="Calibri" pitchFamily="34" charset="0"/>
              <a:buChar char="●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Perfect loop nests often perform better than imperfect</a:t>
            </a:r>
          </a:p>
          <a:p>
            <a:pPr lvl="1"/>
            <a:r>
              <a:rPr lang="en-GB" dirty="0" smtClean="0"/>
              <a:t>Imperfect </a:t>
            </a:r>
            <a:r>
              <a:rPr lang="en-GB" dirty="0" err="1" smtClean="0"/>
              <a:t>loopnests</a:t>
            </a:r>
            <a:r>
              <a:rPr lang="en-GB" dirty="0" smtClean="0"/>
              <a:t> often use temporary arrays</a:t>
            </a:r>
          </a:p>
          <a:p>
            <a:pPr lvl="2"/>
            <a:r>
              <a:rPr lang="en-GB" dirty="0" smtClean="0"/>
              <a:t>e.g. in a stencil like </a:t>
            </a:r>
            <a:r>
              <a:rPr lang="en-GB" dirty="0" err="1" smtClean="0"/>
              <a:t>MultiGrid</a:t>
            </a:r>
            <a:r>
              <a:rPr lang="en-GB" dirty="0" smtClean="0"/>
              <a:t>, to avoid additional duplicated computation</a:t>
            </a:r>
          </a:p>
          <a:p>
            <a:pPr lvl="1"/>
            <a:r>
              <a:rPr lang="en-GB" dirty="0" smtClean="0"/>
              <a:t>With OpenACC, these arrays are privatised; too big for shared memory</a:t>
            </a:r>
          </a:p>
          <a:p>
            <a:pPr lvl="2"/>
            <a:r>
              <a:rPr lang="en-GB" dirty="0" smtClean="0"/>
              <a:t>Imperfect loop nest also means scheduling decisions are restricted</a:t>
            </a:r>
          </a:p>
          <a:p>
            <a:r>
              <a:rPr lang="en-GB" dirty="0" smtClean="0"/>
              <a:t>Try two approaches; which (if any) faster depends on code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Remove temporary arrays</a:t>
            </a:r>
            <a:r>
              <a:rPr lang="en-GB" dirty="0" smtClean="0"/>
              <a:t> by manually </a:t>
            </a:r>
            <a:r>
              <a:rPr lang="en-GB" dirty="0" err="1" smtClean="0"/>
              <a:t>inlining</a:t>
            </a:r>
            <a:r>
              <a:rPr lang="en-GB" dirty="0" smtClean="0"/>
              <a:t> (eliminate array </a:t>
            </a:r>
            <a:r>
              <a:rPr lang="en-GB" dirty="0" smtClean="0">
                <a:solidFill>
                  <a:srgbClr val="00B050"/>
                </a:solidFill>
              </a:rPr>
              <a:t>b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one perfect loop nest; cache clause can use shared </a:t>
            </a:r>
            <a:r>
              <a:rPr lang="en-GB" dirty="0" err="1" smtClean="0"/>
              <a:t>mem</a:t>
            </a:r>
            <a:r>
              <a:rPr lang="en-GB" dirty="0" smtClean="0"/>
              <a:t>/</a:t>
            </a:r>
            <a:r>
              <a:rPr lang="en-GB" dirty="0" err="1" smtClean="0"/>
              <a:t>regs</a:t>
            </a:r>
            <a:r>
              <a:rPr lang="en-GB" dirty="0" smtClean="0"/>
              <a:t> where needed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anually privatise arrays </a:t>
            </a:r>
            <a:r>
              <a:rPr lang="en-GB" dirty="0" smtClean="0"/>
              <a:t>and fission the </a:t>
            </a:r>
            <a:r>
              <a:rPr lang="en-GB" dirty="0" err="1" smtClean="0"/>
              <a:t>loopnest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00B050"/>
                </a:solidFill>
              </a:rPr>
              <a:t>b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)→</a:t>
            </a:r>
            <a:r>
              <a:rPr lang="en-GB" dirty="0" smtClean="0">
                <a:solidFill>
                  <a:srgbClr val="00B050"/>
                </a:solidFill>
              </a:rPr>
              <a:t>b</a:t>
            </a:r>
            <a:r>
              <a:rPr lang="en-GB" dirty="0" smtClean="0"/>
              <a:t>(</a:t>
            </a:r>
            <a:r>
              <a:rPr lang="en-GB" dirty="0" err="1" smtClean="0"/>
              <a:t>i,j</a:t>
            </a:r>
            <a:r>
              <a:rPr lang="en-GB" dirty="0" smtClean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91000"/>
            <a:ext cx="3402907" cy="20621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j = 1,N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0,M+1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= a(i,j+1) + a(i,j-1)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1,M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c(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(i+1) + </a:t>
            </a:r>
            <a:r>
              <a:rPr lang="en-GB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(i-1)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532" y="3640931"/>
            <a:ext cx="3744416" cy="13849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j = 1,N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= 1,M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c(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a(i+1,j+1) + a(i+1,j-1) &amp;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+ a(i-1,j+1) + a(i-1,j-1)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3860107" y="4333429"/>
            <a:ext cx="595425" cy="8886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9584" y="4619551"/>
            <a:ext cx="3744416" cy="224676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j = 1,N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= 0,M+1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a(i,j+1) + a(i,j-1)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j = 1,N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= 1,M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c(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(i+1,j) + 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(i-1,j)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</p:txBody>
      </p:sp>
      <p:cxnSp>
        <p:nvCxnSpPr>
          <p:cNvPr id="11" name="Straight Arrow Connector 10"/>
          <p:cNvCxnSpPr>
            <a:stCxn id="7" idx="3"/>
            <a:endCxn id="10" idx="1"/>
          </p:cNvCxnSpPr>
          <p:nvPr/>
        </p:nvCxnSpPr>
        <p:spPr>
          <a:xfrm>
            <a:off x="3860107" y="5222052"/>
            <a:ext cx="1539477" cy="5208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drastic performance optimisations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Would reordering your data structures help?</a:t>
            </a:r>
          </a:p>
          <a:p>
            <a:r>
              <a:rPr lang="en-GB" dirty="0" smtClean="0"/>
              <a:t>For instance:</a:t>
            </a:r>
          </a:p>
          <a:p>
            <a:pPr lvl="1"/>
            <a:r>
              <a:rPr lang="en-GB" dirty="0" err="1">
                <a:solidFill>
                  <a:srgbClr val="0070C0"/>
                </a:solidFill>
              </a:rPr>
              <a:t>N</a:t>
            </a:r>
            <a:r>
              <a:rPr lang="en-GB" dirty="0" err="1" smtClean="0">
                <a:solidFill>
                  <a:srgbClr val="0070C0"/>
                </a:solidFill>
              </a:rPr>
              <a:t>max</a:t>
            </a:r>
            <a:r>
              <a:rPr lang="en-GB" dirty="0" smtClean="0"/>
              <a:t> particles each have </a:t>
            </a:r>
            <a:r>
              <a:rPr lang="en-GB" dirty="0" err="1">
                <a:solidFill>
                  <a:srgbClr val="FF0000"/>
                </a:solidFill>
              </a:rPr>
              <a:t>S</a:t>
            </a:r>
            <a:r>
              <a:rPr lang="en-GB" dirty="0" err="1" smtClean="0">
                <a:solidFill>
                  <a:srgbClr val="FF0000"/>
                </a:solidFill>
              </a:rPr>
              <a:t>max</a:t>
            </a:r>
            <a:r>
              <a:rPr lang="en-GB" dirty="0" smtClean="0"/>
              <a:t> internal properties</a:t>
            </a:r>
          </a:p>
          <a:p>
            <a:pPr lvl="2"/>
            <a:r>
              <a:rPr lang="en-GB" dirty="0" smtClean="0"/>
              <a:t>code separately combines the internal properties together for each particle</a:t>
            </a:r>
          </a:p>
          <a:p>
            <a:pPr lvl="1"/>
            <a:r>
              <a:rPr lang="en-GB" dirty="0" smtClean="0"/>
              <a:t>CPU code usually stores data as </a:t>
            </a:r>
            <a:r>
              <a:rPr lang="en-GB" dirty="0" smtClean="0">
                <a:solidFill>
                  <a:schemeClr val="accent4"/>
                </a:solidFill>
              </a:rPr>
              <a:t>f(</a:t>
            </a:r>
            <a:r>
              <a:rPr lang="en-GB" dirty="0" err="1" smtClean="0">
                <a:solidFill>
                  <a:srgbClr val="FF0000"/>
                </a:solidFill>
              </a:rPr>
              <a:t>Smax</a:t>
            </a:r>
            <a:r>
              <a:rPr lang="en-GB" dirty="0" err="1" smtClean="0">
                <a:solidFill>
                  <a:schemeClr val="accent4"/>
                </a:solidFill>
              </a:rPr>
              <a:t>,</a:t>
            </a:r>
            <a:r>
              <a:rPr lang="en-GB" dirty="0" err="1">
                <a:solidFill>
                  <a:srgbClr val="0070C0"/>
                </a:solidFill>
              </a:rPr>
              <a:t>Nmax</a:t>
            </a:r>
            <a:r>
              <a:rPr lang="en-GB" dirty="0" smtClean="0">
                <a:solidFill>
                  <a:schemeClr val="accent4"/>
                </a:solidFill>
              </a:rPr>
              <a:t>)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4"/>
                </a:solidFill>
              </a:rPr>
              <a:t>f[</a:t>
            </a:r>
            <a:r>
              <a:rPr lang="en-GB" dirty="0" err="1">
                <a:solidFill>
                  <a:srgbClr val="0070C0"/>
                </a:solidFill>
              </a:rPr>
              <a:t>Nmax</a:t>
            </a:r>
            <a:r>
              <a:rPr lang="en-GB" dirty="0" smtClean="0">
                <a:solidFill>
                  <a:schemeClr val="accent4"/>
                </a:solidFill>
              </a:rPr>
              <a:t>][</a:t>
            </a:r>
            <a:r>
              <a:rPr lang="en-GB" dirty="0" err="1">
                <a:solidFill>
                  <a:srgbClr val="FF0000"/>
                </a:solidFill>
              </a:rPr>
              <a:t>S</a:t>
            </a:r>
            <a:r>
              <a:rPr lang="en-GB" dirty="0" err="1" smtClean="0">
                <a:solidFill>
                  <a:srgbClr val="FF0000"/>
                </a:solidFill>
              </a:rPr>
              <a:t>max</a:t>
            </a:r>
            <a:r>
              <a:rPr lang="en-GB" dirty="0" smtClean="0">
                <a:solidFill>
                  <a:schemeClr val="accent4"/>
                </a:solidFill>
              </a:rPr>
              <a:t>]</a:t>
            </a:r>
          </a:p>
          <a:p>
            <a:pPr lvl="2"/>
            <a:r>
              <a:rPr lang="en-GB" dirty="0" smtClean="0"/>
              <a:t>good cache reuse when we access all the properties of a particle</a:t>
            </a:r>
          </a:p>
          <a:p>
            <a:pPr lvl="1"/>
            <a:r>
              <a:rPr lang="en-GB" dirty="0" smtClean="0"/>
              <a:t>GPU code would normally parallelise over the particles</a:t>
            </a:r>
          </a:p>
          <a:p>
            <a:pPr lvl="2"/>
            <a:r>
              <a:rPr lang="en-GB" dirty="0" smtClean="0"/>
              <a:t>each thread processes the internal properties of a single particle</a:t>
            </a:r>
          </a:p>
          <a:p>
            <a:pPr lvl="2"/>
            <a:r>
              <a:rPr lang="en-GB" dirty="0" smtClean="0"/>
              <a:t>first warp would attempt vector load of 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baseline="30000" dirty="0" err="1" smtClean="0"/>
              <a:t>th</a:t>
            </a:r>
            <a:r>
              <a:rPr lang="en-GB" dirty="0" smtClean="0"/>
              <a:t> prop. of first 32 particles: </a:t>
            </a:r>
            <a:r>
              <a:rPr lang="en-GB" dirty="0" smtClean="0">
                <a:solidFill>
                  <a:schemeClr val="accent4"/>
                </a:solidFill>
              </a:rPr>
              <a:t>f(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chemeClr val="accent4"/>
                </a:solidFill>
              </a:rPr>
              <a:t>,</a:t>
            </a:r>
            <a:r>
              <a:rPr lang="en-GB" dirty="0" smtClean="0">
                <a:solidFill>
                  <a:srgbClr val="0070C0"/>
                </a:solidFill>
              </a:rPr>
              <a:t>1:32</a:t>
            </a:r>
            <a:r>
              <a:rPr lang="en-GB" dirty="0" smtClean="0">
                <a:solidFill>
                  <a:schemeClr val="accent4"/>
                </a:solidFill>
              </a:rPr>
              <a:t>)</a:t>
            </a:r>
          </a:p>
          <a:p>
            <a:pPr lvl="2"/>
            <a:r>
              <a:rPr lang="en-GB" dirty="0" smtClean="0"/>
              <a:t>no coalescing (vector load needs contiguous block of memory)</a:t>
            </a:r>
          </a:p>
          <a:p>
            <a:pPr lvl="2"/>
            <a:r>
              <a:rPr lang="en-GB" dirty="0" smtClean="0"/>
              <a:t>very poor performance (even if </a:t>
            </a:r>
            <a:r>
              <a:rPr lang="en-GB" dirty="0" err="1" smtClean="0">
                <a:solidFill>
                  <a:srgbClr val="FF0000"/>
                </a:solidFill>
              </a:rPr>
              <a:t>Smax</a:t>
            </a:r>
            <a:r>
              <a:rPr lang="en-GB" dirty="0" smtClean="0"/>
              <a:t> is small)</a:t>
            </a:r>
          </a:p>
          <a:p>
            <a:pPr lvl="1"/>
            <a:r>
              <a:rPr lang="en-GB" dirty="0" smtClean="0"/>
              <a:t>Better to reorder data so site index fastest: </a:t>
            </a:r>
            <a:r>
              <a:rPr lang="en-GB" dirty="0" err="1" smtClean="0">
                <a:solidFill>
                  <a:schemeClr val="accent4"/>
                </a:solidFill>
              </a:rPr>
              <a:t>fgpu</a:t>
            </a:r>
            <a:r>
              <a:rPr lang="en-GB" dirty="0" smtClean="0">
                <a:solidFill>
                  <a:schemeClr val="accent4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Nmax</a:t>
            </a:r>
            <a:r>
              <a:rPr lang="en-GB" dirty="0" err="1" smtClean="0">
                <a:solidFill>
                  <a:schemeClr val="accent4"/>
                </a:solidFill>
              </a:rPr>
              <a:t>,</a:t>
            </a:r>
            <a:r>
              <a:rPr lang="en-GB" dirty="0" err="1" smtClean="0">
                <a:solidFill>
                  <a:srgbClr val="FF0000"/>
                </a:solidFill>
              </a:rPr>
              <a:t>Smax</a:t>
            </a:r>
            <a:r>
              <a:rPr lang="en-GB" dirty="0" smtClean="0">
                <a:solidFill>
                  <a:schemeClr val="accent4"/>
                </a:solidFill>
              </a:rPr>
              <a:t>)</a:t>
            </a:r>
          </a:p>
          <a:p>
            <a:pPr lvl="2"/>
            <a:r>
              <a:rPr lang="en-GB" dirty="0" smtClean="0"/>
              <a:t>vector load of </a:t>
            </a:r>
            <a:r>
              <a:rPr lang="en-GB" dirty="0" err="1" smtClean="0">
                <a:solidFill>
                  <a:schemeClr val="accent4"/>
                </a:solidFill>
              </a:rPr>
              <a:t>fgpu</a:t>
            </a:r>
            <a:r>
              <a:rPr lang="en-GB" dirty="0" smtClean="0">
                <a:solidFill>
                  <a:schemeClr val="accent4"/>
                </a:solidFill>
              </a:rPr>
              <a:t>(</a:t>
            </a:r>
            <a:r>
              <a:rPr lang="en-GB" dirty="0" smtClean="0">
                <a:solidFill>
                  <a:srgbClr val="0070C0"/>
                </a:solidFill>
              </a:rPr>
              <a:t>1:32</a:t>
            </a:r>
            <a:r>
              <a:rPr lang="en-GB" dirty="0" smtClean="0">
                <a:solidFill>
                  <a:schemeClr val="accent4"/>
                </a:solidFill>
              </a:rPr>
              <a:t>,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chemeClr val="accent4"/>
                </a:solidFill>
              </a:rPr>
              <a:t>)</a:t>
            </a:r>
            <a:r>
              <a:rPr lang="en-GB" dirty="0" smtClean="0"/>
              <a:t> now stride-1 in memory</a:t>
            </a:r>
          </a:p>
          <a:p>
            <a:pPr lvl="2"/>
            <a:r>
              <a:rPr lang="en-GB" dirty="0" smtClean="0"/>
              <a:t>if code memory-bandwidth-bound, you will see a big speed-up</a:t>
            </a:r>
          </a:p>
          <a:p>
            <a:endParaRPr lang="en-GB" dirty="0" smtClean="0"/>
          </a:p>
          <a:p>
            <a:r>
              <a:rPr lang="en-GB" dirty="0" smtClean="0"/>
              <a:t>Quite an effort to reorder data structures in the code</a:t>
            </a:r>
          </a:p>
          <a:p>
            <a:pPr lvl="1"/>
            <a:r>
              <a:rPr lang="en-GB" dirty="0" smtClean="0"/>
              <a:t>but... may also see benefits on CPU </a:t>
            </a:r>
          </a:p>
          <a:p>
            <a:pPr lvl="2"/>
            <a:r>
              <a:rPr lang="en-GB" dirty="0" smtClean="0"/>
              <a:t>especially with AVX (and longer vectors in future CPU processors)</a:t>
            </a:r>
          </a:p>
          <a:p>
            <a:pPr lvl="1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80729"/>
            <a:ext cx="8713092" cy="5544616"/>
          </a:xfrm>
        </p:spPr>
        <p:txBody>
          <a:bodyPr/>
          <a:lstStyle/>
          <a:p>
            <a:r>
              <a:rPr lang="en-GB" dirty="0" smtClean="0"/>
              <a:t>OpenACC runtime manages GPU memory implicitly</a:t>
            </a:r>
          </a:p>
          <a:p>
            <a:pPr lvl="1"/>
            <a:r>
              <a:rPr lang="en-GB" dirty="0" smtClean="0"/>
              <a:t>user does not need to worry about memory allocation/free-</a:t>
            </a:r>
            <a:r>
              <a:rPr lang="en-GB" dirty="0" err="1" smtClean="0"/>
              <a:t>ing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Sometimes it can be useful to know where data is held in device memory, e.g.:</a:t>
            </a:r>
          </a:p>
          <a:p>
            <a:pPr lvl="1"/>
            <a:r>
              <a:rPr lang="en-GB" dirty="0" smtClean="0"/>
              <a:t>so a hand-optimised CUDA kernel can be used to process data already held on the device</a:t>
            </a:r>
          </a:p>
          <a:p>
            <a:pPr lvl="1"/>
            <a:r>
              <a:rPr lang="en-GB" dirty="0" smtClean="0"/>
              <a:t>so a third-party GPU library can be used to process data already held on the device (Cray </a:t>
            </a:r>
            <a:r>
              <a:rPr lang="en-GB" dirty="0" err="1" smtClean="0"/>
              <a:t>libsci_acc</a:t>
            </a:r>
            <a:r>
              <a:rPr lang="en-GB" dirty="0" smtClean="0"/>
              <a:t>, </a:t>
            </a:r>
            <a:r>
              <a:rPr lang="en-GB" dirty="0" err="1" smtClean="0"/>
              <a:t>cuBLAS</a:t>
            </a:r>
            <a:r>
              <a:rPr lang="en-GB" dirty="0" smtClean="0"/>
              <a:t>, </a:t>
            </a:r>
            <a:r>
              <a:rPr lang="en-GB" dirty="0" err="1" smtClean="0"/>
              <a:t>cuFFT</a:t>
            </a:r>
            <a:r>
              <a:rPr lang="en-GB" dirty="0"/>
              <a:t> </a:t>
            </a:r>
            <a:r>
              <a:rPr lang="en-GB" dirty="0" smtClean="0"/>
              <a:t>etc.)</a:t>
            </a:r>
          </a:p>
          <a:p>
            <a:pPr lvl="1"/>
            <a:r>
              <a:rPr lang="en-GB" dirty="0" smtClean="0"/>
              <a:t>so optimised communication libraries can be used to streamline data transfer from one GPU to another</a:t>
            </a:r>
          </a:p>
          <a:p>
            <a:pPr lvl="1"/>
            <a:endParaRPr lang="en-GB" dirty="0"/>
          </a:p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directive provides mechanism for this</a:t>
            </a:r>
          </a:p>
          <a:p>
            <a:pPr lvl="1"/>
            <a:r>
              <a:rPr lang="en-GB" dirty="0" smtClean="0"/>
              <a:t>nested inside OpenACC data region</a:t>
            </a:r>
          </a:p>
          <a:p>
            <a:pPr lvl="1"/>
            <a:r>
              <a:rPr lang="en-GB" dirty="0" smtClean="0"/>
              <a:t>subprogram calls within </a:t>
            </a:r>
            <a:r>
              <a:rPr lang="en-GB" dirty="0" err="1" smtClean="0"/>
              <a:t>host_data</a:t>
            </a:r>
            <a:r>
              <a:rPr lang="en-GB" dirty="0" smtClean="0"/>
              <a:t> region then pass pointer in device memory rather than in host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55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</a:t>
            </a:r>
            <a:r>
              <a:rPr lang="en-GB" dirty="0" err="1" smtClean="0"/>
              <a:t>async</a:t>
            </a:r>
            <a:r>
              <a:rPr lang="en-GB" dirty="0" smtClean="0"/>
              <a:t> clause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836712"/>
            <a:ext cx="8713092" cy="57568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>
                <a:solidFill>
                  <a:srgbClr val="00B050"/>
                </a:solidFill>
              </a:rPr>
              <a:t>async</a:t>
            </a:r>
            <a:r>
              <a:rPr lang="en-GB" dirty="0"/>
              <a:t>[</a:t>
            </a:r>
            <a:r>
              <a:rPr lang="en-GB" dirty="0">
                <a:solidFill>
                  <a:srgbClr val="00B050"/>
                </a:solidFill>
              </a:rPr>
              <a:t>(handle)</a:t>
            </a:r>
            <a:r>
              <a:rPr lang="en-GB" dirty="0"/>
              <a:t>] clause for </a:t>
            </a:r>
            <a:r>
              <a:rPr lang="en-GB" dirty="0">
                <a:solidFill>
                  <a:srgbClr val="00B050"/>
                </a:solidFill>
              </a:rPr>
              <a:t>parallel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update</a:t>
            </a:r>
            <a:r>
              <a:rPr lang="en-GB" dirty="0"/>
              <a:t> directives</a:t>
            </a:r>
          </a:p>
          <a:p>
            <a:pPr lvl="1"/>
            <a:r>
              <a:rPr lang="en-GB" dirty="0"/>
              <a:t>Launch accelerator region/data transfer asynchronously</a:t>
            </a:r>
          </a:p>
          <a:p>
            <a:pPr lvl="1"/>
            <a:r>
              <a:rPr lang="en-GB" dirty="0" smtClean="0"/>
              <a:t>Operations </a:t>
            </a:r>
            <a:r>
              <a:rPr lang="en-GB" dirty="0"/>
              <a:t>with same handle </a:t>
            </a:r>
            <a:r>
              <a:rPr lang="en-GB" dirty="0" smtClean="0"/>
              <a:t>guaranteed to </a:t>
            </a:r>
            <a:r>
              <a:rPr lang="en-GB" dirty="0"/>
              <a:t>execute </a:t>
            </a:r>
            <a:r>
              <a:rPr lang="en-GB" dirty="0" smtClean="0"/>
              <a:t>sequentially</a:t>
            </a:r>
            <a:endParaRPr lang="en-GB" dirty="0"/>
          </a:p>
          <a:p>
            <a:pPr lvl="2">
              <a:defRPr/>
            </a:pPr>
            <a:r>
              <a:rPr lang="en-GB" dirty="0"/>
              <a:t>as for CUDA </a:t>
            </a:r>
            <a:r>
              <a:rPr lang="en-GB" dirty="0" smtClean="0"/>
              <a:t>streams</a:t>
            </a:r>
          </a:p>
          <a:p>
            <a:pPr lvl="1">
              <a:defRPr/>
            </a:pPr>
            <a:r>
              <a:rPr lang="en-GB" dirty="0"/>
              <a:t>Operations with different handles can </a:t>
            </a:r>
            <a:r>
              <a:rPr lang="en-GB" dirty="0" smtClean="0"/>
              <a:t>overlap</a:t>
            </a:r>
          </a:p>
          <a:p>
            <a:pPr lvl="2">
              <a:defRPr/>
            </a:pPr>
            <a:r>
              <a:rPr lang="en-GB" dirty="0" smtClean="0"/>
              <a:t>if the hardware permits it and runtime chooses to schedule it:</a:t>
            </a:r>
          </a:p>
          <a:p>
            <a:pPr lvl="2"/>
            <a:r>
              <a:rPr lang="en-GB" dirty="0" smtClean="0"/>
              <a:t>can potentially overlap:</a:t>
            </a:r>
            <a:endParaRPr lang="en-GB" dirty="0"/>
          </a:p>
          <a:p>
            <a:pPr lvl="3"/>
            <a:r>
              <a:rPr lang="en-GB" dirty="0" err="1"/>
              <a:t>PCIe</a:t>
            </a:r>
            <a:r>
              <a:rPr lang="en-GB" dirty="0"/>
              <a:t> transfers in both directions</a:t>
            </a:r>
          </a:p>
          <a:p>
            <a:pPr lvl="3"/>
            <a:r>
              <a:rPr lang="en-GB" dirty="0"/>
              <a:t>Plus multiple kernels </a:t>
            </a:r>
          </a:p>
          <a:p>
            <a:pPr lvl="2"/>
            <a:r>
              <a:rPr lang="en-GB" dirty="0" smtClean="0"/>
              <a:t>can overlap up </a:t>
            </a:r>
            <a:r>
              <a:rPr lang="en-GB" dirty="0"/>
              <a:t>to 16 parallel streams with Fermi</a:t>
            </a:r>
          </a:p>
          <a:p>
            <a:pPr lvl="1"/>
            <a:r>
              <a:rPr lang="en-GB" dirty="0"/>
              <a:t>streams identified by </a:t>
            </a:r>
            <a:r>
              <a:rPr lang="en-GB" dirty="0" smtClean="0"/>
              <a:t>handle (integer-valued)</a:t>
            </a:r>
            <a:endParaRPr lang="en-GB" dirty="0"/>
          </a:p>
          <a:p>
            <a:pPr lvl="2"/>
            <a:r>
              <a:rPr lang="en-GB" dirty="0"/>
              <a:t>tasks with same handle execute sequentially</a:t>
            </a:r>
          </a:p>
          <a:p>
            <a:pPr lvl="2"/>
            <a:r>
              <a:rPr lang="en-GB" dirty="0"/>
              <a:t>can wait on one, more or all tasks</a:t>
            </a:r>
          </a:p>
          <a:p>
            <a:pPr marL="0" indent="0">
              <a:buNone/>
              <a:defRPr/>
            </a:pPr>
            <a:endParaRPr lang="en-GB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>
                <a:solidFill>
                  <a:srgbClr val="00B050"/>
                </a:solidFill>
              </a:rPr>
              <a:t>acc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wait</a:t>
            </a:r>
            <a:r>
              <a:rPr lang="en-GB" dirty="0" smtClean="0"/>
              <a:t>: </a:t>
            </a:r>
            <a:r>
              <a:rPr lang="en-GB" dirty="0"/>
              <a:t>waits for </a:t>
            </a:r>
            <a:r>
              <a:rPr lang="en-GB" dirty="0" smtClean="0"/>
              <a:t>completion of all streams of tasks</a:t>
            </a:r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wait(handle)</a:t>
            </a:r>
            <a:r>
              <a:rPr lang="en-GB" dirty="0" smtClean="0"/>
              <a:t> waits for a specified stream to complete</a:t>
            </a:r>
            <a:endParaRPr lang="en-GB" dirty="0"/>
          </a:p>
          <a:p>
            <a:pPr>
              <a:defRPr/>
            </a:pPr>
            <a:r>
              <a:rPr lang="en-GB" dirty="0"/>
              <a:t>Runtime </a:t>
            </a:r>
            <a:r>
              <a:rPr lang="en-GB" dirty="0" smtClean="0"/>
              <a:t>API library functions</a:t>
            </a:r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also be used to </a:t>
            </a:r>
            <a:r>
              <a:rPr lang="en-GB" dirty="0" smtClean="0"/>
              <a:t>wait or test for </a:t>
            </a:r>
            <a:r>
              <a:rPr lang="en-GB" dirty="0"/>
              <a:t>completion</a:t>
            </a:r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Interoperability with CUDA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79388" y="3861048"/>
            <a:ext cx="8713092" cy="266429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region exposes accelerator memory address on host</a:t>
            </a:r>
          </a:p>
          <a:p>
            <a:pPr lvl="1"/>
            <a:r>
              <a:rPr lang="en-GB" dirty="0" smtClean="0"/>
              <a:t>nested inside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</a:t>
            </a:r>
          </a:p>
          <a:p>
            <a:r>
              <a:rPr lang="en-GB" dirty="0" smtClean="0"/>
              <a:t>Call CUDA-C wrapper (compiled with </a:t>
            </a:r>
            <a:r>
              <a:rPr lang="en-GB" dirty="0" err="1" smtClean="0"/>
              <a:t>nvcc</a:t>
            </a:r>
            <a:r>
              <a:rPr lang="en-GB" dirty="0" smtClean="0"/>
              <a:t>; linked with CCE)</a:t>
            </a:r>
          </a:p>
          <a:p>
            <a:pPr lvl="2"/>
            <a:r>
              <a:rPr lang="en-GB" dirty="0" smtClean="0"/>
              <a:t>must include </a:t>
            </a:r>
            <a:r>
              <a:rPr lang="en-GB" dirty="0" err="1" smtClean="0">
                <a:solidFill>
                  <a:schemeClr val="tx1"/>
                </a:solidFill>
              </a:rPr>
              <a:t>cudaThreadSynchronize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</a:p>
          <a:p>
            <a:pPr lvl="3"/>
            <a:r>
              <a:rPr lang="en-GB" dirty="0" smtClean="0"/>
              <a:t>Before: so asynchronous accelerator kernels definitely finished</a:t>
            </a:r>
          </a:p>
          <a:p>
            <a:pPr lvl="3"/>
            <a:r>
              <a:rPr lang="en-GB" dirty="0" smtClean="0"/>
              <a:t>After: so CUDA kernel definitely finished before we return to the OpenACC</a:t>
            </a:r>
          </a:p>
          <a:p>
            <a:pPr lvl="1"/>
            <a:r>
              <a:rPr lang="en-GB" dirty="0" smtClean="0"/>
              <a:t>CUDA kernel written as usual</a:t>
            </a:r>
          </a:p>
          <a:p>
            <a:pPr lvl="1"/>
            <a:r>
              <a:rPr lang="en-GB" dirty="0" smtClean="0"/>
              <a:t>Or use same mechanism to call existing CUDA library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228600" y="836712"/>
            <a:ext cx="8711952" cy="2902972"/>
            <a:chOff x="228600" y="685801"/>
            <a:chExt cx="8711952" cy="3053883"/>
          </a:xfrm>
        </p:grpSpPr>
        <p:sp>
          <p:nvSpPr>
            <p:cNvPr id="5" name="TextBox 4"/>
            <p:cNvSpPr txBox="1"/>
            <p:nvPr/>
          </p:nvSpPr>
          <p:spPr>
            <a:xfrm>
              <a:off x="4139952" y="692696"/>
              <a:ext cx="4800600" cy="30469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__global__ void </a:t>
              </a:r>
              <a:r>
                <a:rPr lang="en-GB" sz="1600" dirty="0" err="1" smtClean="0">
                  <a:latin typeface="Consolas" pitchFamily="49" charset="0"/>
                </a:rPr>
                <a:t>dbl_knl</a:t>
              </a:r>
              <a:r>
                <a:rPr lang="en-GB" sz="1600" dirty="0" smtClean="0">
                  <a:latin typeface="Consolas" pitchFamily="49" charset="0"/>
                </a:rPr>
                <a:t>(</a:t>
              </a:r>
              <a:r>
                <a:rPr lang="en-GB" sz="1600" dirty="0" err="1" smtClean="0">
                  <a:latin typeface="Consolas" pitchFamily="49" charset="0"/>
                </a:rPr>
                <a:t>int</a:t>
              </a:r>
              <a:r>
                <a:rPr lang="en-GB" sz="1600" dirty="0" smtClean="0">
                  <a:latin typeface="Consolas" pitchFamily="49" charset="0"/>
                </a:rPr>
                <a:t> *c)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{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err="1" smtClean="0">
                  <a:solidFill>
                    <a:srgbClr val="0070C0"/>
                  </a:solidFill>
                  <a:latin typeface="Consolas" pitchFamily="49" charset="0"/>
                </a:rPr>
                <a:t>int</a:t>
              </a:r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 =</a:t>
              </a:r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\</a:t>
              </a:r>
            </a:p>
            <a:p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      </a:t>
              </a:r>
              <a:r>
                <a:rPr lang="en-GB" sz="1600" dirty="0" err="1" smtClean="0">
                  <a:latin typeface="Consolas" pitchFamily="49" charset="0"/>
                </a:rPr>
                <a:t>blockIdx.x</a:t>
              </a:r>
              <a:r>
                <a:rPr lang="en-GB" sz="1600" dirty="0" smtClean="0">
                  <a:latin typeface="Consolas" pitchFamily="49" charset="0"/>
                </a:rPr>
                <a:t>*</a:t>
              </a:r>
              <a:r>
                <a:rPr lang="en-GB" sz="1600" dirty="0" err="1" smtClean="0">
                  <a:latin typeface="Consolas" pitchFamily="49" charset="0"/>
                </a:rPr>
                <a:t>blockDim.x+threadIdx.x</a:t>
              </a:r>
              <a:r>
                <a:rPr lang="en-GB" sz="1600" dirty="0" smtClean="0">
                  <a:latin typeface="Consolas" pitchFamily="49" charset="0"/>
                </a:rPr>
                <a:t>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if</a:t>
              </a:r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(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 &lt; N) c[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] *= 2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}</a:t>
              </a:r>
            </a:p>
            <a:p>
              <a:endParaRPr lang="en-GB" sz="1600" dirty="0" smtClean="0">
                <a:solidFill>
                  <a:srgbClr val="0070C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extern "C" void </a:t>
              </a:r>
              <a:r>
                <a:rPr lang="en-GB" sz="1600" dirty="0" err="1" smtClean="0">
                  <a:latin typeface="Consolas" pitchFamily="49" charset="0"/>
                </a:rPr>
                <a:t>dbl_cuda</a:t>
              </a:r>
              <a:r>
                <a:rPr lang="en-GB" sz="1600" dirty="0" smtClean="0">
                  <a:latin typeface="Consolas" pitchFamily="49" charset="0"/>
                </a:rPr>
                <a:t>_(</a:t>
              </a:r>
              <a:r>
                <a:rPr lang="en-GB" sz="1600" dirty="0" err="1" smtClean="0">
                  <a:solidFill>
                    <a:srgbClr val="0070C0"/>
                  </a:solidFill>
                  <a:latin typeface="Consolas" pitchFamily="49" charset="0"/>
                </a:rPr>
                <a:t>int</a:t>
              </a:r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*</a:t>
              </a:r>
              <a:r>
                <a:rPr lang="en-GB" sz="1600" dirty="0" err="1" smtClean="0">
                  <a:latin typeface="Consolas" pitchFamily="49" charset="0"/>
                </a:rPr>
                <a:t>b_d</a:t>
              </a:r>
              <a:r>
                <a:rPr lang="en-GB" sz="1600" dirty="0" smtClean="0">
                  <a:latin typeface="Consolas" pitchFamily="49" charset="0"/>
                </a:rPr>
                <a:t>)</a:t>
              </a:r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{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err="1" smtClean="0">
                  <a:latin typeface="Consolas" pitchFamily="49" charset="0"/>
                </a:rPr>
                <a:t>cudaThreadSynchronize</a:t>
              </a:r>
              <a:r>
                <a:rPr lang="en-GB" sz="1600" dirty="0" smtClean="0">
                  <a:latin typeface="Consolas" pitchFamily="49" charset="0"/>
                </a:rPr>
                <a:t>()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err="1" smtClean="0">
                  <a:latin typeface="Consolas" pitchFamily="49" charset="0"/>
                </a:rPr>
                <a:t>dbl_knl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&lt;&lt;&lt;NBLOCKS,BSIZE&gt;&gt;&gt;</a:t>
              </a:r>
              <a:r>
                <a:rPr lang="en-GB" sz="1600" dirty="0" smtClean="0">
                  <a:latin typeface="Consolas" pitchFamily="49" charset="0"/>
                </a:rPr>
                <a:t>(</a:t>
              </a:r>
              <a:r>
                <a:rPr lang="en-GB" sz="1600" dirty="0" err="1" smtClean="0">
                  <a:latin typeface="Consolas" pitchFamily="49" charset="0"/>
                </a:rPr>
                <a:t>b_d</a:t>
              </a:r>
              <a:r>
                <a:rPr lang="en-GB" sz="1600" dirty="0" smtClean="0">
                  <a:latin typeface="Consolas" pitchFamily="49" charset="0"/>
                </a:rPr>
                <a:t>)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err="1" smtClean="0">
                  <a:latin typeface="Consolas" pitchFamily="49" charset="0"/>
                </a:rPr>
                <a:t>cudaThreadSynchronize</a:t>
              </a:r>
              <a:r>
                <a:rPr lang="en-GB" sz="1600" dirty="0" smtClean="0">
                  <a:latin typeface="Consolas" pitchFamily="49" charset="0"/>
                </a:rPr>
                <a:t>()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}</a:t>
              </a:r>
            </a:p>
            <a:p>
              <a:endParaRPr lang="en-GB" sz="1600" dirty="0" smtClean="0">
                <a:solidFill>
                  <a:srgbClr val="0070C0"/>
                </a:solidFill>
                <a:latin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" y="685801"/>
              <a:ext cx="3767336" cy="30469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PROGRAM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main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INTEGER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:: a(N)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&lt;stuff&gt;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data copy(a)</a:t>
              </a:r>
            </a:p>
            <a:p>
              <a:r>
                <a:rPr lang="en-GB" sz="1600" dirty="0" smtClean="0">
                  <a:solidFill>
                    <a:srgbClr val="C00000"/>
                  </a:solidFill>
                  <a:latin typeface="Consolas" pitchFamily="49" charset="0"/>
                </a:rPr>
                <a:t>! &lt;Populate a(:) on device</a:t>
              </a:r>
            </a:p>
            <a:p>
              <a:r>
                <a:rPr lang="en-GB" sz="1600" dirty="0" smtClean="0">
                  <a:solidFill>
                    <a:srgbClr val="C00000"/>
                  </a:solidFill>
                  <a:latin typeface="Consolas" pitchFamily="49" charset="0"/>
                </a:rPr>
                <a:t>!  as before&gt;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host_data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use_device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(a)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CALL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dbl_cuda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(a)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host_data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data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&lt;stuff&gt;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END PROGRAM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main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568280"/>
          </a:xfrm>
        </p:spPr>
        <p:txBody>
          <a:bodyPr>
            <a:normAutofit/>
          </a:bodyPr>
          <a:lstStyle/>
          <a:p>
            <a:r>
              <a:rPr lang="en-GB" dirty="0" smtClean="0"/>
              <a:t>The standard and quick reference</a:t>
            </a:r>
          </a:p>
          <a:p>
            <a:r>
              <a:rPr lang="en-GB" dirty="0" smtClean="0"/>
              <a:t>manual pages</a:t>
            </a:r>
          </a:p>
          <a:p>
            <a:pPr lvl="1"/>
            <a:r>
              <a:rPr lang="en-GB" dirty="0" smtClean="0"/>
              <a:t>general information: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intro_openacc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includes Cray-specific API extensions</a:t>
            </a:r>
          </a:p>
          <a:p>
            <a:pPr lvl="1"/>
            <a:r>
              <a:rPr lang="en-GB" dirty="0" smtClean="0"/>
              <a:t>example programs: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openacc.examples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some common usage cases</a:t>
            </a:r>
          </a:p>
          <a:p>
            <a:pPr lvl="1"/>
            <a:r>
              <a:rPr lang="en-GB" dirty="0" smtClean="0"/>
              <a:t>CCE compiler-specific information</a:t>
            </a:r>
          </a:p>
          <a:p>
            <a:pPr lvl="2"/>
            <a:r>
              <a:rPr lang="en-GB" dirty="0" smtClean="0"/>
              <a:t>Fortran: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crayftn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C: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craycc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C++: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crayCC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You'll need module </a:t>
            </a:r>
            <a:r>
              <a:rPr lang="en-GB" dirty="0" err="1" smtClean="0">
                <a:solidFill>
                  <a:schemeClr val="accent4"/>
                </a:solidFill>
              </a:rPr>
              <a:t>PrgEnv-cray</a:t>
            </a:r>
            <a:r>
              <a:rPr lang="en-GB" dirty="0" smtClean="0"/>
              <a:t> loaded to see these</a:t>
            </a:r>
          </a:p>
          <a:p>
            <a:pPr lvl="1"/>
            <a:r>
              <a:rPr lang="en-GB" dirty="0" err="1" smtClean="0"/>
              <a:t>Nvidia</a:t>
            </a:r>
            <a:r>
              <a:rPr lang="en-GB" dirty="0" smtClean="0"/>
              <a:t> Compute Profiler</a:t>
            </a:r>
          </a:p>
          <a:p>
            <a:pPr lvl="1"/>
            <a:r>
              <a:rPr lang="en-GB" dirty="0" smtClean="0"/>
              <a:t>PGI Insider magazine articles</a:t>
            </a:r>
          </a:p>
          <a:p>
            <a:r>
              <a:rPr lang="en-GB" dirty="0" smtClean="0"/>
              <a:t>support</a:t>
            </a:r>
          </a:p>
          <a:p>
            <a:pPr lvl="1"/>
            <a:r>
              <a:rPr lang="en-GB" dirty="0" smtClean="0"/>
              <a:t>OpenACC forum</a:t>
            </a:r>
          </a:p>
          <a:p>
            <a:pPr lvl="1"/>
            <a:r>
              <a:rPr lang="en-GB" dirty="0" smtClean="0"/>
              <a:t>Cray email list: </a:t>
            </a:r>
            <a:r>
              <a:rPr lang="en-GB" dirty="0" err="1" smtClean="0"/>
              <a:t>openacc</a:t>
            </a:r>
            <a:r>
              <a:rPr lang="en-GB" dirty="0" smtClean="0"/>
              <a:t>-users</a:t>
            </a:r>
          </a:p>
          <a:p>
            <a:pPr lvl="1"/>
            <a:r>
              <a:rPr lang="en-GB" dirty="0" smtClean="0"/>
              <a:t>us!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74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What's next?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OpenACC v1.0 released in November 2011</a:t>
            </a:r>
          </a:p>
          <a:p>
            <a:pPr lvl="1"/>
            <a:r>
              <a:rPr lang="en-GB" dirty="0" smtClean="0"/>
              <a:t>Cray, PGI and CAPS now offer full support</a:t>
            </a:r>
          </a:p>
          <a:p>
            <a:pPr lvl="1"/>
            <a:endParaRPr lang="en-GB" dirty="0"/>
          </a:p>
          <a:p>
            <a:r>
              <a:rPr lang="en-GB" dirty="0" smtClean="0"/>
              <a:t>OpenACC v2.0 now being finalised</a:t>
            </a:r>
          </a:p>
          <a:p>
            <a:pPr lvl="1"/>
            <a:r>
              <a:rPr lang="en-GB" dirty="0" smtClean="0"/>
              <a:t>proposed additions document on OpenACC website</a:t>
            </a:r>
          </a:p>
          <a:p>
            <a:pPr lvl="1"/>
            <a:r>
              <a:rPr lang="en-GB" dirty="0" smtClean="0"/>
              <a:t>discussions and decisions at February's face-to-face meeting</a:t>
            </a:r>
          </a:p>
          <a:p>
            <a:pPr lvl="1"/>
            <a:r>
              <a:rPr lang="en-GB" dirty="0" smtClean="0"/>
              <a:t>expect announcement in next few months</a:t>
            </a:r>
          </a:p>
          <a:p>
            <a:pPr lvl="1"/>
            <a:endParaRPr lang="en-GB" dirty="0"/>
          </a:p>
          <a:p>
            <a:r>
              <a:rPr lang="en-GB" dirty="0" smtClean="0"/>
              <a:t>We are always interested to hear from you:</a:t>
            </a:r>
          </a:p>
          <a:p>
            <a:pPr lvl="1"/>
            <a:r>
              <a:rPr lang="en-GB" dirty="0" smtClean="0"/>
              <a:t>bugs (functionality and performance)</a:t>
            </a:r>
          </a:p>
          <a:p>
            <a:pPr lvl="1"/>
            <a:r>
              <a:rPr lang="en-GB" dirty="0" smtClean="0"/>
              <a:t>feature requests</a:t>
            </a:r>
          </a:p>
          <a:p>
            <a:pPr lvl="1"/>
            <a:endParaRPr lang="en-GB" dirty="0"/>
          </a:p>
          <a:p>
            <a:r>
              <a:rPr lang="en-GB" dirty="0" smtClean="0"/>
              <a:t>Further questions after the course ends?</a:t>
            </a:r>
          </a:p>
          <a:p>
            <a:pPr lvl="1"/>
            <a:r>
              <a:rPr lang="en-GB" dirty="0" smtClean="0"/>
              <a:t>Please feel free to email me: </a:t>
            </a:r>
            <a:r>
              <a:rPr lang="en-GB" dirty="0" smtClean="0">
                <a:hlinkClick r:id="rId2"/>
              </a:rPr>
              <a:t>ahart@cray.com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091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GB" sz="6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6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acc_init</a:t>
            </a:r>
            <a:r>
              <a:rPr lang="en-GB" sz="6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6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you</a:t>
            </a:r>
            <a:r>
              <a:rPr lang="en-GB" sz="6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66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</a:t>
            </a:r>
            <a:r>
              <a:rPr lang="en-GB" dirty="0" err="1" smtClean="0"/>
              <a:t>async</a:t>
            </a:r>
            <a:r>
              <a:rPr lang="en-GB" dirty="0" smtClean="0"/>
              <a:t> clause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2852936"/>
            <a:ext cx="8713092" cy="37406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First attempt</a:t>
            </a:r>
          </a:p>
          <a:p>
            <a:pPr lvl="1"/>
            <a:r>
              <a:rPr lang="en-GB" dirty="0" smtClean="0"/>
              <a:t>a simple pipeline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processes array, slice by slice</a:t>
            </a:r>
            <a:endParaRPr lang="en-GB" dirty="0"/>
          </a:p>
          <a:p>
            <a:pPr lvl="2"/>
            <a:r>
              <a:rPr lang="en-GB" dirty="0" smtClean="0"/>
              <a:t>copy data to GPU, </a:t>
            </a:r>
          </a:p>
          <a:p>
            <a:pPr lvl="2"/>
            <a:r>
              <a:rPr lang="en-GB" dirty="0" smtClean="0"/>
              <a:t>process on GPU, </a:t>
            </a:r>
          </a:p>
          <a:p>
            <a:pPr lvl="2"/>
            <a:r>
              <a:rPr lang="en-GB" dirty="0" smtClean="0"/>
              <a:t>bring back to CPU</a:t>
            </a:r>
            <a:endParaRPr lang="en-GB" dirty="0"/>
          </a:p>
          <a:p>
            <a:pPr lvl="1"/>
            <a:r>
              <a:rPr lang="en-GB" dirty="0" smtClean="0"/>
              <a:t>can overlap 3 streams at once</a:t>
            </a:r>
            <a:endParaRPr lang="en-GB" dirty="0"/>
          </a:p>
          <a:p>
            <a:pPr lvl="2"/>
            <a:r>
              <a:rPr lang="en-GB" dirty="0" smtClean="0"/>
              <a:t>use slice number as stream handle </a:t>
            </a:r>
            <a:endParaRPr lang="en-GB" dirty="0"/>
          </a:p>
          <a:p>
            <a:pPr lvl="3"/>
            <a:r>
              <a:rPr lang="en-GB" dirty="0" smtClean="0"/>
              <a:t>don't worry if number gets too large</a:t>
            </a:r>
          </a:p>
          <a:p>
            <a:pPr lvl="3"/>
            <a:r>
              <a:rPr lang="en-GB" dirty="0" smtClean="0"/>
              <a:t>OpenACC runtime maps it back into allowable range (using MOD function)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124744"/>
            <a:ext cx="4807906" cy="3754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(kind=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dp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:: a(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Nvec,Nchunks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),b(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Nvec,Nchunks</a:t>
            </a:r>
            <a:r>
              <a:rPr lang="en-GB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data create(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j = 1,Nchunks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update device(a</a:t>
            </a:r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(:,j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)) </a:t>
            </a:r>
            <a:r>
              <a:rPr lang="en-GB" sz="1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(j</a:t>
            </a:r>
            <a:r>
              <a:rPr lang="en-GB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 loop </a:t>
            </a:r>
            <a:r>
              <a:rPr lang="en-GB" sz="1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(j</a:t>
            </a:r>
            <a:r>
              <a:rPr lang="en-GB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= 1,Nvec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b(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&lt;function of a(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)&gt;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  <a:endParaRPr lang="en-GB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update host(b</a:t>
            </a:r>
            <a:r>
              <a:rPr lang="en-GB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(:,j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)) </a:t>
            </a:r>
            <a:r>
              <a:rPr lang="en-GB" sz="1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(j</a:t>
            </a:r>
            <a:r>
              <a:rPr lang="en-GB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ENDDO</a:t>
            </a:r>
          </a:p>
          <a:p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wait</a:t>
            </a:r>
            <a:endParaRPr lang="en-GB" sz="1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end data</a:t>
            </a:r>
            <a:endParaRPr lang="en-GB" sz="14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</a:t>
            </a:r>
            <a:r>
              <a:rPr lang="en-GB" dirty="0" err="1" smtClean="0"/>
              <a:t>async</a:t>
            </a:r>
            <a:r>
              <a:rPr lang="en-GB" dirty="0" smtClean="0"/>
              <a:t>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05C863-2CE5-41D4-9A34-1C6D7786FC48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1052736"/>
            <a:ext cx="8713092" cy="56886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Execution times (on Cray XK6):</a:t>
            </a:r>
          </a:p>
          <a:p>
            <a:pPr lvl="1"/>
            <a:r>
              <a:rPr lang="en-GB" sz="2000" dirty="0" smtClean="0"/>
              <a:t>CPU:			3.76s</a:t>
            </a:r>
            <a:endParaRPr lang="en-GB" sz="2000" dirty="0"/>
          </a:p>
          <a:p>
            <a:pPr lvl="1"/>
            <a:r>
              <a:rPr lang="en-GB" sz="2000" dirty="0" smtClean="0"/>
              <a:t>OpenACC, blocking:	</a:t>
            </a:r>
            <a:r>
              <a:rPr lang="en-US" sz="2000" dirty="0" smtClean="0"/>
              <a:t>1.10s</a:t>
            </a:r>
            <a:endParaRPr lang="en-GB" sz="2000" dirty="0"/>
          </a:p>
          <a:p>
            <a:pPr lvl="1"/>
            <a:r>
              <a:rPr lang="en-US" sz="2000" dirty="0" smtClean="0"/>
              <a:t>OpenACC, </a:t>
            </a:r>
            <a:r>
              <a:rPr lang="en-US" sz="2000" dirty="0" err="1" smtClean="0"/>
              <a:t>async</a:t>
            </a:r>
            <a:r>
              <a:rPr lang="en-US" sz="2000" dirty="0" smtClean="0"/>
              <a:t>:</a:t>
            </a:r>
            <a:r>
              <a:rPr lang="en-US" dirty="0"/>
              <a:t>	</a:t>
            </a:r>
            <a:r>
              <a:rPr lang="en-US" dirty="0" smtClean="0"/>
              <a:t>    	</a:t>
            </a:r>
            <a:r>
              <a:rPr lang="en-US" sz="2000" dirty="0" smtClean="0"/>
              <a:t>0.34s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NVIDIA Visual profiler:</a:t>
            </a:r>
          </a:p>
          <a:p>
            <a:pPr lvl="1"/>
            <a:r>
              <a:rPr lang="en-GB" dirty="0" smtClean="0"/>
              <a:t>time flows left to right</a:t>
            </a:r>
          </a:p>
          <a:p>
            <a:pPr lvl="1"/>
            <a:r>
              <a:rPr lang="en-GB" dirty="0" smtClean="0"/>
              <a:t>streams stacked vertically</a:t>
            </a:r>
          </a:p>
          <a:p>
            <a:pPr lvl="2"/>
            <a:r>
              <a:rPr lang="en-GB" dirty="0" smtClean="0"/>
              <a:t>only 7 of 16 streams fit in window</a:t>
            </a:r>
          </a:p>
          <a:p>
            <a:pPr lvl="2"/>
            <a:r>
              <a:rPr lang="en-GB" sz="1800" b="1" dirty="0" smtClean="0">
                <a:solidFill>
                  <a:schemeClr val="accent4"/>
                </a:solidFill>
              </a:rPr>
              <a:t>red</a:t>
            </a:r>
            <a:r>
              <a:rPr lang="en-GB" sz="1800" dirty="0" smtClean="0"/>
              <a:t>: 	data transfer to GPU</a:t>
            </a:r>
          </a:p>
          <a:p>
            <a:pPr lvl="2"/>
            <a:r>
              <a:rPr lang="en-GB" sz="1800" b="1" dirty="0" smtClean="0">
                <a:solidFill>
                  <a:srgbClr val="FF66FF"/>
                </a:solidFill>
              </a:rPr>
              <a:t>pink</a:t>
            </a:r>
            <a:r>
              <a:rPr lang="en-GB" sz="1800" dirty="0" smtClean="0"/>
              <a:t>:	computational on GPU</a:t>
            </a:r>
          </a:p>
          <a:p>
            <a:pPr lvl="2"/>
            <a:r>
              <a:rPr lang="en-GB" sz="1800" b="1" dirty="0" smtClean="0">
                <a:solidFill>
                  <a:srgbClr val="0070C0"/>
                </a:solidFill>
              </a:rPr>
              <a:t>blue</a:t>
            </a:r>
            <a:r>
              <a:rPr lang="en-GB" sz="1800" dirty="0" smtClean="0"/>
              <a:t>:	data transfer from GPU</a:t>
            </a:r>
          </a:p>
          <a:p>
            <a:pPr lvl="1"/>
            <a:r>
              <a:rPr lang="en-GB" dirty="0" smtClean="0"/>
              <a:t>vertical slice shows what is overlapping</a:t>
            </a:r>
          </a:p>
          <a:p>
            <a:pPr lvl="2"/>
            <a:r>
              <a:rPr lang="en-GB" sz="1800" dirty="0" smtClean="0"/>
              <a:t>collapsed view at bottom</a:t>
            </a:r>
          </a:p>
          <a:p>
            <a:pPr lvl="1"/>
            <a:r>
              <a:rPr lang="en-GB" dirty="0" err="1" smtClean="0"/>
              <a:t>async</a:t>
            </a:r>
            <a:r>
              <a:rPr lang="en-GB" dirty="0" smtClean="0"/>
              <a:t> handle </a:t>
            </a:r>
            <a:r>
              <a:rPr lang="en-GB" dirty="0" err="1" smtClean="0"/>
              <a:t>modded</a:t>
            </a:r>
            <a:r>
              <a:rPr lang="en-GB" dirty="0" smtClean="0"/>
              <a:t> by number of streams</a:t>
            </a:r>
          </a:p>
          <a:p>
            <a:pPr lvl="2"/>
            <a:r>
              <a:rPr lang="en-GB" sz="1800" dirty="0" smtClean="0"/>
              <a:t>so see multiple coloured bars per stream (looking horizontally)</a:t>
            </a:r>
          </a:p>
          <a:p>
            <a:endParaRPr lang="en-GB" sz="2400" dirty="0" smtClean="0"/>
          </a:p>
          <a:p>
            <a:r>
              <a:rPr lang="en-GB" sz="2400" dirty="0" smtClean="0"/>
              <a:t>Alternative to pipelining is task-based overlap</a:t>
            </a:r>
          </a:p>
          <a:p>
            <a:pPr lvl="1"/>
            <a:r>
              <a:rPr lang="en-GB" sz="2000" dirty="0" smtClean="0"/>
              <a:t>Harder to arrange; needs knowledge of data flow in specific application</a:t>
            </a:r>
          </a:p>
          <a:p>
            <a:pPr lvl="1"/>
            <a:r>
              <a:rPr lang="en-GB" sz="2000" dirty="0" smtClean="0"/>
              <a:t>May (probably will) require application restructuring (maybe helps CPU)</a:t>
            </a:r>
          </a:p>
          <a:p>
            <a:pPr lvl="1"/>
            <a:r>
              <a:rPr lang="en-GB" sz="2000" dirty="0" smtClean="0"/>
              <a:t>Some results later in </a:t>
            </a:r>
            <a:r>
              <a:rPr lang="en-GB" sz="2000" dirty="0" err="1" smtClean="0"/>
              <a:t>Himeno</a:t>
            </a:r>
            <a:r>
              <a:rPr lang="en-GB" sz="2000" dirty="0" smtClean="0"/>
              <a:t> Case Study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620687"/>
            <a:ext cx="4430663" cy="337619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 clause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052736"/>
            <a:ext cx="8713092" cy="5472609"/>
          </a:xfrm>
        </p:spPr>
        <p:txBody>
          <a:bodyPr/>
          <a:lstStyle/>
          <a:p>
            <a:r>
              <a:rPr lang="en-GB" dirty="0" smtClean="0"/>
              <a:t>Performance-tuning clause</a:t>
            </a:r>
          </a:p>
          <a:p>
            <a:pPr lvl="1"/>
            <a:r>
              <a:rPr lang="en-GB" dirty="0" smtClean="0"/>
              <a:t>Don't worry about this when first accelerating a code</a:t>
            </a:r>
          </a:p>
          <a:p>
            <a:pPr lvl="1"/>
            <a:r>
              <a:rPr lang="en-GB" dirty="0" smtClean="0"/>
              <a:t>Apply it later to the slowest kernels of working OpenACC port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Suggests that compiler could place data into software-managed cache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threadblock</a:t>
            </a:r>
            <a:r>
              <a:rPr lang="en-GB" dirty="0" smtClean="0"/>
              <a:t>-specific "shared" memory on </a:t>
            </a:r>
            <a:r>
              <a:rPr lang="en-GB" dirty="0" err="1" smtClean="0"/>
              <a:t>Nvidia</a:t>
            </a:r>
            <a:r>
              <a:rPr lang="en-GB" dirty="0" smtClean="0"/>
              <a:t> GPU</a:t>
            </a:r>
          </a:p>
          <a:p>
            <a:pPr lvl="1"/>
            <a:r>
              <a:rPr lang="en-GB" dirty="0" smtClean="0"/>
              <a:t>No guarantee it makes the code faster</a:t>
            </a:r>
          </a:p>
          <a:p>
            <a:pPr lvl="2"/>
            <a:r>
              <a:rPr lang="en-GB" dirty="0" smtClean="0"/>
              <a:t>could conflict with automatic caching done by hardware and/or runtime</a:t>
            </a:r>
          </a:p>
          <a:p>
            <a:r>
              <a:rPr lang="en-GB" dirty="0" smtClean="0"/>
              <a:t>Clause inserted inside kernel</a:t>
            </a:r>
          </a:p>
          <a:p>
            <a:pPr lvl="1"/>
            <a:r>
              <a:rPr lang="en-GB" dirty="0" smtClean="0"/>
              <a:t>i.e. inside </a:t>
            </a:r>
            <a:r>
              <a:rPr lang="en-GB" dirty="0" smtClean="0">
                <a:solidFill>
                  <a:srgbClr val="FF0000"/>
                </a:solidFill>
              </a:rPr>
              <a:t>all</a:t>
            </a:r>
            <a:r>
              <a:rPr lang="en-GB" dirty="0" smtClean="0"/>
              <a:t> the accelerated loops</a:t>
            </a:r>
          </a:p>
          <a:p>
            <a:r>
              <a:rPr lang="en-GB" dirty="0" smtClean="0"/>
              <a:t>Written from perspective of a single thread</a:t>
            </a:r>
          </a:p>
          <a:p>
            <a:pPr lvl="1"/>
            <a:r>
              <a:rPr lang="en-GB" dirty="0" smtClean="0"/>
              <a:t>Compiler pools statements together for </a:t>
            </a:r>
            <a:r>
              <a:rPr lang="en-GB" dirty="0" err="1" smtClean="0"/>
              <a:t>threadblock</a:t>
            </a:r>
            <a:endParaRPr lang="en-GB" dirty="0" smtClean="0"/>
          </a:p>
          <a:p>
            <a:pPr lvl="1"/>
            <a:r>
              <a:rPr lang="en-GB" dirty="0" smtClean="0"/>
              <a:t>Limited resource: use sparingly and only specify what's needed</a:t>
            </a:r>
            <a:endParaRPr lang="en-GB" dirty="0"/>
          </a:p>
          <a:p>
            <a:pPr lvl="1"/>
            <a:r>
              <a:rPr lang="en-GB" dirty="0" smtClean="0"/>
              <a:t>Any non-loop variables should be compile-time parameters (CCE)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027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 clause examples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162487"/>
            <a:ext cx="4428108" cy="5362858"/>
          </a:xfrm>
        </p:spPr>
        <p:txBody>
          <a:bodyPr/>
          <a:lstStyle/>
          <a:p>
            <a:r>
              <a:rPr lang="en-GB" dirty="0" smtClean="0"/>
              <a:t>Example </a:t>
            </a:r>
            <a:r>
              <a:rPr lang="en-GB" dirty="0"/>
              <a:t>1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loop-based stencil</a:t>
            </a:r>
          </a:p>
          <a:p>
            <a:pPr lvl="1"/>
            <a:r>
              <a:rPr lang="en-GB" dirty="0" smtClean="0"/>
              <a:t>inner loop sequential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</a:rPr>
              <a:t>RADIUS</a:t>
            </a:r>
            <a:r>
              <a:rPr lang="en-GB" dirty="0" smtClean="0"/>
              <a:t> should be known at compile time (parameter or </a:t>
            </a:r>
            <a:r>
              <a:rPr lang="en-GB" dirty="0" err="1" smtClean="0"/>
              <a:t>cpp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29365" y="1162487"/>
            <a:ext cx="4384246" cy="25545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parallel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loop 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copyin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(c)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DO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</a:t>
            </a:r>
            <a:r>
              <a:rPr lang="en-GB" sz="1600" dirty="0" err="1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= 1,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N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 result = 0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cache(in(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i-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RADIUS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,i+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RADIUS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),c)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loop 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seq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DO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j = -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RADIUS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,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RADIUS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  result = result + 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c(j)*in(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i+j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)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ENDDO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 out(</a:t>
            </a:r>
            <a:r>
              <a:rPr lang="en-GB" sz="1600" dirty="0" err="1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) = result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ENDDO</a:t>
            </a:r>
            <a:endParaRPr lang="en-GB" sz="1600" dirty="0">
              <a:solidFill>
                <a:srgbClr val="0070C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7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cache</a:t>
            </a:r>
            <a:r>
              <a:rPr lang="en-GB" dirty="0"/>
              <a:t> clause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4648200" cy="5181600"/>
          </a:xfrm>
        </p:spPr>
        <p:txBody>
          <a:bodyPr/>
          <a:lstStyle/>
          <a:p>
            <a:r>
              <a:rPr lang="en-GB" dirty="0" smtClean="0"/>
              <a:t>Example 2</a:t>
            </a:r>
          </a:p>
          <a:p>
            <a:pPr lvl="1"/>
            <a:r>
              <a:rPr lang="en-GB" dirty="0"/>
              <a:t>from </a:t>
            </a:r>
            <a:r>
              <a:rPr lang="en-GB" dirty="0" smtClean="0"/>
              <a:t>"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openacc.examples</a:t>
            </a:r>
            <a:r>
              <a:rPr lang="en-GB" dirty="0" smtClean="0"/>
              <a:t>"</a:t>
            </a:r>
            <a:endParaRPr lang="en-GB" dirty="0">
              <a:solidFill>
                <a:schemeClr val="accent4"/>
              </a:solidFill>
            </a:endParaRPr>
          </a:p>
          <a:p>
            <a:pPr lvl="1"/>
            <a:r>
              <a:rPr lang="en-GB" dirty="0"/>
              <a:t>multidimensional </a:t>
            </a:r>
            <a:r>
              <a:rPr lang="en-GB" dirty="0" err="1" smtClean="0"/>
              <a:t>loopnest</a:t>
            </a:r>
            <a:endParaRPr lang="en-GB" dirty="0" smtClean="0"/>
          </a:p>
          <a:p>
            <a:pPr lvl="2"/>
            <a:r>
              <a:rPr lang="en-GB" dirty="0" smtClean="0"/>
              <a:t>stencil only in </a:t>
            </a:r>
            <a:r>
              <a:rPr lang="en-GB" dirty="0" err="1" smtClean="0"/>
              <a:t>i,j</a:t>
            </a:r>
            <a:r>
              <a:rPr lang="en-GB" dirty="0" smtClean="0"/>
              <a:t> directions</a:t>
            </a:r>
            <a:endParaRPr lang="en-GB" dirty="0"/>
          </a:p>
          <a:p>
            <a:pPr lvl="1"/>
            <a:r>
              <a:rPr lang="en-GB" dirty="0" smtClean="0"/>
              <a:t>same principle, but...</a:t>
            </a:r>
          </a:p>
          <a:p>
            <a:pPr lvl="2"/>
            <a:r>
              <a:rPr lang="en-GB" dirty="0" smtClean="0"/>
              <a:t>you need to tile the </a:t>
            </a:r>
            <a:r>
              <a:rPr lang="en-GB" dirty="0" err="1" smtClean="0"/>
              <a:t>loopnest</a:t>
            </a:r>
            <a:endParaRPr lang="en-GB" dirty="0" smtClean="0"/>
          </a:p>
          <a:p>
            <a:pPr lvl="2"/>
            <a:r>
              <a:rPr lang="en-GB" dirty="0" smtClean="0"/>
              <a:t>two options currently:</a:t>
            </a:r>
          </a:p>
          <a:p>
            <a:pPr lvl="3"/>
            <a:r>
              <a:rPr lang="en-GB" dirty="0" smtClean="0"/>
              <a:t>do it explicitly</a:t>
            </a:r>
          </a:p>
          <a:p>
            <a:pPr lvl="4"/>
            <a:r>
              <a:rPr lang="en-GB" dirty="0" smtClean="0"/>
              <a:t>DO </a:t>
            </a:r>
            <a:r>
              <a:rPr lang="en-GB" dirty="0" err="1"/>
              <a:t>j</a:t>
            </a:r>
            <a:r>
              <a:rPr lang="en-GB" dirty="0" err="1" smtClean="0"/>
              <a:t>b</a:t>
            </a:r>
            <a:r>
              <a:rPr lang="en-GB" dirty="0" smtClean="0"/>
              <a:t> = 1,N,JBS</a:t>
            </a:r>
          </a:p>
          <a:p>
            <a:pPr lvl="4"/>
            <a:r>
              <a:rPr lang="en-GB" dirty="0" smtClean="0"/>
              <a:t>DO </a:t>
            </a:r>
            <a:r>
              <a:rPr lang="en-GB" dirty="0"/>
              <a:t>j</a:t>
            </a:r>
            <a:r>
              <a:rPr lang="en-GB" dirty="0" smtClean="0"/>
              <a:t> = </a:t>
            </a:r>
            <a:r>
              <a:rPr lang="en-GB" dirty="0" err="1" smtClean="0"/>
              <a:t>jb,MIN</a:t>
            </a:r>
            <a:r>
              <a:rPr lang="en-GB" dirty="0" smtClean="0"/>
              <a:t>(jb+JBS-1,N)</a:t>
            </a:r>
          </a:p>
          <a:p>
            <a:pPr lvl="4"/>
            <a:r>
              <a:rPr lang="en-GB" dirty="0" smtClean="0"/>
              <a:t>and similarly for </a:t>
            </a:r>
            <a:r>
              <a:rPr lang="en-GB" dirty="0" err="1" smtClean="0"/>
              <a:t>i</a:t>
            </a:r>
            <a:endParaRPr lang="en-GB" dirty="0" smtClean="0"/>
          </a:p>
          <a:p>
            <a:pPr lvl="3"/>
            <a:r>
              <a:rPr lang="en-GB" dirty="0" smtClean="0"/>
              <a:t>use CCE directives, as right</a:t>
            </a:r>
          </a:p>
          <a:p>
            <a:pPr lvl="2"/>
            <a:r>
              <a:rPr lang="en-GB" dirty="0" smtClean="0"/>
              <a:t>OpenACC v2.0 will ease this:</a:t>
            </a:r>
          </a:p>
          <a:p>
            <a:pPr lvl="3"/>
            <a:r>
              <a:rPr lang="en-GB" dirty="0" smtClean="0">
                <a:solidFill>
                  <a:srgbClr val="00B050"/>
                </a:solidFill>
              </a:rPr>
              <a:t>tile</a:t>
            </a:r>
            <a:r>
              <a:rPr lang="en-GB" dirty="0" smtClean="0"/>
              <a:t> clause for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directive</a:t>
            </a:r>
          </a:p>
          <a:p>
            <a:pPr lvl="3"/>
            <a:r>
              <a:rPr lang="en-GB" dirty="0" smtClean="0"/>
              <a:t>more on this later </a:t>
            </a:r>
            <a:r>
              <a:rPr lang="en-GB" smtClean="0"/>
              <a:t>in course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1295400"/>
            <a:ext cx="4267200" cy="526297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loop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gang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DO k = 1,N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!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dir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$ 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blockable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( 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, j )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loop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worker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!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dir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$ 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blockingsize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 ( 16 )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>
                <a:latin typeface="Consolas" pitchFamily="49" charset="0"/>
              </a:rPr>
              <a:t>DO </a:t>
            </a:r>
            <a:r>
              <a:rPr lang="en-GB" sz="1600" dirty="0" smtClean="0">
                <a:latin typeface="Consolas" pitchFamily="49" charset="0"/>
              </a:rPr>
              <a:t>j = 1,N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loop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vector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!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dir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$ </a:t>
            </a:r>
            <a:r>
              <a:rPr lang="en-GB" sz="1600" dirty="0" err="1">
                <a:solidFill>
                  <a:schemeClr val="accent4"/>
                </a:solidFill>
                <a:latin typeface="Consolas" pitchFamily="49" charset="0"/>
              </a:rPr>
              <a:t>blockingsize</a:t>
            </a:r>
            <a:r>
              <a:rPr lang="en-GB" sz="1600" dirty="0">
                <a:solidFill>
                  <a:schemeClr val="accent4"/>
                </a:solidFill>
                <a:latin typeface="Consolas" pitchFamily="49" charset="0"/>
              </a:rPr>
              <a:t> ( 64 )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latin typeface="Consolas" pitchFamily="49" charset="0"/>
              </a:rPr>
              <a:t>DO </a:t>
            </a:r>
            <a:r>
              <a:rPr lang="en-GB" sz="1600" dirty="0" err="1" smtClean="0">
                <a:latin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</a:rPr>
              <a:t> = 1,N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cache( A(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i,j,k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), 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&amp;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       B(i-1:i+1,j-1:j+1,k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) )</a:t>
            </a:r>
          </a:p>
          <a:p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      A(</a:t>
            </a:r>
            <a:r>
              <a:rPr lang="en-GB" sz="1600" dirty="0" err="1" smtClean="0">
                <a:latin typeface="Consolas" pitchFamily="49" charset="0"/>
              </a:rPr>
              <a:t>i,j,k</a:t>
            </a:r>
            <a:r>
              <a:rPr lang="en-GB" sz="1600" dirty="0">
                <a:latin typeface="Consolas" pitchFamily="49" charset="0"/>
              </a:rPr>
              <a:t>) = B(</a:t>
            </a:r>
            <a:r>
              <a:rPr lang="en-GB" sz="1600" dirty="0" err="1">
                <a:latin typeface="Consolas" pitchFamily="49" charset="0"/>
              </a:rPr>
              <a:t>i</a:t>
            </a:r>
            <a:r>
              <a:rPr lang="en-GB" sz="1600" dirty="0" smtClean="0">
                <a:latin typeface="Consolas" pitchFamily="49" charset="0"/>
              </a:rPr>
              <a:t>,  j,  k</a:t>
            </a:r>
            <a:r>
              <a:rPr lang="en-GB" sz="1600" dirty="0">
                <a:latin typeface="Consolas" pitchFamily="49" charset="0"/>
              </a:rPr>
              <a:t>) - &amp;</a:t>
            </a:r>
          </a:p>
          <a:p>
            <a:r>
              <a:rPr lang="en-GB" sz="1600" dirty="0">
                <a:latin typeface="Consolas" pitchFamily="49" charset="0"/>
              </a:rPr>
              <a:t>               </a:t>
            </a:r>
            <a:r>
              <a:rPr lang="en-GB" sz="1600" dirty="0" smtClean="0">
                <a:latin typeface="Consolas" pitchFamily="49" charset="0"/>
              </a:rPr>
              <a:t>( B(i-1,j-1,k</a:t>
            </a:r>
            <a:r>
              <a:rPr lang="en-GB" sz="1600" dirty="0">
                <a:latin typeface="Consolas" pitchFamily="49" charset="0"/>
              </a:rPr>
              <a:t>) &amp;</a:t>
            </a:r>
          </a:p>
          <a:p>
            <a:r>
              <a:rPr lang="en-GB" sz="1600" dirty="0">
                <a:latin typeface="Consolas" pitchFamily="49" charset="0"/>
              </a:rPr>
              <a:t>               </a:t>
            </a:r>
            <a:r>
              <a:rPr lang="en-GB" sz="1600" dirty="0" smtClean="0">
                <a:latin typeface="Consolas" pitchFamily="49" charset="0"/>
              </a:rPr>
              <a:t>+ B(i-1,j+1,k) </a:t>
            </a:r>
            <a:r>
              <a:rPr lang="en-GB" sz="1600" dirty="0">
                <a:latin typeface="Consolas" pitchFamily="49" charset="0"/>
              </a:rPr>
              <a:t>&amp;</a:t>
            </a:r>
          </a:p>
          <a:p>
            <a:r>
              <a:rPr lang="en-GB" sz="1600" dirty="0">
                <a:latin typeface="Consolas" pitchFamily="49" charset="0"/>
              </a:rPr>
              <a:t>               </a:t>
            </a:r>
            <a:r>
              <a:rPr lang="en-GB" sz="1600" dirty="0" smtClean="0">
                <a:latin typeface="Consolas" pitchFamily="49" charset="0"/>
              </a:rPr>
              <a:t>+ B(i+1,j-1,k</a:t>
            </a:r>
            <a:r>
              <a:rPr lang="en-GB" sz="1600" dirty="0">
                <a:latin typeface="Consolas" pitchFamily="49" charset="0"/>
              </a:rPr>
              <a:t>) &amp;</a:t>
            </a:r>
          </a:p>
          <a:p>
            <a:r>
              <a:rPr lang="en-GB" sz="1600" dirty="0">
                <a:latin typeface="Consolas" pitchFamily="49" charset="0"/>
              </a:rPr>
              <a:t>               </a:t>
            </a:r>
            <a:r>
              <a:rPr lang="en-GB" sz="1600" dirty="0" smtClean="0">
                <a:latin typeface="Consolas" pitchFamily="49" charset="0"/>
              </a:rPr>
              <a:t>+ B(i+1,j+1,k</a:t>
            </a:r>
            <a:r>
              <a:rPr lang="en-GB" sz="1600" dirty="0">
                <a:latin typeface="Consolas" pitchFamily="49" charset="0"/>
              </a:rPr>
              <a:t>) ) / 5</a:t>
            </a:r>
          </a:p>
          <a:p>
            <a:r>
              <a:rPr lang="en-GB" sz="1600" dirty="0" smtClean="0">
                <a:latin typeface="Consolas" pitchFamily="49" charset="0"/>
              </a:rPr>
              <a:t>    ENDDO</a:t>
            </a:r>
          </a:p>
          <a:p>
            <a:r>
              <a:rPr lang="en-GB" sz="1600" dirty="0" smtClean="0"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latin typeface="Consolas" pitchFamily="49" charset="0"/>
              </a:rPr>
              <a:t>ENDDO</a:t>
            </a:r>
            <a:endParaRPr lang="en-GB" sz="1600" dirty="0"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end parallel</a:t>
            </a:r>
          </a:p>
        </p:txBody>
      </p:sp>
    </p:spTree>
    <p:extLst>
      <p:ext uri="{BB962C8B-B14F-4D97-AF65-F5344CB8AC3E}">
        <p14:creationId xmlns:p14="http://schemas.microsoft.com/office/powerpoint/2010/main" val="102531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code performance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8915400" cy="5486400"/>
          </a:xfrm>
        </p:spPr>
        <p:txBody>
          <a:bodyPr>
            <a:normAutofit/>
          </a:bodyPr>
          <a:lstStyle/>
          <a:p>
            <a:r>
              <a:rPr lang="en-GB" dirty="0" smtClean="0"/>
              <a:t>Remember the Golden Rules of performance tuning: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always profile</a:t>
            </a:r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dirty="0" smtClean="0"/>
              <a:t>code yourself</a:t>
            </a:r>
          </a:p>
          <a:p>
            <a:pPr lvl="2"/>
            <a:r>
              <a:rPr lang="en-GB" dirty="0" smtClean="0"/>
              <a:t>always verify claims like "this is always the slow routine"; </a:t>
            </a:r>
          </a:p>
          <a:p>
            <a:pPr lvl="2"/>
            <a:r>
              <a:rPr lang="en-GB" dirty="0" smtClean="0"/>
              <a:t>codes/computers change</a:t>
            </a:r>
            <a:endParaRPr lang="en-GB" dirty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optimise the real problem</a:t>
            </a:r>
            <a:r>
              <a:rPr lang="en-GB" dirty="0" smtClean="0"/>
              <a:t> running on the production system</a:t>
            </a:r>
          </a:p>
          <a:p>
            <a:pPr lvl="2"/>
            <a:r>
              <a:rPr lang="en-GB" dirty="0" smtClean="0"/>
              <a:t>a small </a:t>
            </a:r>
            <a:r>
              <a:rPr lang="en-GB" dirty="0" err="1" smtClean="0"/>
              <a:t>testcase</a:t>
            </a:r>
            <a:r>
              <a:rPr lang="en-GB" dirty="0" smtClean="0"/>
              <a:t> running on a laptop will have a very different profile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optimise the right parts</a:t>
            </a:r>
            <a:r>
              <a:rPr lang="en-GB" dirty="0" smtClean="0"/>
              <a:t> of the code </a:t>
            </a:r>
          </a:p>
          <a:p>
            <a:pPr lvl="2"/>
            <a:r>
              <a:rPr lang="en-GB" dirty="0"/>
              <a:t>the bits that take the most time</a:t>
            </a:r>
          </a:p>
          <a:p>
            <a:pPr lvl="2"/>
            <a:r>
              <a:rPr lang="en-GB" dirty="0" smtClean="0"/>
              <a:t>even if these are not the exciting bits of the code</a:t>
            </a:r>
          </a:p>
          <a:p>
            <a:pPr lvl="2"/>
            <a:r>
              <a:rPr lang="en-GB" dirty="0" smtClean="0"/>
              <a:t>e.g. it might not be GPU compute; it might be </a:t>
            </a:r>
            <a:r>
              <a:rPr lang="en-GB" dirty="0" err="1" smtClean="0"/>
              <a:t>comms</a:t>
            </a:r>
            <a:r>
              <a:rPr lang="en-GB" dirty="0" smtClean="0"/>
              <a:t> (MPI), I/O...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keep on profiling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 smtClean="0"/>
              <a:t>the </a:t>
            </a:r>
            <a:r>
              <a:rPr lang="en-GB" dirty="0"/>
              <a:t>balance of CPU/GPU/</a:t>
            </a:r>
            <a:r>
              <a:rPr lang="en-GB" dirty="0" err="1"/>
              <a:t>comms</a:t>
            </a:r>
            <a:r>
              <a:rPr lang="en-GB" dirty="0"/>
              <a:t>/IO will change a</a:t>
            </a:r>
            <a:r>
              <a:rPr lang="en-GB" dirty="0" smtClean="0"/>
              <a:t>s you go</a:t>
            </a:r>
          </a:p>
          <a:p>
            <a:pPr lvl="2"/>
            <a:r>
              <a:rPr lang="en-GB" dirty="0" smtClean="0"/>
              <a:t>refocus your efforts appropriately</a:t>
            </a:r>
          </a:p>
          <a:p>
            <a:pPr lvl="1"/>
            <a:endParaRPr lang="en-GB" dirty="0" smtClean="0">
              <a:solidFill>
                <a:srgbClr val="00B050"/>
              </a:solidFill>
            </a:endParaRP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Keep on checking for correctness</a:t>
            </a:r>
          </a:p>
          <a:p>
            <a:pPr lvl="1"/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Know </a:t>
            </a:r>
            <a:r>
              <a:rPr lang="en-GB" dirty="0">
                <a:solidFill>
                  <a:srgbClr val="FF0000"/>
                </a:solidFill>
              </a:rPr>
              <a:t>when to stop</a:t>
            </a:r>
            <a:r>
              <a:rPr lang="en-GB" dirty="0"/>
              <a:t> (and when to start again)</a:t>
            </a:r>
          </a:p>
          <a:p>
            <a:pPr lvl="1"/>
            <a:endParaRPr lang="en-GB" dirty="0" smtClean="0">
              <a:solidFill>
                <a:srgbClr val="00B050"/>
              </a:solidFill>
            </a:endParaRPr>
          </a:p>
          <a:p>
            <a:pPr lvl="2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8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0E437-B5E2-4832-809F-3D0E50318B7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1918</TotalTime>
  <Words>4133</Words>
  <Application>Microsoft Office PowerPoint</Application>
  <PresentationFormat>On-screen Show (4:3)</PresentationFormat>
  <Paragraphs>761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Cray_2012_v2</vt:lpstr>
      <vt:lpstr>Advanced OpenACC: topics and performance tuning</vt:lpstr>
      <vt:lpstr>Contents</vt:lpstr>
      <vt:lpstr>OpenACC async clause</vt:lpstr>
      <vt:lpstr>OpenACC async clause</vt:lpstr>
      <vt:lpstr>OpenACC async results</vt:lpstr>
      <vt:lpstr>Using the cache clause</vt:lpstr>
      <vt:lpstr>cache clause examples</vt:lpstr>
      <vt:lpstr>cache clause examples</vt:lpstr>
      <vt:lpstr>Tuning code performance</vt:lpstr>
      <vt:lpstr>Tuning OpenACC performance</vt:lpstr>
      <vt:lpstr>Tuning OpenACC codes</vt:lpstr>
      <vt:lpstr>Tuning OpenACC data locality</vt:lpstr>
      <vt:lpstr>Kernel optimisation</vt:lpstr>
      <vt:lpstr>Forcing compiler to vectorise</vt:lpstr>
      <vt:lpstr>It's all vectorising, but still performing badly</vt:lpstr>
      <vt:lpstr>Advanced loop scheduling</vt:lpstr>
      <vt:lpstr>Using the collapse clause</vt:lpstr>
      <vt:lpstr>workers or vectors?</vt:lpstr>
      <vt:lpstr>Scheduling with and without the worker clause</vt:lpstr>
      <vt:lpstr>workers or vectors (contd)?</vt:lpstr>
      <vt:lpstr>Scalar Himeno performance</vt:lpstr>
      <vt:lpstr>Scalar Himeno performance</vt:lpstr>
      <vt:lpstr>Scalar Himeno performance</vt:lpstr>
      <vt:lpstr>Scalar Himeno tuning conclusions</vt:lpstr>
      <vt:lpstr>Scalar Himeno tuning conclusions</vt:lpstr>
      <vt:lpstr>Extreme tuning</vt:lpstr>
      <vt:lpstr>Avoiding temporary arrays</vt:lpstr>
      <vt:lpstr>More drastic performance optimisations</vt:lpstr>
      <vt:lpstr>host_data directive</vt:lpstr>
      <vt:lpstr>Interoperability with CUDA</vt:lpstr>
      <vt:lpstr>More information</vt:lpstr>
      <vt:lpstr>What's next?</vt:lpstr>
      <vt:lpstr>Any questions?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tools for the Cray XK6</dc:title>
  <dc:creator>Roberto Ansaloni</dc:creator>
  <cp:lastModifiedBy>ahart</cp:lastModifiedBy>
  <cp:revision>75</cp:revision>
  <dcterms:created xsi:type="dcterms:W3CDTF">2012-05-08T16:21:51Z</dcterms:created>
  <dcterms:modified xsi:type="dcterms:W3CDTF">2013-02-11T16:42:35Z</dcterms:modified>
</cp:coreProperties>
</file>