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74" r:id="rId5"/>
    <p:sldId id="290" r:id="rId6"/>
    <p:sldId id="257" r:id="rId7"/>
    <p:sldId id="276" r:id="rId8"/>
    <p:sldId id="260" r:id="rId9"/>
    <p:sldId id="259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8" r:id="rId21"/>
    <p:sldId id="287" r:id="rId22"/>
    <p:sldId id="289" r:id="rId23"/>
    <p:sldId id="272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88B494-2105-4D17-A44F-9A834FDD3178}">
          <p14:sldIdLst>
            <p14:sldId id="274"/>
            <p14:sldId id="290"/>
            <p14:sldId id="257"/>
            <p14:sldId id="276"/>
            <p14:sldId id="260"/>
            <p14:sldId id="259"/>
            <p14:sldId id="277"/>
            <p14:sldId id="278"/>
            <p14:sldId id="279"/>
          </p14:sldIdLst>
        </p14:section>
        <p14:section name="Packing buffers" id="{1A609674-7F70-4DFF-B38A-17AF9F2C61DE}">
          <p14:sldIdLst>
            <p14:sldId id="280"/>
            <p14:sldId id="281"/>
            <p14:sldId id="283"/>
            <p14:sldId id="282"/>
            <p14:sldId id="284"/>
          </p14:sldIdLst>
        </p14:section>
        <p14:section name="MPI" id="{DDD3B69C-7560-4B96-8503-20EC2060139F}">
          <p14:sldIdLst>
            <p14:sldId id="285"/>
          </p14:sldIdLst>
        </p14:section>
        <p14:section name="CAF" id="{1BA0708D-F5AE-448C-917A-48431FDBAF9D}">
          <p14:sldIdLst>
            <p14:sldId id="286"/>
            <p14:sldId id="288"/>
            <p14:sldId id="287"/>
            <p14:sldId id="289"/>
            <p14:sldId id="272"/>
            <p14:sldId id="268"/>
          </p14:sldIdLst>
        </p14:section>
        <p14:section name="Performance" id="{B2967636-DE03-49BE-A1CB-BBC1225A1769}">
          <p14:sldIdLst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D5"/>
    <a:srgbClr val="CFE7E1"/>
    <a:srgbClr val="EED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pPr/>
              <a:t>12-Feb-13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pPr/>
              <a:t>12-Feb-13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&amp;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ccc.riken.jp/HPC_e/himenobmt_e.html" TargetMode="External"/><Relationship Id="rId2" Type="http://schemas.openxmlformats.org/officeDocument/2006/relationships/hyperlink" Target="http://accc.riken.jp/2444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Case study: </a:t>
            </a:r>
            <a:br>
              <a:rPr lang="en-GB" dirty="0" smtClean="0"/>
            </a:br>
            <a:r>
              <a:rPr lang="en-GB" dirty="0" smtClean="0"/>
              <a:t>the parallel </a:t>
            </a:r>
            <a:r>
              <a:rPr lang="en-GB" dirty="0" err="1" smtClean="0"/>
              <a:t>Himeno</a:t>
            </a:r>
            <a:r>
              <a:rPr lang="en-GB" dirty="0" smtClean="0"/>
              <a:t> code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Packing and transferring send buffers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async</a:t>
            </a:r>
            <a:r>
              <a:rPr lang="en-GB" dirty="0" smtClean="0"/>
              <a:t> clause</a:t>
            </a:r>
          </a:p>
          <a:p>
            <a:pPr lvl="1"/>
            <a:r>
              <a:rPr lang="en-GB" dirty="0" smtClean="0"/>
              <a:t>separate handles for overlap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one per direction</a:t>
            </a:r>
          </a:p>
          <a:p>
            <a:pPr lvl="2"/>
            <a:r>
              <a:rPr lang="en-GB" dirty="0" smtClean="0"/>
              <a:t>three in total</a:t>
            </a:r>
          </a:p>
          <a:p>
            <a:pPr lvl="2"/>
            <a:r>
              <a:rPr lang="en-GB" dirty="0" smtClean="0"/>
              <a:t>integers, e.g.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2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C000"/>
                </a:solidFill>
              </a:rPr>
              <a:t>3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what about six?</a:t>
            </a:r>
          </a:p>
          <a:p>
            <a:pPr lvl="2"/>
            <a:r>
              <a:rPr lang="en-GB" dirty="0" smtClean="0"/>
              <a:t>one each for up and down</a:t>
            </a:r>
          </a:p>
          <a:p>
            <a:pPr lvl="2"/>
            <a:r>
              <a:rPr lang="en-GB" dirty="0" smtClean="0"/>
              <a:t>not as efficient</a:t>
            </a:r>
          </a:p>
          <a:p>
            <a:pPr lvl="3"/>
            <a:r>
              <a:rPr lang="en-GB" dirty="0" smtClean="0"/>
              <a:t>but this is a tuning option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global wait</a:t>
            </a:r>
          </a:p>
          <a:p>
            <a:pPr lvl="2"/>
            <a:r>
              <a:rPr lang="en-GB" dirty="0" smtClean="0"/>
              <a:t>all 3 streams completed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91000" y="1219200"/>
            <a:ext cx="4724400" cy="4686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2,kmax-1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2,jmax-1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sendbuffx_dn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j,k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(2,j,k)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sendbuffx_up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j,k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(imax-1,j,k)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ENDDO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!$acc end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 update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host &amp;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sendbuffx_dn,sendbuffx_up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y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z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zstrm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wait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&lt;send the 6 buffers&gt;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1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Packing and transferring send buffers (better)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392612" cy="5256931"/>
          </a:xfrm>
        </p:spPr>
        <p:txBody>
          <a:bodyPr/>
          <a:lstStyle/>
          <a:p>
            <a:r>
              <a:rPr lang="en-GB" dirty="0" smtClean="0"/>
              <a:t>The biggest bottleneck</a:t>
            </a:r>
          </a:p>
          <a:p>
            <a:pPr lvl="1"/>
            <a:r>
              <a:rPr lang="en-GB" dirty="0" err="1" smtClean="0"/>
              <a:t>PCIe</a:t>
            </a:r>
            <a:r>
              <a:rPr lang="en-GB" dirty="0" smtClean="0"/>
              <a:t> link serialises: </a:t>
            </a:r>
          </a:p>
          <a:p>
            <a:pPr lvl="2"/>
            <a:r>
              <a:rPr lang="en-GB" dirty="0" smtClean="0"/>
              <a:t>one buffer at a time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So:</a:t>
            </a:r>
          </a:p>
          <a:p>
            <a:pPr lvl="2"/>
            <a:r>
              <a:rPr lang="en-GB" dirty="0" smtClean="0"/>
              <a:t>as soon as one direction done</a:t>
            </a:r>
          </a:p>
          <a:p>
            <a:pPr lvl="2"/>
            <a:r>
              <a:rPr lang="en-GB" dirty="0" smtClean="0"/>
              <a:t>send these buffers over network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Ordering:</a:t>
            </a:r>
          </a:p>
          <a:p>
            <a:pPr lvl="2"/>
            <a:r>
              <a:rPr lang="en-GB" dirty="0" smtClean="0"/>
              <a:t>Can we guarantee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ready first?</a:t>
            </a:r>
          </a:p>
          <a:p>
            <a:pPr lvl="2"/>
            <a:r>
              <a:rPr lang="en-GB" dirty="0" smtClean="0"/>
              <a:t>No, but likely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OpenACC does not have </a:t>
            </a:r>
            <a:r>
              <a:rPr lang="en-GB" dirty="0" err="1" smtClean="0">
                <a:solidFill>
                  <a:srgbClr val="00B050"/>
                </a:solidFill>
              </a:rPr>
              <a:t>waitany</a:t>
            </a:r>
            <a:r>
              <a:rPr lang="en-GB" dirty="0" smtClean="0"/>
              <a:t> directive</a:t>
            </a:r>
          </a:p>
          <a:p>
            <a:pPr lvl="2"/>
            <a:r>
              <a:rPr lang="en-GB" dirty="0" smtClean="0"/>
              <a:t>so go with most likely ordering</a:t>
            </a:r>
          </a:p>
          <a:p>
            <a:pPr lvl="1"/>
            <a:endParaRPr lang="en-GB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419600" y="1219200"/>
            <a:ext cx="4495800" cy="4686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&lt;pack the two x buffers&gt;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 end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 update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host &amp;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sendbuffx_dn,sendbuffx_up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y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z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zstrm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wait(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&lt;send the two x buffers&gt;</a:t>
            </a:r>
          </a:p>
          <a:p>
            <a:pPr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wait(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&lt;send the two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buffers&gt;</a:t>
            </a:r>
          </a:p>
          <a:p>
            <a:pPr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wait(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zstrm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&lt;send the two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buffers&gt;</a:t>
            </a:r>
          </a:p>
          <a:p>
            <a:pPr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7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ransferring and unpacking </a:t>
            </a:r>
            <a:r>
              <a:rPr lang="en-GB" dirty="0" err="1" smtClean="0"/>
              <a:t>recv</a:t>
            </a:r>
            <a:r>
              <a:rPr lang="en-GB" dirty="0" smtClean="0"/>
              <a:t> buffers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392612" cy="5256931"/>
          </a:xfrm>
        </p:spPr>
        <p:txBody>
          <a:bodyPr/>
          <a:lstStyle/>
          <a:p>
            <a:r>
              <a:rPr lang="en-GB" dirty="0" smtClean="0"/>
              <a:t>Copying wrk2 into p</a:t>
            </a:r>
          </a:p>
          <a:p>
            <a:pPr lvl="1"/>
            <a:r>
              <a:rPr lang="en-GB" dirty="0" smtClean="0"/>
              <a:t>very quick</a:t>
            </a:r>
            <a:endParaRPr lang="en-GB" dirty="0"/>
          </a:p>
          <a:p>
            <a:pPr lvl="1"/>
            <a:r>
              <a:rPr lang="en-GB" dirty="0" smtClean="0"/>
              <a:t>but can overlap network</a:t>
            </a:r>
          </a:p>
          <a:p>
            <a:pPr lvl="1"/>
            <a:endParaRPr lang="en-GB" dirty="0"/>
          </a:p>
          <a:p>
            <a:r>
              <a:rPr lang="en-GB" dirty="0" smtClean="0"/>
              <a:t>When messages complete</a:t>
            </a:r>
          </a:p>
          <a:p>
            <a:pPr lvl="1"/>
            <a:r>
              <a:rPr lang="en-GB" dirty="0" smtClean="0"/>
              <a:t>copy and unpack </a:t>
            </a:r>
            <a:r>
              <a:rPr lang="en-GB" dirty="0" err="1" smtClean="0"/>
              <a:t>recv</a:t>
            </a:r>
            <a:r>
              <a:rPr lang="en-GB" dirty="0" smtClean="0"/>
              <a:t> buffers</a:t>
            </a:r>
          </a:p>
          <a:p>
            <a:pPr lvl="1"/>
            <a:r>
              <a:rPr lang="en-GB" dirty="0" smtClean="0"/>
              <a:t>three parallel streams</a:t>
            </a:r>
          </a:p>
          <a:p>
            <a:pPr lvl="1"/>
            <a:endParaRPr lang="en-GB" dirty="0"/>
          </a:p>
          <a:p>
            <a:r>
              <a:rPr lang="en-GB" dirty="0" smtClean="0"/>
              <a:t>wait </a:t>
            </a:r>
          </a:p>
          <a:p>
            <a:pPr lvl="1"/>
            <a:r>
              <a:rPr lang="en-GB" dirty="0" smtClean="0"/>
              <a:t>ensures all 4 streams complete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14041" y="1219200"/>
            <a:ext cx="4495800" cy="4686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parallel loop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&lt;wrk2 -&gt; p&gt;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end parallel loop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&lt;network barrier&gt;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update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device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recvbuffx_dn,recvbuffx_up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&amp;</a:t>
            </a:r>
          </a:p>
          <a:p>
            <a:pPr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&lt;unpack the two x buffers&gt;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 end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parallel loop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y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 same for z with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async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zstrm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wait</a:t>
            </a:r>
          </a:p>
          <a:p>
            <a:pPr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&lt;end iteration loop&gt;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4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region considerations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Twelve extra buffers</a:t>
            </a:r>
          </a:p>
          <a:p>
            <a:pPr lvl="1"/>
            <a:r>
              <a:rPr lang="en-GB" dirty="0" smtClean="0"/>
              <a:t>3 physical dimensions: x, y, z</a:t>
            </a:r>
          </a:p>
          <a:p>
            <a:pPr lvl="1"/>
            <a:r>
              <a:rPr lang="en-GB" dirty="0" smtClean="0"/>
              <a:t>2 directions of transfer: up, down</a:t>
            </a:r>
          </a:p>
          <a:p>
            <a:pPr lvl="1"/>
            <a:r>
              <a:rPr lang="en-GB" dirty="0" smtClean="0"/>
              <a:t>Separate buffers for send and receive</a:t>
            </a:r>
          </a:p>
          <a:p>
            <a:pPr lvl="1"/>
            <a:endParaRPr lang="en-GB" dirty="0"/>
          </a:p>
          <a:p>
            <a:r>
              <a:rPr lang="en-GB" dirty="0" smtClean="0"/>
              <a:t>These buffers need to be added to the data region(s)</a:t>
            </a:r>
          </a:p>
          <a:p>
            <a:pPr lvl="1"/>
            <a:r>
              <a:rPr lang="en-GB" dirty="0" smtClean="0"/>
              <a:t>if just in </a:t>
            </a:r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data region</a:t>
            </a:r>
          </a:p>
          <a:p>
            <a:pPr lvl="2"/>
            <a:r>
              <a:rPr lang="en-GB" dirty="0" smtClean="0"/>
              <a:t>they should be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</a:p>
          <a:p>
            <a:pPr lvl="3"/>
            <a:r>
              <a:rPr lang="en-GB" dirty="0"/>
              <a:t>allocated each time </a:t>
            </a:r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</a:t>
            </a:r>
            <a:r>
              <a:rPr lang="en-GB" dirty="0"/>
              <a:t>is called, no data transfer (except explicit updates</a:t>
            </a:r>
            <a:r>
              <a:rPr lang="en-GB" dirty="0" smtClean="0"/>
              <a:t>)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or in outer data region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in main data region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 in </a:t>
            </a:r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data region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 err="1" smtClean="0">
                <a:solidFill>
                  <a:schemeClr val="tx1"/>
                </a:solidFill>
              </a:rPr>
              <a:t>jacobi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routine was called a lot, better to allocate once in parent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Communications models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Two domain decompositions strategies</a:t>
            </a:r>
          </a:p>
          <a:p>
            <a:pPr lvl="1"/>
            <a:r>
              <a:rPr lang="en-GB" dirty="0" smtClean="0"/>
              <a:t>Both message passing:</a:t>
            </a:r>
          </a:p>
          <a:p>
            <a:pPr lvl="2"/>
            <a:r>
              <a:rPr lang="en-GB" dirty="0" smtClean="0"/>
              <a:t>MPI</a:t>
            </a:r>
          </a:p>
          <a:p>
            <a:pPr lvl="2"/>
            <a:r>
              <a:rPr lang="en-GB" dirty="0" smtClean="0"/>
              <a:t>Fortran </a:t>
            </a:r>
            <a:r>
              <a:rPr lang="en-GB" dirty="0" err="1" smtClean="0"/>
              <a:t>coarrays</a:t>
            </a:r>
            <a:r>
              <a:rPr lang="en-GB" dirty="0" smtClean="0"/>
              <a:t> (CAF)</a:t>
            </a:r>
          </a:p>
          <a:p>
            <a:pPr lvl="2"/>
            <a:endParaRPr lang="en-GB" dirty="0"/>
          </a:p>
          <a:p>
            <a:r>
              <a:rPr lang="en-GB" dirty="0" smtClean="0"/>
              <a:t>A lot of similarities</a:t>
            </a:r>
          </a:p>
          <a:p>
            <a:pPr lvl="1"/>
            <a:r>
              <a:rPr lang="en-GB" dirty="0" smtClean="0"/>
              <a:t>a few subtle differences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92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838201"/>
            <a:ext cx="8713092" cy="5687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 </a:t>
            </a:r>
            <a:r>
              <a:rPr lang="en-GB" dirty="0" err="1" smtClean="0"/>
              <a:t>nonblocking</a:t>
            </a:r>
            <a:r>
              <a:rPr lang="en-GB" dirty="0" smtClean="0"/>
              <a:t> MPI calls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MPI_IRECV</a:t>
            </a:r>
          </a:p>
          <a:p>
            <a:pPr lvl="2"/>
            <a:r>
              <a:rPr lang="en-GB" dirty="0" smtClean="0"/>
              <a:t>post these receives early; first thing in iteration loop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MPI_ISEND</a:t>
            </a:r>
          </a:p>
          <a:p>
            <a:pPr lvl="2"/>
            <a:r>
              <a:rPr lang="en-GB" dirty="0" smtClean="0"/>
              <a:t>call these in 3 sets (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y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C000"/>
                </a:solidFill>
              </a:rPr>
              <a:t>z</a:t>
            </a:r>
            <a:r>
              <a:rPr lang="en-GB" dirty="0" smtClean="0"/>
              <a:t>) of two (up, down)</a:t>
            </a:r>
          </a:p>
          <a:p>
            <a:pPr lvl="3"/>
            <a:r>
              <a:rPr lang="en-GB" dirty="0" smtClean="0"/>
              <a:t>after each of </a:t>
            </a:r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streams </a:t>
            </a:r>
            <a:r>
              <a:rPr lang="en-GB" dirty="0" err="1" smtClean="0">
                <a:solidFill>
                  <a:srgbClr val="FF0000"/>
                </a:solidFill>
              </a:rPr>
              <a:t>xstrm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00B0F0"/>
                </a:solidFill>
              </a:rPr>
              <a:t>ystrm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FFC000"/>
                </a:solidFill>
              </a:rPr>
              <a:t>zstrm</a:t>
            </a:r>
            <a:r>
              <a:rPr lang="en-GB" dirty="0" smtClean="0"/>
              <a:t> separately completes</a:t>
            </a:r>
          </a:p>
          <a:p>
            <a:pPr lvl="1"/>
            <a:r>
              <a:rPr lang="en-GB" dirty="0" smtClean="0"/>
              <a:t>network barrier: 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</a:rPr>
              <a:t>MPI_WAITALL</a:t>
            </a:r>
            <a:r>
              <a:rPr lang="en-GB" dirty="0" smtClean="0"/>
              <a:t>(12,send_handles,recv_handles)</a:t>
            </a:r>
          </a:p>
          <a:p>
            <a:pPr lvl="2"/>
            <a:r>
              <a:rPr lang="en-GB" dirty="0" smtClean="0"/>
              <a:t>ensures all buffers arrive (and send buffers can be reused)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But, </a:t>
            </a:r>
            <a:r>
              <a:rPr lang="en-GB" dirty="0" err="1" smtClean="0"/>
              <a:t>PCIe</a:t>
            </a:r>
            <a:r>
              <a:rPr lang="en-GB" dirty="0" smtClean="0"/>
              <a:t> transfer of </a:t>
            </a:r>
            <a:r>
              <a:rPr lang="en-GB" dirty="0" err="1" smtClean="0"/>
              <a:t>recv</a:t>
            </a:r>
            <a:r>
              <a:rPr lang="en-GB" dirty="0" smtClean="0"/>
              <a:t> buffers is a bottleneck</a:t>
            </a:r>
          </a:p>
          <a:p>
            <a:pPr lvl="2"/>
            <a:r>
              <a:rPr lang="en-GB" dirty="0" smtClean="0"/>
              <a:t>better to start transfer of messages to GPU as soon as they arrive</a:t>
            </a:r>
            <a:endParaRPr lang="en-GB" dirty="0"/>
          </a:p>
          <a:p>
            <a:pPr lvl="3"/>
            <a:r>
              <a:rPr lang="en-GB" dirty="0" smtClean="0"/>
              <a:t>don't know which order 6 message will arrive in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</a:rPr>
              <a:t>MPI_WAITANY</a:t>
            </a:r>
            <a:r>
              <a:rPr lang="en-GB" dirty="0" smtClean="0"/>
              <a:t>(6,recv_handles)</a:t>
            </a:r>
          </a:p>
          <a:p>
            <a:pPr lvl="3"/>
            <a:r>
              <a:rPr lang="en-GB" dirty="0" smtClean="0"/>
              <a:t>As each arrives, start </a:t>
            </a:r>
            <a:r>
              <a:rPr lang="en-GB" dirty="0" err="1" smtClean="0"/>
              <a:t>async</a:t>
            </a:r>
            <a:r>
              <a:rPr lang="en-GB" dirty="0" smtClean="0"/>
              <a:t> stream of: update, then unpack kernel</a:t>
            </a:r>
          </a:p>
          <a:p>
            <a:pPr lvl="2"/>
            <a:r>
              <a:rPr lang="en-GB" dirty="0" smtClean="0"/>
              <a:t>After all </a:t>
            </a:r>
            <a:r>
              <a:rPr lang="en-GB" dirty="0" err="1" smtClean="0"/>
              <a:t>recvs</a:t>
            </a:r>
            <a:r>
              <a:rPr lang="en-GB" dirty="0" smtClean="0"/>
              <a:t> completed:</a:t>
            </a:r>
          </a:p>
          <a:p>
            <a:pPr lvl="3"/>
            <a:r>
              <a:rPr lang="en-GB" dirty="0" smtClean="0">
                <a:solidFill>
                  <a:srgbClr val="7030A0"/>
                </a:solidFill>
              </a:rPr>
              <a:t>MPI_WAITALL</a:t>
            </a:r>
            <a:r>
              <a:rPr lang="en-GB" dirty="0" smtClean="0"/>
              <a:t>(6, </a:t>
            </a:r>
            <a:r>
              <a:rPr lang="en-GB" dirty="0" err="1" smtClean="0"/>
              <a:t>send_handles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Could investigate use of </a:t>
            </a:r>
            <a:r>
              <a:rPr lang="en-GB" dirty="0" err="1" smtClean="0"/>
              <a:t>nonblocking</a:t>
            </a:r>
            <a:r>
              <a:rPr lang="en-GB" dirty="0" smtClean="0"/>
              <a:t> collective for </a:t>
            </a:r>
            <a:r>
              <a:rPr lang="en-GB" dirty="0" err="1" smtClean="0">
                <a:solidFill>
                  <a:srgbClr val="FF0000"/>
                </a:solidFill>
              </a:rPr>
              <a:t>gosa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/>
              <a:t>MPI 3.0</a:t>
            </a:r>
          </a:p>
        </p:txBody>
      </p:sp>
    </p:spTree>
    <p:extLst>
      <p:ext uri="{BB962C8B-B14F-4D97-AF65-F5344CB8AC3E}">
        <p14:creationId xmlns:p14="http://schemas.microsoft.com/office/powerpoint/2010/main" val="401401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Fortran </a:t>
            </a:r>
            <a:r>
              <a:rPr lang="en-GB" dirty="0" err="1" smtClean="0"/>
              <a:t>coarrays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8763000" cy="5562600"/>
          </a:xfrm>
        </p:spPr>
        <p:txBody>
          <a:bodyPr/>
          <a:lstStyle/>
          <a:p>
            <a:r>
              <a:rPr lang="en-GB" dirty="0" smtClean="0"/>
              <a:t>Introduced in Fortran2008</a:t>
            </a:r>
          </a:p>
          <a:p>
            <a:pPr lvl="1"/>
            <a:r>
              <a:rPr lang="en-GB" dirty="0" smtClean="0"/>
              <a:t>previously known as Co-array Fortran (CAF) language extension</a:t>
            </a:r>
          </a:p>
          <a:p>
            <a:r>
              <a:rPr lang="en-GB" dirty="0" smtClean="0"/>
              <a:t>PGAS feature</a:t>
            </a:r>
          </a:p>
          <a:p>
            <a:pPr lvl="1"/>
            <a:r>
              <a:rPr lang="en-GB" dirty="0" smtClean="0"/>
              <a:t>single-sided communication model</a:t>
            </a:r>
          </a:p>
          <a:p>
            <a:endParaRPr lang="en-GB" dirty="0" smtClean="0"/>
          </a:p>
          <a:p>
            <a:r>
              <a:rPr lang="en-GB" dirty="0" smtClean="0"/>
              <a:t>Simplifies the code</a:t>
            </a:r>
          </a:p>
          <a:p>
            <a:pPr lvl="1"/>
            <a:r>
              <a:rPr lang="en-GB" dirty="0" smtClean="0"/>
              <a:t>e.g. to send a buffer:</a:t>
            </a:r>
          </a:p>
          <a:p>
            <a:pPr lvl="2"/>
            <a:r>
              <a:rPr lang="en-GB" dirty="0" err="1" smtClean="0">
                <a:solidFill>
                  <a:schemeClr val="tx1"/>
                </a:solidFill>
              </a:rPr>
              <a:t>recvbuffx_up</a:t>
            </a:r>
            <a:r>
              <a:rPr lang="en-GB" dirty="0">
                <a:solidFill>
                  <a:schemeClr val="tx1"/>
                </a:solidFill>
              </a:rPr>
              <a:t>(:,:)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smtClean="0">
                <a:solidFill>
                  <a:srgbClr val="7030A0"/>
                </a:solidFill>
              </a:rPr>
              <a:t>myx-1,myy,myz]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= </a:t>
            </a:r>
            <a:r>
              <a:rPr lang="en-GB" dirty="0" err="1" smtClean="0">
                <a:solidFill>
                  <a:schemeClr val="tx1"/>
                </a:solidFill>
              </a:rPr>
              <a:t>sendbuffx_dn</a:t>
            </a:r>
            <a:r>
              <a:rPr lang="en-GB" dirty="0" smtClean="0">
                <a:solidFill>
                  <a:schemeClr val="tx1"/>
                </a:solidFill>
              </a:rPr>
              <a:t>(:,:)</a:t>
            </a:r>
          </a:p>
          <a:p>
            <a:pPr lvl="1"/>
            <a:r>
              <a:rPr lang="en-GB" dirty="0" smtClean="0"/>
              <a:t>send buffer is a (local) array, but a (global) </a:t>
            </a:r>
            <a:r>
              <a:rPr lang="en-GB" dirty="0" smtClean="0">
                <a:solidFill>
                  <a:srgbClr val="7030A0"/>
                </a:solidFill>
              </a:rPr>
              <a:t>co-scalar</a:t>
            </a:r>
          </a:p>
          <a:p>
            <a:pPr lvl="1"/>
            <a:r>
              <a:rPr lang="en-GB" dirty="0" err="1" smtClean="0"/>
              <a:t>recv</a:t>
            </a:r>
            <a:r>
              <a:rPr lang="en-GB" dirty="0" smtClean="0"/>
              <a:t> buffer is a (local) array and a (global) </a:t>
            </a:r>
            <a:r>
              <a:rPr lang="en-GB" dirty="0" err="1" smtClean="0">
                <a:solidFill>
                  <a:srgbClr val="7030A0"/>
                </a:solidFill>
              </a:rPr>
              <a:t>coarray</a:t>
            </a:r>
            <a:endParaRPr lang="en-GB" dirty="0" smtClean="0">
              <a:solidFill>
                <a:srgbClr val="7030A0"/>
              </a:solidFill>
            </a:endParaRPr>
          </a:p>
          <a:p>
            <a:pPr lvl="1"/>
            <a:endParaRPr lang="en-GB" dirty="0"/>
          </a:p>
          <a:p>
            <a:pPr lvl="1"/>
            <a:r>
              <a:rPr lang="en-GB" dirty="0" smtClean="0"/>
              <a:t>no acknowledgement, receipt etc. for message being sent</a:t>
            </a:r>
          </a:p>
          <a:p>
            <a:pPr lvl="1"/>
            <a:r>
              <a:rPr lang="en-GB" dirty="0" smtClean="0"/>
              <a:t>RDMA put: remote "image" doesn't know when data arrives</a:t>
            </a:r>
          </a:p>
          <a:p>
            <a:pPr lvl="1"/>
            <a:r>
              <a:rPr lang="en-GB" dirty="0" smtClean="0"/>
              <a:t>user has to handle all synchronisation points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gives great potential for overlapping </a:t>
            </a:r>
            <a:r>
              <a:rPr lang="en-GB" dirty="0" err="1" smtClean="0"/>
              <a:t>comms</a:t>
            </a:r>
            <a:r>
              <a:rPr lang="en-GB" dirty="0" smtClean="0"/>
              <a:t> with compute etc.</a:t>
            </a:r>
          </a:p>
          <a:p>
            <a:pPr marL="685800" lvl="2" indent="0">
              <a:buNone/>
            </a:pPr>
            <a:endParaRPr lang="en-GB" dirty="0"/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8624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CAF and </a:t>
            </a:r>
            <a:r>
              <a:rPr lang="en-GB" dirty="0" err="1" smtClean="0"/>
              <a:t>Himeno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"put" operations are more efficient than "get"</a:t>
            </a:r>
          </a:p>
          <a:p>
            <a:pPr lvl="1"/>
            <a:r>
              <a:rPr lang="en-GB" dirty="0" smtClean="0"/>
              <a:t>i.e. put remote </a:t>
            </a:r>
            <a:r>
              <a:rPr lang="en-GB" dirty="0" err="1" smtClean="0">
                <a:solidFill>
                  <a:srgbClr val="7030A0"/>
                </a:solidFill>
              </a:rPr>
              <a:t>coarray</a:t>
            </a:r>
            <a:r>
              <a:rPr lang="en-GB" dirty="0" smtClean="0"/>
              <a:t> on the left of the "="</a:t>
            </a: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recvbuffx_up</a:t>
            </a:r>
            <a:r>
              <a:rPr lang="en-GB" dirty="0">
                <a:solidFill>
                  <a:schemeClr val="tx1"/>
                </a:solidFill>
              </a:rPr>
              <a:t>(:,:)</a:t>
            </a:r>
            <a:r>
              <a:rPr lang="en-GB" dirty="0">
                <a:solidFill>
                  <a:srgbClr val="7030A0"/>
                </a:solidFill>
              </a:rPr>
              <a:t>[myx-1,myy,myz]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 </a:t>
            </a:r>
            <a:r>
              <a:rPr lang="en-GB" dirty="0" err="1">
                <a:solidFill>
                  <a:schemeClr val="tx1"/>
                </a:solidFill>
              </a:rPr>
              <a:t>sendbuffx_dn</a:t>
            </a:r>
            <a:r>
              <a:rPr lang="en-GB" dirty="0" smtClean="0">
                <a:solidFill>
                  <a:schemeClr val="tx1"/>
                </a:solidFill>
              </a:rPr>
              <a:t>(:,:)</a:t>
            </a:r>
          </a:p>
          <a:p>
            <a:pPr lvl="2"/>
            <a:endParaRPr lang="en-GB" dirty="0">
              <a:solidFill>
                <a:schemeClr val="tx1"/>
              </a:solidFill>
            </a:endParaRPr>
          </a:p>
          <a:p>
            <a:r>
              <a:rPr lang="en-GB" dirty="0"/>
              <a:t>But, </a:t>
            </a:r>
            <a:r>
              <a:rPr lang="en-GB" dirty="0" smtClean="0"/>
              <a:t>Fortran standard says that:</a:t>
            </a:r>
          </a:p>
          <a:p>
            <a:pPr lvl="1"/>
            <a:r>
              <a:rPr lang="en-GB" dirty="0" smtClean="0"/>
              <a:t>Not only should this guarantee z = x:</a:t>
            </a:r>
          </a:p>
          <a:p>
            <a:pPr lvl="2"/>
            <a:r>
              <a:rPr lang="en-GB" dirty="0" smtClean="0"/>
              <a:t>y = x</a:t>
            </a:r>
          </a:p>
          <a:p>
            <a:pPr lvl="2"/>
            <a:r>
              <a:rPr lang="en-GB" dirty="0" smtClean="0"/>
              <a:t>z = y</a:t>
            </a:r>
          </a:p>
          <a:p>
            <a:pPr lvl="1"/>
            <a:r>
              <a:rPr lang="en-GB" dirty="0" smtClean="0"/>
              <a:t>But also, so should this:</a:t>
            </a:r>
          </a:p>
          <a:p>
            <a:pPr lvl="2"/>
            <a:r>
              <a:rPr lang="en-GB" dirty="0" smtClean="0"/>
              <a:t>y</a:t>
            </a:r>
            <a:r>
              <a:rPr lang="en-GB" dirty="0" smtClean="0">
                <a:solidFill>
                  <a:srgbClr val="7030A0"/>
                </a:solidFill>
              </a:rPr>
              <a:t>[remote]</a:t>
            </a:r>
            <a:r>
              <a:rPr lang="en-GB" dirty="0" smtClean="0"/>
              <a:t> = x</a:t>
            </a:r>
          </a:p>
          <a:p>
            <a:pPr lvl="2"/>
            <a:r>
              <a:rPr lang="en-GB" dirty="0" smtClean="0"/>
              <a:t>z = y</a:t>
            </a:r>
            <a:r>
              <a:rPr lang="en-GB" dirty="0" smtClean="0">
                <a:solidFill>
                  <a:srgbClr val="7030A0"/>
                </a:solidFill>
              </a:rPr>
              <a:t>[remote]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So compiler forced to add a lot of (usually unnecessary) sync points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To avoid these, need CCE directive above CAF statements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</a:rPr>
              <a:t>!$</a:t>
            </a:r>
            <a:r>
              <a:rPr lang="en-GB" dirty="0" err="1" smtClean="0">
                <a:solidFill>
                  <a:srgbClr val="7030A0"/>
                </a:solidFill>
              </a:rPr>
              <a:t>pgas</a:t>
            </a:r>
            <a:r>
              <a:rPr lang="en-GB" dirty="0" smtClean="0">
                <a:solidFill>
                  <a:srgbClr val="7030A0"/>
                </a:solidFill>
              </a:rPr>
              <a:t> </a:t>
            </a:r>
            <a:r>
              <a:rPr lang="en-GB" dirty="0" err="1" smtClean="0">
                <a:solidFill>
                  <a:srgbClr val="7030A0"/>
                </a:solidFill>
              </a:rPr>
              <a:t>defer_sync</a:t>
            </a:r>
            <a:endParaRPr lang="en-GB" dirty="0" smtClean="0">
              <a:solidFill>
                <a:srgbClr val="7030A0"/>
              </a:solidFill>
            </a:endParaRP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79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CAF for parallel </a:t>
            </a:r>
            <a:r>
              <a:rPr lang="en-GB" dirty="0" err="1" smtClean="0"/>
              <a:t>Himeno</a:t>
            </a:r>
            <a:r>
              <a:rPr lang="en-GB" dirty="0" smtClean="0"/>
              <a:t> with OpenACC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r>
              <a:rPr lang="en-GB" dirty="0" smtClean="0"/>
              <a:t>send buffers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co-scalars</a:t>
            </a:r>
            <a:r>
              <a:rPr lang="en-GB" dirty="0" smtClean="0"/>
              <a:t>, no problem using them in OpenACC directives</a:t>
            </a:r>
          </a:p>
          <a:p>
            <a:pPr lvl="1"/>
            <a:endParaRPr lang="en-GB" dirty="0"/>
          </a:p>
          <a:p>
            <a:r>
              <a:rPr lang="en-GB" dirty="0" err="1" smtClean="0"/>
              <a:t>recv</a:t>
            </a:r>
            <a:r>
              <a:rPr lang="en-GB" dirty="0" smtClean="0"/>
              <a:t> buffers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co-arrays</a:t>
            </a:r>
            <a:r>
              <a:rPr lang="en-GB" dirty="0" smtClean="0"/>
              <a:t>, forbidden from being in OpenACC directives</a:t>
            </a:r>
          </a:p>
          <a:p>
            <a:pPr lvl="2"/>
            <a:r>
              <a:rPr lang="en-GB" dirty="0" smtClean="0"/>
              <a:t>to prevent race conditions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so we need to: </a:t>
            </a:r>
          </a:p>
          <a:p>
            <a:pPr lvl="2"/>
            <a:r>
              <a:rPr lang="en-GB" dirty="0" smtClean="0"/>
              <a:t>copy local </a:t>
            </a:r>
            <a:r>
              <a:rPr lang="en-GB" dirty="0" err="1" smtClean="0"/>
              <a:t>recv</a:t>
            </a:r>
            <a:r>
              <a:rPr lang="en-GB" dirty="0" smtClean="0"/>
              <a:t> (</a:t>
            </a:r>
            <a:r>
              <a:rPr lang="en-GB" dirty="0" err="1" smtClean="0">
                <a:solidFill>
                  <a:srgbClr val="7030A0"/>
                </a:solidFill>
              </a:rPr>
              <a:t>coarray</a:t>
            </a:r>
            <a:r>
              <a:rPr lang="en-GB" dirty="0" smtClean="0"/>
              <a:t>) buffer into temporary (</a:t>
            </a:r>
            <a:r>
              <a:rPr lang="en-GB" dirty="0" smtClean="0">
                <a:solidFill>
                  <a:srgbClr val="7030A0"/>
                </a:solidFill>
              </a:rPr>
              <a:t>co-scalar</a:t>
            </a:r>
            <a:r>
              <a:rPr lang="en-GB" dirty="0" smtClean="0"/>
              <a:t>) array on CPU</a:t>
            </a:r>
          </a:p>
          <a:p>
            <a:pPr lvl="2"/>
            <a:r>
              <a:rPr lang="en-GB" dirty="0" smtClean="0"/>
              <a:t>use the temporary array in the update, parallel loop kernels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additional CPU buffer copy potentially affects performance/scalability</a:t>
            </a:r>
          </a:p>
          <a:p>
            <a:pPr lvl="2"/>
            <a:endParaRPr lang="en-GB" dirty="0"/>
          </a:p>
          <a:p>
            <a:r>
              <a:rPr lang="en-GB" dirty="0" smtClean="0"/>
              <a:t>data region</a:t>
            </a:r>
          </a:p>
          <a:p>
            <a:pPr lvl="1"/>
            <a:r>
              <a:rPr lang="en-GB" dirty="0" smtClean="0"/>
              <a:t>send buffers and temporary buffers (all </a:t>
            </a:r>
            <a:r>
              <a:rPr lang="en-GB" dirty="0" smtClean="0">
                <a:solidFill>
                  <a:srgbClr val="7030A0"/>
                </a:solidFill>
              </a:rPr>
              <a:t>co-scalars</a:t>
            </a:r>
            <a:r>
              <a:rPr lang="en-GB" dirty="0" smtClean="0"/>
              <a:t>) go in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</a:t>
            </a:r>
          </a:p>
          <a:p>
            <a:pPr lvl="2"/>
            <a:r>
              <a:rPr lang="en-GB" dirty="0" smtClean="0"/>
              <a:t>using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426571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CAF synchronisation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Network synchronisation</a:t>
            </a:r>
          </a:p>
          <a:p>
            <a:pPr lvl="1"/>
            <a:r>
              <a:rPr lang="en-GB" dirty="0" smtClean="0"/>
              <a:t>needed to guarantee the halo buffers have arrived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sync all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but we are also globally summing the residual</a:t>
            </a:r>
          </a:p>
          <a:p>
            <a:pPr lvl="2"/>
            <a:r>
              <a:rPr lang="en-GB" dirty="0" smtClean="0"/>
              <a:t>scalar </a:t>
            </a:r>
            <a:r>
              <a:rPr lang="en-GB" dirty="0" err="1" smtClean="0">
                <a:solidFill>
                  <a:srgbClr val="FF0000"/>
                </a:solidFill>
              </a:rPr>
              <a:t>wgosa</a:t>
            </a:r>
            <a:r>
              <a:rPr lang="en-GB" dirty="0" smtClean="0"/>
              <a:t> needs to be a </a:t>
            </a:r>
            <a:r>
              <a:rPr lang="en-GB" dirty="0" smtClean="0">
                <a:solidFill>
                  <a:srgbClr val="7030A0"/>
                </a:solidFill>
              </a:rPr>
              <a:t>co-scalar</a:t>
            </a:r>
            <a:r>
              <a:rPr lang="en-GB" dirty="0" smtClean="0"/>
              <a:t> (as used in OpenACC </a:t>
            </a:r>
            <a:r>
              <a:rPr lang="en-GB" dirty="0" smtClean="0">
                <a:solidFill>
                  <a:srgbClr val="00B050"/>
                </a:solidFill>
              </a:rPr>
              <a:t>reduction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copy </a:t>
            </a:r>
            <a:r>
              <a:rPr lang="en-GB" dirty="0" err="1" smtClean="0">
                <a:solidFill>
                  <a:srgbClr val="FF0000"/>
                </a:solidFill>
              </a:rPr>
              <a:t>wgosa</a:t>
            </a:r>
            <a:r>
              <a:rPr lang="en-GB" dirty="0" smtClean="0"/>
              <a:t> to local part of </a:t>
            </a:r>
            <a:r>
              <a:rPr lang="en-GB" dirty="0" err="1" smtClean="0">
                <a:solidFill>
                  <a:srgbClr val="7030A0"/>
                </a:solidFill>
              </a:rPr>
              <a:t>coarray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accent4"/>
                </a:solidFill>
              </a:rPr>
              <a:t>cgosa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r>
              <a:rPr lang="en-GB" dirty="0" err="1" smtClean="0"/>
              <a:t>gosa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7030A0"/>
                </a:solidFill>
              </a:rPr>
              <a:t>cosum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chemeClr val="accent4"/>
                </a:solidFill>
              </a:rPr>
              <a:t>cgosa</a:t>
            </a:r>
            <a:r>
              <a:rPr lang="en-GB" dirty="0" smtClean="0"/>
              <a:t>)</a:t>
            </a:r>
          </a:p>
          <a:p>
            <a:pPr lvl="2"/>
            <a:endParaRPr lang="en-GB" dirty="0"/>
          </a:p>
          <a:p>
            <a:pPr lvl="1"/>
            <a:r>
              <a:rPr lang="en-GB" dirty="0" err="1" smtClean="0">
                <a:solidFill>
                  <a:srgbClr val="7030A0"/>
                </a:solidFill>
              </a:rPr>
              <a:t>cosum</a:t>
            </a:r>
            <a:r>
              <a:rPr lang="en-GB" dirty="0" smtClean="0"/>
              <a:t> partially synchronises the images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</a:rPr>
              <a:t>sync all</a:t>
            </a:r>
            <a:r>
              <a:rPr lang="en-GB" dirty="0" smtClean="0"/>
              <a:t> would now be overkill</a:t>
            </a:r>
          </a:p>
          <a:p>
            <a:pPr lvl="2"/>
            <a:r>
              <a:rPr lang="en-GB" dirty="0" smtClean="0">
                <a:solidFill>
                  <a:srgbClr val="7030A0"/>
                </a:solidFill>
              </a:rPr>
              <a:t>sync memory</a:t>
            </a:r>
            <a:r>
              <a:rPr lang="en-GB" dirty="0" smtClean="0"/>
              <a:t> instead completes the synchronisation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this guarantees </a:t>
            </a:r>
            <a:r>
              <a:rPr lang="en-GB" u="sng" dirty="0" smtClean="0"/>
              <a:t>all</a:t>
            </a:r>
            <a:r>
              <a:rPr lang="en-GB" dirty="0" smtClean="0"/>
              <a:t> messages have completed</a:t>
            </a:r>
          </a:p>
          <a:p>
            <a:pPr lvl="2"/>
            <a:r>
              <a:rPr lang="en-GB" dirty="0" smtClean="0"/>
              <a:t>no equivalent of </a:t>
            </a:r>
            <a:r>
              <a:rPr lang="en-GB" dirty="0" smtClean="0">
                <a:solidFill>
                  <a:srgbClr val="7030A0"/>
                </a:solidFill>
              </a:rPr>
              <a:t>MPI_WAITANY</a:t>
            </a:r>
            <a:r>
              <a:rPr lang="en-GB" dirty="0"/>
              <a:t> to </a:t>
            </a:r>
            <a:r>
              <a:rPr lang="en-GB" dirty="0" smtClean="0"/>
              <a:t>relieve </a:t>
            </a:r>
            <a:r>
              <a:rPr lang="en-GB" dirty="0" err="1" smtClean="0"/>
              <a:t>PCIe</a:t>
            </a:r>
            <a:r>
              <a:rPr lang="en-GB" dirty="0" smtClean="0"/>
              <a:t> </a:t>
            </a:r>
            <a:r>
              <a:rPr lang="en-GB" dirty="0" err="1" smtClean="0"/>
              <a:t>recv</a:t>
            </a:r>
            <a:r>
              <a:rPr lang="en-GB" dirty="0" smtClean="0"/>
              <a:t> buffer congestion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 parallel code is a scalar code with data transfers</a:t>
            </a:r>
          </a:p>
          <a:p>
            <a:pPr lvl="1"/>
            <a:r>
              <a:rPr lang="en-GB" dirty="0" smtClean="0"/>
              <a:t>We have looked at how to port a scalar code</a:t>
            </a:r>
          </a:p>
          <a:p>
            <a:pPr lvl="1"/>
            <a:r>
              <a:rPr lang="en-GB" dirty="0" smtClean="0"/>
              <a:t>Here we look at the parallel version of the same code</a:t>
            </a:r>
          </a:p>
          <a:p>
            <a:pPr lvl="1"/>
            <a:endParaRPr lang="en-GB" dirty="0"/>
          </a:p>
          <a:p>
            <a:r>
              <a:rPr lang="en-GB" dirty="0" smtClean="0"/>
              <a:t>The new feature is the data transfer between processors</a:t>
            </a:r>
          </a:p>
          <a:p>
            <a:pPr lvl="1"/>
            <a:r>
              <a:rPr lang="en-GB" dirty="0" smtClean="0"/>
              <a:t>which means local data transfers between CPU and GPU</a:t>
            </a:r>
          </a:p>
          <a:p>
            <a:pPr lvl="1"/>
            <a:endParaRPr lang="en-GB" dirty="0"/>
          </a:p>
          <a:p>
            <a:r>
              <a:rPr lang="en-GB" dirty="0" smtClean="0"/>
              <a:t>This talk looks at the extra things we need to consider</a:t>
            </a:r>
          </a:p>
          <a:p>
            <a:pPr lvl="1"/>
            <a:r>
              <a:rPr lang="en-GB" dirty="0" smtClean="0"/>
              <a:t>First at a conceptual level</a:t>
            </a:r>
          </a:p>
          <a:p>
            <a:pPr lvl="2"/>
            <a:r>
              <a:rPr lang="en-GB" dirty="0" smtClean="0"/>
              <a:t>the OpenACC part</a:t>
            </a:r>
          </a:p>
          <a:p>
            <a:pPr lvl="1"/>
            <a:r>
              <a:rPr lang="en-GB" dirty="0" smtClean="0"/>
              <a:t>Then some specific points for two different </a:t>
            </a:r>
            <a:r>
              <a:rPr lang="en-GB" dirty="0" err="1" smtClean="0"/>
              <a:t>comm</a:t>
            </a:r>
            <a:r>
              <a:rPr lang="en-GB" dirty="0" smtClean="0"/>
              <a:t> models</a:t>
            </a:r>
          </a:p>
          <a:p>
            <a:pPr lvl="2"/>
            <a:r>
              <a:rPr lang="en-GB" dirty="0" smtClean="0"/>
              <a:t>MPI</a:t>
            </a:r>
          </a:p>
          <a:p>
            <a:pPr lvl="2"/>
            <a:r>
              <a:rPr lang="en-GB" dirty="0" smtClean="0"/>
              <a:t>Fortran </a:t>
            </a:r>
            <a:r>
              <a:rPr lang="en-GB" dirty="0" err="1" smtClean="0"/>
              <a:t>coarrays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97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2779" y="1066800"/>
            <a:ext cx="4502621" cy="550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CAF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44958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57800" y="914400"/>
            <a:ext cx="685800" cy="369332"/>
          </a:xfrm>
          <a:prstGeom prst="rect">
            <a:avLst/>
          </a:prstGeom>
          <a:solidFill>
            <a:srgbClr val="EED2E8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914400"/>
            <a:ext cx="685800" cy="369332"/>
          </a:xfrm>
          <a:prstGeom prst="rect">
            <a:avLst/>
          </a:prstGeom>
          <a:solidFill>
            <a:srgbClr val="CFE7E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</a:t>
            </a:r>
            <a:endParaRPr lang="en-US" b="1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 / CAF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Total number of lines in the original </a:t>
            </a:r>
            <a:r>
              <a:rPr lang="en-US" dirty="0" err="1" smtClean="0"/>
              <a:t>Himeno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MPI-Fortran code:</a:t>
            </a:r>
            <a:r>
              <a:rPr lang="en-US" b="0" dirty="0" smtClean="0"/>
              <a:t>					</a:t>
            </a:r>
            <a:r>
              <a:rPr lang="en-US" b="0" dirty="0" smtClean="0">
                <a:solidFill>
                  <a:srgbClr val="FF0000"/>
                </a:solidFill>
              </a:rPr>
              <a:t>629</a:t>
            </a:r>
          </a:p>
          <a:p>
            <a:endParaRPr lang="en-US" b="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Total number lines in the modified version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coarrays</a:t>
            </a:r>
            <a:r>
              <a:rPr lang="en-US" dirty="0" smtClean="0"/>
              <a:t> and accelerator directives:</a:t>
            </a:r>
            <a:r>
              <a:rPr lang="en-US" b="0" dirty="0" smtClean="0"/>
              <a:t>		</a:t>
            </a:r>
            <a:r>
              <a:rPr lang="en-US" b="0" dirty="0" smtClean="0">
                <a:solidFill>
                  <a:srgbClr val="FF0000"/>
                </a:solidFill>
              </a:rPr>
              <a:t>554</a:t>
            </a:r>
          </a:p>
          <a:p>
            <a:pPr lvl="1"/>
            <a:r>
              <a:rPr lang="en-GB" dirty="0"/>
              <a:t> don't need MPI_CART_CREATE and the </a:t>
            </a:r>
            <a:r>
              <a:rPr lang="en-GB" dirty="0" smtClean="0"/>
              <a:t>like</a:t>
            </a:r>
          </a:p>
          <a:p>
            <a:pPr lvl="1"/>
            <a:endParaRPr lang="en-US" dirty="0"/>
          </a:p>
          <a:p>
            <a:r>
              <a:rPr lang="en-US" dirty="0" smtClean="0"/>
              <a:t>Total number of accelerator directives:</a:t>
            </a:r>
            <a:r>
              <a:rPr lang="en-US" b="0" dirty="0" smtClean="0">
                <a:solidFill>
                  <a:srgbClr val="FF0000"/>
                </a:solidFill>
              </a:rPr>
              <a:t>	  	  27</a:t>
            </a:r>
          </a:p>
          <a:p>
            <a:pPr lvl="1"/>
            <a:r>
              <a:rPr lang="en-GB" dirty="0"/>
              <a:t>plus 18 "end</a:t>
            </a:r>
            <a:r>
              <a:rPr lang="en-US" dirty="0"/>
              <a:t>" directives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Cray XK6 configuration: </a:t>
            </a:r>
          </a:p>
          <a:p>
            <a:pPr lvl="1"/>
            <a:r>
              <a:rPr lang="en-US" dirty="0" smtClean="0"/>
              <a:t>Single AMD IL-16 2.1GHz nodes, 16 cores per node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Tesla X2090 GPU, 1 GPU per node</a:t>
            </a:r>
          </a:p>
          <a:p>
            <a:pPr lvl="1"/>
            <a:r>
              <a:rPr lang="en-US" dirty="0" smtClean="0"/>
              <a:t>Running with 1 PE (GPU) per node</a:t>
            </a:r>
          </a:p>
          <a:p>
            <a:pPr lvl="1"/>
            <a:r>
              <a:rPr lang="en-US" dirty="0" err="1" smtClean="0"/>
              <a:t>Himeno</a:t>
            </a:r>
            <a:r>
              <a:rPr lang="en-US" dirty="0" smtClean="0"/>
              <a:t> case XL needs at least 16 XK6 nodes</a:t>
            </a:r>
          </a:p>
          <a:p>
            <a:pPr lvl="1"/>
            <a:r>
              <a:rPr lang="en-US" dirty="0" smtClean="0"/>
              <a:t>Testing blocking and asynchronous GPU implementations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Cray XE6 configuration:</a:t>
            </a:r>
          </a:p>
          <a:p>
            <a:pPr lvl="1"/>
            <a:r>
              <a:rPr lang="en-US" dirty="0" smtClean="0"/>
              <a:t>Dual AMD IL-16 2.1 GHz nodes, 32 cores per node</a:t>
            </a:r>
          </a:p>
          <a:p>
            <a:pPr lvl="1"/>
            <a:r>
              <a:rPr lang="en-US" dirty="0" smtClean="0"/>
              <a:t>Running on fully packed nodes: all cores used</a:t>
            </a:r>
          </a:p>
          <a:p>
            <a:pPr lvl="1"/>
            <a:r>
              <a:rPr lang="en-US" dirty="0" smtClean="0"/>
              <a:t>Depending on the number of nodes, 1-4 </a:t>
            </a:r>
            <a:r>
              <a:rPr lang="en-US" dirty="0" err="1" smtClean="0"/>
              <a:t>OpenMP</a:t>
            </a:r>
            <a:r>
              <a:rPr lang="en-US" dirty="0" smtClean="0"/>
              <a:t> threads per PE are used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All comparisons are for strong scaling on case XL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Himeno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XK6 GPU is about 1.6x faster than XE6</a:t>
            </a:r>
          </a:p>
          <a:p>
            <a:r>
              <a:rPr lang="en-US" dirty="0" err="1" smtClean="0"/>
              <a:t>OpenACC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implementation is ~ 8% faster than </a:t>
            </a:r>
            <a:r>
              <a:rPr lang="en-US" dirty="0" err="1" smtClean="0"/>
              <a:t>OpenACC</a:t>
            </a:r>
            <a:r>
              <a:rPr lang="en-US" dirty="0" smtClean="0"/>
              <a:t> blocking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119" y="2438400"/>
            <a:ext cx="6375761" cy="416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Himeno</a:t>
            </a:r>
            <a:r>
              <a:rPr lang="en-US" dirty="0" smtClean="0"/>
              <a:t> code breakdown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Host/GPU transfers take more time than the halo exchange (network)</a:t>
            </a:r>
          </a:p>
          <a:p>
            <a:pPr lvl="1"/>
            <a:r>
              <a:rPr lang="en-US" dirty="0" smtClean="0"/>
              <a:t>this code would benefit from an efficient direct GPU-GPU communication</a:t>
            </a:r>
          </a:p>
          <a:p>
            <a:r>
              <a:rPr lang="en-US" dirty="0" smtClean="0"/>
              <a:t>On 128 nodes, ~55% of the time is spent in the GPU compute kernel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5212" y="2980892"/>
            <a:ext cx="5310188" cy="357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Himeno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3D Poisson equation solver</a:t>
            </a:r>
          </a:p>
          <a:p>
            <a:pPr lvl="1"/>
            <a:r>
              <a:rPr lang="en-US" dirty="0" smtClean="0"/>
              <a:t>Iterative </a:t>
            </a:r>
            <a:r>
              <a:rPr lang="en-US" dirty="0"/>
              <a:t>loop evaluating 19-point </a:t>
            </a:r>
            <a:r>
              <a:rPr lang="en-US" dirty="0" smtClean="0"/>
              <a:t>stencil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intensive, memory bandwidth </a:t>
            </a:r>
            <a:r>
              <a:rPr lang="en-US" dirty="0" smtClean="0"/>
              <a:t>bound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Fortran, C, MPI and </a:t>
            </a:r>
            <a:r>
              <a:rPr lang="en-US" dirty="0" err="1" smtClean="0"/>
              <a:t>OpenMP</a:t>
            </a:r>
            <a:r>
              <a:rPr lang="en-US" dirty="0" smtClean="0"/>
              <a:t> implementations</a:t>
            </a:r>
            <a:br>
              <a:rPr lang="en-US" dirty="0" smtClean="0"/>
            </a:br>
            <a:r>
              <a:rPr lang="en-US" dirty="0" smtClean="0"/>
              <a:t>available from 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hlinkClick r:id="rId2"/>
              </a:rPr>
              <a:t>http://accc.riken.jp/2444.htm</a:t>
            </a:r>
            <a:endParaRPr lang="en-US" dirty="0" smtClean="0">
              <a:solidFill>
                <a:srgbClr val="595959"/>
              </a:solidFill>
              <a:latin typeface="Calibri" pitchFamily="34" charset="0"/>
              <a:cs typeface="+mn-cs"/>
              <a:hlinkClick r:id="rId3"/>
            </a:endParaRPr>
          </a:p>
          <a:p>
            <a:endParaRPr lang="en-US" dirty="0" smtClean="0"/>
          </a:p>
          <a:p>
            <a:r>
              <a:rPr lang="en-US" dirty="0" smtClean="0"/>
              <a:t>Fortran </a:t>
            </a:r>
            <a:r>
              <a:rPr lang="en-US" dirty="0" err="1" smtClean="0"/>
              <a:t>Coarray</a:t>
            </a:r>
            <a:r>
              <a:rPr lang="en-US" dirty="0" smtClean="0"/>
              <a:t> (CAF) version developed</a:t>
            </a:r>
          </a:p>
          <a:p>
            <a:pPr lvl="1"/>
            <a:r>
              <a:rPr lang="en-US" dirty="0" smtClean="0"/>
              <a:t>~600 lines of Fortran</a:t>
            </a:r>
          </a:p>
          <a:p>
            <a:pPr lvl="1"/>
            <a:r>
              <a:rPr lang="en-US" dirty="0" smtClean="0"/>
              <a:t>Fully ported to accelerator using 27 directive pairs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Strong scaling benchmark</a:t>
            </a:r>
          </a:p>
          <a:p>
            <a:pPr lvl="1"/>
            <a:r>
              <a:rPr lang="en-US" dirty="0" smtClean="0"/>
              <a:t>XL configuration: 1024 </a:t>
            </a:r>
            <a:r>
              <a:rPr lang="en-US" dirty="0"/>
              <a:t>x 512 x 512 global </a:t>
            </a:r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Expect halo exchanges to become </a:t>
            </a:r>
            <a:r>
              <a:rPr lang="en-US" dirty="0" smtClean="0"/>
              <a:t>significant as we scale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. </a:t>
            </a:r>
            <a:r>
              <a:rPr lang="en-US" dirty="0" smtClean="0"/>
              <a:t>GPU data transfers and kernel launches to help avoid this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696888"/>
            <a:ext cx="1888112" cy="18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program structure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14401"/>
            <a:ext cx="3528516" cy="5610944"/>
          </a:xfrm>
        </p:spPr>
        <p:txBody>
          <a:bodyPr>
            <a:normAutofit/>
          </a:bodyPr>
          <a:lstStyle/>
          <a:p>
            <a:r>
              <a:rPr lang="en-GB" dirty="0" smtClean="0"/>
              <a:t>Like scalar </a:t>
            </a:r>
            <a:r>
              <a:rPr lang="en-GB" dirty="0"/>
              <a:t>case: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initmt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/>
              <a:t> initialises data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jacobi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nn,gosa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does </a:t>
            </a:r>
            <a:r>
              <a:rPr lang="en-GB" dirty="0" err="1">
                <a:solidFill>
                  <a:schemeClr val="tx1"/>
                </a:solidFill>
              </a:rPr>
              <a:t>nn</a:t>
            </a:r>
            <a:r>
              <a:rPr lang="en-GB" dirty="0"/>
              <a:t> iterations</a:t>
            </a:r>
          </a:p>
          <a:p>
            <a:pPr lvl="2"/>
            <a:r>
              <a:rPr lang="en-GB" dirty="0"/>
              <a:t>stencil update to data</a:t>
            </a:r>
          </a:p>
          <a:p>
            <a:pPr lvl="1"/>
            <a:r>
              <a:rPr lang="en-GB" dirty="0"/>
              <a:t>called twice:</a:t>
            </a:r>
          </a:p>
          <a:p>
            <a:pPr lvl="2"/>
            <a:r>
              <a:rPr lang="en-GB" dirty="0"/>
              <a:t>once for calibration</a:t>
            </a:r>
          </a:p>
          <a:p>
            <a:pPr lvl="2"/>
            <a:r>
              <a:rPr lang="en-GB" dirty="0"/>
              <a:t>once </a:t>
            </a:r>
            <a:r>
              <a:rPr lang="en-GB" dirty="0" smtClean="0"/>
              <a:t>for </a:t>
            </a:r>
            <a:r>
              <a:rPr lang="en-GB" dirty="0"/>
              <a:t>measurement</a:t>
            </a:r>
          </a:p>
          <a:p>
            <a:endParaRPr lang="en-GB" dirty="0" smtClean="0"/>
          </a:p>
          <a:p>
            <a:r>
              <a:rPr lang="en-GB" dirty="0" smtClean="0"/>
              <a:t>differences:</a:t>
            </a:r>
            <a:endParaRPr lang="en-GB" dirty="0"/>
          </a:p>
          <a:p>
            <a:pPr lvl="1"/>
            <a:r>
              <a:rPr lang="en-GB" dirty="0" err="1" smtClean="0">
                <a:solidFill>
                  <a:schemeClr val="tx1"/>
                </a:solidFill>
              </a:rPr>
              <a:t>initcomm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r>
              <a:rPr lang="en-GB" dirty="0" smtClean="0"/>
              <a:t> routine</a:t>
            </a:r>
          </a:p>
          <a:p>
            <a:pPr lvl="2"/>
            <a:r>
              <a:rPr lang="en-GB" dirty="0" smtClean="0"/>
              <a:t>sets up processor grid</a:t>
            </a:r>
          </a:p>
          <a:p>
            <a:pPr lvl="2"/>
            <a:endParaRPr lang="en-GB" dirty="0"/>
          </a:p>
          <a:p>
            <a:endParaRPr lang="en-GB" dirty="0" err="1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707904" y="990600"/>
            <a:ext cx="5207496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PROGRAM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himeno</a:t>
            </a:r>
            <a:endParaRPr kumimoji="0" lang="en-US" sz="1300" b="1" i="0" u="none" strike="noStrike" kern="1200" cap="none" spc="-3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initcomm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 up processor grid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CALL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initmt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300" b="1" spc="-3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local matrices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cpu0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Wraps SYSTEM_CLOCK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(3,gosa)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= cpu1 - cpu0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	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nn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1300" b="1" spc="-3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ttarget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/(</a:t>
            </a:r>
            <a:r>
              <a:rPr kumimoji="0" lang="en-US" sz="13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cpu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/3.0))</a:t>
            </a:r>
            <a:r>
              <a:rPr kumimoji="0" lang="en-US" sz="1300" b="1" i="0" u="none" strike="noStrike" kern="1200" cap="none" spc="-3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!</a:t>
            </a:r>
            <a:r>
              <a:rPr kumimoji="0" lang="en-US" sz="1300" b="1" i="0" u="none" strike="noStrike" kern="1200" cap="none" spc="-3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Fixed runtime</a:t>
            </a:r>
            <a:endParaRPr kumimoji="0" lang="en-US" sz="1300" b="1" i="0" u="none" strike="noStrike" kern="1200" cap="none" spc="-3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= 1000	</a:t>
            </a:r>
            <a:r>
              <a:rPr lang="en-US" sz="1300" b="1" spc="-3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 Hardwired for testing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cpu0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jacobi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nn,gosa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cpu1 = </a:t>
            </a:r>
            <a:r>
              <a:rPr lang="en-US" sz="1300" b="1" spc="-30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83464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cpu1 - cpu0</a:t>
            </a: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3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US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xmflops2 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= flop*1.0d-6/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300" b="1" spc="-3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3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3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Loop </a:t>
            </a:r>
            <a:r>
              <a:rPr lang="en-GB" sz="13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executed 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times'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</a:t>
            </a:r>
            <a:r>
              <a:rPr lang="en-GB" sz="1300" b="1" spc="-3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Gosa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gosa</a:t>
            </a:r>
            <a:endParaRPr lang="en-GB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defRPr/>
            </a:pP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 *,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MFLOPS:'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,xmflops2</a:t>
            </a:r>
            <a:r>
              <a:rPr lang="en-GB" sz="1300" b="1" spc="-3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  </a:t>
            </a:r>
            <a:r>
              <a:rPr lang="en-GB" sz="1300" b="1" spc="-3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time(s):'</a:t>
            </a:r>
            <a:r>
              <a:rPr lang="en-GB" sz="1300" b="1" spc="-3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300" b="1" spc="-30" dirty="0" err="1">
                <a:latin typeface="Courier New" pitchFamily="49" charset="0"/>
                <a:cs typeface="Courier New" pitchFamily="49" charset="0"/>
              </a:rPr>
              <a:t>cpu</a:t>
            </a:r>
            <a:endParaRPr lang="en-US" sz="1300" b="1" spc="-30" dirty="0">
              <a:latin typeface="Courier New" pitchFamily="49" charset="0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3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kumimoji="0" lang="en-US" sz="13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300" b="1" spc="-3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spc="-3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himeno</a:t>
            </a:r>
            <a:endParaRPr lang="en-US" sz="1300" b="1" spc="-3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distributed </a:t>
            </a:r>
            <a:r>
              <a:rPr lang="en-US" dirty="0" err="1" smtClean="0"/>
              <a:t>jacobi</a:t>
            </a:r>
            <a:r>
              <a:rPr lang="en-US" dirty="0" smtClean="0"/>
              <a:t> routine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14400"/>
            <a:ext cx="3810000" cy="5562600"/>
          </a:xfrm>
        </p:spPr>
        <p:txBody>
          <a:bodyPr>
            <a:normAutofit/>
          </a:bodyPr>
          <a:lstStyle/>
          <a:p>
            <a:r>
              <a:rPr lang="en-US" b="0" dirty="0" smtClean="0"/>
              <a:t>iteration loop:</a:t>
            </a:r>
          </a:p>
          <a:p>
            <a:pPr lvl="1"/>
            <a:r>
              <a:rPr lang="en-US" b="0" dirty="0" smtClean="0"/>
              <a:t>fixed </a:t>
            </a:r>
            <a:r>
              <a:rPr lang="en-US" b="0" dirty="0" err="1" smtClean="0"/>
              <a:t>tripcount</a:t>
            </a:r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err="1"/>
              <a:t>j</a:t>
            </a:r>
            <a:r>
              <a:rPr lang="en-US" b="0" dirty="0" err="1" smtClean="0"/>
              <a:t>acobi</a:t>
            </a:r>
            <a:r>
              <a:rPr lang="en-US" b="0" dirty="0" smtClean="0"/>
              <a:t> kernel:</a:t>
            </a:r>
          </a:p>
          <a:p>
            <a:pPr lvl="1"/>
            <a:r>
              <a:rPr lang="en-US" b="0" dirty="0" smtClean="0"/>
              <a:t>new </a:t>
            </a:r>
            <a:r>
              <a:rPr lang="en-US" b="0" dirty="0" smtClean="0"/>
              <a:t>pressure array </a:t>
            </a:r>
            <a:r>
              <a:rPr lang="en-US" b="0" dirty="0" smtClean="0">
                <a:solidFill>
                  <a:srgbClr val="0070C0"/>
                </a:solidFill>
              </a:rPr>
              <a:t>wrk2</a:t>
            </a:r>
          </a:p>
          <a:p>
            <a:pPr lvl="1"/>
            <a:r>
              <a:rPr lang="en-US" dirty="0"/>
              <a:t>local residual </a:t>
            </a:r>
            <a:r>
              <a:rPr lang="en-US" b="0" dirty="0" err="1" smtClean="0">
                <a:solidFill>
                  <a:srgbClr val="FF0000"/>
                </a:solidFill>
              </a:rPr>
              <a:t>wgosa</a:t>
            </a:r>
            <a:endParaRPr lang="en-US" b="0" dirty="0" smtClean="0"/>
          </a:p>
          <a:p>
            <a:endParaRPr lang="en-US" sz="1100" b="0" dirty="0" smtClean="0"/>
          </a:p>
          <a:p>
            <a:r>
              <a:rPr lang="en-US" b="0" dirty="0" smtClean="0"/>
              <a:t>halo exchange</a:t>
            </a:r>
          </a:p>
          <a:p>
            <a:pPr lvl="1"/>
            <a:r>
              <a:rPr lang="en-US" b="0" dirty="0" smtClean="0"/>
              <a:t>between </a:t>
            </a:r>
            <a:r>
              <a:rPr lang="en-US" b="0" dirty="0" err="1" smtClean="0"/>
              <a:t>neighbours</a:t>
            </a:r>
            <a:endParaRPr lang="en-US" b="0" dirty="0" smtClean="0"/>
          </a:p>
          <a:p>
            <a:pPr lvl="1"/>
            <a:r>
              <a:rPr lang="en-US" b="0" dirty="0" smtClean="0"/>
              <a:t>uses send, receive </a:t>
            </a:r>
            <a:r>
              <a:rPr lang="en-US" b="0" dirty="0" smtClean="0"/>
              <a:t>buffers</a:t>
            </a:r>
          </a:p>
          <a:p>
            <a:endParaRPr lang="en-US" sz="1100" b="0" dirty="0" smtClean="0"/>
          </a:p>
          <a:p>
            <a:r>
              <a:rPr lang="en-US" b="0" dirty="0" err="1" smtClean="0"/>
              <a:t>Allreduce</a:t>
            </a:r>
            <a:endParaRPr lang="en-US" b="0" dirty="0" smtClean="0"/>
          </a:p>
          <a:p>
            <a:pPr lvl="1"/>
            <a:r>
              <a:rPr lang="en-US" b="0" dirty="0" smtClean="0"/>
              <a:t>global residual </a:t>
            </a:r>
            <a:r>
              <a:rPr lang="en-US" b="0" dirty="0" err="1" smtClean="0">
                <a:solidFill>
                  <a:srgbClr val="FF0000"/>
                </a:solidFill>
              </a:rPr>
              <a:t>gosa</a:t>
            </a:r>
            <a:endParaRPr lang="en-US" dirty="0"/>
          </a:p>
          <a:p>
            <a:pPr lvl="1"/>
            <a:r>
              <a:rPr lang="en-US" dirty="0" err="1" smtClean="0"/>
              <a:t>wgosa</a:t>
            </a:r>
            <a:r>
              <a:rPr lang="en-US" dirty="0" smtClean="0"/>
              <a:t> summed over PEs</a:t>
            </a:r>
          </a:p>
          <a:p>
            <a:endParaRPr lang="en-US" b="0" dirty="0" smtClean="0"/>
          </a:p>
          <a:p>
            <a:r>
              <a:rPr lang="en-US" b="0" dirty="0" smtClean="0"/>
              <a:t>second </a:t>
            </a:r>
            <a:r>
              <a:rPr lang="en-US" b="0" dirty="0"/>
              <a:t>kernel: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 </a:t>
            </a:r>
            <a:r>
              <a:rPr lang="en-US" dirty="0"/>
              <a:t>array updated from </a:t>
            </a:r>
            <a:r>
              <a:rPr lang="en-US" dirty="0">
                <a:solidFill>
                  <a:srgbClr val="0070C0"/>
                </a:solidFill>
              </a:rPr>
              <a:t>wrk2</a:t>
            </a:r>
            <a:endParaRPr lang="en-US" dirty="0"/>
          </a:p>
          <a:p>
            <a:endParaRPr lang="en-US" sz="1100" b="0" dirty="0"/>
          </a:p>
          <a:p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1447800"/>
            <a:ext cx="5029200" cy="434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loop = 1,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nn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compute Jacobi: </a:t>
            </a:r>
            <a:r>
              <a:rPr lang="en-US" sz="16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spc="-3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wgosa</a:t>
            </a:r>
            <a:endParaRPr lang="en-US" sz="1600" b="1" spc="-3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pack halos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b="1" spc="-3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into send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bufs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exchange halos with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neighbour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PEs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Allreduce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to sum </a:t>
            </a:r>
            <a:r>
              <a:rPr lang="en-US" sz="1600" b="1" spc="-3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wgosa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across </a:t>
            </a:r>
            <a:r>
              <a:rPr lang="en-US" sz="1600" b="1" spc="-30" dirty="0" err="1" smtClean="0">
                <a:latin typeface="Courier New" pitchFamily="49" charset="0"/>
                <a:cs typeface="Courier New" pitchFamily="49" charset="0"/>
              </a:rPr>
              <a:t>Pes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copy </a:t>
            </a: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back </a:t>
            </a:r>
            <a:r>
              <a:rPr lang="en-US" sz="1600" b="1" spc="-3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wrk2</a:t>
            </a: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16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b="1" spc="-30" dirty="0" smtClean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smtClean="0">
                <a:latin typeface="Courier New" pitchFamily="49" charset="0"/>
                <a:cs typeface="Courier New" pitchFamily="49" charset="0"/>
              </a:rPr>
              <a:t> unpack </a:t>
            </a: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halos into </a:t>
            </a:r>
            <a:r>
              <a:rPr lang="en-US" sz="1600" b="1" spc="-3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b="1" spc="-30" dirty="0" err="1">
                <a:latin typeface="Courier New" pitchFamily="49" charset="0"/>
                <a:cs typeface="Courier New" pitchFamily="49" charset="0"/>
              </a:rPr>
              <a:t>recv</a:t>
            </a:r>
            <a:r>
              <a:rPr lang="en-US" sz="1600" b="1" spc="-3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pc="-30" dirty="0" err="1">
                <a:latin typeface="Courier New" pitchFamily="49" charset="0"/>
                <a:cs typeface="Courier New" pitchFamily="49" charset="0"/>
              </a:rPr>
              <a:t>bufs</a:t>
            </a:r>
            <a:endParaRPr lang="en-US" sz="1600" b="1" spc="-30" dirty="0"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endParaRPr lang="en-US" sz="1600" b="1" spc="-3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  <a:p>
            <a:pPr marL="283464" lvl="0" indent="-283464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</a:pPr>
            <a:r>
              <a:rPr lang="en-US" sz="1600" b="1" spc="-30" dirty="0" smtClean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ENDDO</a:t>
            </a:r>
            <a:endParaRPr lang="en-US" sz="1600" b="1" spc="-30" dirty="0" smtClean="0">
              <a:solidFill>
                <a:schemeClr val="accent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Jacobi computational kernel (serial)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3810000" cy="5181600"/>
          </a:xfrm>
        </p:spPr>
        <p:txBody>
          <a:bodyPr/>
          <a:lstStyle/>
          <a:p>
            <a:r>
              <a:rPr lang="en-US" b="0" dirty="0" smtClean="0"/>
              <a:t>The stencil is applied to pressure </a:t>
            </a:r>
            <a:r>
              <a:rPr lang="en-US" b="0" dirty="0" smtClean="0">
                <a:latin typeface="+mn-lt"/>
              </a:rPr>
              <a:t>array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ourier New" pitchFamily="49" charset="0"/>
              </a:rPr>
              <a:t> p</a:t>
            </a:r>
          </a:p>
          <a:p>
            <a:endParaRPr lang="en-US" b="0" dirty="0" smtClean="0"/>
          </a:p>
          <a:p>
            <a:r>
              <a:rPr lang="en-US" b="0" dirty="0" smtClean="0"/>
              <a:t>Updated pressure values are saved to temporary array </a:t>
            </a:r>
            <a:r>
              <a:rPr lang="en-US" b="0" dirty="0" smtClean="0">
                <a:solidFill>
                  <a:srgbClr val="0070C0"/>
                </a:solidFill>
              </a:rPr>
              <a:t>wrk2</a:t>
            </a:r>
          </a:p>
          <a:p>
            <a:endParaRPr lang="en-US" b="0" dirty="0" smtClean="0"/>
          </a:p>
          <a:p>
            <a:r>
              <a:rPr lang="en-US" b="0" dirty="0" smtClean="0"/>
              <a:t>Local </a:t>
            </a:r>
            <a:r>
              <a:rPr lang="en-US" b="0" dirty="0"/>
              <a:t>c</a:t>
            </a:r>
            <a:r>
              <a:rPr lang="en-US" b="0" dirty="0" smtClean="0"/>
              <a:t>ontrol </a:t>
            </a:r>
            <a:r>
              <a:rPr lang="en-US" b="0" dirty="0" smtClean="0"/>
              <a:t>value </a:t>
            </a:r>
            <a:r>
              <a:rPr lang="en-US" b="0" dirty="0" err="1" smtClean="0">
                <a:solidFill>
                  <a:srgbClr val="FF0000"/>
                </a:solidFill>
              </a:rPr>
              <a:t>wgosa</a:t>
            </a:r>
            <a:r>
              <a:rPr lang="en-US" b="0" dirty="0" smtClean="0"/>
              <a:t> is computed</a:t>
            </a:r>
          </a:p>
          <a:p>
            <a:endParaRPr lang="en-US" b="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962400" y="990600"/>
            <a:ext cx="49530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 K=2,kmax-1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DO J=2,jmax-1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DO I=2,imax-1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s0=a(I,J,K,1)*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K ) 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+a(I,J,K,2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J+1,K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+a(I,J,K,3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J, K+1)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+b(I,J,K,1)*(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(I+1,J+1,K 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(I+1,J-1,K 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(I-1,J+1,K 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(I-1,J-1,K 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+b(I,J,K,2)*(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 J+1,K+1)-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 J-1,K+1)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 J+1,K-1)+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 J-1,K-1))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+b(I,J,K,3)*(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(I+1,J, K+1)-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(I-1,J, K+1) 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      -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(I+1,J, K-1)+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(I-1,J, K-1))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+c(I,J,K,1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(I-1,J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+c(I,J,K,2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J-1,K 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+c(I,J,K,3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J, K-1) &amp;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+ wrk1(I,J,K)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1200" b="1" spc="-3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(s0*a(I,J,K,4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)-</a:t>
            </a:r>
            <a:r>
              <a:rPr lang="en-US" sz="12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(I,J,K))*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bnd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(I,J,K)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wgosa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wgosa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wrk2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(I,J,K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</a:t>
            </a:r>
            <a:r>
              <a:rPr lang="en-US" sz="1200" b="1" spc="-3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(I,J,K) + omega * </a:t>
            </a:r>
            <a:r>
              <a:rPr kumimoji="0" lang="en-US" sz="1200" b="1" i="0" u="none" strike="noStrike" kern="1200" cap="none" spc="-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endParaRPr kumimoji="0" lang="en-US" sz="1200" b="1" i="0" u="none" strike="noStrike" kern="1200" cap="none" spc="-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ENDDO</a:t>
            </a:r>
          </a:p>
          <a:p>
            <a:pPr marL="283464" marR="0" lvl="0" indent="-283464" algn="l" defTabSz="914400" rtl="0" eaLnBrk="1" fontAlgn="auto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-3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ENDDO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458200" y="1828800"/>
            <a:ext cx="297833" cy="609600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8477993" y="1961406"/>
            <a:ext cx="1060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B050"/>
                </a:solidFill>
              </a:rPr>
              <a:t>fwd </a:t>
            </a:r>
            <a:r>
              <a:rPr lang="en-GB" sz="1600" b="1" dirty="0" err="1" smtClean="0">
                <a:solidFill>
                  <a:srgbClr val="00B050"/>
                </a:solidFill>
              </a:rPr>
              <a:t>n.n</a:t>
            </a:r>
            <a:r>
              <a:rPr lang="en-GB" sz="1600" b="1" dirty="0" smtClean="0">
                <a:solidFill>
                  <a:srgbClr val="00B050"/>
                </a:solidFill>
              </a:rPr>
              <a:t>.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8458199" y="3810000"/>
            <a:ext cx="297833" cy="609600"/>
          </a:xfrm>
          <a:prstGeom prst="rightBrac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8436977" y="390742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solidFill>
                  <a:srgbClr val="00B050"/>
                </a:solidFill>
              </a:rPr>
              <a:t>bwd</a:t>
            </a:r>
            <a:r>
              <a:rPr lang="en-GB" sz="1600" b="1" dirty="0" smtClean="0">
                <a:solidFill>
                  <a:srgbClr val="00B050"/>
                </a:solidFill>
              </a:rPr>
              <a:t> </a:t>
            </a:r>
            <a:r>
              <a:rPr lang="en-GB" sz="1600" b="1" dirty="0" err="1" smtClean="0">
                <a:solidFill>
                  <a:srgbClr val="00B050"/>
                </a:solidFill>
              </a:rPr>
              <a:t>n.n</a:t>
            </a:r>
            <a:r>
              <a:rPr lang="en-GB" sz="1600" b="1" dirty="0" smtClean="0">
                <a:solidFill>
                  <a:srgbClr val="00B050"/>
                </a:solidFill>
              </a:rPr>
              <a:t>.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458200" y="2514600"/>
            <a:ext cx="297833" cy="1219199"/>
          </a:xfrm>
          <a:prstGeom prst="rightBrace">
            <a:avLst/>
          </a:prstGeom>
          <a:noFill/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453478" y="2900323"/>
            <a:ext cx="1212533" cy="44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 smtClean="0">
                <a:solidFill>
                  <a:srgbClr val="7030A0"/>
                </a:solidFill>
              </a:rPr>
              <a:t>n.n.n</a:t>
            </a:r>
            <a:r>
              <a:rPr lang="en-GB" sz="1600" b="1" dirty="0" smtClean="0">
                <a:solidFill>
                  <a:srgbClr val="7030A0"/>
                </a:solidFill>
              </a:rPr>
              <a:t>.</a:t>
            </a:r>
            <a:endParaRPr lang="en-US" sz="1600" b="1" dirty="0" smtClean="0">
              <a:solidFill>
                <a:srgbClr val="7030A0"/>
              </a:solidFill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</a:t>
            </a:r>
            <a:r>
              <a:rPr lang="en-GB" dirty="0" err="1" smtClean="0"/>
              <a:t>jacobi</a:t>
            </a:r>
            <a:r>
              <a:rPr lang="en-GB" dirty="0" smtClean="0"/>
              <a:t> routine as a flowchart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392612" cy="5256931"/>
          </a:xfrm>
        </p:spPr>
        <p:txBody>
          <a:bodyPr/>
          <a:lstStyle/>
          <a:p>
            <a:r>
              <a:rPr lang="en-GB" dirty="0" smtClean="0"/>
              <a:t>tasks reorganised</a:t>
            </a:r>
          </a:p>
          <a:p>
            <a:pPr lvl="1"/>
            <a:r>
              <a:rPr lang="en-GB" dirty="0" smtClean="0"/>
              <a:t>take advantage of overlap</a:t>
            </a:r>
          </a:p>
          <a:p>
            <a:pPr lvl="2"/>
            <a:r>
              <a:rPr lang="en-GB" dirty="0" smtClean="0"/>
              <a:t>just network at this point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still some freedom:</a:t>
            </a:r>
          </a:p>
          <a:p>
            <a:pPr lvl="2"/>
            <a:r>
              <a:rPr lang="en-GB" dirty="0" smtClean="0"/>
              <a:t>barrier can move relative to</a:t>
            </a:r>
          </a:p>
          <a:p>
            <a:pPr lvl="3"/>
            <a:r>
              <a:rPr lang="en-GB" dirty="0" err="1" smtClean="0"/>
              <a:t>Allreduce</a:t>
            </a:r>
            <a:endParaRPr lang="en-GB" dirty="0" smtClean="0"/>
          </a:p>
          <a:p>
            <a:pPr lvl="3"/>
            <a:r>
              <a:rPr lang="en-GB" dirty="0" smtClean="0"/>
              <a:t>wrk2→bulk</a:t>
            </a:r>
          </a:p>
          <a:p>
            <a:pPr lvl="3"/>
            <a:endParaRPr lang="en-GB" dirty="0"/>
          </a:p>
          <a:p>
            <a:pPr lvl="1"/>
            <a:r>
              <a:rPr lang="en-GB" dirty="0"/>
              <a:t>W</a:t>
            </a:r>
            <a:r>
              <a:rPr lang="en-GB" dirty="0" smtClean="0"/>
              <a:t>hich is best order?</a:t>
            </a:r>
          </a:p>
          <a:p>
            <a:pPr lvl="2"/>
            <a:r>
              <a:rPr lang="en-GB" dirty="0" smtClean="0"/>
              <a:t>depends on:</a:t>
            </a:r>
          </a:p>
          <a:p>
            <a:pPr lvl="3"/>
            <a:r>
              <a:rPr lang="en-GB" dirty="0" smtClean="0"/>
              <a:t>hardware</a:t>
            </a:r>
          </a:p>
          <a:p>
            <a:pPr lvl="3"/>
            <a:r>
              <a:rPr lang="en-GB" dirty="0" err="1" smtClean="0"/>
              <a:t>comms</a:t>
            </a:r>
            <a:r>
              <a:rPr lang="en-GB" dirty="0" smtClean="0"/>
              <a:t> library</a:t>
            </a:r>
          </a:p>
          <a:p>
            <a:pPr lvl="3"/>
            <a:r>
              <a:rPr lang="en-GB" dirty="0" smtClean="0"/>
              <a:t>kernel details</a:t>
            </a:r>
          </a:p>
          <a:p>
            <a:pPr lvl="3"/>
            <a:r>
              <a:rPr lang="en-GB" dirty="0" smtClean="0"/>
              <a:t>local problem size</a:t>
            </a:r>
          </a:p>
          <a:p>
            <a:pPr marL="960120" lvl="3" indent="0">
              <a:buNone/>
            </a:pP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7"/>
          <a:stretch/>
        </p:blipFill>
        <p:spPr>
          <a:xfrm>
            <a:off x="4419600" y="1143000"/>
            <a:ext cx="4545013" cy="5486400"/>
          </a:xfrm>
        </p:spPr>
      </p:pic>
    </p:spTree>
    <p:extLst>
      <p:ext uri="{BB962C8B-B14F-4D97-AF65-F5344CB8AC3E}">
        <p14:creationId xmlns:p14="http://schemas.microsoft.com/office/powerpoint/2010/main" val="238080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OpenACC port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err="1" smtClean="0"/>
              <a:t>Loopnest</a:t>
            </a:r>
            <a:r>
              <a:rPr lang="en-GB" dirty="0" smtClean="0"/>
              <a:t> kernels</a:t>
            </a:r>
          </a:p>
          <a:p>
            <a:pPr lvl="1"/>
            <a:r>
              <a:rPr lang="en-GB" dirty="0" smtClean="0"/>
              <a:t>stencil</a:t>
            </a:r>
          </a:p>
          <a:p>
            <a:pPr lvl="1"/>
            <a:r>
              <a:rPr lang="en-GB" dirty="0" smtClean="0"/>
              <a:t>pack halos</a:t>
            </a:r>
          </a:p>
          <a:p>
            <a:pPr lvl="1"/>
            <a:r>
              <a:rPr lang="en-GB" dirty="0" smtClean="0"/>
              <a:t>wrk2→bulk</a:t>
            </a:r>
          </a:p>
          <a:p>
            <a:pPr lvl="1"/>
            <a:r>
              <a:rPr lang="en-GB" dirty="0" smtClean="0"/>
              <a:t>unpack halos</a:t>
            </a:r>
          </a:p>
          <a:p>
            <a:r>
              <a:rPr lang="en-GB" dirty="0" err="1" smtClean="0"/>
              <a:t>acc</a:t>
            </a:r>
            <a:r>
              <a:rPr lang="en-GB" dirty="0" smtClean="0"/>
              <a:t> updates</a:t>
            </a:r>
          </a:p>
          <a:p>
            <a:endParaRPr lang="en-GB" dirty="0"/>
          </a:p>
          <a:p>
            <a:r>
              <a:rPr lang="en-GB" dirty="0" smtClean="0"/>
              <a:t>Some additional overlap</a:t>
            </a:r>
          </a:p>
          <a:p>
            <a:pPr lvl="1"/>
            <a:r>
              <a:rPr lang="en-GB" dirty="0" smtClean="0"/>
              <a:t>GPU kernels asynchronous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wrk2→</a:t>
            </a:r>
            <a:r>
              <a:rPr lang="en-GB" dirty="0" smtClean="0"/>
              <a:t>bulk</a:t>
            </a:r>
          </a:p>
          <a:p>
            <a:pPr lvl="2"/>
            <a:r>
              <a:rPr lang="en-GB" dirty="0" smtClean="0"/>
              <a:t>can overlap </a:t>
            </a:r>
            <a:r>
              <a:rPr lang="en-GB" dirty="0" err="1" smtClean="0"/>
              <a:t>comms</a:t>
            </a:r>
            <a:endParaRPr lang="en-GB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/>
          <a:stretch/>
        </p:blipFill>
        <p:spPr>
          <a:xfrm>
            <a:off x="4265448" y="1295400"/>
            <a:ext cx="4699165" cy="5257799"/>
          </a:xfrm>
        </p:spPr>
      </p:pic>
    </p:spTree>
    <p:extLst>
      <p:ext uri="{BB962C8B-B14F-4D97-AF65-F5344CB8AC3E}">
        <p14:creationId xmlns:p14="http://schemas.microsoft.com/office/powerpoint/2010/main" val="22261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Asynchronicity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handle</a:t>
            </a:r>
          </a:p>
          <a:p>
            <a:pPr lvl="1"/>
            <a:r>
              <a:rPr lang="en-GB" dirty="0" smtClean="0"/>
              <a:t>allows task overlap on GPU</a:t>
            </a:r>
          </a:p>
          <a:p>
            <a:pPr lvl="1"/>
            <a:endParaRPr lang="en-GB" dirty="0"/>
          </a:p>
          <a:p>
            <a:r>
              <a:rPr lang="en-GB" dirty="0" smtClean="0"/>
              <a:t>Dotted lines are </a:t>
            </a:r>
            <a:r>
              <a:rPr lang="en-GB" dirty="0" err="1" smtClean="0"/>
              <a:t>async</a:t>
            </a:r>
            <a:endParaRPr lang="en-GB" dirty="0" smtClean="0"/>
          </a:p>
          <a:p>
            <a:pPr lvl="1"/>
            <a:r>
              <a:rPr lang="en-GB" dirty="0" smtClean="0"/>
              <a:t>halo pack</a:t>
            </a:r>
          </a:p>
          <a:p>
            <a:pPr lvl="2"/>
            <a:r>
              <a:rPr lang="en-GB" dirty="0" smtClean="0"/>
              <a:t>can overlap x, y, z directions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halo unpack</a:t>
            </a:r>
          </a:p>
          <a:p>
            <a:pPr lvl="2"/>
            <a:r>
              <a:rPr lang="en-GB" dirty="0" smtClean="0"/>
              <a:t>can overlap x, y, z directions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also overlap with </a:t>
            </a:r>
            <a:r>
              <a:rPr lang="en-GB" dirty="0"/>
              <a:t>wrk2→</a:t>
            </a:r>
            <a:r>
              <a:rPr lang="en-GB" dirty="0" smtClean="0"/>
              <a:t>bulk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Red lines are sync points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/>
          <a:stretch/>
        </p:blipFill>
        <p:spPr>
          <a:xfrm>
            <a:off x="4265448" y="1295400"/>
            <a:ext cx="4699166" cy="5257799"/>
          </a:xfrm>
        </p:spPr>
      </p:pic>
    </p:spTree>
    <p:extLst>
      <p:ext uri="{BB962C8B-B14F-4D97-AF65-F5344CB8AC3E}">
        <p14:creationId xmlns:p14="http://schemas.microsoft.com/office/powerpoint/2010/main" val="300099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0E437-B5E2-4832-809F-3D0E50318B79}">
  <ds:schemaRefs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578</TotalTime>
  <Words>1912</Words>
  <Application>Microsoft Office PowerPoint</Application>
  <PresentationFormat>On-screen Show (4:3)</PresentationFormat>
  <Paragraphs>492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Cray_2012_v2</vt:lpstr>
      <vt:lpstr>Case study:  the parallel Himeno code</vt:lpstr>
      <vt:lpstr>Contents</vt:lpstr>
      <vt:lpstr>The Himeno Benchmark</vt:lpstr>
      <vt:lpstr>Overall program structure</vt:lpstr>
      <vt:lpstr>The distributed jacobi routine</vt:lpstr>
      <vt:lpstr>The Jacobi computational kernel (serial)</vt:lpstr>
      <vt:lpstr>Distributed jacobi routine as a flowchart</vt:lpstr>
      <vt:lpstr>First OpenACC port</vt:lpstr>
      <vt:lpstr>Asynchronicity</vt:lpstr>
      <vt:lpstr>Packing and transferring send buffers</vt:lpstr>
      <vt:lpstr>Packing and transferring send buffers (better)</vt:lpstr>
      <vt:lpstr>Transferring and unpacking recv buffers</vt:lpstr>
      <vt:lpstr>Data region considerations</vt:lpstr>
      <vt:lpstr>Communications models</vt:lpstr>
      <vt:lpstr>MPI</vt:lpstr>
      <vt:lpstr>Fortran coarrays</vt:lpstr>
      <vt:lpstr>CAF and Himeno</vt:lpstr>
      <vt:lpstr>Using CAF for parallel Himeno with OpenACC</vt:lpstr>
      <vt:lpstr>CAF synchronisation</vt:lpstr>
      <vt:lpstr>Final CAF implementation</vt:lpstr>
      <vt:lpstr>OpenACC  / CAF version</vt:lpstr>
      <vt:lpstr>Benchmarking the code</vt:lpstr>
      <vt:lpstr>Himeno performance</vt:lpstr>
      <vt:lpstr>Himeno code breakdown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the Himeno code</dc:title>
  <dc:creator>Roberto Ansaloni</dc:creator>
  <cp:lastModifiedBy>ahart</cp:lastModifiedBy>
  <cp:revision>52</cp:revision>
  <dcterms:created xsi:type="dcterms:W3CDTF">2012-05-08T20:03:31Z</dcterms:created>
  <dcterms:modified xsi:type="dcterms:W3CDTF">2013-02-12T14:40:06Z</dcterms:modified>
</cp:coreProperties>
</file>