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283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594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E2A5C-3ED9-471C-AE31-7560D9E7431F}" type="datetime5">
              <a:rPr lang="en-GB" smtClean="0"/>
              <a:t>12-Feb-13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833B8-3773-40F3-A392-05BFE96EC8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34524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95049-0F39-40BB-BD1C-118E38437AA4}" type="datetime5">
              <a:rPr lang="en-GB" smtClean="0"/>
              <a:t>12-Feb-13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FB3CA-B8FA-48E2-BB98-ADAA5B79A4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7440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A33ACC-E9FA-4565-BF48-82FDCD9774A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025"/>
            <a:ext cx="7772400" cy="1470025"/>
          </a:xfrm>
        </p:spPr>
        <p:txBody>
          <a:bodyPr>
            <a:normAutofit/>
          </a:bodyPr>
          <a:lstStyle>
            <a:lvl1pPr algn="ctr">
              <a:defRPr lang="en-US" sz="3600" dirty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or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52400" y="1295400"/>
            <a:ext cx="87630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1268413"/>
            <a:ext cx="8713092" cy="52569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6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1268413"/>
            <a:ext cx="4248596" cy="52569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4716016" y="1268760"/>
            <a:ext cx="4248596" cy="52569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38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T&amp;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9388" y="1268413"/>
            <a:ext cx="8713092" cy="25206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179512" y="3933056"/>
            <a:ext cx="8713092" cy="25206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18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315200" cy="8382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7630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553200"/>
            <a:ext cx="228600" cy="228600"/>
          </a:xfrm>
          <a:prstGeom prst="ellips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0" tIns="0" rIns="0" bIns="0" rtlCol="0" anchor="ctr"/>
          <a:lstStyle>
            <a:lvl1pPr algn="ctr">
              <a:defRPr sz="800" b="1">
                <a:solidFill>
                  <a:schemeClr val="accent5"/>
                </a:solidFill>
                <a:latin typeface="Century Gothic" pitchFamily="34" charset="0"/>
              </a:defRPr>
            </a:lvl1pPr>
          </a:lstStyle>
          <a:p>
            <a:fld id="{F040BB64-8804-472C-89C9-1468A4B40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7" r:id="rId4"/>
    <p:sldLayoutId id="2147483666" r:id="rId5"/>
    <p:sldLayoutId id="2147483663" r:id="rId6"/>
    <p:sldLayoutId id="2147483664" r:id="rId7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600" b="1" kern="1200" spc="-30" baseline="0">
          <a:solidFill>
            <a:schemeClr val="accent5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83464" indent="-283464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accent2"/>
        </a:buClr>
        <a:buSzPct val="100000"/>
        <a:buFont typeface="Arial" pitchFamily="34" charset="0"/>
        <a:buChar char="●"/>
        <a:defRPr sz="2400" b="1" kern="1200" spc="-3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649224" indent="-28575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accent2"/>
        </a:buClr>
        <a:buSzPct val="85000"/>
        <a:buFont typeface="Calibri" pitchFamily="34" charset="0"/>
        <a:buChar char="●"/>
        <a:defRPr lang="en-US" sz="2000" kern="1200" dirty="0" smtClean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914400" indent="-22860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tx2">
            <a:lumMod val="60000"/>
            <a:lumOff val="40000"/>
          </a:schemeClr>
        </a:buClr>
        <a:buSzPct val="85000"/>
        <a:buFont typeface="Calibri" pitchFamily="34" charset="0"/>
        <a:buChar char="●"/>
        <a:defRPr lang="en-US" sz="1800" kern="1200" dirty="0" smtClean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188720" indent="-22860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tx2">
            <a:lumMod val="60000"/>
            <a:lumOff val="40000"/>
          </a:schemeClr>
        </a:buClr>
        <a:buSzPct val="85000"/>
        <a:buFont typeface="Calibri" pitchFamily="34" charset="0"/>
        <a:buChar char="●"/>
        <a:defRPr lang="en-US" sz="1600" kern="1200" dirty="0" smtClean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1463040" indent="-228600" algn="l" defTabSz="914400" rtl="0" eaLnBrk="1" latinLnBrk="0" hangingPunct="1">
        <a:lnSpc>
          <a:spcPct val="85000"/>
        </a:lnSpc>
        <a:spcBef>
          <a:spcPts val="150"/>
        </a:spcBef>
        <a:spcAft>
          <a:spcPts val="150"/>
        </a:spcAft>
        <a:buClr>
          <a:schemeClr val="tx2">
            <a:lumMod val="60000"/>
            <a:lumOff val="40000"/>
          </a:schemeClr>
        </a:buClr>
        <a:buSzPct val="85000"/>
        <a:buFont typeface="Calibri" pitchFamily="34" charset="0"/>
        <a:buChar char="●"/>
        <a:defRPr lang="en-US" sz="1600" kern="1200" dirty="0">
          <a:solidFill>
            <a:schemeClr val="tx1">
              <a:lumMod val="50000"/>
              <a:lumOff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s.nasa.gov/publications/npb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Porting real applications</a:t>
            </a:r>
            <a:endParaRPr lang="en-US" dirty="0" smtClean="0">
              <a:ln>
                <a:noFill/>
              </a:ln>
              <a:ea typeface="ＭＳ Ｐゴシック"/>
              <a:cs typeface="Arial" charset="0"/>
            </a:endParaRPr>
          </a:p>
        </p:txBody>
      </p:sp>
      <p:sp>
        <p:nvSpPr>
          <p:cNvPr id="11266" name="Subtitle 5"/>
          <p:cNvSpPr>
            <a:spLocks noGrp="1"/>
          </p:cNvSpPr>
          <p:nvPr>
            <p:ph type="subTitle" idx="1"/>
          </p:nvPr>
        </p:nvSpPr>
        <p:spPr>
          <a:xfrm>
            <a:off x="1371600" y="2996952"/>
            <a:ext cx="6400800" cy="2108448"/>
          </a:xfrm>
        </p:spPr>
        <p:txBody>
          <a:bodyPr/>
          <a:lstStyle/>
          <a:p>
            <a:r>
              <a:rPr lang="en-GB" dirty="0" smtClean="0">
                <a:latin typeface="Arial" charset="0"/>
                <a:ea typeface="ＭＳ Ｐゴシック"/>
                <a:cs typeface="ＭＳ Ｐゴシック"/>
              </a:rPr>
              <a:t>Alistair Hart</a:t>
            </a:r>
          </a:p>
          <a:p>
            <a:r>
              <a:rPr lang="en-GB" dirty="0" smtClean="0">
                <a:latin typeface="Arial" charset="0"/>
                <a:ea typeface="ＭＳ Ｐゴシック"/>
                <a:cs typeface="ＭＳ Ｐゴシック"/>
              </a:rPr>
              <a:t>Cray </a:t>
            </a:r>
            <a:r>
              <a:rPr lang="en-GB" dirty="0" err="1" smtClean="0">
                <a:latin typeface="Arial" charset="0"/>
                <a:ea typeface="ＭＳ Ｐゴシック"/>
                <a:cs typeface="ＭＳ Ｐゴシック"/>
              </a:rPr>
              <a:t>Exascale</a:t>
            </a:r>
            <a:r>
              <a:rPr lang="en-GB" dirty="0" smtClean="0">
                <a:latin typeface="Arial" charset="0"/>
                <a:ea typeface="ＭＳ Ｐゴシック"/>
                <a:cs typeface="ＭＳ Ｐゴシック"/>
              </a:rPr>
              <a:t> Research Initiative Europe</a:t>
            </a:r>
          </a:p>
          <a:p>
            <a:pPr algn="r"/>
            <a:endParaRPr lang="en-GB" dirty="0" smtClean="0">
              <a:latin typeface="Arial" charset="0"/>
              <a:ea typeface="ＭＳ Ｐゴシック"/>
              <a:cs typeface="ＭＳ Ｐゴシック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0032" y="4040723"/>
            <a:ext cx="4211960" cy="2221012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9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Enable Cray </a:t>
            </a:r>
            <a:r>
              <a:rPr lang="en-GB" dirty="0"/>
              <a:t>R</a:t>
            </a:r>
            <a:r>
              <a:rPr lang="en-GB" dirty="0" smtClean="0"/>
              <a:t>untime Commentary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400" y="980728"/>
            <a:ext cx="8763000" cy="5496272"/>
          </a:xfrm>
        </p:spPr>
        <p:txBody>
          <a:bodyPr/>
          <a:lstStyle/>
          <a:p>
            <a:r>
              <a:rPr lang="en-GB" dirty="0" smtClean="0"/>
              <a:t>export CRAY_ACC_DEBUG=2</a:t>
            </a:r>
          </a:p>
          <a:p>
            <a:r>
              <a:rPr lang="en-GB" dirty="0" smtClean="0"/>
              <a:t>for every call to </a:t>
            </a:r>
            <a:r>
              <a:rPr lang="en-GB" dirty="0" err="1" smtClean="0"/>
              <a:t>resid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Certainly a lot of data was moved</a:t>
            </a:r>
          </a:p>
          <a:p>
            <a:pPr lvl="1"/>
            <a:r>
              <a:rPr lang="en-GB" dirty="0" smtClean="0"/>
              <a:t>Commentary tells us which arrays, at </a:t>
            </a:r>
            <a:r>
              <a:rPr lang="en-GB" dirty="0"/>
              <a:t>w</a:t>
            </a:r>
            <a:r>
              <a:rPr lang="en-GB" dirty="0" smtClean="0"/>
              <a:t>hich line and how much data</a:t>
            </a:r>
            <a:endParaRPr lang="en-GB" dirty="0"/>
          </a:p>
        </p:txBody>
      </p:sp>
      <p:sp>
        <p:nvSpPr>
          <p:cNvPr id="8" name="Folded Corner 7"/>
          <p:cNvSpPr/>
          <p:nvPr/>
        </p:nvSpPr>
        <p:spPr>
          <a:xfrm>
            <a:off x="251520" y="1844824"/>
            <a:ext cx="8424936" cy="3528392"/>
          </a:xfrm>
          <a:prstGeom prst="foldedCorner">
            <a:avLst/>
          </a:prstGeom>
          <a:solidFill>
            <a:srgbClr val="FF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b="1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200" b="1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200" b="1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ACC: Start transfer 6 items from mg_v03.f:615</a:t>
            </a:r>
            <a:endParaRPr lang="en-GB" sz="1200" b="1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ACC:       allocate, </a:t>
            </a:r>
            <a:r>
              <a:rPr lang="en-US" sz="1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copy to acc 'a' (32 bytes)</a:t>
            </a:r>
            <a:endParaRPr lang="en-GB" sz="12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ACC:       allocate 'r' (137388096 bytes)</a:t>
            </a:r>
            <a:endParaRPr lang="en-GB" sz="1200" b="1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ACC:       allocate, copy to acc 'u' (137388096 bytes)</a:t>
            </a:r>
            <a:endParaRPr lang="en-GB" sz="1200" b="1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ACC:       allocate, copy to acc 'v' (137388096 bytes)</a:t>
            </a:r>
            <a:endParaRPr lang="en-GB" sz="1200" b="1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ACC:       allocate &lt;internal&gt; (530432 bytes)</a:t>
            </a:r>
            <a:endParaRPr lang="en-GB" sz="1200" b="1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ACC:       allocate &lt;internal&gt; (530432 bytes)</a:t>
            </a:r>
            <a:endParaRPr lang="en-GB" sz="1200" b="1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ACC: </a:t>
            </a:r>
            <a:r>
              <a:rPr lang="en-US" sz="1200" b="1" dirty="0" smtClean="0">
                <a:solidFill>
                  <a:srgbClr val="005596"/>
                </a:solidFill>
                <a:latin typeface="Consolas" pitchFamily="49" charset="0"/>
                <a:cs typeface="Consolas" pitchFamily="49" charset="0"/>
              </a:rPr>
              <a:t>End transfer (to acc 274776224 bytes, to host 0 bytes)</a:t>
            </a:r>
            <a:endParaRPr lang="en-GB" sz="1200" b="1" dirty="0" smtClean="0">
              <a:solidFill>
                <a:srgbClr val="0055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ACC: Execute kernel resid_$ck_L615_1 blocks:256 threads:128 </a:t>
            </a:r>
            <a:r>
              <a:rPr lang="en-US" sz="1200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2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(auto) from mg_v03.f:615</a:t>
            </a:r>
            <a:endParaRPr lang="en-GB" sz="1200" b="1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ACC: Wait </a:t>
            </a:r>
            <a:r>
              <a:rPr lang="en-US" sz="1200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async</a:t>
            </a:r>
            <a:r>
              <a:rPr lang="en-US" sz="12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(auto) from mg_v03.f:639</a:t>
            </a:r>
            <a:endParaRPr lang="en-GB" sz="1200" b="1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ACC: Start transfer 6 items from mg_v03.f:639</a:t>
            </a:r>
            <a:endParaRPr lang="en-GB" sz="1200" b="1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ACC:       free 'a' (32 bytes)</a:t>
            </a:r>
            <a:endParaRPr lang="en-GB" sz="1200" b="1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ACC:       copy to host, free 'r' (137388096 bytes)</a:t>
            </a:r>
            <a:endParaRPr lang="en-GB" sz="1200" b="1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ACC:       free 'u' (137388096 bytes)</a:t>
            </a:r>
            <a:endParaRPr lang="en-GB" sz="1200" b="1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ACC:       free 'v' (137388096 bytes)</a:t>
            </a:r>
            <a:endParaRPr lang="en-GB" sz="1200" b="1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ACC:       free &lt;internal&gt; (0 bytes)</a:t>
            </a:r>
          </a:p>
          <a:p>
            <a:r>
              <a:rPr lang="en-GB" sz="12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ACC:       free &lt;internal&gt; (0 bytes)</a:t>
            </a:r>
          </a:p>
          <a:p>
            <a:r>
              <a:rPr lang="en-GB" sz="12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ACC: </a:t>
            </a:r>
            <a:r>
              <a:rPr lang="en-GB" sz="1200" b="1" dirty="0" smtClean="0">
                <a:solidFill>
                  <a:srgbClr val="005596"/>
                </a:solidFill>
                <a:latin typeface="Consolas" pitchFamily="49" charset="0"/>
                <a:cs typeface="Consolas" pitchFamily="49" charset="0"/>
              </a:rPr>
              <a:t>End transfer (to acc 0 bytes, to host 137388096 bytes)</a:t>
            </a:r>
            <a:endParaRPr lang="en-GB" sz="1200" b="1" dirty="0">
              <a:solidFill>
                <a:srgbClr val="00559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6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 Use </a:t>
            </a:r>
            <a:r>
              <a:rPr lang="en-GB" dirty="0" err="1" smtClean="0"/>
              <a:t>Nvidia</a:t>
            </a:r>
            <a:r>
              <a:rPr lang="en-GB" dirty="0" smtClean="0"/>
              <a:t> </a:t>
            </a:r>
            <a:r>
              <a:rPr lang="en-GB" dirty="0"/>
              <a:t>C</a:t>
            </a:r>
            <a:r>
              <a:rPr lang="en-GB" dirty="0" smtClean="0"/>
              <a:t>ompute Profiler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export COMPUTE_PROFILE=1</a:t>
            </a:r>
          </a:p>
          <a:p>
            <a:pPr lvl="1"/>
            <a:r>
              <a:rPr lang="en-GB" dirty="0" smtClean="0"/>
              <a:t>Analyses PTX (from OpenACC or from CUDA)</a:t>
            </a:r>
          </a:p>
          <a:p>
            <a:pPr lvl="1"/>
            <a:r>
              <a:rPr lang="en-GB" dirty="0"/>
              <a:t>V</a:t>
            </a:r>
            <a:r>
              <a:rPr lang="en-GB" dirty="0" smtClean="0"/>
              <a:t>ery useful if mixing OpenACC with CUDA code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Data transfers obvious, taking most time</a:t>
            </a:r>
            <a:endParaRPr lang="en-GB" dirty="0"/>
          </a:p>
        </p:txBody>
      </p:sp>
      <p:sp>
        <p:nvSpPr>
          <p:cNvPr id="8" name="Folded Corner 7"/>
          <p:cNvSpPr/>
          <p:nvPr/>
        </p:nvSpPr>
        <p:spPr>
          <a:xfrm>
            <a:off x="179512" y="2420888"/>
            <a:ext cx="8869680" cy="1800200"/>
          </a:xfrm>
          <a:prstGeom prst="foldedCorner">
            <a:avLst/>
          </a:prstGeom>
          <a:solidFill>
            <a:srgbClr val="FF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 smtClean="0">
              <a:solidFill>
                <a:srgbClr val="0055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 smtClean="0">
                <a:solidFill>
                  <a:srgbClr val="005596"/>
                </a:solidFill>
                <a:latin typeface="Consolas" pitchFamily="49" charset="0"/>
                <a:cs typeface="Consolas" pitchFamily="49" charset="0"/>
              </a:rPr>
              <a:t>method=[ </a:t>
            </a:r>
            <a:r>
              <a:rPr lang="en-US" sz="1400" b="1" dirty="0" err="1" smtClean="0">
                <a:solidFill>
                  <a:srgbClr val="005596"/>
                </a:solidFill>
                <a:latin typeface="Consolas" pitchFamily="49" charset="0"/>
                <a:cs typeface="Consolas" pitchFamily="49" charset="0"/>
              </a:rPr>
              <a:t>memcpyHtoD</a:t>
            </a:r>
            <a:r>
              <a:rPr lang="en-US" sz="1400" b="1" dirty="0" smtClean="0">
                <a:solidFill>
                  <a:srgbClr val="005596"/>
                </a:solidFill>
                <a:latin typeface="Consolas" pitchFamily="49" charset="0"/>
                <a:cs typeface="Consolas" pitchFamily="49" charset="0"/>
              </a:rPr>
              <a:t> ] </a:t>
            </a:r>
            <a:r>
              <a:rPr lang="en-US" sz="14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gputime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=[ 1.088 ] </a:t>
            </a:r>
            <a:r>
              <a:rPr lang="en-US" sz="1400" b="1" dirty="0" err="1" smtClean="0">
                <a:solidFill>
                  <a:srgbClr val="005596"/>
                </a:solidFill>
                <a:latin typeface="Consolas" pitchFamily="49" charset="0"/>
                <a:cs typeface="Consolas" pitchFamily="49" charset="0"/>
              </a:rPr>
              <a:t>cputime</a:t>
            </a:r>
            <a:r>
              <a:rPr lang="en-US" sz="1400" b="1" dirty="0" smtClean="0">
                <a:solidFill>
                  <a:srgbClr val="005596"/>
                </a:solidFill>
                <a:latin typeface="Consolas" pitchFamily="49" charset="0"/>
                <a:cs typeface="Consolas" pitchFamily="49" charset="0"/>
              </a:rPr>
              <a:t>=[ 42.000 ] </a:t>
            </a:r>
            <a:endParaRPr lang="en-GB" sz="1400" b="1" dirty="0" smtClean="0">
              <a:solidFill>
                <a:srgbClr val="0055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 smtClean="0">
                <a:solidFill>
                  <a:srgbClr val="005596"/>
                </a:solidFill>
                <a:latin typeface="Consolas" pitchFamily="49" charset="0"/>
                <a:cs typeface="Consolas" pitchFamily="49" charset="0"/>
              </a:rPr>
              <a:t>method=[ </a:t>
            </a:r>
            <a:r>
              <a:rPr lang="en-US" sz="1400" b="1" dirty="0" err="1" smtClean="0">
                <a:solidFill>
                  <a:srgbClr val="005596"/>
                </a:solidFill>
                <a:latin typeface="Consolas" pitchFamily="49" charset="0"/>
                <a:cs typeface="Consolas" pitchFamily="49" charset="0"/>
              </a:rPr>
              <a:t>memcpyHtoD</a:t>
            </a:r>
            <a:r>
              <a:rPr lang="en-US" sz="1400" b="1" dirty="0" smtClean="0">
                <a:solidFill>
                  <a:srgbClr val="005596"/>
                </a:solidFill>
                <a:latin typeface="Consolas" pitchFamily="49" charset="0"/>
                <a:cs typeface="Consolas" pitchFamily="49" charset="0"/>
              </a:rPr>
              <a:t> ] </a:t>
            </a:r>
            <a:r>
              <a:rPr lang="en-US" sz="1400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gputime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=[ 52236.543 ] </a:t>
            </a:r>
            <a:r>
              <a:rPr lang="en-US" sz="1400" b="1" dirty="0" err="1" smtClean="0">
                <a:solidFill>
                  <a:srgbClr val="005596"/>
                </a:solidFill>
                <a:latin typeface="Consolas" pitchFamily="49" charset="0"/>
                <a:cs typeface="Consolas" pitchFamily="49" charset="0"/>
              </a:rPr>
              <a:t>cputime</a:t>
            </a:r>
            <a:r>
              <a:rPr lang="en-US" sz="1400" b="1" dirty="0" smtClean="0">
                <a:solidFill>
                  <a:srgbClr val="005596"/>
                </a:solidFill>
                <a:latin typeface="Consolas" pitchFamily="49" charset="0"/>
                <a:cs typeface="Consolas" pitchFamily="49" charset="0"/>
              </a:rPr>
              <a:t>=[ 52513.000 ] </a:t>
            </a:r>
            <a:endParaRPr lang="en-GB" sz="1400" b="1" dirty="0" smtClean="0">
              <a:solidFill>
                <a:srgbClr val="0055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 smtClean="0">
                <a:solidFill>
                  <a:srgbClr val="005596"/>
                </a:solidFill>
                <a:latin typeface="Consolas" pitchFamily="49" charset="0"/>
                <a:cs typeface="Consolas" pitchFamily="49" charset="0"/>
              </a:rPr>
              <a:t>method=[ </a:t>
            </a:r>
            <a:r>
              <a:rPr lang="en-US" sz="1400" b="1" dirty="0" err="1" smtClean="0">
                <a:solidFill>
                  <a:srgbClr val="005596"/>
                </a:solidFill>
                <a:latin typeface="Consolas" pitchFamily="49" charset="0"/>
                <a:cs typeface="Consolas" pitchFamily="49" charset="0"/>
              </a:rPr>
              <a:t>memcpyHtoD</a:t>
            </a:r>
            <a:r>
              <a:rPr lang="en-US" sz="1400" b="1" dirty="0" smtClean="0">
                <a:solidFill>
                  <a:srgbClr val="005596"/>
                </a:solidFill>
                <a:latin typeface="Consolas" pitchFamily="49" charset="0"/>
                <a:cs typeface="Consolas" pitchFamily="49" charset="0"/>
              </a:rPr>
              <a:t> ] </a:t>
            </a:r>
            <a:r>
              <a:rPr lang="en-US" sz="1400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gputime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=[ 52153.281 ] </a:t>
            </a:r>
            <a:r>
              <a:rPr lang="en-US" sz="1400" b="1" dirty="0" err="1" smtClean="0">
                <a:solidFill>
                  <a:srgbClr val="005596"/>
                </a:solidFill>
                <a:latin typeface="Consolas" pitchFamily="49" charset="0"/>
                <a:cs typeface="Consolas" pitchFamily="49" charset="0"/>
              </a:rPr>
              <a:t>cputime</a:t>
            </a:r>
            <a:r>
              <a:rPr lang="en-US" sz="1400" b="1" dirty="0" smtClean="0">
                <a:solidFill>
                  <a:srgbClr val="005596"/>
                </a:solidFill>
                <a:latin typeface="Consolas" pitchFamily="49" charset="0"/>
                <a:cs typeface="Consolas" pitchFamily="49" charset="0"/>
              </a:rPr>
              <a:t>=[ 52402.000 ] </a:t>
            </a:r>
            <a:endParaRPr lang="en-GB" sz="1400" b="1" dirty="0" smtClean="0">
              <a:solidFill>
                <a:srgbClr val="0055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method=[ resid_$ck_L615_1 ] </a:t>
            </a:r>
            <a:r>
              <a:rPr lang="en-US" sz="14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gputime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=[ 15063.424 ] </a:t>
            </a:r>
            <a:r>
              <a:rPr lang="en-US" sz="14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cputime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=[ 21.000 ] occupancy=[ 0.333 ] </a:t>
            </a:r>
            <a:endParaRPr lang="en-GB" sz="14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 smtClean="0">
                <a:solidFill>
                  <a:srgbClr val="005596"/>
                </a:solidFill>
                <a:latin typeface="Consolas" pitchFamily="49" charset="0"/>
                <a:cs typeface="Consolas" pitchFamily="49" charset="0"/>
              </a:rPr>
              <a:t>method=[ </a:t>
            </a:r>
            <a:r>
              <a:rPr lang="en-US" sz="1400" b="1" dirty="0" err="1" smtClean="0">
                <a:solidFill>
                  <a:srgbClr val="005596"/>
                </a:solidFill>
                <a:latin typeface="Consolas" pitchFamily="49" charset="0"/>
                <a:cs typeface="Consolas" pitchFamily="49" charset="0"/>
              </a:rPr>
              <a:t>memcpyDtoH</a:t>
            </a:r>
            <a:r>
              <a:rPr lang="en-US" sz="1400" b="1" dirty="0" smtClean="0">
                <a:solidFill>
                  <a:srgbClr val="005596"/>
                </a:solidFill>
                <a:latin typeface="Consolas" pitchFamily="49" charset="0"/>
                <a:cs typeface="Consolas" pitchFamily="49" charset="0"/>
              </a:rPr>
              <a:t> ] </a:t>
            </a:r>
            <a:r>
              <a:rPr lang="en-US" sz="1400" b="1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gputime</a:t>
            </a:r>
            <a:r>
              <a:rPr lang="en-US" sz="1400" b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=[ 281508.594 ] </a:t>
            </a:r>
            <a:r>
              <a:rPr lang="en-US" sz="1400" b="1" dirty="0" err="1" smtClean="0">
                <a:solidFill>
                  <a:srgbClr val="005596"/>
                </a:solidFill>
                <a:latin typeface="Consolas" pitchFamily="49" charset="0"/>
                <a:cs typeface="Consolas" pitchFamily="49" charset="0"/>
              </a:rPr>
              <a:t>cputime</a:t>
            </a:r>
            <a:r>
              <a:rPr lang="en-US" sz="1400" b="1" dirty="0" smtClean="0">
                <a:solidFill>
                  <a:srgbClr val="005596"/>
                </a:solidFill>
                <a:latin typeface="Consolas" pitchFamily="49" charset="0"/>
                <a:cs typeface="Consolas" pitchFamily="49" charset="0"/>
              </a:rPr>
              <a:t>=[ 283700.000 ] </a:t>
            </a:r>
            <a:endParaRPr lang="en-GB" sz="1400" b="1" dirty="0">
              <a:solidFill>
                <a:srgbClr val="00559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5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 Use </a:t>
            </a:r>
            <a:r>
              <a:rPr lang="en-GB" dirty="0" err="1" smtClean="0"/>
              <a:t>CrayPAT</a:t>
            </a:r>
            <a:r>
              <a:rPr lang="en-GB" dirty="0" smtClean="0"/>
              <a:t> for a Profile by Function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400" y="4581128"/>
            <a:ext cx="8452048" cy="189587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Provides aggregated report of data movements</a:t>
            </a:r>
          </a:p>
          <a:p>
            <a:pPr lvl="1"/>
            <a:r>
              <a:rPr lang="en-GB" dirty="0" smtClean="0"/>
              <a:t>names, sizes and frequencies of original arrays lost</a:t>
            </a:r>
          </a:p>
          <a:p>
            <a:r>
              <a:rPr lang="en-GB" dirty="0" smtClean="0"/>
              <a:t>Shows asynchronous kernel launches</a:t>
            </a:r>
          </a:p>
          <a:p>
            <a:pPr lvl="1"/>
            <a:r>
              <a:rPr lang="en-GB" dirty="0" smtClean="0"/>
              <a:t>Notice ACC_KERNEL almost zero</a:t>
            </a:r>
          </a:p>
          <a:p>
            <a:pPr lvl="1"/>
            <a:r>
              <a:rPr lang="en-GB" dirty="0" smtClean="0"/>
              <a:t>SYNC_WAIT shows the compute </a:t>
            </a:r>
            <a:r>
              <a:rPr lang="en-GB" dirty="0" smtClean="0"/>
              <a:t>time</a:t>
            </a:r>
          </a:p>
          <a:p>
            <a:pPr lvl="1"/>
            <a:r>
              <a:rPr lang="en-GB" dirty="0" smtClean="0"/>
              <a:t>could recompile with </a:t>
            </a:r>
            <a:r>
              <a:rPr lang="en-GB" dirty="0" smtClean="0">
                <a:solidFill>
                  <a:schemeClr val="accent4"/>
                </a:solidFill>
              </a:rPr>
              <a:t>-</a:t>
            </a:r>
            <a:r>
              <a:rPr lang="en-GB" dirty="0" err="1" smtClean="0">
                <a:solidFill>
                  <a:schemeClr val="accent4"/>
                </a:solidFill>
              </a:rPr>
              <a:t>hacc_model</a:t>
            </a:r>
            <a:r>
              <a:rPr lang="en-GB" dirty="0" smtClean="0">
                <a:solidFill>
                  <a:schemeClr val="accent4"/>
                </a:solidFill>
              </a:rPr>
              <a:t>=</a:t>
            </a:r>
            <a:r>
              <a:rPr lang="en-GB" dirty="0" err="1" smtClean="0">
                <a:solidFill>
                  <a:schemeClr val="accent4"/>
                </a:solidFill>
              </a:rPr>
              <a:t>auto_async_none</a:t>
            </a:r>
            <a:endParaRPr lang="en-GB" dirty="0" smtClean="0">
              <a:solidFill>
                <a:schemeClr val="accent4"/>
              </a:solidFill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251520" y="908720"/>
            <a:ext cx="8424936" cy="3672408"/>
          </a:xfrm>
          <a:prstGeom prst="foldedCorner">
            <a:avLst/>
          </a:prstGeom>
          <a:solidFill>
            <a:srgbClr val="FF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b="1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200" b="1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200" b="1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Table 1:  Profile by Function Group and Function</a:t>
            </a:r>
          </a:p>
          <a:p>
            <a:endParaRPr lang="en-US" sz="1200" b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Time%  |     Time  | </a:t>
            </a:r>
            <a:r>
              <a:rPr lang="en-US" sz="1200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Imb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  |  </a:t>
            </a:r>
            <a:r>
              <a:rPr lang="en-US" sz="1200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Imb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  | Calls  |Group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|           | Time  | Time%  |        | Function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100.0% | 16.409900 |    -- |     -- | 1252.0 |Total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|-------------------------------------------------------------------------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| 100.0% | 16.409731 |    -- |     -- |  851.0 |USER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||------------------------------------------------------------------------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||  51.2% |  8.403343 |    -- |     -- |    1.0 |mg_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||  34.3% |  5.622111 |    -- |     -- |  170.0 |resid_.ACC_COPY@li.615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||  11.8% |  1.936478 |    -- |     -- |  170.0 |resid_.ACC_COPY@li.639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||   2.7% |  0.440894 |    -- |     -- |  170.0 |resid_.ACC_SYNC_WAIT@li.639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||   0.0% |  0.005727 |    -- |     -- |  170.0 |resid_.ACC_KERNEL@li.615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||   0.0% |  0.001178 |    -- |     -- |  170.0 |resid_.ACC_REGION@li.615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||========================================================================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|   0.0% |  0.000170 |    -- |     -- |  401.0 |ETC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||------------------------------------------------------------------------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7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400" y="980728"/>
            <a:ext cx="8763000" cy="549627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Host and accelerator times given separately</a:t>
            </a:r>
          </a:p>
          <a:p>
            <a:pPr lvl="1"/>
            <a:r>
              <a:rPr lang="en-GB" dirty="0" smtClean="0"/>
              <a:t>ACC_KERNEL</a:t>
            </a:r>
          </a:p>
          <a:p>
            <a:pPr lvl="2"/>
            <a:r>
              <a:rPr lang="en-GB" dirty="0" err="1" smtClean="0"/>
              <a:t>Acc</a:t>
            </a:r>
            <a:r>
              <a:rPr lang="en-GB" dirty="0" smtClean="0"/>
              <a:t> Time is the compute time</a:t>
            </a:r>
          </a:p>
          <a:p>
            <a:pPr lvl="2"/>
            <a:r>
              <a:rPr lang="en-GB" dirty="0" smtClean="0"/>
              <a:t>Host Time is the time for the asynchronous launch</a:t>
            </a:r>
          </a:p>
          <a:p>
            <a:pPr lvl="3"/>
            <a:r>
              <a:rPr lang="en-GB" dirty="0" smtClean="0"/>
              <a:t>The Host "catches up" at the SYNC_WAIT</a:t>
            </a:r>
          </a:p>
        </p:txBody>
      </p:sp>
      <p:sp>
        <p:nvSpPr>
          <p:cNvPr id="8" name="Folded Corner 7"/>
          <p:cNvSpPr/>
          <p:nvPr/>
        </p:nvSpPr>
        <p:spPr>
          <a:xfrm>
            <a:off x="251520" y="1124744"/>
            <a:ext cx="8640960" cy="3528392"/>
          </a:xfrm>
          <a:prstGeom prst="foldedCorner">
            <a:avLst/>
          </a:prstGeom>
          <a:solidFill>
            <a:srgbClr val="FF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1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1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Table 2:  Time and Bytes Transferred for Accelerator Regions</a:t>
            </a:r>
          </a:p>
          <a:p>
            <a:endParaRPr lang="en-US" sz="11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1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Host  | Host  |  </a:t>
            </a:r>
            <a:r>
              <a:rPr lang="en-US" sz="11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1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| </a:t>
            </a:r>
            <a:r>
              <a:rPr lang="en-US" sz="11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1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Copy  | </a:t>
            </a:r>
            <a:r>
              <a:rPr lang="en-US" sz="11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Acc</a:t>
            </a:r>
            <a:r>
              <a:rPr lang="en-US" sz="11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Copy  | Events  |</a:t>
            </a:r>
            <a:r>
              <a:rPr lang="en-US" sz="11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Calltree</a:t>
            </a:r>
            <a:r>
              <a:rPr lang="en-US" sz="11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Time%  | Time  | Time  |       In  |      Out  |         |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|       |       | (</a:t>
            </a:r>
            <a:r>
              <a:rPr lang="en-US" sz="11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MBytes</a:t>
            </a:r>
            <a:r>
              <a:rPr lang="en-US" sz="11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 | (</a:t>
            </a:r>
            <a:r>
              <a:rPr lang="en-US" sz="11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MBytes</a:t>
            </a:r>
            <a:r>
              <a:rPr lang="en-US" sz="11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 |         |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100.0% | 8.007 | 7.962 |     12341 |      6171 |     850 |Total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|---------------------------------------------------------------------------------------------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| 100.0% | 8.007 | 7.962 |     12341 |      6171 |     850 |mg_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||--------------------------------------------------------------------------------------------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||  50.0% | 4.005 | 3.969 |      6314 |      3157 |     735 |mg3p_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3|        |       |       |           |           |         | </a:t>
            </a:r>
            <a:r>
              <a:rPr lang="en-US" sz="11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resid</a:t>
            </a:r>
            <a:r>
              <a:rPr lang="en-US" sz="11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_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4|        |       |       |           |           |         |  resid_.ACC_REGION@li.615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|||||-----------------------------------------------------------------------------------------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5||||  36.2% | 2.898 | 2.877 |      6314 |        -- |     147 |resid_.ACC_COPY@li.615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5||||  10.8% | 0.867 | 0.860 |        -- |      3157 |     147 |resid_.ACC_COPY@li.639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5||||   2.9% | 0.235 |    -- |        -- |        -- |     147 |resid_.ACC_SYNC_WAIT@li.639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5||||   0.1% | 0.004 | 0.232 |        -- |        -- |     147 |resid_.ACC_KERNEL@li.615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5||||   0.0% | 0.001 |    -- |        -- |        -- |     147 |resid_.ACC_REGION@li.615(exclusive)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…And </a:t>
            </a:r>
            <a:r>
              <a:rPr lang="en-GB" dirty="0" err="1" smtClean="0"/>
              <a:t>CrayPAT</a:t>
            </a:r>
            <a:r>
              <a:rPr lang="en-GB" dirty="0" smtClean="0"/>
              <a:t> Accelerator Statistics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3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400" y="980728"/>
            <a:ext cx="8763000" cy="5496272"/>
          </a:xfrm>
        </p:spPr>
        <p:txBody>
          <a:bodyPr>
            <a:normAutofit/>
          </a:bodyPr>
          <a:lstStyle/>
          <a:p>
            <a:r>
              <a:rPr lang="en-GB" dirty="0" err="1" smtClean="0"/>
              <a:t>pat_build</a:t>
            </a:r>
            <a:r>
              <a:rPr lang="en-GB" dirty="0" smtClean="0"/>
              <a:t> -u </a:t>
            </a:r>
            <a:r>
              <a:rPr lang="en-GB" dirty="0" err="1" smtClean="0"/>
              <a:t>mg.B.x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resid</a:t>
            </a:r>
            <a:r>
              <a:rPr lang="en-GB" dirty="0" smtClean="0"/>
              <a:t> kernel no longer dominates the profile</a:t>
            </a:r>
          </a:p>
          <a:p>
            <a:pPr lvl="1"/>
            <a:r>
              <a:rPr lang="en-GB" dirty="0" smtClean="0"/>
              <a:t>actual compute time is shown in SYNC_WAIT (Host) Time</a:t>
            </a:r>
          </a:p>
          <a:p>
            <a:pPr lvl="1"/>
            <a:r>
              <a:rPr lang="en-GB" dirty="0" smtClean="0"/>
              <a:t>Its data copies are significant, however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… And </a:t>
            </a:r>
            <a:r>
              <a:rPr lang="en-GB" dirty="0" err="1" smtClean="0"/>
              <a:t>CrayPAT</a:t>
            </a:r>
            <a:r>
              <a:rPr lang="en-GB" dirty="0" smtClean="0"/>
              <a:t> Summarized Trace</a:t>
            </a:r>
            <a:endParaRPr lang="en-GB" dirty="0"/>
          </a:p>
        </p:txBody>
      </p:sp>
      <p:sp>
        <p:nvSpPr>
          <p:cNvPr id="8" name="Folded Corner 7"/>
          <p:cNvSpPr/>
          <p:nvPr/>
        </p:nvSpPr>
        <p:spPr>
          <a:xfrm>
            <a:off x="251520" y="1412776"/>
            <a:ext cx="8424936" cy="3672408"/>
          </a:xfrm>
          <a:prstGeom prst="foldedCorner">
            <a:avLst/>
          </a:prstGeom>
          <a:solidFill>
            <a:srgbClr val="FF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 smtClean="0">
              <a:latin typeface="Consolas" pitchFamily="49" charset="0"/>
              <a:cs typeface="Consolas" pitchFamily="49" charset="0"/>
            </a:endParaRPr>
          </a:p>
          <a:p>
            <a:endParaRPr lang="en-US" sz="1100" b="1" dirty="0" smtClean="0">
              <a:latin typeface="Consolas" pitchFamily="49" charset="0"/>
              <a:cs typeface="Consolas" pitchFamily="49" charset="0"/>
            </a:endParaRPr>
          </a:p>
          <a:p>
            <a:endParaRPr lang="en-US" sz="1100" b="1" dirty="0" smtClean="0">
              <a:latin typeface="Consolas" pitchFamily="49" charset="0"/>
              <a:cs typeface="Consolas" pitchFamily="49" charset="0"/>
            </a:endParaRPr>
          </a:p>
          <a:p>
            <a:endParaRPr lang="en-US" sz="11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1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Table 1:  Profile by Function Group and Function</a:t>
            </a:r>
          </a:p>
          <a:p>
            <a:endParaRPr lang="en-US" sz="11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1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Time%  |     Time  | </a:t>
            </a:r>
            <a:r>
              <a:rPr lang="en-US" sz="11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Imb</a:t>
            </a:r>
            <a:r>
              <a:rPr lang="en-US" sz="11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  |  </a:t>
            </a:r>
            <a:r>
              <a:rPr lang="en-US" sz="11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Imb</a:t>
            </a:r>
            <a:r>
              <a:rPr lang="en-US" sz="11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  |   Calls  |Group 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|           | Time  | Time%  |          | Function 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100.0% | 16.452925 |    -- |     -- | 265303.0 |Total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|---------------------------------------------------------------------------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| 100.0% | 16.452760 |    -- |     -- | 264902.0 |USER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||--------------------------------------------------------------------------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||  34.2% |  5.621172 |    -- |     -- |    170.0 |resid_.ACC_COPY@li.615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||  19.4% |  3.199216 |    -- |     -- |    168.0 |</a:t>
            </a:r>
            <a:r>
              <a:rPr lang="en-US" sz="11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psinv</a:t>
            </a:r>
            <a:r>
              <a:rPr lang="en-US" sz="11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_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||  11.8% |  1.940111 |    -- |     -- |    170.0 |resid_.ACC_COPY@li.639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||  10.7% |  1.764268 |    -- |     -- | 131072.0 |</a:t>
            </a:r>
            <a:r>
              <a:rPr lang="en-US" sz="11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vranlc</a:t>
            </a:r>
            <a:r>
              <a:rPr lang="en-US" sz="11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_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||   7.4% |  1.217534 |    -- |     -- |    147.0 |rprj3_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||   6.3% |  1.033920 |    -- |     -- |    147.0 |</a:t>
            </a:r>
            <a:r>
              <a:rPr lang="en-US" sz="11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interp</a:t>
            </a:r>
            <a:r>
              <a:rPr lang="en-US" sz="11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_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||   4.3% |  0.709337 |    -- |     -- |    151.0 |zero3_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||   2.7% |  0.441237 |    -- |     -- |    170.0 |resid_.ACC_SYNC_WAIT@li.639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||   1.5% |  0.240856 |    -- |     -- |      2.0 |zran3_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||   1.0% |  0.170554 |    -- |     -- |    487.0 |comm3_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|===========================================================================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</a:t>
            </a:r>
            <a:r>
              <a:rPr lang="en-GB" dirty="0" err="1" smtClean="0"/>
              <a:t>OpenACC</a:t>
            </a:r>
            <a:r>
              <a:rPr lang="en-GB" dirty="0" smtClean="0"/>
              <a:t> </a:t>
            </a:r>
            <a:r>
              <a:rPr lang="en-GB" dirty="0"/>
              <a:t>Kernels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Running with 4 accelerated kernels: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GB" dirty="0"/>
          </a:p>
          <a:p>
            <a:pPr lvl="2"/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842600"/>
              </p:ext>
            </p:extLst>
          </p:nvPr>
        </p:nvGraphicFramePr>
        <p:xfrm>
          <a:off x="611560" y="2348880"/>
          <a:ext cx="4896544" cy="113425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0120"/>
                <a:gridCol w="1224136"/>
                <a:gridCol w="1224136"/>
                <a:gridCol w="1368152"/>
              </a:tblGrid>
              <a:tr h="646573">
                <a:tc>
                  <a:txBody>
                    <a:bodyPr/>
                    <a:lstStyle/>
                    <a:p>
                      <a:endParaRPr lang="en-US" sz="1600" kern="1200" dirty="0">
                        <a:solidFill>
                          <a:srgbClr val="7030A0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Original (Mop/s)</a:t>
                      </a:r>
                      <a:endParaRPr lang="en-US" sz="1800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 kernel (Mop/s)</a:t>
                      </a:r>
                      <a:endParaRPr lang="en-US" sz="1800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4 kernels</a:t>
                      </a:r>
                    </a:p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(Mop/s)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Fortran 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1623.04</a:t>
                      </a:r>
                      <a:endParaRPr lang="en-US" sz="180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1541.42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1274.48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09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Steps – Reduce </a:t>
            </a:r>
            <a:r>
              <a:rPr lang="en-GB" dirty="0"/>
              <a:t>D</a:t>
            </a:r>
            <a:r>
              <a:rPr lang="en-GB" dirty="0" smtClean="0"/>
              <a:t>ata Movement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Need to introduce data regions higher up </a:t>
            </a:r>
            <a:r>
              <a:rPr lang="en-GB" dirty="0" err="1" smtClean="0"/>
              <a:t>calltree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For this, need all </a:t>
            </a:r>
            <a:r>
              <a:rPr lang="en-GB" dirty="0" err="1" smtClean="0"/>
              <a:t>callee</a:t>
            </a:r>
            <a:r>
              <a:rPr lang="en-GB" dirty="0" smtClean="0"/>
              <a:t> routines to be accelerated with </a:t>
            </a:r>
            <a:r>
              <a:rPr lang="en-GB" dirty="0" err="1" smtClean="0"/>
              <a:t>OpenACC</a:t>
            </a:r>
            <a:r>
              <a:rPr lang="en-GB" dirty="0"/>
              <a:t> </a:t>
            </a:r>
            <a:r>
              <a:rPr lang="en-GB" dirty="0" smtClean="0"/>
              <a:t>directives</a:t>
            </a:r>
          </a:p>
          <a:p>
            <a:endParaRPr lang="en-GB" dirty="0" smtClean="0"/>
          </a:p>
          <a:p>
            <a:r>
              <a:rPr lang="en-GB" dirty="0" smtClean="0"/>
              <a:t>Use a profiler to map out the </a:t>
            </a:r>
            <a:r>
              <a:rPr lang="en-GB" dirty="0" err="1" smtClean="0"/>
              <a:t>calltree</a:t>
            </a:r>
            <a:r>
              <a:rPr lang="en-GB" dirty="0" smtClean="0"/>
              <a:t> to get list of routines</a:t>
            </a:r>
          </a:p>
          <a:p>
            <a:endParaRPr lang="en-GB" dirty="0" smtClean="0"/>
          </a:p>
          <a:p>
            <a:r>
              <a:rPr lang="en-GB" dirty="0" smtClean="0"/>
              <a:t>First need to port some insignificant routines</a:t>
            </a:r>
          </a:p>
          <a:p>
            <a:pPr lvl="1"/>
            <a:r>
              <a:rPr lang="en-GB" dirty="0" smtClean="0"/>
              <a:t>norm2u3, zero3, comm3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2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for Accelerating up the </a:t>
            </a:r>
            <a:r>
              <a:rPr lang="en-GB" dirty="0" err="1" smtClean="0"/>
              <a:t>Calltree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indent="-365760"/>
            <a:r>
              <a:rPr lang="en-US" dirty="0" smtClean="0"/>
              <a:t>Accelerated loops in </a:t>
            </a:r>
            <a:r>
              <a:rPr lang="en-GB" dirty="0"/>
              <a:t>norm2u3, zero3, comm3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lvl="1"/>
            <a:endParaRPr lang="en-US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363474" lvl="1" indent="0">
              <a:buNone/>
            </a:pPr>
            <a:endParaRPr lang="en-US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Slower </a:t>
            </a:r>
            <a:r>
              <a:rPr lang="en-US" dirty="0"/>
              <a:t>because even more data </a:t>
            </a:r>
            <a:r>
              <a:rPr lang="en-US" dirty="0" smtClean="0"/>
              <a:t>movement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GB" dirty="0"/>
          </a:p>
          <a:p>
            <a:pPr lvl="2"/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365648"/>
              </p:ext>
            </p:extLst>
          </p:nvPr>
        </p:nvGraphicFramePr>
        <p:xfrm>
          <a:off x="611560" y="2348880"/>
          <a:ext cx="6120680" cy="1402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0120"/>
                <a:gridCol w="1224136"/>
                <a:gridCol w="1224136"/>
                <a:gridCol w="1368152"/>
                <a:gridCol w="1224136"/>
              </a:tblGrid>
              <a:tr h="646573">
                <a:tc>
                  <a:txBody>
                    <a:bodyPr/>
                    <a:lstStyle/>
                    <a:p>
                      <a:endParaRPr lang="en-US" sz="1600" kern="1200" dirty="0">
                        <a:solidFill>
                          <a:srgbClr val="7030A0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Original (Mop/s)</a:t>
                      </a:r>
                      <a:endParaRPr lang="en-US" sz="1800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 kernel (Mop/s)</a:t>
                      </a:r>
                      <a:endParaRPr lang="en-US" sz="1800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4 kernels</a:t>
                      </a:r>
                    </a:p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(Mop/s)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 smtClean="0">
                          <a:latin typeface="Consolas" pitchFamily="49" charset="0"/>
                          <a:cs typeface="Consolas" pitchFamily="49" charset="0"/>
                        </a:rPr>
                        <a:t>Calltree</a:t>
                      </a:r>
                      <a:r>
                        <a:rPr lang="en-US" baseline="0" dirty="0" smtClean="0">
                          <a:latin typeface="Consolas" pitchFamily="49" charset="0"/>
                          <a:cs typeface="Consolas" pitchFamily="49" charset="0"/>
                        </a:rPr>
                        <a:t> Routines (Mop/s)</a:t>
                      </a:r>
                      <a:endParaRPr lang="en-US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Fortran 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1623.04</a:t>
                      </a:r>
                      <a:endParaRPr lang="en-US" sz="180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1541.42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1274.48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886.02</a:t>
                      </a:r>
                      <a:endParaRPr lang="en-US" b="0" dirty="0">
                        <a:solidFill>
                          <a:srgbClr val="0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89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 Data Region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we put a data region in the main program</a:t>
            </a:r>
          </a:p>
          <a:p>
            <a:pPr lvl="1"/>
            <a:r>
              <a:rPr lang="en-US" dirty="0"/>
              <a:t>Arrays </a:t>
            </a:r>
            <a:r>
              <a:rPr lang="en-US" dirty="0" err="1"/>
              <a:t>u,v,r</a:t>
            </a:r>
            <a:r>
              <a:rPr lang="en-US" dirty="0"/>
              <a:t> are declared </a:t>
            </a:r>
            <a:r>
              <a:rPr lang="en-US" dirty="0">
                <a:solidFill>
                  <a:srgbClr val="00B050"/>
                </a:solidFill>
              </a:rPr>
              <a:t>create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e'll </a:t>
            </a:r>
            <a:r>
              <a:rPr lang="en-US" dirty="0"/>
              <a:t>never use the host version of these</a:t>
            </a:r>
          </a:p>
          <a:p>
            <a:pPr lvl="1"/>
            <a:r>
              <a:rPr lang="en-US" dirty="0"/>
              <a:t>Arrays </a:t>
            </a:r>
            <a:r>
              <a:rPr lang="en-US" dirty="0" err="1"/>
              <a:t>a,c</a:t>
            </a:r>
            <a:r>
              <a:rPr lang="en-US" dirty="0"/>
              <a:t> are declared </a:t>
            </a:r>
            <a:r>
              <a:rPr lang="en-US" dirty="0" err="1">
                <a:solidFill>
                  <a:srgbClr val="00B050"/>
                </a:solidFill>
              </a:rPr>
              <a:t>copyin</a:t>
            </a:r>
            <a:endParaRPr lang="en-US" dirty="0">
              <a:solidFill>
                <a:srgbClr val="00B050"/>
              </a:solidFill>
            </a:endParaRPr>
          </a:p>
          <a:p>
            <a:pPr lvl="2"/>
            <a:r>
              <a:rPr lang="en-US" dirty="0"/>
              <a:t>T</a:t>
            </a:r>
            <a:r>
              <a:rPr lang="en-US" dirty="0" smtClean="0"/>
              <a:t>hey're initialized </a:t>
            </a:r>
            <a:r>
              <a:rPr lang="en-US" dirty="0"/>
              <a:t>on the </a:t>
            </a:r>
            <a:r>
              <a:rPr lang="en-US" dirty="0" smtClean="0"/>
              <a:t>host</a:t>
            </a:r>
          </a:p>
          <a:p>
            <a:pPr lvl="2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Then in all the subprograms, we change clauses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eplace </a:t>
            </a:r>
            <a:r>
              <a:rPr lang="en-US" dirty="0" smtClean="0">
                <a:solidFill>
                  <a:srgbClr val="00B050"/>
                </a:solidFill>
              </a:rPr>
              <a:t>copy*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50"/>
                </a:solidFill>
              </a:rPr>
              <a:t>create</a:t>
            </a:r>
            <a:r>
              <a:rPr lang="en-US" dirty="0" smtClean="0"/>
              <a:t> by </a:t>
            </a:r>
            <a:r>
              <a:rPr lang="en-US" dirty="0" smtClean="0">
                <a:solidFill>
                  <a:srgbClr val="00B050"/>
                </a:solidFill>
              </a:rPr>
              <a:t>present</a:t>
            </a:r>
          </a:p>
          <a:p>
            <a:pPr lvl="2"/>
            <a:r>
              <a:rPr lang="en-US" dirty="0" smtClean="0"/>
              <a:t>Could replace by </a:t>
            </a:r>
            <a:r>
              <a:rPr lang="en-US" dirty="0" err="1" smtClean="0">
                <a:solidFill>
                  <a:srgbClr val="00B050"/>
                </a:solidFill>
              </a:rPr>
              <a:t>present_or</a:t>
            </a:r>
            <a:r>
              <a:rPr lang="en-US" dirty="0" smtClean="0">
                <a:solidFill>
                  <a:srgbClr val="00B050"/>
                </a:solidFill>
              </a:rPr>
              <a:t>_*</a:t>
            </a:r>
          </a:p>
          <a:p>
            <a:pPr lvl="3"/>
            <a:r>
              <a:rPr lang="en-US" dirty="0" smtClean="0"/>
              <a:t>If we know they should always be present, better to state this</a:t>
            </a:r>
          </a:p>
          <a:p>
            <a:pPr lvl="3"/>
            <a:r>
              <a:rPr lang="en-US" dirty="0"/>
              <a:t>T</a:t>
            </a:r>
            <a:r>
              <a:rPr lang="en-US" dirty="0" smtClean="0"/>
              <a:t>hen mistakes become runtime errors rather than just wrong answers</a:t>
            </a:r>
          </a:p>
          <a:p>
            <a:pPr lvl="4"/>
            <a:r>
              <a:rPr lang="en-US" dirty="0" smtClean="0"/>
              <a:t>We'd have to diagnose these by trawling the runtime commentary</a:t>
            </a:r>
          </a:p>
          <a:p>
            <a:pPr marL="685800" lvl="2" indent="0">
              <a:buNone/>
            </a:pPr>
            <a:endParaRPr lang="en-GB" dirty="0"/>
          </a:p>
          <a:p>
            <a:pPr lvl="3"/>
            <a:endParaRPr lang="en-GB" dirty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2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with Data Region in Main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/>
              <a:t>At last, we are running faster (and correctly</a:t>
            </a:r>
            <a:r>
              <a:rPr lang="en-US" dirty="0" smtClean="0"/>
              <a:t>)!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lvl="1"/>
            <a:endParaRPr lang="en-US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363474" lvl="1" indent="0">
              <a:buNone/>
            </a:pPr>
            <a:endParaRPr lang="en-US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GB" dirty="0"/>
          </a:p>
          <a:p>
            <a:pPr lvl="2"/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852927"/>
              </p:ext>
            </p:extLst>
          </p:nvPr>
        </p:nvGraphicFramePr>
        <p:xfrm>
          <a:off x="611560" y="2348880"/>
          <a:ext cx="7416824" cy="1402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0120"/>
                <a:gridCol w="1224136"/>
                <a:gridCol w="1224136"/>
                <a:gridCol w="1368152"/>
                <a:gridCol w="1224136"/>
                <a:gridCol w="1296144"/>
              </a:tblGrid>
              <a:tr h="646573">
                <a:tc>
                  <a:txBody>
                    <a:bodyPr/>
                    <a:lstStyle/>
                    <a:p>
                      <a:endParaRPr lang="en-US" sz="1600" kern="1200" dirty="0">
                        <a:solidFill>
                          <a:srgbClr val="7030A0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Original (Mop/s)</a:t>
                      </a:r>
                      <a:endParaRPr lang="en-US" sz="1800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 kernel (Mop/s)</a:t>
                      </a:r>
                      <a:endParaRPr lang="en-US" sz="1800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4 kernels</a:t>
                      </a:r>
                    </a:p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(Mop/s)</a:t>
                      </a:r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 smtClean="0">
                          <a:latin typeface="Consolas" pitchFamily="49" charset="0"/>
                          <a:cs typeface="Consolas" pitchFamily="49" charset="0"/>
                        </a:rPr>
                        <a:t>Calltree</a:t>
                      </a:r>
                      <a:r>
                        <a:rPr lang="en-US" baseline="0" dirty="0" smtClean="0">
                          <a:latin typeface="Consolas" pitchFamily="49" charset="0"/>
                          <a:cs typeface="Consolas" pitchFamily="49" charset="0"/>
                        </a:rPr>
                        <a:t> Routines (Mop/s)</a:t>
                      </a:r>
                      <a:endParaRPr lang="en-US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Data</a:t>
                      </a:r>
                      <a:r>
                        <a:rPr lang="en-US" baseline="0" dirty="0" smtClean="0">
                          <a:latin typeface="Consolas" pitchFamily="49" charset="0"/>
                          <a:cs typeface="Consolas" pitchFamily="49" charset="0"/>
                        </a:rPr>
                        <a:t> Region (Mop/s)</a:t>
                      </a:r>
                      <a:endParaRPr lang="en-US" dirty="0" smtClean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Fortran 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1623.04</a:t>
                      </a:r>
                      <a:endParaRPr lang="en-US" sz="180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1541.42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1274.48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onsolas" pitchFamily="49" charset="0"/>
                          <a:cs typeface="Consolas" pitchFamily="49" charset="0"/>
                        </a:rPr>
                        <a:t>886.02</a:t>
                      </a:r>
                      <a:endParaRPr lang="en-US" b="0" dirty="0">
                        <a:solidFill>
                          <a:srgbClr val="0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23913.21</a:t>
                      </a:r>
                      <a:endParaRPr lang="en-US" b="0" dirty="0">
                        <a:solidFill>
                          <a:srgbClr val="0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4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</a:t>
            </a:r>
            <a:r>
              <a:rPr lang="en-GB" dirty="0" err="1" smtClean="0"/>
              <a:t>OpenACC</a:t>
            </a:r>
            <a:r>
              <a:rPr lang="en-GB" dirty="0" smtClean="0"/>
              <a:t> to a Larger Code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Adding </a:t>
            </a:r>
            <a:r>
              <a:rPr lang="en-GB" dirty="0" err="1" smtClean="0"/>
              <a:t>OpenACC</a:t>
            </a:r>
            <a:r>
              <a:rPr lang="en-GB" dirty="0" smtClean="0"/>
              <a:t> to a real code is not trivial work…</a:t>
            </a:r>
          </a:p>
          <a:p>
            <a:pPr lvl="1"/>
            <a:r>
              <a:rPr lang="en-GB" dirty="0" smtClean="0"/>
              <a:t>Are parts of the program suitable for an accelerator?</a:t>
            </a:r>
          </a:p>
          <a:p>
            <a:pPr lvl="1"/>
            <a:r>
              <a:rPr lang="en-GB" dirty="0" smtClean="0"/>
              <a:t>Where do we start?</a:t>
            </a:r>
          </a:p>
          <a:p>
            <a:pPr lvl="1"/>
            <a:r>
              <a:rPr lang="en-GB" dirty="0" smtClean="0"/>
              <a:t>What do we do next?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We’ll go through the exercise for an example code</a:t>
            </a:r>
          </a:p>
          <a:p>
            <a:pPr lvl="1"/>
            <a:r>
              <a:rPr lang="en-GB" dirty="0" smtClean="0"/>
              <a:t>Running on a Cray </a:t>
            </a:r>
            <a:r>
              <a:rPr lang="en-GB" dirty="0" smtClean="0"/>
              <a:t>XK7 </a:t>
            </a:r>
            <a:r>
              <a:rPr lang="en-GB" dirty="0" smtClean="0"/>
              <a:t>(AMD </a:t>
            </a:r>
            <a:r>
              <a:rPr lang="en-GB" dirty="0" err="1" smtClean="0"/>
              <a:t>Interlagos</a:t>
            </a:r>
            <a:r>
              <a:rPr lang="en-GB" dirty="0" smtClean="0"/>
              <a:t> and </a:t>
            </a:r>
            <a:r>
              <a:rPr lang="en-GB" dirty="0" err="1" smtClean="0"/>
              <a:t>Nvidia</a:t>
            </a:r>
            <a:r>
              <a:rPr lang="en-GB" dirty="0" smtClean="0"/>
              <a:t> </a:t>
            </a:r>
            <a:r>
              <a:rPr lang="en-GB" dirty="0" err="1" smtClean="0"/>
              <a:t>Kepler</a:t>
            </a:r>
            <a:r>
              <a:rPr lang="en-GB" dirty="0" smtClean="0"/>
              <a:t> K20x)</a:t>
            </a:r>
            <a:endParaRPr lang="en-GB" dirty="0" smtClean="0"/>
          </a:p>
          <a:p>
            <a:pPr lvl="1"/>
            <a:r>
              <a:rPr lang="en-GB" dirty="0" smtClean="0"/>
              <a:t>Using Cray compiler and Cray performance analysis tools</a:t>
            </a:r>
          </a:p>
          <a:p>
            <a:pPr marL="363474" lvl="1" indent="0"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4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View Compiler Commentary Again 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All array data transfers eliminated</a:t>
            </a:r>
          </a:p>
          <a:p>
            <a:pPr lvl="1"/>
            <a:r>
              <a:rPr lang="en-GB" dirty="0"/>
              <a:t>R</a:t>
            </a:r>
            <a:r>
              <a:rPr lang="en-GB" dirty="0" smtClean="0"/>
              <a:t>un </a:t>
            </a:r>
            <a:r>
              <a:rPr lang="en-GB" dirty="0"/>
              <a:t>with CRAY_ACC_DEBUG=2 and catch STDERR in a file</a:t>
            </a:r>
          </a:p>
          <a:p>
            <a:pPr lvl="1"/>
            <a:r>
              <a:rPr lang="en-US" dirty="0" err="1"/>
              <a:t>grep</a:t>
            </a:r>
            <a:r>
              <a:rPr lang="en-US" dirty="0"/>
              <a:t> "copy" &lt;file&gt; | sort | </a:t>
            </a:r>
            <a:r>
              <a:rPr lang="en-US" dirty="0" err="1" smtClean="0"/>
              <a:t>uniq</a:t>
            </a:r>
            <a:endParaRPr lang="en-US" dirty="0" smtClean="0"/>
          </a:p>
          <a:p>
            <a:pPr marL="363474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GB" dirty="0"/>
          </a:p>
          <a:p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r>
              <a:rPr lang="en-GB" dirty="0" smtClean="0"/>
              <a:t>Arrays a, c, </a:t>
            </a:r>
            <a:r>
              <a:rPr lang="en-GB" dirty="0" err="1" smtClean="0"/>
              <a:t>jg</a:t>
            </a:r>
            <a:r>
              <a:rPr lang="en-GB" dirty="0" smtClean="0"/>
              <a:t> copied only at initialization</a:t>
            </a:r>
          </a:p>
          <a:p>
            <a:pPr lvl="1"/>
            <a:r>
              <a:rPr lang="en-GB" dirty="0" smtClean="0"/>
              <a:t>Some internal transfers unavoidable</a:t>
            </a:r>
            <a:endParaRPr lang="en-GB" dirty="0"/>
          </a:p>
        </p:txBody>
      </p:sp>
      <p:sp>
        <p:nvSpPr>
          <p:cNvPr id="8" name="Folded Corner 7"/>
          <p:cNvSpPr/>
          <p:nvPr/>
        </p:nvSpPr>
        <p:spPr>
          <a:xfrm>
            <a:off x="611560" y="2492896"/>
            <a:ext cx="7128792" cy="1728192"/>
          </a:xfrm>
          <a:prstGeom prst="foldedCorner">
            <a:avLst/>
          </a:prstGeom>
          <a:solidFill>
            <a:srgbClr val="FF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ACC:       allocate, copy to acc 'a' (32 bytes)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ACC:       allocate, copy to acc 'c' (32 bytes)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ACC:       allocate, copy to acc '</a:t>
            </a:r>
            <a:r>
              <a:rPr lang="en-US" sz="1400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jg</a:t>
            </a:r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' (320 bytes)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ACC:       allocate reusable, copy to acc &lt;internal&gt; (16 bytes)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ACC:       allocate reusable, copy to acc &lt;internal&gt; (4 bytes)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ACC:       copy to host, done reusable &lt;internal&gt; (16 bytes)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ACC:       reusable acquired, copy to acc &lt;internal&gt; (16 bytes)</a:t>
            </a:r>
            <a:endParaRPr lang="en-US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7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 </a:t>
            </a:r>
            <a:r>
              <a:rPr lang="en-GB" dirty="0"/>
              <a:t>T</a:t>
            </a:r>
            <a:r>
              <a:rPr lang="en-GB" dirty="0" smtClean="0"/>
              <a:t>uning Tips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400" y="980728"/>
            <a:ext cx="8763000" cy="5496272"/>
          </a:xfrm>
        </p:spPr>
        <p:txBody>
          <a:bodyPr>
            <a:normAutofit/>
          </a:bodyPr>
          <a:lstStyle/>
          <a:p>
            <a:r>
              <a:rPr lang="en-GB" dirty="0" smtClean="0"/>
              <a:t>Check the .</a:t>
            </a:r>
            <a:r>
              <a:rPr lang="en-GB" dirty="0" err="1" smtClean="0"/>
              <a:t>lst</a:t>
            </a:r>
            <a:r>
              <a:rPr lang="en-GB" dirty="0" smtClean="0"/>
              <a:t> </a:t>
            </a:r>
            <a:r>
              <a:rPr lang="en-GB" dirty="0" err="1" smtClean="0"/>
              <a:t>loopmark</a:t>
            </a:r>
            <a:r>
              <a:rPr lang="en-GB" dirty="0" smtClean="0"/>
              <a:t> file</a:t>
            </a:r>
          </a:p>
          <a:p>
            <a:pPr lvl="1"/>
            <a:r>
              <a:rPr lang="en-GB" dirty="0" smtClean="0"/>
              <a:t>Are any kernels obviously badly scheduled?</a:t>
            </a:r>
          </a:p>
          <a:p>
            <a:pPr lvl="2"/>
            <a:r>
              <a:rPr lang="en-GB" dirty="0" smtClean="0"/>
              <a:t>No, we already checked that</a:t>
            </a:r>
          </a:p>
          <a:p>
            <a:r>
              <a:rPr lang="en-GB" dirty="0" smtClean="0"/>
              <a:t>Try varying </a:t>
            </a:r>
            <a:r>
              <a:rPr lang="en-GB" dirty="0" err="1" smtClean="0"/>
              <a:t>vector_length</a:t>
            </a:r>
            <a:endParaRPr lang="en-GB" dirty="0" smtClean="0"/>
          </a:p>
          <a:p>
            <a:pPr lvl="1"/>
            <a:r>
              <a:rPr lang="en-GB" dirty="0" smtClean="0"/>
              <a:t>Different values may suit different kernels</a:t>
            </a:r>
          </a:p>
          <a:p>
            <a:r>
              <a:rPr lang="en-GB" dirty="0" smtClean="0"/>
              <a:t>Avoid temporary arrays</a:t>
            </a:r>
          </a:p>
          <a:p>
            <a:pPr lvl="1"/>
            <a:r>
              <a:rPr lang="en-GB" dirty="0" smtClean="0"/>
              <a:t>Use private scalars, as these </a:t>
            </a:r>
            <a:r>
              <a:rPr lang="en-GB" dirty="0" smtClean="0"/>
              <a:t>are more likely to </a:t>
            </a:r>
            <a:r>
              <a:rPr lang="en-GB" dirty="0" smtClean="0"/>
              <a:t>go into registers</a:t>
            </a:r>
          </a:p>
          <a:p>
            <a:r>
              <a:rPr lang="en-GB" dirty="0" smtClean="0"/>
              <a:t>More extreme</a:t>
            </a:r>
            <a:endParaRPr lang="en-GB" dirty="0"/>
          </a:p>
          <a:p>
            <a:pPr lvl="1"/>
            <a:r>
              <a:rPr lang="en-GB" dirty="0" smtClean="0"/>
              <a:t>Collapse loops within </a:t>
            </a:r>
            <a:r>
              <a:rPr lang="en-GB" dirty="0" err="1" smtClean="0"/>
              <a:t>loopnests</a:t>
            </a:r>
            <a:endParaRPr lang="en-GB" dirty="0" smtClean="0"/>
          </a:p>
          <a:p>
            <a:pPr lvl="2"/>
            <a:r>
              <a:rPr lang="en-GB" dirty="0" smtClean="0"/>
              <a:t>OpenACC schedules according to the loops in the nest</a:t>
            </a:r>
          </a:p>
          <a:p>
            <a:pPr lvl="2"/>
            <a:r>
              <a:rPr lang="en-GB" dirty="0" smtClean="0"/>
              <a:t>Collapsing loops can increase the </a:t>
            </a:r>
            <a:r>
              <a:rPr lang="en-GB" dirty="0" err="1" smtClean="0"/>
              <a:t>tripcount</a:t>
            </a:r>
            <a:endParaRPr lang="en-GB" dirty="0"/>
          </a:p>
          <a:p>
            <a:pPr lvl="3"/>
            <a:r>
              <a:rPr lang="en-GB" dirty="0" smtClean="0"/>
              <a:t>e.g. to allow more threads in a block</a:t>
            </a:r>
          </a:p>
          <a:p>
            <a:pPr lvl="2"/>
            <a:r>
              <a:rPr lang="en-GB" dirty="0" smtClean="0"/>
              <a:t>Manual collapses can sometimes be more efficient</a:t>
            </a:r>
            <a:r>
              <a:rPr lang="en-GB" dirty="0"/>
              <a:t> </a:t>
            </a:r>
            <a:r>
              <a:rPr lang="en-GB" dirty="0" smtClean="0"/>
              <a:t>(but are ugly)</a:t>
            </a:r>
            <a:endParaRPr lang="en-GB" dirty="0"/>
          </a:p>
          <a:p>
            <a:pPr lvl="1"/>
            <a:r>
              <a:rPr lang="en-GB" dirty="0" smtClean="0"/>
              <a:t>Block loops in a </a:t>
            </a:r>
            <a:r>
              <a:rPr lang="en-GB" dirty="0" err="1" smtClean="0"/>
              <a:t>loopnest</a:t>
            </a:r>
            <a:endParaRPr lang="en-GB" dirty="0" smtClean="0"/>
          </a:p>
          <a:p>
            <a:pPr lvl="2"/>
            <a:r>
              <a:rPr lang="en-GB" dirty="0" smtClean="0"/>
              <a:t>This can improve cache usage (as on the CPU)</a:t>
            </a:r>
          </a:p>
          <a:p>
            <a:pPr lvl="2"/>
            <a:r>
              <a:rPr lang="en-GB" dirty="0" smtClean="0"/>
              <a:t>CCE-specific directives can do this, or try it manually</a:t>
            </a:r>
          </a:p>
          <a:p>
            <a:pPr lvl="1"/>
            <a:r>
              <a:rPr lang="en-GB" dirty="0" smtClean="0"/>
              <a:t>Rewrite the most expensive kernels in CUDA and </a:t>
            </a:r>
            <a:r>
              <a:rPr lang="en-GB" dirty="0" err="1" smtClean="0"/>
              <a:t>handtune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5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Performance Tuning Improvements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Avoiding temporary arrays in </a:t>
            </a:r>
            <a:r>
              <a:rPr lang="en-GB" dirty="0" err="1" smtClean="0"/>
              <a:t>resid</a:t>
            </a:r>
            <a:r>
              <a:rPr lang="en-GB" dirty="0" smtClean="0"/>
              <a:t>:</a:t>
            </a:r>
          </a:p>
          <a:p>
            <a:pPr lvl="1"/>
            <a:r>
              <a:rPr lang="en-US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Mop/s total     =                 </a:t>
            </a:r>
            <a:r>
              <a:rPr lang="en-US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23999.08</a:t>
            </a:r>
            <a:r>
              <a:rPr lang="en-US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! Fortran</a:t>
            </a:r>
            <a:endParaRPr lang="en-GB" sz="1600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  <a:p>
            <a:r>
              <a:rPr lang="en-GB" dirty="0" smtClean="0"/>
              <a:t>Call </a:t>
            </a:r>
            <a:r>
              <a:rPr lang="en-GB" dirty="0" smtClean="0"/>
              <a:t>an external CUDA version of </a:t>
            </a:r>
            <a:r>
              <a:rPr lang="en-GB" dirty="0" err="1" smtClean="0"/>
              <a:t>resid</a:t>
            </a:r>
            <a:endParaRPr lang="en-GB" dirty="0" smtClean="0"/>
          </a:p>
          <a:p>
            <a:pPr lvl="1"/>
            <a:r>
              <a:rPr lang="en-US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Mop/s total     =                 </a:t>
            </a:r>
            <a:r>
              <a:rPr lang="en-US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22351.51</a:t>
            </a:r>
            <a:r>
              <a:rPr lang="en-US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! </a:t>
            </a:r>
            <a:r>
              <a:rPr lang="en-US" sz="16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Fortran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was a naive kernel</a:t>
            </a:r>
          </a:p>
          <a:p>
            <a:pPr lvl="1"/>
            <a:r>
              <a:rPr lang="en-US" dirty="0" smtClean="0"/>
              <a:t>Even so, there may be a lesson in this</a:t>
            </a:r>
          </a:p>
          <a:p>
            <a:pPr lvl="1"/>
            <a:endParaRPr lang="en-US" dirty="0"/>
          </a:p>
          <a:p>
            <a:r>
              <a:rPr lang="en-US" dirty="0" smtClean="0"/>
              <a:t>Data movement was a far bigger </a:t>
            </a:r>
            <a:r>
              <a:rPr lang="en-US" smtClean="0"/>
              <a:t>optimisation</a:t>
            </a:r>
            <a:endParaRPr lang="en-GB" dirty="0"/>
          </a:p>
          <a:p>
            <a:pPr lvl="1"/>
            <a:endParaRPr lang="en-US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3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Conclusions: How far did we get?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400" y="1124744"/>
            <a:ext cx="8763000" cy="5352256"/>
          </a:xfrm>
        </p:spPr>
        <p:txBody>
          <a:bodyPr>
            <a:normAutofit/>
          </a:bodyPr>
          <a:lstStyle/>
          <a:p>
            <a:r>
              <a:rPr lang="en-GB" dirty="0" smtClean="0"/>
              <a:t>We achieved an </a:t>
            </a:r>
            <a:r>
              <a:rPr lang="en-GB" dirty="0" smtClean="0"/>
              <a:t>15x </a:t>
            </a:r>
            <a:r>
              <a:rPr lang="en-GB" dirty="0" smtClean="0"/>
              <a:t>speedup</a:t>
            </a:r>
          </a:p>
          <a:p>
            <a:pPr lvl="3"/>
            <a:r>
              <a:rPr lang="en-US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Mop/s total     = 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23999.08</a:t>
            </a:r>
            <a:r>
              <a:rPr lang="en-US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! </a:t>
            </a:r>
            <a:r>
              <a:rPr lang="en-US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Fortran</a:t>
            </a:r>
            <a:endParaRPr lang="en-GB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GB" dirty="0" smtClean="0"/>
              <a:t>compared </a:t>
            </a:r>
            <a:r>
              <a:rPr lang="en-GB" dirty="0" smtClean="0"/>
              <a:t>to a single CPU core</a:t>
            </a:r>
          </a:p>
          <a:p>
            <a:pPr lvl="3"/>
            <a:r>
              <a:rPr lang="en-US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Mop/s total     =   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1826.19	! Fortran</a:t>
            </a:r>
            <a:endParaRPr lang="en-GB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lvl="3"/>
            <a:endParaRPr lang="en-GB" dirty="0" smtClean="0"/>
          </a:p>
          <a:p>
            <a:pPr lvl="3"/>
            <a:endParaRPr lang="en-GB" dirty="0" smtClean="0"/>
          </a:p>
          <a:p>
            <a:pPr lvl="2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5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Conclusions: How much further could we get?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400" y="908720"/>
            <a:ext cx="8763000" cy="556828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The real comparison is to a full CPU or node</a:t>
            </a:r>
          </a:p>
          <a:p>
            <a:pPr lvl="1"/>
            <a:r>
              <a:rPr lang="en-GB" dirty="0" smtClean="0"/>
              <a:t>run the </a:t>
            </a:r>
            <a:r>
              <a:rPr lang="en-GB" dirty="0" err="1" smtClean="0"/>
              <a:t>OpenMP</a:t>
            </a:r>
            <a:r>
              <a:rPr lang="en-GB" dirty="0" smtClean="0"/>
              <a:t> version of the code</a:t>
            </a:r>
          </a:p>
          <a:p>
            <a:pPr lvl="2"/>
            <a:r>
              <a:rPr lang="en-GB" dirty="0" smtClean="0"/>
              <a:t>across 16 cores for an XK6 node (single AMD </a:t>
            </a:r>
            <a:r>
              <a:rPr lang="en-GB" dirty="0" err="1" smtClean="0"/>
              <a:t>Interlagos</a:t>
            </a:r>
            <a:r>
              <a:rPr lang="en-GB" dirty="0" smtClean="0"/>
              <a:t>)</a:t>
            </a:r>
          </a:p>
          <a:p>
            <a:pPr lvl="3"/>
            <a:r>
              <a:rPr lang="en-US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Mop/s total     =     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9162.37</a:t>
            </a:r>
            <a:r>
              <a:rPr lang="en-US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! </a:t>
            </a:r>
            <a:r>
              <a:rPr lang="en-US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Fortran, Cray </a:t>
            </a:r>
            <a:r>
              <a:rPr lang="en-US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XK7 CPU, </a:t>
            </a:r>
            <a:r>
              <a:rPr lang="en-US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16 </a:t>
            </a:r>
            <a:r>
              <a:rPr lang="en-US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threads</a:t>
            </a:r>
            <a:endParaRPr lang="en-GB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GB" dirty="0" smtClean="0"/>
              <a:t>across 32 cores for an XE6 node (dual AMD </a:t>
            </a:r>
            <a:r>
              <a:rPr lang="en-GB" dirty="0" err="1" smtClean="0"/>
              <a:t>Interlagos</a:t>
            </a:r>
            <a:r>
              <a:rPr lang="en-GB" dirty="0" smtClean="0"/>
              <a:t>)</a:t>
            </a:r>
          </a:p>
          <a:p>
            <a:pPr lvl="3"/>
            <a:r>
              <a:rPr lang="en-US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Mop/s total     =    </a:t>
            </a:r>
            <a:r>
              <a:rPr lang="en-US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16313.24</a:t>
            </a:r>
            <a:r>
              <a:rPr lang="en-US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! </a:t>
            </a:r>
            <a:r>
              <a:rPr lang="en-US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Fortran, Cray XE6, 32 </a:t>
            </a:r>
            <a:r>
              <a:rPr lang="en-US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threads</a:t>
            </a:r>
            <a:endParaRPr lang="en-US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So we </a:t>
            </a:r>
            <a:r>
              <a:rPr lang="en-US" dirty="0" smtClean="0"/>
              <a:t>are 2.6x or 1.5x faster, </a:t>
            </a:r>
            <a:r>
              <a:rPr lang="en-US" dirty="0" smtClean="0"/>
              <a:t>node-for-node</a:t>
            </a:r>
          </a:p>
          <a:p>
            <a:pPr lvl="1"/>
            <a:r>
              <a:rPr lang="en-US" dirty="0" smtClean="0"/>
              <a:t>How much faster could we get (speeds and feeds)</a:t>
            </a:r>
          </a:p>
          <a:p>
            <a:pPr lvl="2"/>
            <a:r>
              <a:rPr lang="en-US" dirty="0" smtClean="0"/>
              <a:t>Flops and </a:t>
            </a:r>
            <a:r>
              <a:rPr lang="en-US" dirty="0" err="1" smtClean="0"/>
              <a:t>mem</a:t>
            </a:r>
            <a:r>
              <a:rPr lang="en-US" dirty="0" smtClean="0"/>
              <a:t>. b/w </a:t>
            </a:r>
            <a:r>
              <a:rPr lang="en-US" dirty="0" smtClean="0"/>
              <a:t>around 5-10x </a:t>
            </a:r>
            <a:r>
              <a:rPr lang="en-US" dirty="0" smtClean="0"/>
              <a:t>faster than single AMD </a:t>
            </a:r>
            <a:r>
              <a:rPr lang="en-US" dirty="0" err="1" smtClean="0"/>
              <a:t>Interlagos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 why were we not faster?</a:t>
            </a:r>
          </a:p>
          <a:p>
            <a:pPr lvl="1"/>
            <a:r>
              <a:rPr lang="en-US" dirty="0" err="1" smtClean="0"/>
              <a:t>MultiGrid</a:t>
            </a:r>
            <a:r>
              <a:rPr lang="en-US" dirty="0" smtClean="0"/>
              <a:t> application cycles through grid sizes</a:t>
            </a:r>
          </a:p>
          <a:p>
            <a:pPr lvl="2"/>
            <a:r>
              <a:rPr lang="en-US" dirty="0" smtClean="0"/>
              <a:t>sometimes the grid is really small: 4x4x4</a:t>
            </a:r>
          </a:p>
          <a:p>
            <a:pPr lvl="2"/>
            <a:r>
              <a:rPr lang="en-US" dirty="0" err="1" smtClean="0"/>
              <a:t>CrayPAT</a:t>
            </a:r>
            <a:r>
              <a:rPr lang="en-US" dirty="0" smtClean="0"/>
              <a:t> loop profiling showed us that</a:t>
            </a:r>
          </a:p>
          <a:p>
            <a:pPr lvl="1"/>
            <a:r>
              <a:rPr lang="en-US" dirty="0" smtClean="0"/>
              <a:t>Small grid sizes will never schedule well on the GPU</a:t>
            </a:r>
          </a:p>
          <a:p>
            <a:pPr lvl="2"/>
            <a:r>
              <a:rPr lang="en-US" dirty="0" smtClean="0"/>
              <a:t>consider checking grid size and only using OpenACC for larger ones</a:t>
            </a:r>
          </a:p>
          <a:p>
            <a:pPr lvl="2"/>
            <a:r>
              <a:rPr lang="en-US" dirty="0" smtClean="0"/>
              <a:t>or do we even need the smaller grids?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6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Code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52400" y="1295400"/>
            <a:ext cx="8991600" cy="5181600"/>
          </a:xfrm>
        </p:spPr>
        <p:txBody>
          <a:bodyPr/>
          <a:lstStyle/>
          <a:p>
            <a:r>
              <a:rPr lang="en-GB" dirty="0" smtClean="0"/>
              <a:t>NAS Parallel Benchmarks MG (</a:t>
            </a:r>
            <a:r>
              <a:rPr lang="en-GB" dirty="0" err="1" smtClean="0"/>
              <a:t>MultiGrid</a:t>
            </a:r>
            <a:r>
              <a:rPr lang="en-GB" dirty="0" smtClean="0"/>
              <a:t>) code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Shorter than typical application</a:t>
            </a:r>
          </a:p>
          <a:p>
            <a:pPr lvl="2"/>
            <a:r>
              <a:rPr lang="en-GB" dirty="0" smtClean="0"/>
              <a:t>but structure of code is very similar</a:t>
            </a:r>
          </a:p>
          <a:p>
            <a:pPr lvl="2"/>
            <a:endParaRPr lang="en-GB" dirty="0" smtClean="0"/>
          </a:p>
          <a:p>
            <a:pPr lvl="1"/>
            <a:r>
              <a:rPr lang="en-GB" dirty="0" smtClean="0"/>
              <a:t>This example concentrates on the serial version</a:t>
            </a:r>
          </a:p>
          <a:p>
            <a:pPr lvl="2"/>
            <a:r>
              <a:rPr lang="en-GB" dirty="0"/>
              <a:t>W</a:t>
            </a:r>
            <a:r>
              <a:rPr lang="en-GB" dirty="0" smtClean="0"/>
              <a:t>e also have parallel versions ported to OpenACC</a:t>
            </a:r>
          </a:p>
          <a:p>
            <a:pPr lvl="2"/>
            <a:r>
              <a:rPr lang="en-GB" dirty="0"/>
              <a:t>T</a:t>
            </a:r>
            <a:r>
              <a:rPr lang="en-GB" dirty="0" smtClean="0"/>
              <a:t>he serial versions have OpenMP directives, but we do not use them during this exercise</a:t>
            </a:r>
          </a:p>
          <a:p>
            <a:pPr lvl="2"/>
            <a:endParaRPr lang="en-GB" dirty="0" smtClean="0"/>
          </a:p>
          <a:p>
            <a:pPr lvl="1"/>
            <a:r>
              <a:rPr lang="en-GB" dirty="0" smtClean="0"/>
              <a:t>Downloading it:</a:t>
            </a:r>
          </a:p>
          <a:p>
            <a:pPr lvl="2"/>
            <a:r>
              <a:rPr lang="en-GB" dirty="0" smtClean="0"/>
              <a:t>Fortran version: </a:t>
            </a:r>
            <a:r>
              <a:rPr lang="en-US" sz="1600" u="sng" dirty="0" smtClean="0">
                <a:hlinkClick r:id="rId2"/>
              </a:rPr>
              <a:t>http</a:t>
            </a:r>
            <a:r>
              <a:rPr lang="en-US" sz="1600" u="sng" dirty="0">
                <a:hlinkClick r:id="rId2"/>
              </a:rPr>
              <a:t>://www.nas.nasa.gov/publications/npb.html</a:t>
            </a:r>
            <a:r>
              <a:rPr lang="en-US" sz="1600" dirty="0" smtClean="0"/>
              <a:t>.</a:t>
            </a:r>
          </a:p>
          <a:p>
            <a:pPr lvl="3"/>
            <a:r>
              <a:rPr lang="en-US" dirty="0" smtClean="0"/>
              <a:t>1445 lines, of which 267 </a:t>
            </a:r>
            <a:r>
              <a:rPr lang="en-US" dirty="0" smtClean="0"/>
              <a:t>blank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2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and Running MG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uild: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m</a:t>
            </a:r>
            <a:r>
              <a:rPr lang="en-US" dirty="0" smtClean="0">
                <a:solidFill>
                  <a:schemeClr val="accent4"/>
                </a:solidFill>
              </a:rPr>
              <a:t>ake </a:t>
            </a:r>
            <a:r>
              <a:rPr lang="en-US" dirty="0">
                <a:solidFill>
                  <a:schemeClr val="accent4"/>
                </a:solidFill>
              </a:rPr>
              <a:t>MG </a:t>
            </a:r>
            <a:r>
              <a:rPr lang="en-US" dirty="0" smtClean="0">
                <a:solidFill>
                  <a:schemeClr val="accent4"/>
                </a:solidFill>
              </a:rPr>
              <a:t>[CLASS</a:t>
            </a:r>
            <a:r>
              <a:rPr lang="en-US" dirty="0">
                <a:solidFill>
                  <a:schemeClr val="accent4"/>
                </a:solidFill>
              </a:rPr>
              <a:t>=&lt;CLASS</a:t>
            </a:r>
            <a:r>
              <a:rPr lang="en-US" dirty="0" smtClean="0">
                <a:solidFill>
                  <a:schemeClr val="accent4"/>
                </a:solidFill>
              </a:rPr>
              <a:t>&gt;] </a:t>
            </a:r>
            <a:r>
              <a:rPr lang="en-US" dirty="0">
                <a:solidFill>
                  <a:schemeClr val="accent4"/>
                </a:solidFill>
              </a:rPr>
              <a:t>[&lt;OPTIONS</a:t>
            </a:r>
            <a:r>
              <a:rPr lang="en-US" dirty="0" smtClean="0">
                <a:solidFill>
                  <a:schemeClr val="accent4"/>
                </a:solidFill>
              </a:rPr>
              <a:t>&gt;]</a:t>
            </a:r>
          </a:p>
          <a:p>
            <a:pPr lvl="2"/>
            <a:r>
              <a:rPr lang="en-US" dirty="0" smtClean="0">
                <a:solidFill>
                  <a:schemeClr val="accent4"/>
                </a:solidFill>
              </a:rPr>
              <a:t>CLASS</a:t>
            </a:r>
            <a:r>
              <a:rPr lang="en-US" dirty="0" smtClean="0"/>
              <a:t> is the problem size. "B" is the default. </a:t>
            </a:r>
          </a:p>
          <a:p>
            <a:pPr lvl="1"/>
            <a:r>
              <a:rPr lang="en-US" dirty="0" smtClean="0"/>
              <a:t>Top-level </a:t>
            </a:r>
            <a:r>
              <a:rPr lang="en-US" dirty="0" err="1" smtClean="0">
                <a:solidFill>
                  <a:schemeClr val="accent4"/>
                </a:solidFill>
              </a:rPr>
              <a:t>Makefile</a:t>
            </a:r>
            <a:r>
              <a:rPr lang="en-US" dirty="0" smtClean="0"/>
              <a:t> passes options to </a:t>
            </a:r>
            <a:r>
              <a:rPr lang="en-US" dirty="0" smtClean="0">
                <a:solidFill>
                  <a:schemeClr val="accent4"/>
                </a:solidFill>
              </a:rPr>
              <a:t>MG/</a:t>
            </a:r>
            <a:r>
              <a:rPr lang="en-US" dirty="0" err="1" smtClean="0">
                <a:solidFill>
                  <a:schemeClr val="accent4"/>
                </a:solidFill>
              </a:rPr>
              <a:t>Makefile</a:t>
            </a:r>
            <a:endParaRPr lang="en-US" dirty="0" smtClean="0">
              <a:solidFill>
                <a:schemeClr val="accent4"/>
              </a:solidFill>
            </a:endParaRPr>
          </a:p>
          <a:p>
            <a:pPr lvl="2"/>
            <a:r>
              <a:rPr lang="en-US" dirty="0" smtClean="0"/>
              <a:t>this uses </a:t>
            </a:r>
            <a:r>
              <a:rPr lang="en-US" dirty="0" err="1" smtClean="0">
                <a:solidFill>
                  <a:schemeClr val="accent4"/>
                </a:solidFill>
              </a:rPr>
              <a:t>config</a:t>
            </a:r>
            <a:r>
              <a:rPr lang="en-US" dirty="0" smtClean="0">
                <a:solidFill>
                  <a:schemeClr val="accent4"/>
                </a:solidFill>
              </a:rPr>
              <a:t>/make.def</a:t>
            </a:r>
            <a:r>
              <a:rPr lang="en-US" dirty="0" smtClean="0"/>
              <a:t> for compiler-specific options</a:t>
            </a:r>
          </a:p>
          <a:p>
            <a:pPr lvl="1"/>
            <a:endParaRPr lang="en-GB" dirty="0"/>
          </a:p>
          <a:p>
            <a:r>
              <a:rPr lang="en-GB" dirty="0"/>
              <a:t>R</a:t>
            </a:r>
            <a:r>
              <a:rPr lang="en-GB" dirty="0" smtClean="0"/>
              <a:t>un: </a:t>
            </a:r>
          </a:p>
          <a:p>
            <a:pPr lvl="1"/>
            <a:r>
              <a:rPr lang="en-GB" dirty="0" smtClean="0"/>
              <a:t>Three important lines of output</a:t>
            </a:r>
          </a:p>
          <a:p>
            <a:pPr lvl="2"/>
            <a:r>
              <a:rPr lang="en-US" dirty="0" smtClean="0"/>
              <a:t>Fortran</a:t>
            </a:r>
          </a:p>
          <a:p>
            <a:pPr lvl="3"/>
            <a:r>
              <a:rPr lang="en-US" b="1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L2 </a:t>
            </a:r>
            <a:r>
              <a:rPr lang="en-US" b="1" dirty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Norm is  0.1800564401355E-05</a:t>
            </a:r>
            <a:endParaRPr lang="en-GB" b="1" dirty="0">
              <a:solidFill>
                <a:schemeClr val="accent5"/>
              </a:solidFill>
              <a:latin typeface="Consolas" pitchFamily="49" charset="0"/>
              <a:cs typeface="Consolas" pitchFamily="49" charset="0"/>
            </a:endParaRPr>
          </a:p>
          <a:p>
            <a:pPr lvl="3"/>
            <a:r>
              <a:rPr lang="en-US" b="1" dirty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Mop/s total     =                  </a:t>
            </a:r>
            <a:r>
              <a:rPr lang="en-US" b="1" dirty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1623.04</a:t>
            </a:r>
            <a:endParaRPr lang="en-GB" b="1" dirty="0">
              <a:solidFill>
                <a:schemeClr val="accent5"/>
              </a:solidFill>
              <a:latin typeface="Consolas" pitchFamily="49" charset="0"/>
              <a:cs typeface="Consolas" pitchFamily="49" charset="0"/>
            </a:endParaRPr>
          </a:p>
          <a:p>
            <a:pPr lvl="3"/>
            <a:r>
              <a:rPr lang="en-US" b="1" dirty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Verification    =               </a:t>
            </a:r>
            <a:r>
              <a:rPr lang="en-US" b="1" dirty="0" smtClean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SUCCESSFUL</a:t>
            </a:r>
          </a:p>
          <a:p>
            <a:pPr lvl="1"/>
            <a:r>
              <a:rPr lang="en-GB" dirty="0" smtClean="0"/>
              <a:t>Always </a:t>
            </a:r>
            <a:r>
              <a:rPr lang="en-GB" dirty="0" smtClean="0"/>
              <a:t>check:</a:t>
            </a:r>
          </a:p>
          <a:p>
            <a:pPr lvl="2"/>
            <a:r>
              <a:rPr lang="en-GB" dirty="0" smtClean="0"/>
              <a:t>L2 Norm should not be a </a:t>
            </a:r>
            <a:r>
              <a:rPr lang="en-GB" dirty="0" err="1" smtClean="0"/>
              <a:t>NaN</a:t>
            </a:r>
            <a:endParaRPr lang="en-GB" dirty="0"/>
          </a:p>
          <a:p>
            <a:pPr lvl="2"/>
            <a:r>
              <a:rPr lang="en-GB" dirty="0" smtClean="0"/>
              <a:t>Verification should be </a:t>
            </a:r>
            <a:r>
              <a:rPr lang="en-GB" dirty="0" smtClean="0"/>
              <a:t>successful</a:t>
            </a:r>
            <a:endParaRPr lang="en-GB" dirty="0" smtClean="0"/>
          </a:p>
          <a:p>
            <a:pPr lvl="2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9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ded Corner 7"/>
          <p:cNvSpPr/>
          <p:nvPr/>
        </p:nvSpPr>
        <p:spPr>
          <a:xfrm>
            <a:off x="251520" y="1628800"/>
            <a:ext cx="6840760" cy="3438128"/>
          </a:xfrm>
          <a:prstGeom prst="foldedCorner">
            <a:avLst/>
          </a:prstGeom>
          <a:solidFill>
            <a:srgbClr val="FF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400" b="1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Table 1:  Profile by Function Group and Function</a:t>
            </a:r>
          </a:p>
          <a:p>
            <a:endParaRPr lang="en-US" sz="1400" b="1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Time%  |     Time  | </a:t>
            </a:r>
            <a:r>
              <a:rPr lang="en-US" sz="1400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Imb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  |  </a:t>
            </a:r>
            <a:r>
              <a:rPr lang="en-US" sz="1400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Imb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  | Calls  |Group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|           | Time  | Time%  |        | Function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100.0% | 12.069520 |    -- |     -- | 1630.0 |Total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|--------------------------------------------------------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| 100.0% | 12.069417 |    -- |     -- | 1230.0 |USER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||-------------------------------------------------------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||  54.9% |  6.620529 |    -- |     -- |  161.0 |</a:t>
            </a:r>
            <a:r>
              <a:rPr lang="en-US" sz="1400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resid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_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||  25.3% |  3.057070 |    -- |     -- |  160.0 |</a:t>
            </a:r>
            <a:r>
              <a:rPr lang="en-US" sz="1400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psinv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_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||   9.5% |  1.148982 |    -- |     -- |  140.0 |rprj3_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||   8.1% |  0.983395 |    -- |     -- |  140.0 |</a:t>
            </a:r>
            <a:r>
              <a:rPr lang="en-US" sz="1400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interp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_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||   1.3% |  0.153775 |    -- |     -- |  461.0 |comm3_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|========================================================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Do We Start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79512" y="4941168"/>
            <a:ext cx="8763000" cy="1607840"/>
          </a:xfrm>
        </p:spPr>
        <p:txBody>
          <a:bodyPr>
            <a:normAutofit lnSpcReduction="10000"/>
          </a:bodyPr>
          <a:lstStyle/>
          <a:p>
            <a:endParaRPr lang="en-GB" dirty="0" smtClean="0"/>
          </a:p>
          <a:p>
            <a:r>
              <a:rPr lang="en-GB" dirty="0" smtClean="0"/>
              <a:t>Four routines dominate the runtime</a:t>
            </a:r>
          </a:p>
          <a:p>
            <a:pPr lvl="1"/>
            <a:r>
              <a:rPr lang="en-GB" dirty="0" smtClean="0"/>
              <a:t>More than half the time is spent in </a:t>
            </a:r>
            <a:r>
              <a:rPr lang="en-GB" b="1" dirty="0" err="1" smtClean="0">
                <a:solidFill>
                  <a:srgbClr val="005596"/>
                </a:solidFill>
              </a:rPr>
              <a:t>resid</a:t>
            </a:r>
            <a:endParaRPr lang="en-GB" b="1" dirty="0" smtClean="0">
              <a:solidFill>
                <a:srgbClr val="005596"/>
              </a:solidFill>
            </a:endParaRPr>
          </a:p>
          <a:p>
            <a:pPr lvl="1"/>
            <a:r>
              <a:rPr lang="en-GB" dirty="0" smtClean="0"/>
              <a:t>There are other routines executing for less than 1% of the total time</a:t>
            </a:r>
          </a:p>
          <a:p>
            <a:pPr lvl="2"/>
            <a:r>
              <a:rPr lang="en-GB" dirty="0" smtClean="0"/>
              <a:t>These might be important for the </a:t>
            </a:r>
            <a:r>
              <a:rPr lang="en-GB" dirty="0" err="1" smtClean="0"/>
              <a:t>OpenACC</a:t>
            </a:r>
            <a:r>
              <a:rPr lang="en-GB" dirty="0" smtClean="0"/>
              <a:t> port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79512" y="764704"/>
            <a:ext cx="8763000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100000"/>
              <a:buFont typeface="Arial" pitchFamily="34" charset="0"/>
              <a:buChar char="●"/>
              <a:defRPr sz="2400" b="1" kern="1200" spc="-3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9224" indent="-285750" algn="l" defTabSz="914400" rtl="0" eaLnBrk="1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accent2"/>
              </a:buClr>
              <a:buSzPct val="85000"/>
              <a:buFont typeface="Calibri" pitchFamily="34" charset="0"/>
              <a:buChar char="●"/>
              <a:defRPr 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-228600" algn="l" defTabSz="914400" rtl="0" eaLnBrk="1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tx2">
                  <a:lumMod val="60000"/>
                  <a:lumOff val="40000"/>
                </a:schemeClr>
              </a:buClr>
              <a:buSzPct val="85000"/>
              <a:buFont typeface="Calibri" pitchFamily="34" charset="0"/>
              <a:buChar char="●"/>
              <a:defRPr 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88720" indent="-228600" algn="l" defTabSz="914400" rtl="0" eaLnBrk="1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tx2">
                  <a:lumMod val="60000"/>
                  <a:lumOff val="40000"/>
                </a:schemeClr>
              </a:buClr>
              <a:buSzPct val="85000"/>
              <a:buFont typeface="Calibri" pitchFamily="34" charset="0"/>
              <a:buChar char="●"/>
              <a:defRPr 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463040" indent="-228600" algn="l" defTabSz="914400" rtl="0" eaLnBrk="1" latinLnBrk="0" hangingPunct="1">
              <a:lnSpc>
                <a:spcPct val="85000"/>
              </a:lnSpc>
              <a:spcBef>
                <a:spcPts val="150"/>
              </a:spcBef>
              <a:spcAft>
                <a:spcPts val="150"/>
              </a:spcAft>
              <a:buClr>
                <a:schemeClr val="tx2">
                  <a:lumMod val="60000"/>
                  <a:lumOff val="40000"/>
                </a:schemeClr>
              </a:buClr>
              <a:buSzPct val="85000"/>
              <a:buFont typeface="Calibri" pitchFamily="34" charset="0"/>
              <a:buChar char="●"/>
              <a:defRPr 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 smtClean="0"/>
          </a:p>
          <a:p>
            <a:r>
              <a:rPr lang="en-GB" dirty="0" smtClean="0"/>
              <a:t>Profile MG on the CPU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4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ded Corner 7"/>
          <p:cNvSpPr/>
          <p:nvPr/>
        </p:nvSpPr>
        <p:spPr>
          <a:xfrm>
            <a:off x="179512" y="980728"/>
            <a:ext cx="6840760" cy="4392488"/>
          </a:xfrm>
          <a:prstGeom prst="foldedCorner">
            <a:avLst/>
          </a:prstGeom>
          <a:solidFill>
            <a:srgbClr val="FF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4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4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4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Table 1:  Function </a:t>
            </a:r>
            <a:r>
              <a:rPr lang="en-US" sz="14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Calltree</a:t>
            </a:r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View</a:t>
            </a:r>
          </a:p>
          <a:p>
            <a:endParaRPr lang="en-US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Time%  |     Time  | Calls  |</a:t>
            </a:r>
            <a:r>
              <a:rPr lang="en-US" sz="14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Calltree</a:t>
            </a:r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100.0% | 12.069520 | 1630.0 |Total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|--------------------------------------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| 100.0% | 12.069417 | 1230.0 |mg_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||-------------------------------------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||  72.3% |  8.724588 | 1180.0 |mg3p_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|||------------------------------------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3||  28.3% |  3.416675 |  280.0 |</a:t>
            </a:r>
            <a:r>
              <a:rPr lang="en-US" sz="14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resid</a:t>
            </a:r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_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3||  25.8% |  3.108020 |  320.0 |</a:t>
            </a:r>
            <a:r>
              <a:rPr lang="en-US" sz="14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psinv</a:t>
            </a:r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_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3||   9.6% |  1.160157 |  280.0 |rprj3_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3||   8.1% |  0.983395 |  140.0 |</a:t>
            </a:r>
            <a:r>
              <a:rPr lang="en-US" sz="14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interp</a:t>
            </a:r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_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|||====================================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||  27.3% |  3.295504 |   42.0 |</a:t>
            </a:r>
            <a:r>
              <a:rPr lang="en-US" sz="14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resid</a:t>
            </a:r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_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|======================================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</a:t>
            </a:r>
            <a:r>
              <a:rPr lang="en-GB" dirty="0" smtClean="0"/>
              <a:t>nderstand Flow of the </a:t>
            </a:r>
            <a:r>
              <a:rPr lang="en-GB" dirty="0"/>
              <a:t>A</a:t>
            </a:r>
            <a:r>
              <a:rPr lang="en-GB" dirty="0" smtClean="0"/>
              <a:t>pplication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07504" y="5445224"/>
            <a:ext cx="8763000" cy="1152128"/>
          </a:xfrm>
        </p:spPr>
        <p:txBody>
          <a:bodyPr>
            <a:normAutofit/>
          </a:bodyPr>
          <a:lstStyle/>
          <a:p>
            <a:r>
              <a:rPr lang="en-GB" dirty="0" smtClean="0"/>
              <a:t>mg calls:</a:t>
            </a:r>
          </a:p>
          <a:p>
            <a:pPr lvl="1"/>
            <a:r>
              <a:rPr lang="en-GB" dirty="0" smtClean="0"/>
              <a:t>mg3p (which then calls </a:t>
            </a:r>
            <a:r>
              <a:rPr lang="en-GB" dirty="0" err="1" smtClean="0"/>
              <a:t>resid</a:t>
            </a:r>
            <a:r>
              <a:rPr lang="en-GB" dirty="0" smtClean="0"/>
              <a:t>, </a:t>
            </a:r>
            <a:r>
              <a:rPr lang="en-GB" dirty="0" err="1" smtClean="0"/>
              <a:t>psinv</a:t>
            </a:r>
            <a:r>
              <a:rPr lang="en-GB" dirty="0" smtClean="0"/>
              <a:t>, rprj3, </a:t>
            </a:r>
            <a:r>
              <a:rPr lang="en-GB" dirty="0" err="1" smtClean="0"/>
              <a:t>interp</a:t>
            </a:r>
            <a:r>
              <a:rPr lang="en-GB" dirty="0" smtClean="0"/>
              <a:t>)</a:t>
            </a:r>
          </a:p>
          <a:p>
            <a:pPr lvl="1"/>
            <a:r>
              <a:rPr lang="en-GB" dirty="0" err="1" smtClean="0"/>
              <a:t>resid</a:t>
            </a:r>
            <a:r>
              <a:rPr lang="en-GB" dirty="0" smtClean="0"/>
              <a:t> also called directly from mg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9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ded Corner 7"/>
          <p:cNvSpPr/>
          <p:nvPr/>
        </p:nvSpPr>
        <p:spPr>
          <a:xfrm>
            <a:off x="179512" y="980728"/>
            <a:ext cx="8424936" cy="3096344"/>
          </a:xfrm>
          <a:prstGeom prst="foldedCorner">
            <a:avLst/>
          </a:prstGeom>
          <a:solidFill>
            <a:srgbClr val="FF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Table </a:t>
            </a:r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2:  Loop Stats by Function (from -</a:t>
            </a:r>
            <a:r>
              <a:rPr lang="en-US" sz="14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hprofile_generate</a:t>
            </a:r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sz="14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Loop  |   Loop  |   Loop  |  Loop  |  Loop  |Function=/.LOOP[.] 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Incl</a:t>
            </a:r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|    Hit  |  Trips  | Trips  | Trips  |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Time  |         |    </a:t>
            </a:r>
            <a:r>
              <a:rPr lang="en-US" sz="14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Avg</a:t>
            </a:r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|   Min  |   Max  |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Total  |         |         |        |        |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|----------------------------------------------------------------------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| 6.830878 |     161 |  96.497 |      4 |    256 |resid_.LOOP.1.li.634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| 6.830032 |   15536 | 201.067 |      4 |    256 |resid_.LOOP.2.li.635</a:t>
            </a:r>
          </a:p>
          <a:p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| 4.033780 | 3123776 | 237.548 |      6 |    258 |resid_.LOOP.3.li.636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| </a:t>
            </a:r>
            <a:r>
              <a:rPr lang="en-US" sz="1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2.607888 | 3123776 | 235.548 |      4 |    256 |resid_.LOOP.4.li.642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 Work Estimates for Loops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79512" y="4221088"/>
            <a:ext cx="8763000" cy="2205608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Loop-level profiling is more useful now</a:t>
            </a:r>
          </a:p>
          <a:p>
            <a:pPr lvl="1"/>
            <a:r>
              <a:rPr lang="en-GB" dirty="0" smtClean="0"/>
              <a:t>Which </a:t>
            </a:r>
            <a:r>
              <a:rPr lang="en-GB" dirty="0" err="1" smtClean="0"/>
              <a:t>loopnests</a:t>
            </a:r>
            <a:r>
              <a:rPr lang="en-GB" dirty="0" smtClean="0"/>
              <a:t> (rather than just routines) took most time?</a:t>
            </a:r>
          </a:p>
          <a:p>
            <a:pPr lvl="1"/>
            <a:r>
              <a:rPr lang="en-GB" dirty="0" smtClean="0"/>
              <a:t>How may iterations did this </a:t>
            </a:r>
            <a:r>
              <a:rPr lang="en-GB" dirty="0" err="1" smtClean="0"/>
              <a:t>loopnest</a:t>
            </a:r>
            <a:r>
              <a:rPr lang="en-GB" dirty="0" smtClean="0"/>
              <a:t> have?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Here are the lines relating to </a:t>
            </a:r>
            <a:r>
              <a:rPr lang="en-GB" dirty="0" err="1" smtClean="0"/>
              <a:t>resid</a:t>
            </a:r>
            <a:endParaRPr lang="en-GB" dirty="0" smtClean="0"/>
          </a:p>
          <a:p>
            <a:pPr lvl="2"/>
            <a:r>
              <a:rPr lang="en-GB" dirty="0" smtClean="0"/>
              <a:t>Loops starting at 636 and 642 are nested inside loops at line 634, 635</a:t>
            </a:r>
          </a:p>
          <a:p>
            <a:pPr lvl="3"/>
            <a:r>
              <a:rPr lang="en-GB" dirty="0" smtClean="0"/>
              <a:t>See how the Loop Hit numbers multiply up </a:t>
            </a:r>
          </a:p>
          <a:p>
            <a:pPr lvl="3"/>
            <a:r>
              <a:rPr lang="en-GB" dirty="0" smtClean="0"/>
              <a:t>See how inclusive times for 636 and 642 add to give that for 635</a:t>
            </a:r>
          </a:p>
          <a:p>
            <a:pPr lvl="3"/>
            <a:r>
              <a:rPr lang="en-GB" dirty="0" smtClean="0"/>
              <a:t>Inclusive times for 634, 635 same: perfectly nested loops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5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 First </a:t>
            </a:r>
            <a:r>
              <a:rPr lang="en-GB" dirty="0" err="1" smtClean="0"/>
              <a:t>OpenACC</a:t>
            </a:r>
            <a:r>
              <a:rPr lang="en-GB" dirty="0" smtClean="0"/>
              <a:t> Kernel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Clearly we should start with </a:t>
            </a:r>
            <a:r>
              <a:rPr lang="en-GB" dirty="0" err="1" smtClean="0">
                <a:solidFill>
                  <a:srgbClr val="005596"/>
                </a:solidFill>
              </a:rPr>
              <a:t>resid</a:t>
            </a:r>
            <a:endParaRPr lang="en-GB" dirty="0" smtClean="0">
              <a:solidFill>
                <a:srgbClr val="005596"/>
              </a:solidFill>
            </a:endParaRPr>
          </a:p>
          <a:p>
            <a:endParaRPr lang="en-GB" dirty="0" smtClean="0">
              <a:solidFill>
                <a:srgbClr val="005596"/>
              </a:solidFill>
            </a:endParaRPr>
          </a:p>
          <a:p>
            <a:pPr lvl="1"/>
            <a:r>
              <a:rPr lang="en-US" dirty="0" smtClean="0"/>
              <a:t>Fortran: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!$</a:t>
            </a:r>
            <a:r>
              <a:rPr lang="en-US" dirty="0" err="1">
                <a:solidFill>
                  <a:srgbClr val="00B050"/>
                </a:solidFill>
              </a:rPr>
              <a:t>acc</a:t>
            </a:r>
            <a:r>
              <a:rPr lang="en-US" dirty="0">
                <a:solidFill>
                  <a:srgbClr val="00B050"/>
                </a:solidFill>
              </a:rPr>
              <a:t> parallel loop </a:t>
            </a:r>
            <a:r>
              <a:rPr lang="en-US" dirty="0" err="1">
                <a:solidFill>
                  <a:srgbClr val="00B050"/>
                </a:solidFill>
              </a:rPr>
              <a:t>vector_length</a:t>
            </a:r>
            <a:r>
              <a:rPr lang="en-US" dirty="0">
                <a:solidFill>
                  <a:srgbClr val="00B050"/>
                </a:solidFill>
              </a:rPr>
              <a:t>(NTHREADS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endParaRPr lang="en-GB" dirty="0">
              <a:solidFill>
                <a:srgbClr val="00B050"/>
              </a:solidFill>
            </a:endParaRPr>
          </a:p>
          <a:p>
            <a:pPr marL="685800" lvl="2" indent="0">
              <a:buNone/>
            </a:pP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 smtClean="0">
                <a:solidFill>
                  <a:srgbClr val="00B050"/>
                </a:solidFill>
              </a:rPr>
              <a:t>   </a:t>
            </a:r>
            <a:r>
              <a:rPr lang="en-US" dirty="0" smtClean="0">
                <a:solidFill>
                  <a:srgbClr val="00B050"/>
                </a:solidFill>
              </a:rPr>
              <a:t>!$</a:t>
            </a:r>
            <a:r>
              <a:rPr lang="en-US" dirty="0" err="1">
                <a:solidFill>
                  <a:srgbClr val="00B050"/>
                </a:solidFill>
              </a:rPr>
              <a:t>acc</a:t>
            </a:r>
            <a:r>
              <a:rPr lang="en-US" dirty="0">
                <a:solidFill>
                  <a:srgbClr val="00B050"/>
                </a:solidFill>
              </a:rPr>
              <a:t>&amp; private(u1,u2) </a:t>
            </a:r>
            <a:r>
              <a:rPr lang="en-US" dirty="0" err="1">
                <a:solidFill>
                  <a:srgbClr val="00B050"/>
                </a:solidFill>
              </a:rPr>
              <a:t>copyin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u,v,a</a:t>
            </a:r>
            <a:r>
              <a:rPr lang="en-US" dirty="0">
                <a:solidFill>
                  <a:srgbClr val="00B050"/>
                </a:solidFill>
              </a:rPr>
              <a:t>) </a:t>
            </a:r>
            <a:r>
              <a:rPr lang="en-US" dirty="0" err="1">
                <a:solidFill>
                  <a:srgbClr val="00B050"/>
                </a:solidFill>
              </a:rPr>
              <a:t>copyout</a:t>
            </a:r>
            <a:r>
              <a:rPr lang="en-US" dirty="0">
                <a:solidFill>
                  <a:srgbClr val="00B050"/>
                </a:solidFill>
              </a:rPr>
              <a:t>(r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</a:p>
          <a:p>
            <a:pPr marL="685800" lvl="2" indent="0">
              <a:buNone/>
            </a:pPr>
            <a:endParaRPr lang="en-GB" b="1" dirty="0" smtClean="0">
              <a:solidFill>
                <a:srgbClr val="FF0000"/>
              </a:solidFill>
            </a:endParaRPr>
          </a:p>
          <a:p>
            <a:pPr lvl="2"/>
            <a:endParaRPr lang="en-GB" dirty="0">
              <a:solidFill>
                <a:srgbClr val="FF0000"/>
              </a:solidFill>
            </a:endParaRPr>
          </a:p>
          <a:p>
            <a:pPr marL="363474" lvl="1" indent="0">
              <a:buNone/>
            </a:pPr>
            <a:endParaRPr lang="en-US" dirty="0" smtClean="0"/>
          </a:p>
          <a:p>
            <a:endParaRPr lang="en-GB" dirty="0"/>
          </a:p>
          <a:p>
            <a:pPr lvl="2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6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Resulting MG Performance?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Running with and without </a:t>
            </a:r>
            <a:r>
              <a:rPr lang="en-US" dirty="0" err="1" smtClean="0"/>
              <a:t>OpenACC</a:t>
            </a:r>
            <a:r>
              <a:rPr lang="en-US" dirty="0" smtClean="0"/>
              <a:t> kernel: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363474" lvl="1" indent="0">
              <a:buNone/>
            </a:pPr>
            <a:endParaRPr lang="en-US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 smtClean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So the code is </a:t>
            </a:r>
            <a:r>
              <a:rPr lang="en-US" dirty="0" smtClean="0"/>
              <a:t>actually slower...  </a:t>
            </a:r>
            <a:r>
              <a:rPr lang="en-US" dirty="0" smtClean="0">
                <a:solidFill>
                  <a:schemeClr val="accent5"/>
                </a:solidFill>
              </a:rPr>
              <a:t>Why?</a:t>
            </a:r>
            <a:endParaRPr lang="en-GB" dirty="0">
              <a:solidFill>
                <a:schemeClr val="accent5"/>
              </a:solidFill>
            </a:endParaRPr>
          </a:p>
          <a:p>
            <a:pPr lvl="1"/>
            <a:endParaRPr lang="en-US" dirty="0" smtClean="0"/>
          </a:p>
          <a:p>
            <a:endParaRPr lang="en-GB" dirty="0"/>
          </a:p>
          <a:p>
            <a:pPr lvl="2"/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040BB64-8804-472C-89C9-1468A4B407E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18.Feb.13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Cray OpenACC training, CSCS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50554"/>
              </p:ext>
            </p:extLst>
          </p:nvPr>
        </p:nvGraphicFramePr>
        <p:xfrm>
          <a:off x="2339752" y="2276872"/>
          <a:ext cx="3528392" cy="113425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0120"/>
                <a:gridCol w="1224136"/>
                <a:gridCol w="1224136"/>
              </a:tblGrid>
              <a:tr h="646573">
                <a:tc>
                  <a:txBody>
                    <a:bodyPr/>
                    <a:lstStyle/>
                    <a:p>
                      <a:endParaRPr lang="en-US" sz="1600" kern="1200" dirty="0">
                        <a:solidFill>
                          <a:srgbClr val="7030A0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onsolas" pitchFamily="49" charset="0"/>
                          <a:cs typeface="Consolas" pitchFamily="49" charset="0"/>
                        </a:rPr>
                        <a:t>Original (Mop/s)</a:t>
                      </a:r>
                      <a:endParaRPr lang="en-US" sz="1800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itchFamily="49" charset="0"/>
                          <a:cs typeface="Consolas" pitchFamily="49" charset="0"/>
                        </a:rPr>
                        <a:t>1 kernel (Mop/s)</a:t>
                      </a:r>
                      <a:endParaRPr lang="en-US" sz="1800" dirty="0">
                        <a:solidFill>
                          <a:schemeClr val="bg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Fortran 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1623.04</a:t>
                      </a:r>
                      <a:endParaRPr lang="en-US" sz="180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1541.42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34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object type=&quot;3&quot; unique_id=&quot;10006&quot;&gt;&lt;property id=&quot;20148&quot; value=&quot;5&quot;/&gt;&lt;property id=&quot;20300&quot; value=&quot;Slide 3&quot;/&gt;&lt;property id=&quot;20307&quot; value=&quot;258&quot;/&gt;&lt;/object&gt;&lt;object type=&quot;3&quot; unique_id=&quot;10007&quot;&gt;&lt;property id=&quot;20148&quot; value=&quot;5&quot;/&gt;&lt;property id=&quot;20300&quot; value=&quot;Slide 4&quot;/&gt;&lt;property id=&quot;20307&quot; value=&quot;25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ray_2012_v2">
  <a:themeElements>
    <a:clrScheme name="YarcData &amp; Cray 2012_02_16">
      <a:dk1>
        <a:sysClr val="windowText" lastClr="000000"/>
      </a:dk1>
      <a:lt1>
        <a:srgbClr val="FFFFFF"/>
      </a:lt1>
      <a:dk2>
        <a:srgbClr val="2D393F"/>
      </a:dk2>
      <a:lt2>
        <a:srgbClr val="FFFFFF"/>
      </a:lt2>
      <a:accent1>
        <a:srgbClr val="8D941E"/>
      </a:accent1>
      <a:accent2>
        <a:srgbClr val="DD7E0E"/>
      </a:accent2>
      <a:accent3>
        <a:srgbClr val="E5B02B"/>
      </a:accent3>
      <a:accent4>
        <a:srgbClr val="A03722"/>
      </a:accent4>
      <a:accent5>
        <a:srgbClr val="005596"/>
      </a:accent5>
      <a:accent6>
        <a:srgbClr val="B6B491"/>
      </a:accent6>
      <a:hlink>
        <a:srgbClr val="0070C0"/>
      </a:hlink>
      <a:folHlink>
        <a:srgbClr val="3A577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FD0F180B38C94AB0ACD476C65F15D2" ma:contentTypeVersion="0" ma:contentTypeDescription="Create a new document." ma:contentTypeScope="" ma:versionID="37e2d3ffa88925b6bc8a923da1888d77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2341758-7500-415D-B352-2D7E541465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F618C3E-9252-4F8E-A51B-FF417D76C0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30E437-B5E2-4832-809F-3D0E50318B79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Cray_2012_v2</Template>
  <TotalTime>253</TotalTime>
  <Words>2581</Words>
  <Application>Microsoft Office PowerPoint</Application>
  <PresentationFormat>On-screen Show (4:3)</PresentationFormat>
  <Paragraphs>549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Cray_2012_v2</vt:lpstr>
      <vt:lpstr>Porting real applications</vt:lpstr>
      <vt:lpstr>Adding OpenACC to a Larger Code</vt:lpstr>
      <vt:lpstr>The Code</vt:lpstr>
      <vt:lpstr>Building and Running MG</vt:lpstr>
      <vt:lpstr>Where Do We Start?</vt:lpstr>
      <vt:lpstr>Understand Flow of the Application</vt:lpstr>
      <vt:lpstr>Get Work Estimates for Loops</vt:lpstr>
      <vt:lpstr>Add First OpenACC Kernel</vt:lpstr>
      <vt:lpstr>Resulting MG Performance?</vt:lpstr>
      <vt:lpstr>Enable Cray Runtime Commentary</vt:lpstr>
      <vt:lpstr>Or Use Nvidia Compute Profiler</vt:lpstr>
      <vt:lpstr>Or Use CrayPAT for a Profile by Function</vt:lpstr>
      <vt:lpstr>…And CrayPAT Accelerator Statistics</vt:lpstr>
      <vt:lpstr>… And CrayPAT Summarized Trace</vt:lpstr>
      <vt:lpstr>More OpenACC Kernels</vt:lpstr>
      <vt:lpstr>Next Steps – Reduce Data Movement</vt:lpstr>
      <vt:lpstr>Results for Accelerating up the Calltree</vt:lpstr>
      <vt:lpstr>Add Data Region</vt:lpstr>
      <vt:lpstr>Results with Data Region in Main</vt:lpstr>
      <vt:lpstr>View Compiler Commentary Again </vt:lpstr>
      <vt:lpstr>Performance Tuning Tips</vt:lpstr>
      <vt:lpstr>Other Performance Tuning Improvements</vt:lpstr>
      <vt:lpstr>Conclusions: How far did we get?</vt:lpstr>
      <vt:lpstr>Conclusions: How much further could we get?</vt:lpstr>
    </vt:vector>
  </TitlesOfParts>
  <Company>Cray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Porting real applications</dc:title>
  <dc:creator>ahart</dc:creator>
  <cp:lastModifiedBy>ahart</cp:lastModifiedBy>
  <cp:revision>12</cp:revision>
  <dcterms:created xsi:type="dcterms:W3CDTF">2012-10-24T12:58:20Z</dcterms:created>
  <dcterms:modified xsi:type="dcterms:W3CDTF">2013-02-12T18:05:12Z</dcterms:modified>
</cp:coreProperties>
</file>