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3"/>
  </p:notesMasterIdLst>
  <p:handoutMasterIdLst>
    <p:handoutMasterId r:id="rId54"/>
  </p:handoutMasterIdLst>
  <p:sldIdLst>
    <p:sldId id="287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94" r:id="rId13"/>
    <p:sldId id="288" r:id="rId14"/>
    <p:sldId id="289" r:id="rId15"/>
    <p:sldId id="290" r:id="rId16"/>
    <p:sldId id="291" r:id="rId17"/>
    <p:sldId id="292" r:id="rId18"/>
    <p:sldId id="293" r:id="rId19"/>
    <p:sldId id="308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95" r:id="rId41"/>
    <p:sldId id="296" r:id="rId42"/>
    <p:sldId id="297" r:id="rId43"/>
    <p:sldId id="298" r:id="rId44"/>
    <p:sldId id="307" r:id="rId45"/>
    <p:sldId id="299" r:id="rId46"/>
    <p:sldId id="300" r:id="rId47"/>
    <p:sldId id="301" r:id="rId48"/>
    <p:sldId id="286" r:id="rId49"/>
    <p:sldId id="306" r:id="rId50"/>
    <p:sldId id="303" r:id="rId51"/>
    <p:sldId id="304" r:id="rId52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C83113-9EF8-407B-A337-6E2A4272E908}">
          <p14:sldIdLst>
            <p14:sldId id="287"/>
            <p14:sldId id="257"/>
          </p14:sldIdLst>
        </p14:section>
        <p14:section name="Interoperability" id="{D034BB8B-C66B-4D91-8256-76D66D0EDEC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Runtime API" id="{FA58B804-0BE8-41ED-8E39-3D15A8703D25}">
          <p14:sldIdLst>
            <p14:sldId id="294"/>
            <p14:sldId id="288"/>
            <p14:sldId id="289"/>
            <p14:sldId id="290"/>
            <p14:sldId id="291"/>
            <p14:sldId id="292"/>
            <p14:sldId id="293"/>
            <p14:sldId id="308"/>
          </p14:sldIdLst>
        </p14:section>
        <p14:section name="Debugging" id="{715A9D4A-3FD0-4E76-A883-5D227E17128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libsci_acc" id="{CD0724DD-9A23-4A2F-AFBF-F41B52A3C53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OpenACC v2.0" id="{67256543-0D36-49AD-8AC9-C0EB4C9AACF8}">
          <p14:sldIdLst>
            <p14:sldId id="285"/>
            <p14:sldId id="295"/>
            <p14:sldId id="296"/>
            <p14:sldId id="297"/>
            <p14:sldId id="298"/>
            <p14:sldId id="307"/>
            <p14:sldId id="299"/>
            <p14:sldId id="300"/>
            <p14:sldId id="301"/>
            <p14:sldId id="286"/>
          </p14:sldIdLst>
        </p14:section>
        <p14:section name="Conclusions" id="{EDBFAEC9-E812-4E80-BFFE-65CEDEE66B77}">
          <p14:sldIdLst>
            <p14:sldId id="306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9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t>14-Feb-13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t>14-Feb-13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1143002" y="684894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9940" tIns="44970" rIns="89940" bIns="44970" anchor="ctr"/>
          <a:lstStyle/>
          <a:p>
            <a:pPr>
              <a:defRPr/>
            </a:pPr>
            <a:endParaRPr lang="en-US">
              <a:latin typeface="Arial Narro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2915" name="Text Box 3"/>
          <p:cNvSpPr>
            <a:spLocks noGrp="1" noChangeArrowheads="1"/>
          </p:cNvSpPr>
          <p:nvPr>
            <p:ph type="body"/>
          </p:nvPr>
        </p:nvSpPr>
        <p:spPr>
          <a:xfrm>
            <a:off x="686098" y="4343704"/>
            <a:ext cx="5481339" cy="4115405"/>
          </a:xfrm>
          <a:noFill/>
          <a:ln/>
        </p:spPr>
        <p:txBody>
          <a:bodyPr wrap="none" lIns="95070" tIns="47535" rIns="95070" bIns="47535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</a:t>
            </a:r>
            <a:r>
              <a:rPr lang="en-US" baseline="0" dirty="0" smtClean="0"/>
              <a:t> is responsible for the data transfer.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8DFD3-4C0A-4DC2-9889-16E12A4CEBA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8DFD3-4C0A-4DC2-9889-16E12A4CEBA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or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&amp;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OpenACC: extra topics </a:t>
            </a:r>
            <a:br>
              <a:rPr lang="en-GB" dirty="0" smtClean="0"/>
            </a:br>
            <a:r>
              <a:rPr lang="en-GB" dirty="0" smtClean="0"/>
              <a:t>and roadma</a:t>
            </a:r>
            <a:r>
              <a:rPr lang="en-GB" dirty="0"/>
              <a:t>p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OpenACC runtime API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08721"/>
            <a:ext cx="8713092" cy="561662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Directives are comments in the code</a:t>
            </a:r>
          </a:p>
          <a:p>
            <a:pPr lvl="1"/>
            <a:r>
              <a:rPr lang="en-GB" dirty="0" smtClean="0"/>
              <a:t>automatically ignored by non-accelerating compiler</a:t>
            </a:r>
          </a:p>
          <a:p>
            <a:endParaRPr lang="en-GB" dirty="0" smtClean="0"/>
          </a:p>
          <a:p>
            <a:r>
              <a:rPr lang="en-GB" dirty="0" smtClean="0"/>
              <a:t>OpenACC also offers a runtime API</a:t>
            </a:r>
          </a:p>
          <a:p>
            <a:pPr lvl="1"/>
            <a:r>
              <a:rPr lang="en-GB" dirty="0" smtClean="0"/>
              <a:t>set of library calls, names starting 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_</a:t>
            </a:r>
          </a:p>
          <a:p>
            <a:pPr lvl="2"/>
            <a:r>
              <a:rPr lang="en-GB" dirty="0" smtClean="0"/>
              <a:t>set, get and control accelerator properties</a:t>
            </a:r>
          </a:p>
          <a:p>
            <a:pPr lvl="2"/>
            <a:r>
              <a:rPr lang="en-GB" dirty="0" smtClean="0"/>
              <a:t>offer finer-grained control of </a:t>
            </a:r>
            <a:r>
              <a:rPr lang="en-GB" dirty="0" err="1" smtClean="0"/>
              <a:t>asynchronicity</a:t>
            </a:r>
            <a:endParaRPr lang="en-GB" dirty="0" smtClean="0"/>
          </a:p>
          <a:p>
            <a:pPr lvl="1"/>
            <a:r>
              <a:rPr lang="en-GB" dirty="0" smtClean="0"/>
              <a:t>OpenACC-specific</a:t>
            </a:r>
          </a:p>
          <a:p>
            <a:pPr lvl="2"/>
            <a:r>
              <a:rPr lang="en-GB" dirty="0" smtClean="0"/>
              <a:t>will need pre-processing away for CPU execution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</a:rPr>
              <a:t>#</a:t>
            </a:r>
            <a:r>
              <a:rPr lang="en-GB" dirty="0" err="1" smtClean="0">
                <a:solidFill>
                  <a:srgbClr val="0070C0"/>
                </a:solidFill>
              </a:rPr>
              <a:t>ifdef</a:t>
            </a:r>
            <a:r>
              <a:rPr lang="en-GB" dirty="0" smtClean="0">
                <a:solidFill>
                  <a:srgbClr val="0070C0"/>
                </a:solidFill>
              </a:rPr>
              <a:t> _OPENACC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CCE also offers an extended runtime API</a:t>
            </a:r>
          </a:p>
          <a:p>
            <a:pPr lvl="1"/>
            <a:r>
              <a:rPr lang="en-GB" dirty="0" smtClean="0"/>
              <a:t>set of library calls, names starting with </a:t>
            </a:r>
            <a:r>
              <a:rPr lang="en-GB" dirty="0" err="1" smtClean="0">
                <a:solidFill>
                  <a:srgbClr val="00B050"/>
                </a:solidFill>
              </a:rPr>
              <a:t>cray_acc</a:t>
            </a:r>
            <a:r>
              <a:rPr lang="en-GB" dirty="0" smtClean="0">
                <a:solidFill>
                  <a:srgbClr val="00B050"/>
                </a:solidFill>
              </a:rPr>
              <a:t>_</a:t>
            </a:r>
          </a:p>
          <a:p>
            <a:pPr lvl="2"/>
            <a:r>
              <a:rPr lang="en-GB" dirty="0" smtClean="0"/>
              <a:t>will need </a:t>
            </a:r>
            <a:r>
              <a:rPr lang="en-GB" dirty="0" err="1" smtClean="0"/>
              <a:t>preprocessing</a:t>
            </a:r>
            <a:r>
              <a:rPr lang="en-GB" dirty="0" smtClean="0"/>
              <a:t> away if not using OpenACC </a:t>
            </a:r>
            <a:r>
              <a:rPr lang="en-GB" i="1" dirty="0" smtClean="0"/>
              <a:t>and</a:t>
            </a:r>
            <a:r>
              <a:rPr lang="en-GB" dirty="0" smtClean="0"/>
              <a:t> CCE</a:t>
            </a:r>
          </a:p>
          <a:p>
            <a:pPr lvl="2"/>
            <a:r>
              <a:rPr lang="en-GB" dirty="0" smtClean="0">
                <a:solidFill>
                  <a:srgbClr val="0070C0"/>
                </a:solidFill>
              </a:rPr>
              <a:t>#if defined(_OPENACC) &amp;&amp; PE_ENV==CRAY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you do not need the API for most codes.</a:t>
            </a:r>
          </a:p>
          <a:p>
            <a:pPr lvl="1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without it, only introduce it where it is really needed.</a:t>
            </a:r>
          </a:p>
          <a:p>
            <a:pPr lvl="1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 almost never use it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7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Runtime API for device selection and control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764704"/>
            <a:ext cx="8713092" cy="5760641"/>
          </a:xfrm>
        </p:spPr>
        <p:txBody>
          <a:bodyPr>
            <a:normAutofit/>
          </a:bodyPr>
          <a:lstStyle/>
          <a:p>
            <a:r>
              <a:rPr lang="en-GB" dirty="0" smtClean="0"/>
              <a:t>About the OpenACC-supporting accelerators</a:t>
            </a:r>
          </a:p>
          <a:p>
            <a:pPr lvl="1"/>
            <a:r>
              <a:rPr lang="en-GB" dirty="0" smtClean="0"/>
              <a:t>What type of device will I use next? </a:t>
            </a:r>
            <a:r>
              <a:rPr lang="en-GB" dirty="0" err="1" smtClean="0">
                <a:solidFill>
                  <a:srgbClr val="00B050"/>
                </a:solidFill>
              </a:rPr>
              <a:t>acc_get_device_type</a:t>
            </a:r>
            <a:r>
              <a:rPr lang="en-GB" dirty="0" smtClean="0">
                <a:solidFill>
                  <a:srgbClr val="00B050"/>
                </a:solidFill>
              </a:rPr>
              <a:t>()</a:t>
            </a:r>
          </a:p>
          <a:p>
            <a:pPr lvl="2"/>
            <a:r>
              <a:rPr lang="en-GB" dirty="0" smtClean="0"/>
              <a:t>default from environment variable </a:t>
            </a:r>
            <a:r>
              <a:rPr lang="en-GB" dirty="0" smtClean="0">
                <a:solidFill>
                  <a:schemeClr val="accent4"/>
                </a:solidFill>
              </a:rPr>
              <a:t>ACC_DEVICE_TYPE</a:t>
            </a:r>
          </a:p>
          <a:p>
            <a:pPr lvl="1"/>
            <a:r>
              <a:rPr lang="en-GB" dirty="0" smtClean="0"/>
              <a:t>What type of device should I use next? </a:t>
            </a:r>
            <a:r>
              <a:rPr lang="en-GB" sz="2100" dirty="0" err="1">
                <a:solidFill>
                  <a:srgbClr val="00B050"/>
                </a:solidFill>
              </a:rPr>
              <a:t>acc_set_device_type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How many accelerators of specified type? </a:t>
            </a:r>
            <a:r>
              <a:rPr lang="en-GB" sz="2100" dirty="0" err="1">
                <a:solidFill>
                  <a:srgbClr val="00B050"/>
                </a:solidFill>
              </a:rPr>
              <a:t>acc_get_num_devices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GB" dirty="0" smtClean="0"/>
              <a:t>Which device of specified type will I use next? </a:t>
            </a:r>
            <a:r>
              <a:rPr lang="en-GB" sz="2100" dirty="0" err="1">
                <a:solidFill>
                  <a:srgbClr val="00B050"/>
                </a:solidFill>
              </a:rPr>
              <a:t>acc_get_device_num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</a:p>
          <a:p>
            <a:pPr lvl="2"/>
            <a:r>
              <a:rPr lang="en-GB" dirty="0" smtClean="0"/>
              <a:t>default from environment variable </a:t>
            </a:r>
            <a:r>
              <a:rPr lang="en-GB" dirty="0" smtClean="0">
                <a:solidFill>
                  <a:schemeClr val="accent4"/>
                </a:solidFill>
              </a:rPr>
              <a:t>ACC_DEVICE_NUM</a:t>
            </a:r>
          </a:p>
          <a:p>
            <a:pPr lvl="1"/>
            <a:r>
              <a:rPr lang="en-GB" dirty="0"/>
              <a:t>Which device of specified type </a:t>
            </a:r>
            <a:r>
              <a:rPr lang="en-GB" dirty="0" smtClean="0"/>
              <a:t>should </a:t>
            </a:r>
            <a:r>
              <a:rPr lang="en-GB" dirty="0"/>
              <a:t>I use next? </a:t>
            </a:r>
            <a:r>
              <a:rPr lang="en-GB" sz="2100" dirty="0" err="1">
                <a:solidFill>
                  <a:srgbClr val="00B050"/>
                </a:solidFill>
              </a:rPr>
              <a:t>acc_set_device_num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Am I executing on device of specified type? </a:t>
            </a:r>
            <a:r>
              <a:rPr lang="en-GB" sz="2100" dirty="0" err="1">
                <a:solidFill>
                  <a:srgbClr val="00B050"/>
                </a:solidFill>
              </a:rPr>
              <a:t>acc_on_device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</a:p>
          <a:p>
            <a:endParaRPr lang="en-GB" dirty="0" smtClean="0"/>
          </a:p>
          <a:p>
            <a:r>
              <a:rPr lang="en-GB" dirty="0" smtClean="0"/>
              <a:t>Initialising/shutting down accelerators:</a:t>
            </a:r>
          </a:p>
          <a:p>
            <a:pPr lvl="1"/>
            <a:r>
              <a:rPr lang="en-GB" dirty="0" smtClean="0"/>
              <a:t>Initialise (e.g. to isolate time taken): </a:t>
            </a:r>
            <a:r>
              <a:rPr lang="en-GB" sz="2100" dirty="0" err="1">
                <a:solidFill>
                  <a:srgbClr val="00B050"/>
                </a:solidFill>
              </a:rPr>
              <a:t>acc_init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GB" dirty="0" smtClean="0"/>
              <a:t>Shut down (e.g. before switching devices): </a:t>
            </a:r>
            <a:r>
              <a:rPr lang="en-GB" sz="2100" dirty="0" err="1">
                <a:solidFill>
                  <a:srgbClr val="00B050"/>
                </a:solidFill>
              </a:rPr>
              <a:t>acc_shutdown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runtime API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evice </a:t>
            </a:r>
            <a:r>
              <a:rPr lang="en-GB" dirty="0"/>
              <a:t>selection and </a:t>
            </a:r>
            <a:r>
              <a:rPr lang="en-GB" dirty="0" smtClean="0"/>
              <a:t>control API calls</a:t>
            </a:r>
            <a:endParaRPr lang="en-GB" dirty="0"/>
          </a:p>
          <a:p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GB" dirty="0"/>
              <a:t>Don't use these runtime calls unless you really need to</a:t>
            </a:r>
          </a:p>
          <a:p>
            <a:pPr lvl="2"/>
            <a:r>
              <a:rPr lang="en-GB" dirty="0"/>
              <a:t>The defaults are all sensible</a:t>
            </a:r>
          </a:p>
          <a:p>
            <a:pPr lvl="2"/>
            <a:r>
              <a:rPr lang="en-GB" dirty="0"/>
              <a:t>All you need on a host with one accelerator (e.g. Cray </a:t>
            </a:r>
            <a:r>
              <a:rPr lang="en-GB" dirty="0" smtClean="0"/>
              <a:t>XK family)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Maybe </a:t>
            </a:r>
            <a:r>
              <a:rPr lang="en-GB" sz="2100" dirty="0" err="1">
                <a:solidFill>
                  <a:srgbClr val="00B050"/>
                </a:solidFill>
              </a:rPr>
              <a:t>acc_init</a:t>
            </a:r>
            <a:r>
              <a:rPr lang="en-GB" sz="2100" dirty="0">
                <a:solidFill>
                  <a:srgbClr val="00B050"/>
                </a:solidFill>
              </a:rPr>
              <a:t>()</a:t>
            </a:r>
            <a:r>
              <a:rPr lang="en-GB" dirty="0"/>
              <a:t> to isolate device initialisation from performance timing</a:t>
            </a:r>
          </a:p>
          <a:p>
            <a:pPr lvl="2"/>
            <a:r>
              <a:rPr lang="en-GB" dirty="0"/>
              <a:t>not needed for CCE anyway: automatically initialises at program launch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77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Runtime API for advanced memory control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These are for very advanced users</a:t>
            </a:r>
          </a:p>
          <a:p>
            <a:r>
              <a:rPr lang="en-GB" dirty="0" smtClean="0"/>
              <a:t>Offer method to allocate and free device memory</a:t>
            </a:r>
          </a:p>
          <a:p>
            <a:r>
              <a:rPr lang="en-GB" dirty="0" smtClean="0"/>
              <a:t>C/C++ only: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void</a:t>
            </a:r>
            <a:r>
              <a:rPr lang="en-GB" dirty="0">
                <a:solidFill>
                  <a:srgbClr val="00B050"/>
                </a:solidFill>
              </a:rPr>
              <a:t>* </a:t>
            </a:r>
            <a:r>
              <a:rPr lang="en-GB" dirty="0" err="1">
                <a:solidFill>
                  <a:srgbClr val="00B050"/>
                </a:solidFill>
              </a:rPr>
              <a:t>acc_malloc</a:t>
            </a:r>
            <a:r>
              <a:rPr lang="en-GB" dirty="0">
                <a:solidFill>
                  <a:srgbClr val="00B050"/>
                </a:solidFill>
              </a:rPr>
              <a:t> ( </a:t>
            </a:r>
            <a:r>
              <a:rPr lang="en-GB" dirty="0" err="1">
                <a:solidFill>
                  <a:srgbClr val="00B050"/>
                </a:solidFill>
              </a:rPr>
              <a:t>size_t</a:t>
            </a:r>
            <a:r>
              <a:rPr lang="en-GB" dirty="0">
                <a:solidFill>
                  <a:srgbClr val="00B050"/>
                </a:solidFill>
              </a:rPr>
              <a:t> );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void </a:t>
            </a:r>
            <a:r>
              <a:rPr lang="en-GB" dirty="0" err="1">
                <a:solidFill>
                  <a:srgbClr val="00B050"/>
                </a:solidFill>
              </a:rPr>
              <a:t>acc_free</a:t>
            </a:r>
            <a:r>
              <a:rPr lang="en-GB" dirty="0">
                <a:solidFill>
                  <a:srgbClr val="00B050"/>
                </a:solidFill>
              </a:rPr>
              <a:t> ( void* </a:t>
            </a:r>
            <a:r>
              <a:rPr lang="en-GB" dirty="0" smtClean="0">
                <a:solidFill>
                  <a:srgbClr val="00B050"/>
                </a:solidFill>
              </a:rPr>
              <a:t>);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</a:t>
            </a:r>
          </a:p>
          <a:p>
            <a:r>
              <a:rPr lang="en-GB" dirty="0" smtClean="0"/>
              <a:t>If you just need to know the address of the memory used by OpenACC (to pass, for instance, to CUDA)</a:t>
            </a:r>
          </a:p>
          <a:p>
            <a:pPr lvl="1"/>
            <a:r>
              <a:rPr lang="en-GB" dirty="0" smtClean="0"/>
              <a:t>then you don't need these</a:t>
            </a:r>
          </a:p>
          <a:p>
            <a:pPr lvl="1"/>
            <a:r>
              <a:rPr lang="en-GB" dirty="0" smtClean="0"/>
              <a:t>just use </a:t>
            </a:r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directive instead (we'll talk about this later)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Runtime API for </a:t>
            </a:r>
            <a:r>
              <a:rPr lang="en-GB" dirty="0" err="1" smtClean="0"/>
              <a:t>asynchronicity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Runtime API can be used to control </a:t>
            </a:r>
            <a:r>
              <a:rPr lang="en-GB" dirty="0" err="1" smtClean="0"/>
              <a:t>asynchronicity</a:t>
            </a:r>
            <a:endParaRPr lang="en-GB" dirty="0" smtClean="0"/>
          </a:p>
          <a:p>
            <a:pPr lvl="1"/>
            <a:r>
              <a:rPr lang="en-GB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Advice: this is probably the part of the API you are most likely to use</a:t>
            </a:r>
          </a:p>
          <a:p>
            <a:endParaRPr lang="en-GB" dirty="0"/>
          </a:p>
          <a:p>
            <a:r>
              <a:rPr lang="en-GB" dirty="0" smtClean="0"/>
              <a:t>Waiting for stream of operations to complete</a:t>
            </a:r>
          </a:p>
          <a:p>
            <a:pPr lvl="1"/>
            <a:r>
              <a:rPr lang="en-GB" dirty="0" err="1" smtClean="0">
                <a:solidFill>
                  <a:srgbClr val="00B050"/>
                </a:solidFill>
              </a:rPr>
              <a:t>acc_async_wait</a:t>
            </a:r>
            <a:r>
              <a:rPr lang="en-GB" dirty="0" smtClean="0">
                <a:solidFill>
                  <a:srgbClr val="00B050"/>
                </a:solidFill>
              </a:rPr>
              <a:t>(handle)</a:t>
            </a:r>
          </a:p>
          <a:p>
            <a:pPr lvl="1"/>
            <a:r>
              <a:rPr lang="en-GB" dirty="0" smtClean="0"/>
              <a:t>duplicates functionality of 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wait(handle)</a:t>
            </a:r>
            <a:r>
              <a:rPr lang="en-GB" dirty="0" smtClean="0"/>
              <a:t> directive</a:t>
            </a:r>
          </a:p>
          <a:p>
            <a:r>
              <a:rPr lang="en-GB" dirty="0" smtClean="0"/>
              <a:t>Waiting for all operations to complete</a:t>
            </a:r>
          </a:p>
          <a:p>
            <a:pPr lvl="1"/>
            <a:r>
              <a:rPr lang="en-GB" dirty="0" err="1" smtClean="0">
                <a:solidFill>
                  <a:srgbClr val="00B050"/>
                </a:solidFill>
              </a:rPr>
              <a:t>acc_async_wait_all</a:t>
            </a:r>
            <a:r>
              <a:rPr lang="en-GB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GB" dirty="0" smtClean="0"/>
              <a:t>duplicates functionality of </a:t>
            </a:r>
            <a:r>
              <a:rPr lang="en-GB" dirty="0" smtClean="0">
                <a:solidFill>
                  <a:srgbClr val="00B050"/>
                </a:solidFill>
              </a:rPr>
              <a:t>!$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wait</a:t>
            </a:r>
            <a:r>
              <a:rPr lang="en-GB" dirty="0" smtClean="0"/>
              <a:t> directive</a:t>
            </a:r>
          </a:p>
          <a:p>
            <a:pPr lvl="1"/>
            <a:endParaRPr lang="en-GB" dirty="0"/>
          </a:p>
          <a:p>
            <a:r>
              <a:rPr lang="en-GB" dirty="0" smtClean="0"/>
              <a:t>Can also test for completion without waiting</a:t>
            </a:r>
          </a:p>
          <a:p>
            <a:pPr lvl="1"/>
            <a:r>
              <a:rPr lang="en-GB" dirty="0" smtClean="0"/>
              <a:t>a single stream of operations: </a:t>
            </a:r>
            <a:r>
              <a:rPr lang="en-GB" dirty="0" err="1" smtClean="0">
                <a:solidFill>
                  <a:srgbClr val="00B050"/>
                </a:solidFill>
              </a:rPr>
              <a:t>acc_async_test</a:t>
            </a:r>
            <a:r>
              <a:rPr lang="en-GB" dirty="0" smtClean="0">
                <a:solidFill>
                  <a:srgbClr val="00B050"/>
                </a:solidFill>
              </a:rPr>
              <a:t>(handle)</a:t>
            </a:r>
          </a:p>
          <a:p>
            <a:pPr lvl="1"/>
            <a:r>
              <a:rPr lang="en-GB" dirty="0" smtClean="0"/>
              <a:t>all operations: </a:t>
            </a:r>
            <a:r>
              <a:rPr lang="en-GB" dirty="0" err="1" smtClean="0">
                <a:solidFill>
                  <a:srgbClr val="00B050"/>
                </a:solidFill>
              </a:rPr>
              <a:t>acc_async_test_all</a:t>
            </a:r>
            <a:r>
              <a:rPr lang="en-GB" dirty="0" smtClean="0">
                <a:solidFill>
                  <a:srgbClr val="00B050"/>
                </a:solidFill>
              </a:rPr>
              <a:t>()</a:t>
            </a:r>
          </a:p>
          <a:p>
            <a:pPr lvl="1"/>
            <a:r>
              <a:rPr lang="en-GB" dirty="0" smtClean="0"/>
              <a:t>no directive equivalent for these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7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Cray extended runtime API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764704"/>
            <a:ext cx="8713092" cy="576064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These go beyond the current OpenACC standard</a:t>
            </a:r>
          </a:p>
          <a:p>
            <a:pPr lvl="1"/>
            <a:r>
              <a:rPr lang="en-GB" dirty="0" smtClean="0"/>
              <a:t>only currently supported by CCE</a:t>
            </a:r>
          </a:p>
          <a:p>
            <a:pPr lvl="1"/>
            <a:r>
              <a:rPr lang="en-GB" dirty="0" smtClean="0"/>
              <a:t>using these can make the code non-functioning for pure CPU</a:t>
            </a:r>
          </a:p>
          <a:p>
            <a:pPr lvl="2"/>
            <a:r>
              <a:rPr lang="en-GB" dirty="0" smtClean="0"/>
              <a:t>so you will almost certainly need to pre-process the code</a:t>
            </a:r>
          </a:p>
          <a:p>
            <a:endParaRPr lang="en-GB" dirty="0"/>
          </a:p>
          <a:p>
            <a:r>
              <a:rPr lang="en-GB" dirty="0" smtClean="0"/>
              <a:t>Include library calls to:</a:t>
            </a:r>
          </a:p>
          <a:p>
            <a:pPr lvl="1"/>
            <a:r>
              <a:rPr lang="en-GB" dirty="0" smtClean="0"/>
              <a:t>enquire if an array or slice is present on the device</a:t>
            </a:r>
          </a:p>
          <a:p>
            <a:pPr lvl="2"/>
            <a:r>
              <a:rPr lang="en-GB" dirty="0" smtClean="0"/>
              <a:t>similar to </a:t>
            </a:r>
            <a:r>
              <a:rPr lang="en-GB" dirty="0" smtClean="0">
                <a:solidFill>
                  <a:srgbClr val="00B050"/>
                </a:solidFill>
              </a:rPr>
              <a:t>present</a:t>
            </a:r>
            <a:r>
              <a:rPr lang="en-GB" dirty="0" smtClean="0"/>
              <a:t> clause, but can be used in user-code control flow</a:t>
            </a:r>
          </a:p>
          <a:p>
            <a:pPr lvl="1"/>
            <a:r>
              <a:rPr lang="en-GB" dirty="0" smtClean="0"/>
              <a:t>expose location of data in device memory</a:t>
            </a:r>
          </a:p>
          <a:p>
            <a:pPr lvl="2"/>
            <a:r>
              <a:rPr lang="en-GB" dirty="0" smtClean="0"/>
              <a:t>similar to </a:t>
            </a:r>
            <a:r>
              <a:rPr lang="en-GB" dirty="0" err="1" smtClean="0">
                <a:solidFill>
                  <a:srgbClr val="00B050"/>
                </a:solidFill>
              </a:rPr>
              <a:t>host_device</a:t>
            </a:r>
            <a:r>
              <a:rPr lang="en-GB" dirty="0" smtClean="0"/>
              <a:t> directive</a:t>
            </a:r>
          </a:p>
          <a:p>
            <a:pPr lvl="1"/>
            <a:r>
              <a:rPr lang="en-GB" dirty="0" smtClean="0"/>
              <a:t>allocate and </a:t>
            </a:r>
            <a:r>
              <a:rPr lang="en-GB" dirty="0" err="1" smtClean="0"/>
              <a:t>deallocate</a:t>
            </a:r>
            <a:r>
              <a:rPr lang="en-GB" dirty="0" smtClean="0"/>
              <a:t> device memory</a:t>
            </a:r>
          </a:p>
          <a:p>
            <a:pPr lvl="2"/>
            <a:r>
              <a:rPr lang="en-GB" dirty="0" smtClean="0"/>
              <a:t>similar to </a:t>
            </a:r>
            <a:r>
              <a:rPr lang="en-GB" dirty="0" smtClean="0">
                <a:solidFill>
                  <a:srgbClr val="00B050"/>
                </a:solidFill>
              </a:rPr>
              <a:t>data</a:t>
            </a:r>
            <a:r>
              <a:rPr lang="en-GB" dirty="0" smtClean="0"/>
              <a:t> directive</a:t>
            </a:r>
          </a:p>
          <a:p>
            <a:pPr lvl="1"/>
            <a:r>
              <a:rPr lang="en-GB" dirty="0" smtClean="0"/>
              <a:t>move data to and from device memory</a:t>
            </a:r>
          </a:p>
          <a:p>
            <a:pPr lvl="2"/>
            <a:r>
              <a:rPr lang="en-GB" dirty="0" smtClean="0"/>
              <a:t>similar to </a:t>
            </a:r>
            <a:r>
              <a:rPr lang="en-GB" dirty="0" smtClean="0">
                <a:solidFill>
                  <a:srgbClr val="00B050"/>
                </a:solidFill>
              </a:rPr>
              <a:t>copy*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 clauses</a:t>
            </a:r>
          </a:p>
          <a:p>
            <a:pPr lvl="2"/>
            <a:r>
              <a:rPr lang="en-GB" dirty="0" smtClean="0"/>
              <a:t>also similar to </a:t>
            </a:r>
            <a:r>
              <a:rPr lang="en-GB" dirty="0" smtClean="0">
                <a:solidFill>
                  <a:srgbClr val="00B050"/>
                </a:solidFill>
              </a:rPr>
              <a:t>update</a:t>
            </a:r>
            <a:r>
              <a:rPr lang="en-GB" dirty="0" smtClean="0"/>
              <a:t> directive</a:t>
            </a:r>
          </a:p>
          <a:p>
            <a:pPr lvl="3"/>
            <a:r>
              <a:rPr lang="en-GB" dirty="0" smtClean="0"/>
              <a:t>but additionally offer transfers not in-place</a:t>
            </a:r>
          </a:p>
          <a:p>
            <a:pPr lvl="4"/>
            <a:r>
              <a:rPr lang="en-GB" dirty="0" smtClean="0">
                <a:solidFill>
                  <a:schemeClr val="tx1"/>
                </a:solidFill>
              </a:rPr>
              <a:t>a</a:t>
            </a:r>
            <a:r>
              <a:rPr lang="en-GB" dirty="0" smtClean="0"/>
              <a:t>(GPU, possibly </a:t>
            </a:r>
            <a:r>
              <a:rPr lang="en-GB" dirty="0" err="1" smtClean="0"/>
              <a:t>strided</a:t>
            </a:r>
            <a:r>
              <a:rPr lang="en-GB" dirty="0" smtClean="0"/>
              <a:t>) </a:t>
            </a:r>
            <a:r>
              <a:rPr lang="en-GB" dirty="0" smtClean="0">
                <a:solidFill>
                  <a:schemeClr val="tx1"/>
                </a:solidFill>
              </a:rPr>
              <a:t>↔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</a:rPr>
              <a:t>b</a:t>
            </a:r>
            <a:r>
              <a:rPr lang="en-GB" dirty="0" smtClean="0"/>
              <a:t>(CPU, possibly </a:t>
            </a:r>
            <a:r>
              <a:rPr lang="en-GB" dirty="0" err="1" smtClean="0"/>
              <a:t>strided</a:t>
            </a:r>
            <a:r>
              <a:rPr lang="en-GB" dirty="0" smtClean="0"/>
              <a:t>)</a:t>
            </a:r>
          </a:p>
          <a:p>
            <a:pPr lvl="4"/>
            <a:r>
              <a:rPr lang="en-GB" dirty="0" smtClean="0"/>
              <a:t>useful for packing halo buffers</a:t>
            </a:r>
          </a:p>
          <a:p>
            <a:endParaRPr lang="en-GB" dirty="0" smtClean="0"/>
          </a:p>
          <a:p>
            <a:r>
              <a:rPr lang="en-GB" dirty="0" smtClean="0"/>
              <a:t>see</a:t>
            </a:r>
            <a:r>
              <a:rPr lang="en-GB" dirty="0">
                <a:solidFill>
                  <a:schemeClr val="accent4"/>
                </a:solidFill>
              </a:rPr>
              <a:t> man </a:t>
            </a:r>
            <a:r>
              <a:rPr lang="en-GB" dirty="0" err="1" smtClean="0">
                <a:solidFill>
                  <a:schemeClr val="accent4"/>
                </a:solidFill>
              </a:rPr>
              <a:t>intro_openacc</a:t>
            </a:r>
            <a:r>
              <a:rPr lang="en-GB" dirty="0" smtClean="0"/>
              <a:t> </a:t>
            </a:r>
            <a:r>
              <a:rPr lang="en-GB" dirty="0"/>
              <a:t>(with </a:t>
            </a:r>
            <a:r>
              <a:rPr lang="en-GB" dirty="0" err="1">
                <a:solidFill>
                  <a:schemeClr val="accent4"/>
                </a:solidFill>
              </a:rPr>
              <a:t>PrgEnv-cray</a:t>
            </a:r>
            <a:r>
              <a:rPr lang="en-GB" dirty="0"/>
              <a:t> loaded) for </a:t>
            </a:r>
            <a:r>
              <a:rPr lang="en-GB" dirty="0" smtClean="0"/>
              <a:t>details</a:t>
            </a:r>
          </a:p>
          <a:p>
            <a:pPr lvl="1"/>
            <a:r>
              <a:rPr lang="en-GB" dirty="0" smtClean="0"/>
              <a:t>and </a:t>
            </a:r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openacc.examples</a:t>
            </a:r>
            <a:endParaRPr lang="en-GB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9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advanced aside, using the runtime API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3663008" cy="5568280"/>
          </a:xfrm>
        </p:spPr>
        <p:txBody>
          <a:bodyPr>
            <a:normAutofit/>
          </a:bodyPr>
          <a:lstStyle/>
          <a:p>
            <a:r>
              <a:rPr lang="en-GB" dirty="0" smtClean="0"/>
              <a:t>Dynamic arrays in C</a:t>
            </a:r>
          </a:p>
          <a:p>
            <a:pPr lvl="1"/>
            <a:r>
              <a:rPr lang="en-GB" dirty="0" smtClean="0"/>
              <a:t>multidimensional hard</a:t>
            </a:r>
          </a:p>
          <a:p>
            <a:pPr lvl="1"/>
            <a:r>
              <a:rPr lang="en-GB" dirty="0" smtClean="0"/>
              <a:t>common method right:</a:t>
            </a:r>
          </a:p>
          <a:p>
            <a:pPr lvl="2"/>
            <a:r>
              <a:rPr lang="en-GB" dirty="0" smtClean="0"/>
              <a:t>uses pointer chain</a:t>
            </a:r>
          </a:p>
          <a:p>
            <a:pPr lvl="2"/>
            <a:r>
              <a:rPr lang="en-GB" dirty="0" smtClean="0"/>
              <a:t>maybe not contiguous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OpenACC harder</a:t>
            </a:r>
          </a:p>
          <a:p>
            <a:pPr lvl="2"/>
            <a:r>
              <a:rPr lang="en-GB" dirty="0" smtClean="0"/>
              <a:t>must redo pointer chain</a:t>
            </a:r>
          </a:p>
          <a:p>
            <a:pPr lvl="2"/>
            <a:r>
              <a:rPr lang="en-GB" dirty="0" smtClean="0"/>
              <a:t>"deep copying"</a:t>
            </a:r>
          </a:p>
          <a:p>
            <a:pPr lvl="2"/>
            <a:endParaRPr lang="en-GB" dirty="0"/>
          </a:p>
          <a:p>
            <a:pPr lvl="1"/>
            <a:r>
              <a:rPr lang="en-GB" dirty="0" smtClean="0"/>
              <a:t>Currently not automatic</a:t>
            </a:r>
          </a:p>
          <a:p>
            <a:pPr lvl="2"/>
            <a:r>
              <a:rPr lang="en-GB" dirty="0" smtClean="0"/>
              <a:t>manual workaround</a:t>
            </a:r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data</a:t>
            </a:r>
            <a:r>
              <a:rPr lang="en-GB" dirty="0" smtClean="0"/>
              <a:t> region replaced by</a:t>
            </a:r>
          </a:p>
          <a:p>
            <a:pPr lvl="2"/>
            <a:r>
              <a:rPr lang="en-GB" dirty="0" smtClean="0"/>
              <a:t>Cray extended API calls</a:t>
            </a:r>
          </a:p>
          <a:p>
            <a:pPr lvl="3"/>
            <a:r>
              <a:rPr lang="en-GB" dirty="0" smtClean="0">
                <a:solidFill>
                  <a:schemeClr val="accent4"/>
                </a:solidFill>
              </a:rPr>
              <a:t>man </a:t>
            </a:r>
            <a:r>
              <a:rPr lang="en-GB" dirty="0" err="1" smtClean="0">
                <a:solidFill>
                  <a:schemeClr val="accent4"/>
                </a:solidFill>
              </a:rPr>
              <a:t>openacc.examples</a:t>
            </a:r>
            <a:endParaRPr lang="en-GB" dirty="0" smtClean="0">
              <a:solidFill>
                <a:schemeClr val="accent4"/>
              </a:solidFill>
            </a:endParaRPr>
          </a:p>
          <a:p>
            <a:pPr lvl="3"/>
            <a:r>
              <a:rPr lang="en-GB" smtClean="0">
                <a:solidFill>
                  <a:schemeClr val="accent4"/>
                </a:solidFill>
              </a:rPr>
              <a:t>Practical1, </a:t>
            </a:r>
            <a:r>
              <a:rPr lang="en-GB" dirty="0" err="1" smtClean="0">
                <a:solidFill>
                  <a:schemeClr val="accent4"/>
                </a:solidFill>
              </a:rPr>
              <a:t>Cdynamic</a:t>
            </a:r>
            <a:endParaRPr lang="en-GB" dirty="0" smtClean="0">
              <a:solidFill>
                <a:schemeClr val="accent4"/>
              </a:solidFill>
            </a:endParaRPr>
          </a:p>
          <a:p>
            <a:pPr lvl="2"/>
            <a:endParaRPr lang="en-GB" dirty="0"/>
          </a:p>
          <a:p>
            <a:pPr lvl="1"/>
            <a:r>
              <a:rPr lang="en-GB" dirty="0" smtClean="0"/>
              <a:t>Automatic is coming...</a:t>
            </a:r>
          </a:p>
          <a:p>
            <a:pPr lvl="2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710394" y="908720"/>
            <a:ext cx="5328592" cy="5447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GB" sz="12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openacc.h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GB" sz="12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SET_ACC_PTR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acc_ptr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acc_target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 \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cray_acc_memcpy_to_device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 &amp;(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acc_ptr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), \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&amp;(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acc_target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GB" sz="12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*) ))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allocate the array in CPU memory */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**a = 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**)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(N*</a:t>
            </a:r>
            <a:r>
              <a:rPr lang="en-GB" sz="12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*));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(j=0; j&lt;N; j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++)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a[j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] = (</a:t>
            </a:r>
            <a:r>
              <a:rPr lang="en-GB" sz="12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(N*</a:t>
            </a:r>
            <a:r>
              <a:rPr lang="en-GB" sz="12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r>
              <a:rPr lang="en-GB" sz="12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GB" sz="120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ifdef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_OPENACC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allocate the array in </a:t>
            </a:r>
            <a:r>
              <a:rPr lang="en-GB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GPU memory, without copying */</a:t>
            </a:r>
            <a:endParaRPr lang="en-GB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**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acc_a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GB" sz="12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**)</a:t>
            </a:r>
            <a:r>
              <a:rPr lang="en-GB" sz="1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cray_acc_create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GB" sz="12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*));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1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(j=0; j&lt;N; j++) {</a:t>
            </a:r>
          </a:p>
          <a:p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acc_aj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*)</a:t>
            </a:r>
            <a:r>
              <a:rPr lang="en-GB" sz="12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cray_acc_create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(a[j],N*</a:t>
            </a:r>
            <a:r>
              <a:rPr lang="en-GB" sz="12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fix </a:t>
            </a:r>
            <a:r>
              <a:rPr lang="en-GB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pointer </a:t>
            </a:r>
            <a:r>
              <a:rPr lang="en-GB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acc_a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[j</a:t>
            </a:r>
            <a:r>
              <a:rPr lang="en-GB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SET_ACC_PTR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acc_a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[j],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acc_aj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GB" sz="1200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GB" sz="1200" dirty="0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endif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_OPENACC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initialise the array on the accelerator */</a:t>
            </a:r>
          </a:p>
          <a:p>
            <a:r>
              <a:rPr lang="pt-BR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pt-BR" sz="1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pragma acc parallel loop present(a[0:N])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j=0; j&lt;N; j++)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12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i=0; i&lt;N; i++)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    a[j][i] = (i+1)*(j+1</a:t>
            </a:r>
            <a:r>
              <a:rPr lang="pt-BR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Finish with a manual deep delete of GPU array */</a:t>
            </a:r>
            <a:endParaRPr lang="pt-BR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GB" sz="1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9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Debugging </a:t>
            </a:r>
            <a:r>
              <a:rPr lang="en-US" dirty="0" err="1" smtClean="0"/>
              <a:t>OpenACC</a:t>
            </a:r>
            <a:r>
              <a:rPr lang="en-US" dirty="0" smtClean="0"/>
              <a:t> Applications with DDT or TotalView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43608" y="3284984"/>
            <a:ext cx="7704856" cy="16043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                               Courtesy from</a:t>
            </a:r>
          </a:p>
          <a:p>
            <a:pPr algn="l"/>
            <a:endParaRPr lang="en-US" dirty="0" smtClean="0"/>
          </a:p>
          <a:p>
            <a:pPr lvl="0" algn="l"/>
            <a:r>
              <a:rPr lang="en-GB" dirty="0" smtClean="0"/>
              <a:t>David Lecomber	</a:t>
            </a:r>
            <a:r>
              <a:rPr lang="en-US" b="0" dirty="0" smtClean="0"/>
              <a:t> 		</a:t>
            </a:r>
            <a:r>
              <a:rPr lang="en-US" dirty="0" smtClean="0"/>
              <a:t>Chris Gottbrath</a:t>
            </a:r>
            <a:endParaRPr lang="en-GB" dirty="0" smtClean="0"/>
          </a:p>
          <a:p>
            <a:pPr lvl="0" algn="l"/>
            <a:r>
              <a:rPr lang="en-GB" dirty="0" err="1" smtClean="0"/>
              <a:t>Allinea</a:t>
            </a:r>
            <a:r>
              <a:rPr lang="en-GB" dirty="0" smtClean="0"/>
              <a:t> Software	  	       Rogue Wave Software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354" y="4581128"/>
            <a:ext cx="240351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Wlogo_HIREZ_4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652120" y="4653136"/>
            <a:ext cx="22044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Fix GPU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GB" dirty="0" smtClean="0"/>
              <a:t>Print statements</a:t>
            </a:r>
          </a:p>
          <a:p>
            <a:pPr lvl="1" hangingPunct="0"/>
            <a:r>
              <a:rPr lang="en-GB" dirty="0"/>
              <a:t>Too intrusive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Command line debugger?</a:t>
            </a:r>
          </a:p>
          <a:p>
            <a:pPr lvl="1" hangingPunct="0"/>
            <a:r>
              <a:rPr lang="en-GB" dirty="0"/>
              <a:t>A good start:</a:t>
            </a:r>
          </a:p>
          <a:p>
            <a:pPr lvl="2" hangingPunct="0"/>
            <a:r>
              <a:rPr lang="en-GB" dirty="0"/>
              <a:t>Variables, source code</a:t>
            </a:r>
          </a:p>
          <a:p>
            <a:pPr lvl="2" hangingPunct="0"/>
            <a:r>
              <a:rPr lang="en-GB" dirty="0"/>
              <a:t>Large </a:t>
            </a:r>
            <a:r>
              <a:rPr lang="en-GB" dirty="0" smtClean="0"/>
              <a:t>thread </a:t>
            </a:r>
            <a:r>
              <a:rPr lang="en-GB" dirty="0"/>
              <a:t>counts overwhelming</a:t>
            </a:r>
          </a:p>
          <a:p>
            <a:pPr lvl="1" hangingPunct="0"/>
            <a:r>
              <a:rPr lang="en-GB" dirty="0"/>
              <a:t>Too complex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A graphical debugger...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tretch>
            <a:fillRect/>
          </a:stretch>
        </p:blipFill>
        <p:spPr>
          <a:xfrm>
            <a:off x="4716463" y="1268760"/>
            <a:ext cx="4248150" cy="31845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Allinea</a:t>
            </a:r>
            <a:r>
              <a:rPr lang="en-GB" dirty="0" smtClean="0"/>
              <a:t> DDT in a Nutshell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GB" dirty="0" smtClean="0"/>
              <a:t>Graphical source level debugger for</a:t>
            </a:r>
          </a:p>
          <a:p>
            <a:pPr lvl="1" hangingPunct="0"/>
            <a:r>
              <a:rPr lang="en-GB" dirty="0"/>
              <a:t>Parallel, multi-threaded, scalar or hybrid code</a:t>
            </a:r>
          </a:p>
          <a:p>
            <a:pPr lvl="1" hangingPunct="0"/>
            <a:r>
              <a:rPr lang="en-GB" dirty="0"/>
              <a:t>C, C++, F90, Co-Array Fortran, UPC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Strong feature set</a:t>
            </a:r>
          </a:p>
          <a:p>
            <a:pPr lvl="1" hangingPunct="0"/>
            <a:r>
              <a:rPr lang="en-GB" dirty="0"/>
              <a:t>Memory debugging</a:t>
            </a:r>
          </a:p>
          <a:p>
            <a:pPr lvl="1" hangingPunct="0"/>
            <a:r>
              <a:rPr lang="en-GB" dirty="0"/>
              <a:t>Data analysis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Managing concurrency</a:t>
            </a:r>
          </a:p>
          <a:p>
            <a:pPr lvl="1" hangingPunct="0"/>
            <a:r>
              <a:rPr lang="en-GB" dirty="0"/>
              <a:t>Emphasizing differences</a:t>
            </a:r>
          </a:p>
          <a:p>
            <a:pPr lvl="1" hangingPunct="0"/>
            <a:r>
              <a:rPr lang="en-GB" dirty="0"/>
              <a:t>Collective control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716016" y="1164498"/>
            <a:ext cx="3816424" cy="2478236"/>
          </a:xfrm>
          <a:prstGeom prst="rect">
            <a:avLst/>
          </a:prstGeom>
        </p:spPr>
      </p:pic>
      <p:pic>
        <p:nvPicPr>
          <p:cNvPr id="23" name="Picture Placeholder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 b="10043"/>
          <a:stretch>
            <a:fillRect/>
          </a:stretch>
        </p:blipFill>
        <p:spPr>
          <a:xfrm>
            <a:off x="4767979" y="3831084"/>
            <a:ext cx="3715176" cy="2478236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4544" y="44624"/>
            <a:ext cx="240351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of Talk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OpenACC</a:t>
            </a:r>
            <a:r>
              <a:rPr lang="en-GB" dirty="0" smtClean="0"/>
              <a:t> interoperability</a:t>
            </a:r>
          </a:p>
          <a:p>
            <a:endParaRPr lang="en-GB" dirty="0" smtClean="0"/>
          </a:p>
          <a:p>
            <a:r>
              <a:rPr lang="en-GB" dirty="0" smtClean="0"/>
              <a:t>Debugging </a:t>
            </a:r>
            <a:r>
              <a:rPr lang="en-GB" dirty="0" err="1" smtClean="0"/>
              <a:t>OpenACC</a:t>
            </a:r>
            <a:r>
              <a:rPr lang="en-GB" dirty="0" smtClean="0"/>
              <a:t> applications</a:t>
            </a:r>
          </a:p>
          <a:p>
            <a:endParaRPr lang="en-GB" dirty="0" smtClean="0"/>
          </a:p>
          <a:p>
            <a:r>
              <a:rPr lang="en-GB" dirty="0" smtClean="0"/>
              <a:t>Using Scientific Libraries with OpenACC</a:t>
            </a:r>
          </a:p>
          <a:p>
            <a:endParaRPr lang="en-GB" dirty="0" smtClean="0"/>
          </a:p>
          <a:p>
            <a:r>
              <a:rPr lang="en-GB" dirty="0" err="1" smtClean="0"/>
              <a:t>OpenACC</a:t>
            </a:r>
            <a:r>
              <a:rPr lang="en-GB" dirty="0" smtClean="0"/>
              <a:t> Roadmap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GPU Debugging with </a:t>
            </a:r>
            <a:r>
              <a:rPr lang="en-GB" dirty="0" err="1" smtClean="0"/>
              <a:t>Allinea</a:t>
            </a:r>
            <a:r>
              <a:rPr lang="en-GB" dirty="0" smtClean="0"/>
              <a:t> DDT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79388" y="1052736"/>
            <a:ext cx="4536628" cy="5472609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 smtClean="0"/>
              <a:t>Almost like debugging a CPU – you can still:</a:t>
            </a:r>
          </a:p>
          <a:p>
            <a:pPr lvl="1" hangingPunct="0"/>
            <a:r>
              <a:rPr lang="en-GB" dirty="0"/>
              <a:t>Run through to a crash</a:t>
            </a:r>
          </a:p>
          <a:p>
            <a:pPr lvl="1" hangingPunct="0"/>
            <a:r>
              <a:rPr lang="en-GB" dirty="0"/>
              <a:t>Step through and observe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CPU-like debugging features</a:t>
            </a:r>
          </a:p>
          <a:p>
            <a:pPr lvl="1" hangingPunct="0"/>
            <a:r>
              <a:rPr lang="en-GB" dirty="0"/>
              <a:t>Double click to set breakpoints</a:t>
            </a:r>
          </a:p>
          <a:p>
            <a:pPr lvl="1" hangingPunct="0"/>
            <a:r>
              <a:rPr lang="en-GB" dirty="0"/>
              <a:t>Hover the mouse for more information</a:t>
            </a:r>
          </a:p>
          <a:p>
            <a:pPr lvl="1" hangingPunct="0"/>
            <a:r>
              <a:rPr lang="en-GB" dirty="0"/>
              <a:t>Step a warp, block or kernel</a:t>
            </a:r>
          </a:p>
          <a:p>
            <a:pPr lvl="1" hangingPunct="0"/>
            <a:r>
              <a:rPr lang="en-GB" dirty="0"/>
              <a:t>Follow threads through the kernel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Simultaneously debugs CPU code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CUDA </a:t>
            </a:r>
            <a:r>
              <a:rPr lang="en-GB" dirty="0" err="1" smtClean="0"/>
              <a:t>Memcheck</a:t>
            </a:r>
            <a:r>
              <a:rPr lang="en-GB" dirty="0" smtClean="0"/>
              <a:t> feature detects read/write errors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932040" y="1844824"/>
            <a:ext cx="4015272" cy="323287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4544" y="44624"/>
            <a:ext cx="240351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Examining GPU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179388" y="1052736"/>
            <a:ext cx="4536628" cy="5472609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Debugger reads host and device memory</a:t>
            </a:r>
          </a:p>
          <a:p>
            <a:pPr lvl="1" hangingPunct="0"/>
            <a:r>
              <a:rPr lang="en-GB" dirty="0"/>
              <a:t>Shows all memory classes: shared, constant, local, global, register..</a:t>
            </a:r>
          </a:p>
          <a:p>
            <a:pPr lvl="1" hangingPunct="0"/>
            <a:r>
              <a:rPr lang="en-GB" dirty="0"/>
              <a:t>Able to examine variables</a:t>
            </a:r>
          </a:p>
          <a:p>
            <a:pPr lvl="1" hangingPunct="0"/>
            <a:r>
              <a:rPr lang="en-GB" dirty="0"/>
              <a:t>… or plot larger arrays directly from device memory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877208" y="1628800"/>
            <a:ext cx="4015272" cy="2903671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4544" y="44624"/>
            <a:ext cx="240351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OpenACC</a:t>
            </a:r>
            <a:r>
              <a:rPr lang="en-GB" dirty="0" smtClean="0"/>
              <a:t> Debugging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alphaModFix/>
            <a:lum/>
          </a:blip>
          <a:stretch>
            <a:fillRect/>
          </a:stretch>
        </p:blipFill>
        <p:spPr>
          <a:xfrm>
            <a:off x="179388" y="1196752"/>
            <a:ext cx="4248150" cy="4448535"/>
          </a:xfrm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dirty="0" smtClean="0"/>
              <a:t>On device debugging with </a:t>
            </a:r>
            <a:r>
              <a:rPr lang="en-GB" dirty="0" err="1" smtClean="0"/>
              <a:t>Allinea</a:t>
            </a:r>
            <a:r>
              <a:rPr lang="en-GB" dirty="0" smtClean="0"/>
              <a:t> DDT</a:t>
            </a:r>
          </a:p>
          <a:p>
            <a:pPr lvl="1"/>
            <a:r>
              <a:rPr lang="en-GB" dirty="0"/>
              <a:t>Variables – arrays, pointers, full F90 and C support</a:t>
            </a:r>
          </a:p>
          <a:p>
            <a:pPr lvl="1"/>
            <a:r>
              <a:rPr lang="en-GB" dirty="0"/>
              <a:t>Set breakpoints and step warps and blocks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Requires Cray compiler for on-device debugging</a:t>
            </a:r>
          </a:p>
          <a:p>
            <a:pPr lvl="1"/>
            <a:r>
              <a:rPr lang="en-GB" dirty="0"/>
              <a:t>Other compilers to follow</a:t>
            </a: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Identical to CUDA</a:t>
            </a:r>
          </a:p>
          <a:p>
            <a:pPr lvl="1"/>
            <a:r>
              <a:rPr lang="en-GB" dirty="0"/>
              <a:t>Full warp/block/kernel controls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4544" y="44624"/>
            <a:ext cx="240351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83" y="2636912"/>
            <a:ext cx="284321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TotalView?</a:t>
            </a:r>
          </a:p>
        </p:txBody>
      </p:sp>
      <p:sp>
        <p:nvSpPr>
          <p:cNvPr id="76803" name="Rectangle 4"/>
          <p:cNvSpPr>
            <a:spLocks noGrp="1" noChangeArrowheads="1"/>
          </p:cNvSpPr>
          <p:nvPr>
            <p:ph sz="quarter" idx="12"/>
          </p:nvPr>
        </p:nvSpPr>
        <p:spPr>
          <a:xfrm>
            <a:off x="152400" y="1124744"/>
            <a:ext cx="8713092" cy="5472608"/>
          </a:xfrm>
          <a:prstGeom prst="rect">
            <a:avLst/>
          </a:prstGeom>
        </p:spPr>
        <p:txBody>
          <a:bodyPr/>
          <a:lstStyle/>
          <a:p>
            <a:pPr marL="338138" indent="-338138" defTabSz="45720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dirty="0">
                <a:ea typeface="ＭＳ Ｐゴシック" charset="0"/>
              </a:rPr>
              <a:t>Application Analysis and Debugging Tool: </a:t>
            </a:r>
            <a:r>
              <a:rPr lang="en-GB" dirty="0" smtClean="0">
                <a:ea typeface="ＭＳ Ｐゴシック" charset="0"/>
              </a:rPr>
              <a:t>				 Code Confidently</a:t>
            </a:r>
            <a:endParaRPr lang="en-GB" sz="1600" dirty="0">
              <a:ea typeface="ＭＳ Ｐゴシック" charset="0"/>
            </a:endParaRP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>
                <a:ea typeface="ＭＳ Ｐゴシック" charset="0"/>
              </a:rPr>
              <a:t>Debug and </a:t>
            </a:r>
            <a:r>
              <a:rPr lang="en-GB" sz="1600" dirty="0" err="1">
                <a:ea typeface="ＭＳ Ｐゴシック" charset="0"/>
              </a:rPr>
              <a:t>Analyze</a:t>
            </a:r>
            <a:r>
              <a:rPr lang="en-GB" sz="1600" dirty="0">
                <a:ea typeface="ＭＳ Ｐゴシック" charset="0"/>
              </a:rPr>
              <a:t> C/C++ and Fortran on Linux, Unix or Mac OS X</a:t>
            </a: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>
                <a:ea typeface="ＭＳ Ｐゴシック" charset="0"/>
              </a:rPr>
              <a:t>Laptops to supercomputers </a:t>
            </a:r>
            <a:r>
              <a:rPr lang="en-GB" sz="1600" dirty="0" smtClean="0">
                <a:ea typeface="ＭＳ Ｐゴシック" charset="0"/>
              </a:rPr>
              <a:t>such as the Cray XE or XK</a:t>
            </a:r>
            <a:endParaRPr lang="en-GB" sz="1600" dirty="0">
              <a:ea typeface="ＭＳ Ｐゴシック" charset="0"/>
            </a:endParaRP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>
                <a:ea typeface="ＭＳ Ｐゴシック" charset="0"/>
              </a:rPr>
              <a:t>Makes developing, maintaining and supporting critical apps </a:t>
            </a:r>
            <a:br>
              <a:rPr lang="en-GB" sz="1600" dirty="0">
                <a:ea typeface="ＭＳ Ｐゴシック" charset="0"/>
              </a:rPr>
            </a:br>
            <a:r>
              <a:rPr lang="en-GB" sz="1600" dirty="0">
                <a:ea typeface="ＭＳ Ｐゴシック" charset="0"/>
              </a:rPr>
              <a:t>easier and less risky</a:t>
            </a: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GB" sz="1600" dirty="0">
              <a:ea typeface="ＭＳ Ｐゴシック" charset="0"/>
            </a:endParaRPr>
          </a:p>
          <a:p>
            <a:pPr marL="338138" indent="-338138" defTabSz="45720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GB" sz="1800" dirty="0">
                <a:ea typeface="ＭＳ Ｐゴシック" charset="0"/>
              </a:rPr>
              <a:t>Major </a:t>
            </a:r>
            <a:r>
              <a:rPr lang="en-GB" sz="1800" dirty="0" smtClean="0">
                <a:ea typeface="ＭＳ Ｐゴシック" charset="0"/>
              </a:rPr>
              <a:t>Features include</a:t>
            </a:r>
            <a:endParaRPr lang="en-GB" sz="1800" dirty="0">
              <a:ea typeface="ＭＳ Ｐゴシック" charset="0"/>
            </a:endParaRP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>
                <a:ea typeface="ＭＳ Ｐゴシック" charset="0"/>
              </a:rPr>
              <a:t>Easy to learn graphical user interface with data </a:t>
            </a:r>
            <a:br>
              <a:rPr lang="en-GB" sz="1600" dirty="0">
                <a:ea typeface="ＭＳ Ｐゴシック" charset="0"/>
              </a:rPr>
            </a:br>
            <a:r>
              <a:rPr lang="en-GB" sz="1600" dirty="0">
                <a:ea typeface="ＭＳ Ｐゴシック" charset="0"/>
              </a:rPr>
              <a:t>visualization</a:t>
            </a: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>
                <a:ea typeface="ＭＳ Ｐゴシック" charset="0"/>
              </a:rPr>
              <a:t>Parallel d</a:t>
            </a:r>
            <a:r>
              <a:rPr lang="en-GB" sz="1600" dirty="0" smtClean="0">
                <a:ea typeface="ＭＳ Ｐゴシック" charset="0"/>
              </a:rPr>
              <a:t>ebugging with</a:t>
            </a:r>
            <a:endParaRPr lang="en-GB" sz="1600" dirty="0">
              <a:ea typeface="ＭＳ Ｐゴシック" charset="0"/>
            </a:endParaRPr>
          </a:p>
          <a:p>
            <a:pPr marL="1076325" lvl="2" defTabSz="457200" eaLnBrk="1" hangingPunct="1">
              <a:lnSpc>
                <a:spcPct val="90000"/>
              </a:lnSpc>
              <a:defRPr/>
            </a:pPr>
            <a:r>
              <a:rPr lang="en-GB" sz="1400" dirty="0" smtClean="0">
                <a:ea typeface="ＭＳ Ｐゴシック" charset="0"/>
              </a:rPr>
              <a:t>MPI</a:t>
            </a:r>
          </a:p>
          <a:p>
            <a:pPr marL="1076325" lvl="2" defTabSz="457200" eaLnBrk="1" hangingPunct="1">
              <a:lnSpc>
                <a:spcPct val="90000"/>
              </a:lnSpc>
              <a:defRPr/>
            </a:pPr>
            <a:r>
              <a:rPr lang="en-GB" sz="1400" dirty="0" err="1" smtClean="0">
                <a:ea typeface="ＭＳ Ｐゴシック" charset="0"/>
              </a:rPr>
              <a:t>OpenMP</a:t>
            </a:r>
            <a:endParaRPr lang="en-GB" sz="1400" dirty="0" smtClean="0">
              <a:ea typeface="ＭＳ Ｐゴシック" charset="0"/>
            </a:endParaRPr>
          </a:p>
          <a:p>
            <a:pPr marL="835025" lvl="1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 smtClean="0">
                <a:ea typeface="ＭＳ Ｐゴシック" charset="0"/>
              </a:rPr>
              <a:t>Accelerator debugging of apps that use</a:t>
            </a:r>
          </a:p>
          <a:p>
            <a:pPr marL="1076325" lvl="2" defTabSz="457200" eaLnBrk="1" hangingPunct="1">
              <a:lnSpc>
                <a:spcPct val="90000"/>
              </a:lnSpc>
              <a:defRPr/>
            </a:pPr>
            <a:r>
              <a:rPr lang="en-GB" sz="1400" dirty="0" smtClean="0">
                <a:ea typeface="ＭＳ Ｐゴシック" charset="0"/>
              </a:rPr>
              <a:t>CUDA </a:t>
            </a:r>
          </a:p>
          <a:p>
            <a:pPr marL="1076325" lvl="2" defTabSz="457200" eaLnBrk="1" hangingPunct="1">
              <a:lnSpc>
                <a:spcPct val="90000"/>
              </a:lnSpc>
              <a:defRPr/>
            </a:pPr>
            <a:r>
              <a:rPr lang="en-GB" sz="1400" dirty="0" err="1" smtClean="0">
                <a:ea typeface="ＭＳ Ｐゴシック" charset="0"/>
              </a:rPr>
              <a:t>OpenACC</a:t>
            </a:r>
            <a:r>
              <a:rPr lang="en-GB" sz="1400" dirty="0" smtClean="0">
                <a:ea typeface="ＭＳ Ｐゴシック" charset="0"/>
              </a:rPr>
              <a:t>  </a:t>
            </a: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 smtClean="0">
                <a:ea typeface="ＭＳ Ｐゴシック" charset="0"/>
              </a:rPr>
              <a:t>Memory Debugging with </a:t>
            </a:r>
            <a:r>
              <a:rPr lang="en-GB" sz="1600" b="0" dirty="0" err="1" smtClean="0">
                <a:ea typeface="ＭＳ Ｐゴシック" charset="0"/>
              </a:rPr>
              <a:t>MemoryScape</a:t>
            </a:r>
            <a:endParaRPr lang="en-GB" sz="1600" dirty="0" smtClean="0">
              <a:ea typeface="ＭＳ Ｐゴシック" charset="0"/>
            </a:endParaRPr>
          </a:p>
          <a:p>
            <a:pPr marL="733425" lvl="1" indent="-280988" defTabSz="457200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GB" sz="1600" dirty="0" smtClean="0">
                <a:ea typeface="ＭＳ Ｐゴシック" charset="0"/>
              </a:rPr>
              <a:t>Deterministic Replay Capability Included on Linux/x86-64</a:t>
            </a:r>
            <a:endParaRPr lang="en-GB" sz="1600" b="0" dirty="0" smtClean="0">
              <a:ea typeface="ＭＳ Ｐゴシック" charset="0"/>
            </a:endParaRPr>
          </a:p>
        </p:txBody>
      </p:sp>
      <p:pic>
        <p:nvPicPr>
          <p:cNvPr id="7" name="Picture 6" descr="RWlogo_HIREZ_4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914359" y="44624"/>
            <a:ext cx="22044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4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CUDA with </a:t>
            </a:r>
            <a:r>
              <a:rPr lang="en-US" dirty="0" err="1" smtClean="0"/>
              <a:t>Totalview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7818" y="1295400"/>
            <a:ext cx="4354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Navigate freely through your code 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pic>
        <p:nvPicPr>
          <p:cNvPr id="5" name="Picture 4" descr="PreviewScreenSnapz002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0" y="1920875"/>
            <a:ext cx="71310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X11ScreenSnapz003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400" y="1920875"/>
            <a:ext cx="71310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063" y="1556792"/>
            <a:ext cx="14077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Reference</a:t>
            </a:r>
          </a:p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 by </a:t>
            </a:r>
          </a:p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Logical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139" y="2757488"/>
            <a:ext cx="13340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or</a:t>
            </a:r>
          </a:p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Physical</a:t>
            </a:r>
          </a:p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attributes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14325" y="2780928"/>
            <a:ext cx="103505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03117" y="4864100"/>
            <a:ext cx="28007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376092"/>
                </a:solidFill>
                <a:latin typeface="Arial Narrow" pitchFamily="34" charset="0"/>
              </a:rPr>
              <a:t>Negative IDs indicate </a:t>
            </a:r>
          </a:p>
          <a:p>
            <a:pPr algn="ctr" eaLnBrk="0" hangingPunct="0"/>
            <a:r>
              <a:rPr lang="en-US" sz="2400" b="1">
                <a:solidFill>
                  <a:srgbClr val="376092"/>
                </a:solidFill>
                <a:latin typeface="Arial Narrow" pitchFamily="34" charset="0"/>
              </a:rPr>
              <a:t>CUDA Threads</a:t>
            </a:r>
            <a:endParaRPr lang="en-US" sz="2400" b="1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2762250" y="3255963"/>
            <a:ext cx="11112" cy="16081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16016" y="4864100"/>
            <a:ext cx="4371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Full Thread and Device information </a:t>
            </a:r>
          </a:p>
          <a:p>
            <a:pPr algn="ctr" eaLnBrk="0" hangingPunct="0"/>
            <a:r>
              <a:rPr lang="en-US" sz="2400" b="1" dirty="0">
                <a:solidFill>
                  <a:srgbClr val="376092"/>
                </a:solidFill>
                <a:latin typeface="Arial Narrow" pitchFamily="34" charset="0"/>
              </a:rPr>
              <a:t>in Stack Frame Pane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H="1" flipV="1">
            <a:off x="6164262" y="3768725"/>
            <a:ext cx="26988" cy="10683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" name="Picture 13" descr="RWlogo_HIREZ_4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6914359" y="44624"/>
            <a:ext cx="22044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TotalView for </a:t>
            </a:r>
            <a:r>
              <a:rPr lang="en-US" dirty="0" err="1" smtClean="0"/>
              <a:t>OpenACC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716016" y="3356992"/>
            <a:ext cx="4248596" cy="1584176"/>
          </a:xfrm>
        </p:spPr>
        <p:txBody>
          <a:bodyPr/>
          <a:lstStyle/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800" dirty="0" smtClean="0">
                <a:solidFill>
                  <a:srgbClr val="376092"/>
                </a:solidFill>
                <a:latin typeface="Arial Narrow" charset="0"/>
                <a:ea typeface="MS PGothic" charset="0"/>
                <a:cs typeface="MS PGothic" charset="0"/>
              </a:rPr>
              <a:t>Step host &amp; device</a:t>
            </a:r>
          </a:p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800" dirty="0" smtClean="0">
                <a:solidFill>
                  <a:srgbClr val="376092"/>
                </a:solidFill>
                <a:latin typeface="Arial Narrow" charset="0"/>
                <a:ea typeface="MS PGothic" charset="0"/>
                <a:cs typeface="MS PGothic" charset="0"/>
              </a:rPr>
              <a:t>View variables</a:t>
            </a:r>
          </a:p>
          <a:p>
            <a:pPr marL="457200" indent="-457200" eaLnBrk="0" hangingPunct="0">
              <a:buFont typeface="Arial"/>
              <a:buChar char="•"/>
              <a:defRPr/>
            </a:pPr>
            <a:r>
              <a:rPr lang="en-US" sz="2800" dirty="0" smtClean="0">
                <a:solidFill>
                  <a:srgbClr val="376092"/>
                </a:solidFill>
                <a:latin typeface="Arial Narrow" charset="0"/>
                <a:ea typeface="MS PGothic" charset="0"/>
                <a:cs typeface="MS PGothic" charset="0"/>
              </a:rPr>
              <a:t>Set breakpoints</a:t>
            </a:r>
            <a:endParaRPr lang="en-US" sz="2800" dirty="0"/>
          </a:p>
        </p:txBody>
      </p:sp>
      <p:pic>
        <p:nvPicPr>
          <p:cNvPr id="6" name="Picture 9" descr="openacc_cropped.png"/>
          <p:cNvPicPr>
            <a:picLocks noChangeAspect="1"/>
          </p:cNvPicPr>
          <p:nvPr/>
        </p:nvPicPr>
        <p:blipFill>
          <a:blip r:embed="rId2" cstate="print"/>
          <a:srcRect b="8221"/>
          <a:stretch>
            <a:fillRect/>
          </a:stretch>
        </p:blipFill>
        <p:spPr bwMode="auto">
          <a:xfrm>
            <a:off x="247650" y="1255713"/>
            <a:ext cx="4400550" cy="546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60032" y="4995173"/>
            <a:ext cx="396170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376092"/>
                </a:solidFill>
              </a:rPr>
              <a:t>Compatibility with Cray CCE </a:t>
            </a:r>
            <a:r>
              <a:rPr lang="en-US" sz="2800" b="1" dirty="0" smtClean="0">
                <a:solidFill>
                  <a:srgbClr val="376092"/>
                </a:solidFill>
              </a:rPr>
              <a:t>8.x </a:t>
            </a:r>
            <a:r>
              <a:rPr lang="en-US" sz="2800" b="1" dirty="0" err="1">
                <a:solidFill>
                  <a:srgbClr val="376092"/>
                </a:solidFill>
              </a:rPr>
              <a:t>OpenACC</a:t>
            </a:r>
            <a:endParaRPr lang="en-US" sz="2800" b="1" dirty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60032" y="1988840"/>
            <a:ext cx="2516187" cy="10461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Aft>
                <a:spcPts val="1000"/>
              </a:spcAft>
            </a:pPr>
            <a:r>
              <a:rPr lang="en-US" sz="3600" b="0" u="sng" dirty="0" err="1">
                <a:solidFill>
                  <a:srgbClr val="003366"/>
                </a:solidFill>
                <a:latin typeface="Calibri" pitchFamily="34" charset="0"/>
              </a:rPr>
              <a:t>Open</a:t>
            </a:r>
            <a:r>
              <a:rPr lang="en-US" sz="3600" u="sng" dirty="0" err="1">
                <a:solidFill>
                  <a:srgbClr val="003366"/>
                </a:solidFill>
                <a:latin typeface="Calibri" pitchFamily="34" charset="0"/>
              </a:rPr>
              <a:t>ACC</a:t>
            </a:r>
            <a:r>
              <a:rPr lang="en-US" sz="1100" u="sng" dirty="0">
                <a:solidFill>
                  <a:srgbClr val="003366"/>
                </a:solidFill>
                <a:latin typeface="Calibri" pitchFamily="34" charset="0"/>
              </a:rPr>
              <a:t>®</a:t>
            </a:r>
            <a:r>
              <a:rPr lang="en-US" sz="1100" dirty="0">
                <a:solidFill>
                  <a:srgbClr val="17365D"/>
                </a:solidFill>
                <a:latin typeface="Calibri" pitchFamily="34" charset="0"/>
              </a:rPr>
              <a:t> </a:t>
            </a:r>
            <a:r>
              <a:rPr lang="en-US" sz="1000" dirty="0">
                <a:solidFill>
                  <a:srgbClr val="17365D"/>
                </a:solidFill>
                <a:latin typeface="Geneva" charset="0"/>
              </a:rPr>
              <a:t>DIRECTIVES FOR ACCELERATORS</a:t>
            </a:r>
            <a:endParaRPr lang="en-US" sz="1100" dirty="0">
              <a:solidFill>
                <a:srgbClr val="17365D"/>
              </a:solidFill>
              <a:latin typeface="Calibri" pitchFamily="34" charset="0"/>
            </a:endParaRPr>
          </a:p>
          <a:p>
            <a:pPr algn="ctr" eaLnBrk="0" hangingPunct="0"/>
            <a:endParaRPr lang="en-US" b="0" dirty="0">
              <a:solidFill>
                <a:srgbClr val="000000"/>
              </a:solidFill>
              <a:latin typeface="Times" charset="0"/>
            </a:endParaRPr>
          </a:p>
        </p:txBody>
      </p:sp>
      <p:pic>
        <p:nvPicPr>
          <p:cNvPr id="11" name="Picture 10" descr="RWlogo_HIREZ_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914359" y="44624"/>
            <a:ext cx="22044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Cray </a:t>
            </a:r>
            <a:r>
              <a:rPr lang="en-US" dirty="0" err="1" smtClean="0"/>
              <a:t>Libsci_acc</a:t>
            </a:r>
            <a:r>
              <a:rPr lang="en-US" dirty="0"/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Provide basic scientific libraries optimized for hybrid CPU and accelerator systems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Independent to, but </a:t>
            </a:r>
            <a:r>
              <a:rPr lang="en-US" dirty="0" smtClean="0">
                <a:solidFill>
                  <a:schemeClr val="accent5"/>
                </a:solidFill>
              </a:rPr>
              <a:t>fully compatible with </a:t>
            </a:r>
            <a:r>
              <a:rPr lang="en-US" dirty="0" err="1" smtClean="0">
                <a:solidFill>
                  <a:schemeClr val="accent5"/>
                </a:solidFill>
              </a:rPr>
              <a:t>OpenACC</a:t>
            </a:r>
            <a:endParaRPr lang="en-US" dirty="0" smtClean="0">
              <a:solidFill>
                <a:schemeClr val="accent5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use case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the base use of accelerators with no code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extreme performance of GPU with or without code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Extra </a:t>
            </a:r>
            <a:r>
              <a:rPr lang="en-US" dirty="0"/>
              <a:t>tools for support of complex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Incorporate </a:t>
            </a:r>
            <a:r>
              <a:rPr lang="en-US" dirty="0"/>
              <a:t>the existing GPU libraries into </a:t>
            </a:r>
            <a:r>
              <a:rPr lang="en-US" dirty="0" smtClean="0"/>
              <a:t>Cray </a:t>
            </a:r>
            <a:r>
              <a:rPr lang="en-US" dirty="0" err="1" smtClean="0"/>
              <a:t>libsci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additional performance and usability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Libsci_acc Interface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343853" indent="-342900"/>
            <a:r>
              <a:rPr lang="en-US" b="1" dirty="0" err="1"/>
              <a:t>libsci_acc</a:t>
            </a:r>
            <a:r>
              <a:rPr lang="en-US" b="1" dirty="0"/>
              <a:t> simple interface </a:t>
            </a:r>
            <a:r>
              <a:rPr lang="en-US" dirty="0" smtClean="0"/>
              <a:t>	</a:t>
            </a:r>
          </a:p>
          <a:p>
            <a:pPr marL="366713" lvl="1" indent="0">
              <a:buNone/>
            </a:pPr>
            <a:r>
              <a:rPr lang="en-US" dirty="0" smtClean="0"/>
              <a:t>Base performance of GPU with minimal (or no) code change </a:t>
            </a:r>
            <a:endParaRPr lang="en-US" b="1" dirty="0" smtClean="0"/>
          </a:p>
          <a:p>
            <a:pPr lvl="2"/>
            <a:r>
              <a:rPr lang="en-US" sz="2000" b="1" dirty="0" smtClean="0"/>
              <a:t>Target for anybody</a:t>
            </a:r>
          </a:p>
          <a:p>
            <a:pPr lvl="3"/>
            <a:r>
              <a:rPr lang="en-US" b="1" dirty="0" smtClean="0"/>
              <a:t>Non-GPU users and non-GPU expert</a:t>
            </a:r>
          </a:p>
          <a:p>
            <a:endParaRPr lang="en-US" sz="2600" dirty="0" smtClean="0"/>
          </a:p>
          <a:p>
            <a:r>
              <a:rPr lang="en-US" sz="2600" dirty="0" err="1" smtClean="0"/>
              <a:t>libsci_acc</a:t>
            </a:r>
            <a:r>
              <a:rPr lang="en-US" sz="2600" dirty="0" smtClean="0"/>
              <a:t> expert interface</a:t>
            </a:r>
            <a:endParaRPr lang="en-US" sz="2600" dirty="0"/>
          </a:p>
          <a:p>
            <a:pPr lvl="1"/>
            <a:r>
              <a:rPr lang="en-US" dirty="0" smtClean="0"/>
              <a:t>Advanced performance of the GPU with controls for data movement</a:t>
            </a:r>
          </a:p>
          <a:p>
            <a:pPr lvl="1"/>
            <a:r>
              <a:rPr lang="en-US" dirty="0" smtClean="0"/>
              <a:t>Skip auto-adaptation </a:t>
            </a:r>
          </a:p>
          <a:p>
            <a:pPr lvl="1"/>
            <a:r>
              <a:rPr lang="en-US" sz="1800" dirty="0" smtClean="0"/>
              <a:t>Special tuning options are planned</a:t>
            </a:r>
            <a:endParaRPr lang="en-US" sz="1800" dirty="0"/>
          </a:p>
          <a:p>
            <a:pPr lvl="1"/>
            <a:r>
              <a:rPr lang="en-US" b="1" dirty="0" smtClean="0"/>
              <a:t>Target </a:t>
            </a:r>
            <a:r>
              <a:rPr lang="en-US" b="1" dirty="0"/>
              <a:t>for </a:t>
            </a:r>
            <a:r>
              <a:rPr lang="en-US" b="1" dirty="0" smtClean="0"/>
              <a:t>CUDA, OpenACC, and GPU expert</a:t>
            </a:r>
          </a:p>
          <a:p>
            <a:pPr marL="731838" lvl="2" indent="0">
              <a:buNone/>
            </a:pPr>
            <a:r>
              <a:rPr lang="en-US" sz="2000" b="1" dirty="0">
                <a:solidFill>
                  <a:schemeClr val="accent5"/>
                </a:solidFill>
              </a:rPr>
              <a:t>D</a:t>
            </a:r>
            <a:r>
              <a:rPr lang="en-US" sz="2000" b="1" dirty="0" smtClean="0">
                <a:solidFill>
                  <a:schemeClr val="accent5"/>
                </a:solidFill>
              </a:rPr>
              <a:t>oes </a:t>
            </a:r>
            <a:r>
              <a:rPr lang="en-US" sz="2000" b="1" dirty="0">
                <a:solidFill>
                  <a:schemeClr val="accent5"/>
                </a:solidFill>
              </a:rPr>
              <a:t>not imply that always need expert interfaces to get great </a:t>
            </a:r>
            <a:r>
              <a:rPr lang="en-US" sz="2000" b="1" dirty="0" smtClean="0">
                <a:solidFill>
                  <a:schemeClr val="accent5"/>
                </a:solidFill>
              </a:rPr>
              <a:t>performance</a:t>
            </a:r>
            <a:endParaRPr lang="en-US" sz="2000" b="1" dirty="0">
              <a:solidFill>
                <a:schemeClr val="accent5"/>
              </a:solidFill>
            </a:endParaRPr>
          </a:p>
          <a:p>
            <a:pPr marL="1017588" lvl="2" indent="-285750"/>
            <a:endParaRPr lang="en-US" sz="2000" b="1" dirty="0" smtClean="0"/>
          </a:p>
          <a:p>
            <a:pPr marL="1017588" lvl="2" indent="-285750"/>
            <a:endParaRPr lang="en-US" sz="2000" b="1" dirty="0"/>
          </a:p>
          <a:p>
            <a:pPr marL="731838" lvl="2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smtClean="0"/>
              <a:t>Supports the standard API in the original form</a:t>
            </a:r>
          </a:p>
          <a:p>
            <a:endParaRPr lang="en-US" dirty="0" smtClean="0"/>
          </a:p>
          <a:p>
            <a:r>
              <a:rPr lang="en-US" dirty="0" smtClean="0"/>
              <a:t>Will perform all GPU dirty-work for you</a:t>
            </a:r>
          </a:p>
          <a:p>
            <a:pPr lvl="1"/>
            <a:r>
              <a:rPr lang="en-US" sz="1800" dirty="0" smtClean="0"/>
              <a:t>Initialize data structures on GPU</a:t>
            </a:r>
          </a:p>
          <a:p>
            <a:pPr lvl="1"/>
            <a:r>
              <a:rPr lang="en-US" sz="1800" dirty="0" smtClean="0"/>
              <a:t>Split your problem into a CPU portion and GPU portion</a:t>
            </a:r>
          </a:p>
          <a:p>
            <a:pPr lvl="1"/>
            <a:r>
              <a:rPr lang="en-US" sz="1800" dirty="0" smtClean="0"/>
              <a:t>Copy data to the GPU memory from CPU memory</a:t>
            </a:r>
          </a:p>
          <a:p>
            <a:pPr lvl="1"/>
            <a:r>
              <a:rPr lang="en-US" sz="1800" dirty="0" smtClean="0"/>
              <a:t>Perform GPU and CPU operations</a:t>
            </a:r>
          </a:p>
          <a:p>
            <a:pPr lvl="1"/>
            <a:r>
              <a:rPr lang="en-US" sz="1800" dirty="0" smtClean="0"/>
              <a:t>Copy data back to CPU memory</a:t>
            </a:r>
          </a:p>
          <a:p>
            <a:endParaRPr lang="en-US" dirty="0" smtClean="0"/>
          </a:p>
          <a:p>
            <a:r>
              <a:rPr lang="en-US" dirty="0" smtClean="0"/>
              <a:t>Library-heavy codes can use GPUs with no code change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not only a tool for simple usage</a:t>
            </a:r>
          </a:p>
          <a:p>
            <a:pPr lvl="1"/>
            <a:r>
              <a:rPr lang="en-US" sz="2000" dirty="0" smtClean="0"/>
              <a:t>If you don’t need the data on the GPU afterwards, use the simple interface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API has automatic </a:t>
            </a:r>
            <a:r>
              <a:rPr lang="en-US" dirty="0" smtClean="0"/>
              <a:t>adaptation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Device &amp; CPU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Allow users to explicitly specify the execution</a:t>
            </a:r>
          </a:p>
          <a:p>
            <a:pPr lvl="1"/>
            <a:r>
              <a:rPr lang="en-US" sz="2400" dirty="0" smtClean="0"/>
              <a:t>Every routine in </a:t>
            </a:r>
            <a:r>
              <a:rPr lang="en-US" sz="2400" dirty="0" err="1" smtClean="0"/>
              <a:t>libsci</a:t>
            </a:r>
            <a:r>
              <a:rPr lang="en-US" sz="2400" dirty="0" smtClean="0"/>
              <a:t> has a version with _</a:t>
            </a:r>
            <a:r>
              <a:rPr lang="en-US" sz="2400" dirty="0" err="1" smtClean="0"/>
              <a:t>acc</a:t>
            </a:r>
            <a:r>
              <a:rPr lang="en-US" sz="2400" dirty="0" smtClean="0"/>
              <a:t> and _</a:t>
            </a:r>
            <a:r>
              <a:rPr lang="en-US" sz="2400" dirty="0" err="1" smtClean="0"/>
              <a:t>cpu</a:t>
            </a:r>
            <a:r>
              <a:rPr lang="en-US" sz="2400" dirty="0" smtClean="0"/>
              <a:t> suffix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dgetrf_acc</a:t>
            </a:r>
            <a:r>
              <a:rPr lang="en-US" sz="2400" dirty="0" smtClean="0"/>
              <a:t>, </a:t>
            </a:r>
            <a:r>
              <a:rPr lang="en-US" sz="2400" dirty="0" err="1" smtClean="0"/>
              <a:t>dgetrf_cpu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Simple API for device memory and _</a:t>
            </a:r>
            <a:r>
              <a:rPr lang="en-US" sz="2400" dirty="0" err="1" smtClean="0"/>
              <a:t>acc</a:t>
            </a:r>
            <a:r>
              <a:rPr lang="en-US" sz="2400" dirty="0" smtClean="0"/>
              <a:t> API are the same</a:t>
            </a:r>
          </a:p>
          <a:p>
            <a:pPr lvl="2"/>
            <a:r>
              <a:rPr lang="en-US" sz="2200" dirty="0"/>
              <a:t>F</a:t>
            </a:r>
            <a:r>
              <a:rPr lang="en-US" sz="2200" dirty="0" smtClean="0"/>
              <a:t>uture _</a:t>
            </a:r>
            <a:r>
              <a:rPr lang="en-US" sz="2200" dirty="0" err="1" smtClean="0"/>
              <a:t>acc</a:t>
            </a:r>
            <a:r>
              <a:rPr lang="en-US" sz="2200" dirty="0" smtClean="0"/>
              <a:t> </a:t>
            </a:r>
            <a:r>
              <a:rPr lang="en-US" dirty="0" smtClean="0"/>
              <a:t>API will have more options to allow more execution control and parameter passing and return value location</a:t>
            </a:r>
          </a:p>
          <a:p>
            <a:pPr marL="685800" lvl="2" indent="0">
              <a:buNone/>
            </a:pPr>
            <a:endParaRPr lang="en-US" sz="2200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OpenACC is a complete programming model</a:t>
            </a:r>
          </a:p>
          <a:p>
            <a:pPr lvl="1"/>
            <a:r>
              <a:rPr lang="en-GB" dirty="0" smtClean="0"/>
              <a:t>But there are still situations where it is useful to interface OpenACC code with other GPU programming models</a:t>
            </a:r>
          </a:p>
          <a:p>
            <a:pPr lvl="2"/>
            <a:endParaRPr lang="en-GB" dirty="0"/>
          </a:p>
          <a:p>
            <a:r>
              <a:rPr lang="en-GB" dirty="0" smtClean="0"/>
              <a:t>Why might this be useful?</a:t>
            </a:r>
          </a:p>
          <a:p>
            <a:pPr lvl="1"/>
            <a:r>
              <a:rPr lang="en-GB" dirty="0" smtClean="0"/>
              <a:t>You want to call accelerated scientific libraries from your code</a:t>
            </a:r>
          </a:p>
          <a:p>
            <a:pPr lvl="2"/>
            <a:r>
              <a:rPr lang="en-GB" dirty="0" smtClean="0"/>
              <a:t>without having to transfer data back and forth between the host</a:t>
            </a:r>
          </a:p>
          <a:p>
            <a:pPr lvl="1"/>
            <a:r>
              <a:rPr lang="en-GB" dirty="0" smtClean="0"/>
              <a:t>You want to call CUDA kernels from your code</a:t>
            </a:r>
          </a:p>
          <a:p>
            <a:pPr lvl="2"/>
            <a:r>
              <a:rPr lang="en-GB" dirty="0" smtClean="0"/>
              <a:t>also without unnecessary data transfers</a:t>
            </a:r>
          </a:p>
          <a:p>
            <a:pPr lvl="1"/>
            <a:r>
              <a:rPr lang="en-GB" dirty="0" smtClean="0"/>
              <a:t>You want to exploit </a:t>
            </a:r>
            <a:r>
              <a:rPr lang="en-GB" dirty="0" err="1" smtClean="0"/>
              <a:t>Nvidia</a:t>
            </a:r>
            <a:r>
              <a:rPr lang="en-GB" dirty="0" smtClean="0"/>
              <a:t> </a:t>
            </a:r>
            <a:r>
              <a:rPr lang="en-GB" dirty="0" err="1" smtClean="0"/>
              <a:t>GPUdirect</a:t>
            </a:r>
            <a:r>
              <a:rPr lang="en-GB" dirty="0"/>
              <a:t> </a:t>
            </a:r>
            <a:r>
              <a:rPr lang="en-GB" dirty="0" smtClean="0"/>
              <a:t>(or similar) to streamline communication of data between accelerators.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Interfacing </a:t>
            </a:r>
            <a:r>
              <a:rPr lang="en-GB" dirty="0"/>
              <a:t>requires access to the lower-level information</a:t>
            </a:r>
          </a:p>
          <a:p>
            <a:pPr lvl="1"/>
            <a:r>
              <a:rPr lang="en-GB" dirty="0"/>
              <a:t>Typically the GPU memory locations of OpenACC-created data arrays</a:t>
            </a:r>
          </a:p>
          <a:p>
            <a:pPr lvl="1"/>
            <a:r>
              <a:rPr lang="en-GB" dirty="0"/>
              <a:t>The compiler normally hides this information from the user.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in Simple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You can pass either host pointers or device pointers to simple interface</a:t>
            </a:r>
            <a:endParaRPr lang="pt-BR" dirty="0"/>
          </a:p>
          <a:p>
            <a:endParaRPr lang="en-US" dirty="0" smtClean="0"/>
          </a:p>
          <a:p>
            <a:r>
              <a:rPr lang="en-US" dirty="0" smtClean="0"/>
              <a:t>A is  host memory</a:t>
            </a:r>
          </a:p>
          <a:p>
            <a:pPr marL="366713" lvl="1" indent="0">
              <a:buNone/>
            </a:pPr>
            <a:r>
              <a:rPr lang="pt-BR" dirty="0" smtClean="0"/>
              <a:t>	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dgetrf(M, N, A, lda, ipiv, &amp;info)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Performs hybrid operation on GPU</a:t>
            </a:r>
          </a:p>
          <a:p>
            <a:pPr lvl="1"/>
            <a:r>
              <a:rPr lang="en-US" dirty="0"/>
              <a:t>if problem is too small, performs </a:t>
            </a:r>
            <a:r>
              <a:rPr lang="en-US" dirty="0" smtClean="0"/>
              <a:t>host operation  </a:t>
            </a:r>
          </a:p>
          <a:p>
            <a:endParaRPr lang="en-US" dirty="0" smtClean="0"/>
          </a:p>
          <a:p>
            <a:r>
              <a:rPr lang="en-US" dirty="0" smtClean="0"/>
              <a:t>Pass </a:t>
            </a:r>
            <a:r>
              <a:rPr lang="en-US" dirty="0"/>
              <a:t>Device memory</a:t>
            </a:r>
          </a:p>
          <a:p>
            <a:pPr marL="366713" lvl="1" indent="0">
              <a:buNone/>
            </a:pPr>
            <a:r>
              <a:rPr lang="pt-BR" dirty="0" smtClean="0"/>
              <a:t>	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dgetrf(M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, N, d_A, lda, ipiv, &amp;info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Performs hybrid operation on </a:t>
            </a:r>
            <a:r>
              <a:rPr lang="en-US" dirty="0" smtClean="0"/>
              <a:t>GPU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BLAS 1 and 2 performs computation local to the data location</a:t>
            </a:r>
          </a:p>
          <a:p>
            <a:pPr lvl="1"/>
            <a:r>
              <a:rPr lang="en-US" dirty="0" smtClean="0"/>
              <a:t>CPU-GPU data </a:t>
            </a:r>
            <a:r>
              <a:rPr lang="en-US" dirty="0"/>
              <a:t>transfer is too </a:t>
            </a:r>
            <a:r>
              <a:rPr lang="en-US" dirty="0" smtClean="0"/>
              <a:t>expensive to exploit hybrid execution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87824" y="2406625"/>
            <a:ext cx="549729" cy="4463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59832" y="4051920"/>
            <a:ext cx="692493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Libsci_acc: Simple Interface for BLAS1 and BLAS2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136" y="1219200"/>
            <a:ext cx="1828800" cy="1200329"/>
          </a:xfrm>
          <a:prstGeom prst="rect">
            <a:avLst/>
          </a:prstGeom>
          <a:solidFill>
            <a:srgbClr val="2C405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 Application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>
            <a:off x="914400" y="2209800"/>
            <a:ext cx="838200" cy="4191000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4800" y="4078069"/>
            <a:ext cx="2261064" cy="64633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Libsci_acc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DGEMV_ACC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2819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gemv</a:t>
            </a:r>
            <a:r>
              <a:rPr lang="en-US" dirty="0" smtClean="0"/>
              <a:t>_();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4191000" y="2819400"/>
            <a:ext cx="2133600" cy="914400"/>
          </a:xfrm>
          <a:prstGeom prst="flowChartDecision">
            <a:avLst/>
          </a:prstGeom>
          <a:solidFill>
            <a:srgbClr val="3249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where is the data?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>
            <a:off x="1524000" y="32766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4000" y="3733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On GPU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endCxn id="46" idx="0"/>
          </p:cNvCxnSpPr>
          <p:nvPr/>
        </p:nvCxnSpPr>
        <p:spPr>
          <a:xfrm flipH="1">
            <a:off x="5245332" y="3657600"/>
            <a:ext cx="12468" cy="4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48400" y="2971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On Host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62800" y="3091544"/>
            <a:ext cx="1676400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Libsci DGEMV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19" idx="3"/>
            <a:endCxn id="32" idx="1"/>
          </p:cNvCxnSpPr>
          <p:nvPr/>
        </p:nvCxnSpPr>
        <p:spPr>
          <a:xfrm flipV="1">
            <a:off x="6324600" y="3276210"/>
            <a:ext cx="838200" cy="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524000" y="5029200"/>
            <a:ext cx="6477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1000" y="3657600"/>
            <a:ext cx="0" cy="13716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57800" y="4724400"/>
            <a:ext cx="0" cy="304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9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Libsci_acc: Simple Interface for BLAS3 and LAPACK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19200"/>
            <a:ext cx="1828800" cy="923330"/>
          </a:xfrm>
          <a:prstGeom prst="rect">
            <a:avLst/>
          </a:prstGeom>
          <a:solidFill>
            <a:srgbClr val="2C405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User Application</a:t>
            </a:r>
          </a:p>
          <a:p>
            <a:endParaRPr lang="en-US" dirty="0"/>
          </a:p>
        </p:txBody>
      </p:sp>
      <p:sp>
        <p:nvSpPr>
          <p:cNvPr id="76" name="Down Arrow 75"/>
          <p:cNvSpPr/>
          <p:nvPr/>
        </p:nvSpPr>
        <p:spPr>
          <a:xfrm>
            <a:off x="827800" y="2209800"/>
            <a:ext cx="838200" cy="4191000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23944" y="4078069"/>
            <a:ext cx="1918164" cy="64633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Libsci_acc </a:t>
            </a:r>
          </a:p>
          <a:p>
            <a:pPr algn="ctr"/>
            <a:r>
              <a:rPr lang="en-US" dirty="0" smtClean="0"/>
              <a:t>DGEMM_ACC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13600" y="28194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gemm_();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2504200" y="2819400"/>
            <a:ext cx="2133600" cy="914400"/>
          </a:xfrm>
          <a:prstGeom prst="flowChartDecision">
            <a:avLst/>
          </a:prstGeom>
          <a:solidFill>
            <a:srgbClr val="3249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data?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437400" y="3259685"/>
            <a:ext cx="1066800" cy="169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3400" y="3733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On GPU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558532" y="3657600"/>
            <a:ext cx="12468" cy="420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61600" y="2982686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On Host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2200" y="4038600"/>
            <a:ext cx="1828800" cy="64633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Libsci_acc</a:t>
            </a:r>
          </a:p>
          <a:p>
            <a:pPr algn="ctr"/>
            <a:r>
              <a:rPr lang="en-US" dirty="0" smtClean="0"/>
              <a:t>Hybrid DGEMM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4637800" y="3276600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437400" y="5029200"/>
            <a:ext cx="69676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01286" y="4704665"/>
            <a:ext cx="1582" cy="3245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71000" y="4724400"/>
            <a:ext cx="0" cy="304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323600" y="2819401"/>
            <a:ext cx="2133600" cy="914400"/>
          </a:xfrm>
          <a:prstGeom prst="flowChartDecision">
            <a:avLst/>
          </a:prstGeom>
          <a:solidFill>
            <a:srgbClr val="3249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enough?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390400" y="3657600"/>
            <a:ext cx="12468" cy="420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57200" y="3313332"/>
            <a:ext cx="4447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01932" y="2851667"/>
            <a:ext cx="1155468" cy="646331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Libsci DGEMM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03466" y="3543299"/>
            <a:ext cx="1582" cy="14859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Libsci_acc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84920"/>
            <a:ext cx="3048000" cy="535644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Starting with a code that relies on </a:t>
            </a:r>
            <a:r>
              <a:rPr lang="en-US" dirty="0" err="1" smtClean="0"/>
              <a:t>dgemm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The library will check the parameters at runtime.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If the size of the matrix multiply is large enough, the library will run it on the GPU, handling all data movement behind the scenes.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NOTE: Input and Output data are in CPU memory.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200400" y="1371600"/>
            <a:ext cx="5638800" cy="5105400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dgemm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('n','n',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m,n,k,alpha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,&amp;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a,lda,b,ldb,beta,c,ldc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Libsci_acc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3048000" cy="5181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the rest of the code uses </a:t>
            </a:r>
            <a:r>
              <a:rPr lang="en-US" dirty="0" err="1" smtClean="0"/>
              <a:t>OpenACC</a:t>
            </a:r>
            <a:r>
              <a:rPr lang="en-US" dirty="0" smtClean="0"/>
              <a:t>, it’s possible to use the library with directives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All data management performed by </a:t>
            </a:r>
            <a:r>
              <a:rPr lang="en-US" dirty="0" err="1" smtClean="0"/>
              <a:t>OpenACC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Calls the device version of </a:t>
            </a:r>
            <a:r>
              <a:rPr lang="en-US" dirty="0" err="1" smtClean="0"/>
              <a:t>dgemm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All data is in CPU memory before and after data region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505200" y="1383957"/>
            <a:ext cx="5334000" cy="5105400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copy(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!Do Something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parallel</a:t>
            </a:r>
          </a:p>
          <a:p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use_device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dgemm_acc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'n','n',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m,n,k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,&amp;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alpha,a,lda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,&amp;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b,ldb,beta,c,ldc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data</a:t>
            </a: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Libsci_acc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371600"/>
            <a:ext cx="3048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 smtClean="0"/>
              <a:t>Libsci_acc</a:t>
            </a:r>
            <a:r>
              <a:rPr lang="en-US" dirty="0" smtClean="0"/>
              <a:t> is a bit smarter that this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Since ‘a,’ ‘b’, and ‘c’ are device arrays, the library knows it should run on the device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So just </a:t>
            </a:r>
            <a:r>
              <a:rPr lang="en-US" dirty="0" err="1" smtClean="0"/>
              <a:t>dgemm</a:t>
            </a:r>
            <a:r>
              <a:rPr lang="en-US" dirty="0" smtClean="0"/>
              <a:t> is sufficient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505200" y="1371600"/>
            <a:ext cx="5334000" cy="5105400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 copy(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!Do Something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parallel</a:t>
            </a:r>
          </a:p>
          <a:p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use_device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dgemm_acc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'n','n',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m,n,k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,&amp;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alpha,a,lda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,&amp;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b,ldb,beta,c,ldc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data</a:t>
            </a: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505200" y="1371600"/>
            <a:ext cx="5334000" cy="5105400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 copy(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parallel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!Do Something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parallel</a:t>
            </a:r>
          </a:p>
          <a:p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use_device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dgemm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'n','n',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m,n,k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,&amp;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alpha,a,lda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,&amp;</a:t>
            </a: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b,ldb,beta,c,ldc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host_data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!$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end data</a:t>
            </a: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>
          <a:xfrm>
            <a:off x="973832" y="1597025"/>
            <a:ext cx="5182344" cy="21920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OpenACC v2.0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pic>
        <p:nvPicPr>
          <p:cNvPr id="4" name="Picture 3" descr="OpenACC_API_QuickRefGuid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94851">
            <a:off x="6603881" y="1874377"/>
            <a:ext cx="1954012" cy="429882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OpenACC v2.0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Progress report</a:t>
            </a:r>
          </a:p>
          <a:p>
            <a:pPr lvl="1"/>
            <a:r>
              <a:rPr lang="en-GB" dirty="0" smtClean="0"/>
              <a:t>Technical report issued last November</a:t>
            </a:r>
          </a:p>
          <a:p>
            <a:pPr lvl="1"/>
            <a:r>
              <a:rPr lang="en-GB" dirty="0" smtClean="0"/>
              <a:t>OpenACC committee now finalising v2.0 of the standard</a:t>
            </a:r>
          </a:p>
          <a:p>
            <a:pPr lvl="1"/>
            <a:r>
              <a:rPr lang="en-GB" dirty="0" smtClean="0"/>
              <a:t>Expected to be formally launched shortly</a:t>
            </a:r>
          </a:p>
          <a:p>
            <a:pPr lvl="1"/>
            <a:endParaRPr lang="en-GB" dirty="0"/>
          </a:p>
          <a:p>
            <a:r>
              <a:rPr lang="en-GB" dirty="0" smtClean="0"/>
              <a:t>Here we summarise the proposed additions: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default(none)</a:t>
            </a:r>
            <a:r>
              <a:rPr lang="en-GB" dirty="0" smtClean="0"/>
              <a:t> for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or  </a:t>
            </a:r>
            <a:r>
              <a:rPr lang="en-GB" dirty="0" smtClean="0">
                <a:solidFill>
                  <a:srgbClr val="00B050"/>
                </a:solidFill>
              </a:rPr>
              <a:t>kernels</a:t>
            </a:r>
            <a:r>
              <a:rPr lang="en-GB" dirty="0"/>
              <a:t> directives</a:t>
            </a:r>
            <a:endParaRPr lang="en-GB" dirty="0" smtClean="0">
              <a:solidFill>
                <a:srgbClr val="00B050"/>
              </a:solidFill>
            </a:endParaRPr>
          </a:p>
          <a:p>
            <a:pPr lvl="2"/>
            <a:r>
              <a:rPr lang="en-GB" dirty="0" smtClean="0"/>
              <a:t>so the programmer must be explicit about all data movements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nstructured data lifetimes</a:t>
            </a:r>
          </a:p>
          <a:p>
            <a:pPr lvl="1"/>
            <a:r>
              <a:rPr lang="en-GB" dirty="0" smtClean="0"/>
              <a:t>call support</a:t>
            </a:r>
          </a:p>
          <a:p>
            <a:pPr lvl="1"/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clause for </a:t>
            </a:r>
            <a:r>
              <a:rPr lang="en-GB" dirty="0" smtClean="0">
                <a:solidFill>
                  <a:srgbClr val="00B050"/>
                </a:solidFill>
              </a:rPr>
              <a:t>wait</a:t>
            </a:r>
            <a:r>
              <a:rPr lang="en-GB" dirty="0" smtClean="0"/>
              <a:t> directive</a:t>
            </a:r>
          </a:p>
          <a:p>
            <a:pPr lvl="1"/>
            <a:r>
              <a:rPr lang="en-GB" dirty="0" smtClean="0"/>
              <a:t>nested parallelism</a:t>
            </a:r>
          </a:p>
          <a:p>
            <a:pPr lvl="1"/>
            <a:r>
              <a:rPr lang="en-GB" dirty="0" smtClean="0"/>
              <a:t>data API routines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tile</a:t>
            </a:r>
            <a:r>
              <a:rPr lang="en-GB" dirty="0" smtClean="0"/>
              <a:t> clause for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r>
              <a:rPr lang="en-GB" dirty="0" smtClean="0"/>
              <a:t> directive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919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Unstructured data lifetimes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 keep data on the accelerator between two routines</a:t>
            </a:r>
          </a:p>
          <a:p>
            <a:pPr lvl="1"/>
            <a:r>
              <a:rPr lang="en-GB" dirty="0" smtClean="0"/>
              <a:t>currently need a data region in a parent routine common to both</a:t>
            </a:r>
          </a:p>
          <a:p>
            <a:pPr lvl="1"/>
            <a:r>
              <a:rPr lang="en-GB" dirty="0" smtClean="0"/>
              <a:t>the arrays must be scope for that parent routine</a:t>
            </a:r>
          </a:p>
          <a:p>
            <a:pPr lvl="1"/>
            <a:endParaRPr lang="en-GB" dirty="0"/>
          </a:p>
          <a:p>
            <a:r>
              <a:rPr lang="en-GB" dirty="0" smtClean="0"/>
              <a:t>This can be inconvenient...</a:t>
            </a:r>
          </a:p>
          <a:p>
            <a:pPr lvl="1"/>
            <a:r>
              <a:rPr lang="en-GB" dirty="0" smtClean="0"/>
              <a:t>e.g. Fortran module is not currently </a:t>
            </a:r>
            <a:r>
              <a:rPr lang="en-GB" dirty="0" err="1" smtClean="0">
                <a:solidFill>
                  <a:schemeClr val="accent5"/>
                </a:solidFill>
              </a:rPr>
              <a:t>USE</a:t>
            </a:r>
            <a:r>
              <a:rPr lang="en-GB" dirty="0" err="1" smtClean="0"/>
              <a:t>d</a:t>
            </a:r>
            <a:r>
              <a:rPr lang="en-GB" dirty="0" smtClean="0"/>
              <a:t> in the parent routine</a:t>
            </a:r>
          </a:p>
          <a:p>
            <a:r>
              <a:rPr lang="en-GB" dirty="0" smtClean="0"/>
              <a:t>... or impossible</a:t>
            </a:r>
          </a:p>
          <a:p>
            <a:pPr lvl="1"/>
            <a:r>
              <a:rPr lang="en-GB" dirty="0" smtClean="0"/>
              <a:t>data is created/destroyed by separate constructor/destructor methods</a:t>
            </a:r>
          </a:p>
          <a:p>
            <a:pPr lvl="1"/>
            <a:endParaRPr lang="en-GB" dirty="0"/>
          </a:p>
          <a:p>
            <a:r>
              <a:rPr lang="en-GB" dirty="0" smtClean="0"/>
              <a:t>Two new directives proposed: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enter data</a:t>
            </a:r>
          </a:p>
          <a:p>
            <a:pPr lvl="2"/>
            <a:r>
              <a:rPr lang="en-GB" dirty="0" smtClean="0"/>
              <a:t>clauses: [</a:t>
            </a:r>
            <a:r>
              <a:rPr lang="en-GB" dirty="0" err="1" smtClean="0">
                <a:solidFill>
                  <a:srgbClr val="00B050"/>
                </a:solidFill>
              </a:rPr>
              <a:t>present_or</a:t>
            </a:r>
            <a:r>
              <a:rPr lang="en-GB" dirty="0" smtClean="0">
                <a:solidFill>
                  <a:srgbClr val="00B050"/>
                </a:solidFill>
              </a:rPr>
              <a:t>_</a:t>
            </a:r>
            <a:r>
              <a:rPr lang="en-GB" dirty="0" smtClean="0"/>
              <a:t>]</a:t>
            </a:r>
            <a:r>
              <a:rPr lang="en-GB" dirty="0" err="1" smtClean="0">
                <a:solidFill>
                  <a:srgbClr val="00B050"/>
                </a:solidFill>
              </a:rPr>
              <a:t>copyin</a:t>
            </a:r>
            <a:r>
              <a:rPr lang="en-GB" dirty="0" smtClean="0"/>
              <a:t>, [</a:t>
            </a:r>
            <a:r>
              <a:rPr lang="en-GB" dirty="0" err="1" smtClean="0">
                <a:solidFill>
                  <a:srgbClr val="00B050"/>
                </a:solidFill>
              </a:rPr>
              <a:t>present_or</a:t>
            </a:r>
            <a:r>
              <a:rPr lang="en-GB" dirty="0" smtClean="0">
                <a:solidFill>
                  <a:srgbClr val="00B050"/>
                </a:solidFill>
              </a:rPr>
              <a:t>_</a:t>
            </a:r>
            <a:r>
              <a:rPr lang="en-GB" dirty="0" smtClean="0"/>
              <a:t>]</a:t>
            </a:r>
            <a:r>
              <a:rPr lang="en-GB" dirty="0" smtClean="0">
                <a:solidFill>
                  <a:srgbClr val="00B050"/>
                </a:solidFill>
              </a:rPr>
              <a:t>create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if</a:t>
            </a:r>
          </a:p>
          <a:p>
            <a:pPr lvl="2"/>
            <a:r>
              <a:rPr lang="en-GB" dirty="0" smtClean="0"/>
              <a:t>data then persists on the accelerator until code reaches a matching: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exit data</a:t>
            </a:r>
          </a:p>
          <a:p>
            <a:pPr lvl="2"/>
            <a:r>
              <a:rPr lang="en-GB" dirty="0" smtClean="0"/>
              <a:t>clauses: </a:t>
            </a:r>
            <a:r>
              <a:rPr lang="en-GB" dirty="0"/>
              <a:t>[</a:t>
            </a:r>
            <a:r>
              <a:rPr lang="en-GB" dirty="0" err="1">
                <a:solidFill>
                  <a:srgbClr val="00B050"/>
                </a:solidFill>
              </a:rPr>
              <a:t>present_or</a:t>
            </a:r>
            <a:r>
              <a:rPr lang="en-GB" dirty="0">
                <a:solidFill>
                  <a:srgbClr val="00B050"/>
                </a:solidFill>
              </a:rPr>
              <a:t>_</a:t>
            </a:r>
            <a:r>
              <a:rPr lang="en-GB" dirty="0"/>
              <a:t>]</a:t>
            </a:r>
            <a:r>
              <a:rPr lang="en-GB" dirty="0" err="1" smtClean="0">
                <a:solidFill>
                  <a:srgbClr val="00B050"/>
                </a:solidFill>
              </a:rPr>
              <a:t>copyout</a:t>
            </a:r>
            <a:r>
              <a:rPr lang="en-GB" dirty="0" smtClean="0"/>
              <a:t>, </a:t>
            </a:r>
            <a:r>
              <a:rPr lang="en-GB" dirty="0"/>
              <a:t>[</a:t>
            </a:r>
            <a:r>
              <a:rPr lang="en-GB" dirty="0" err="1">
                <a:solidFill>
                  <a:srgbClr val="00B050"/>
                </a:solidFill>
              </a:rPr>
              <a:t>present_or</a:t>
            </a:r>
            <a:r>
              <a:rPr lang="en-GB" dirty="0" smtClean="0">
                <a:solidFill>
                  <a:srgbClr val="00B050"/>
                </a:solidFill>
              </a:rPr>
              <a:t>_</a:t>
            </a:r>
            <a:r>
              <a:rPr lang="en-GB" dirty="0" smtClean="0"/>
              <a:t>]</a:t>
            </a:r>
            <a:r>
              <a:rPr lang="en-GB" dirty="0" smtClean="0">
                <a:solidFill>
                  <a:srgbClr val="00B050"/>
                </a:solidFill>
              </a:rPr>
              <a:t>delete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if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814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 support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v1.0 does not support calls within accelerator regions</a:t>
            </a:r>
          </a:p>
          <a:p>
            <a:pPr lvl="1"/>
            <a:r>
              <a:rPr lang="en-GB" dirty="0" smtClean="0"/>
              <a:t>either compiler has to inline</a:t>
            </a:r>
          </a:p>
          <a:p>
            <a:pPr lvl="2"/>
            <a:r>
              <a:rPr lang="en-GB" dirty="0" smtClean="0"/>
              <a:t>makes it hard to understand and control the scheduling</a:t>
            </a:r>
          </a:p>
          <a:p>
            <a:pPr lvl="1"/>
            <a:r>
              <a:rPr lang="en-GB" dirty="0" smtClean="0"/>
              <a:t>or the user has to do it</a:t>
            </a:r>
          </a:p>
          <a:p>
            <a:pPr lvl="2"/>
            <a:r>
              <a:rPr lang="en-GB" dirty="0" smtClean="0"/>
              <a:t>destroying their application's </a:t>
            </a:r>
            <a:r>
              <a:rPr lang="en-GB" dirty="0" err="1" smtClean="0"/>
              <a:t>calltree</a:t>
            </a:r>
            <a:r>
              <a:rPr lang="en-GB" dirty="0" smtClean="0"/>
              <a:t> structure</a:t>
            </a:r>
          </a:p>
          <a:p>
            <a:pPr lvl="1"/>
            <a:r>
              <a:rPr lang="en-GB" dirty="0" smtClean="0"/>
              <a:t>it also limits the use of third-party libraries</a:t>
            </a:r>
          </a:p>
          <a:p>
            <a:pPr lvl="1"/>
            <a:endParaRPr lang="en-GB" dirty="0"/>
          </a:p>
          <a:p>
            <a:r>
              <a:rPr lang="en-GB" dirty="0" smtClean="0"/>
              <a:t>New directive proposed: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routine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clauses include:</a:t>
            </a:r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bind</a:t>
            </a:r>
            <a:r>
              <a:rPr lang="en-GB" dirty="0" smtClean="0"/>
              <a:t>: useful for cross-compiler linking</a:t>
            </a:r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type</a:t>
            </a:r>
            <a:r>
              <a:rPr lang="en-GB" dirty="0" smtClean="0"/>
              <a:t>: describes what partitioning has been used so far and what is available</a:t>
            </a:r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nohost</a:t>
            </a:r>
            <a:r>
              <a:rPr lang="en-GB" dirty="0" smtClean="0"/>
              <a:t>: the routine will never be called outside an accelerator region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08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OpenACC runtime manages GPU memory implicitly</a:t>
            </a:r>
          </a:p>
          <a:p>
            <a:pPr lvl="1"/>
            <a:r>
              <a:rPr lang="en-GB" dirty="0" smtClean="0"/>
              <a:t>user does not need to worry about memory allocation/free-</a:t>
            </a:r>
            <a:r>
              <a:rPr lang="en-GB" dirty="0" err="1" smtClean="0"/>
              <a:t>ing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Sometimes it can be useful to know where data is held in device memory, e.g.:</a:t>
            </a:r>
          </a:p>
          <a:p>
            <a:pPr lvl="1"/>
            <a:r>
              <a:rPr lang="en-GB" dirty="0" smtClean="0"/>
              <a:t>so a hand-optimised CUDA kernel can be used to process data already held on the device</a:t>
            </a:r>
          </a:p>
          <a:p>
            <a:pPr lvl="1"/>
            <a:r>
              <a:rPr lang="en-GB" dirty="0" smtClean="0"/>
              <a:t>so a third-party GPU library can be used to process data already held on the device (Cray </a:t>
            </a:r>
            <a:r>
              <a:rPr lang="en-GB" dirty="0" err="1" smtClean="0"/>
              <a:t>libsci_acc</a:t>
            </a:r>
            <a:r>
              <a:rPr lang="en-GB" dirty="0" smtClean="0"/>
              <a:t>, </a:t>
            </a:r>
            <a:r>
              <a:rPr lang="en-GB" dirty="0" err="1" smtClean="0"/>
              <a:t>cuBLAS</a:t>
            </a:r>
            <a:r>
              <a:rPr lang="en-GB" dirty="0" smtClean="0"/>
              <a:t>, </a:t>
            </a:r>
            <a:r>
              <a:rPr lang="en-GB" dirty="0" err="1" smtClean="0"/>
              <a:t>cuFFT</a:t>
            </a:r>
            <a:r>
              <a:rPr lang="en-GB" dirty="0"/>
              <a:t> </a:t>
            </a:r>
            <a:r>
              <a:rPr lang="en-GB" dirty="0" smtClean="0"/>
              <a:t>etc.)</a:t>
            </a:r>
          </a:p>
          <a:p>
            <a:pPr lvl="1"/>
            <a:r>
              <a:rPr lang="en-GB" dirty="0" smtClean="0"/>
              <a:t>so optimised communication libraries can be used to streamline data transfer from one GPU to another</a:t>
            </a:r>
          </a:p>
          <a:p>
            <a:pPr lvl="1"/>
            <a:endParaRPr lang="en-GB" dirty="0"/>
          </a:p>
          <a:p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directive provides mechanism for this</a:t>
            </a:r>
          </a:p>
          <a:p>
            <a:pPr lvl="1"/>
            <a:r>
              <a:rPr lang="en-GB" dirty="0" smtClean="0"/>
              <a:t>nested inside OpenACC data region</a:t>
            </a:r>
          </a:p>
          <a:p>
            <a:pPr lvl="1"/>
            <a:r>
              <a:rPr lang="en-GB" dirty="0" smtClean="0"/>
              <a:t>subprogram calls within </a:t>
            </a:r>
            <a:r>
              <a:rPr lang="en-GB" dirty="0" err="1" smtClean="0"/>
              <a:t>host_data</a:t>
            </a:r>
            <a:r>
              <a:rPr lang="en-GB" dirty="0" smtClean="0"/>
              <a:t> region then pass pointer in device memory rather than in host memory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clause for </a:t>
            </a:r>
            <a:r>
              <a:rPr lang="en-GB" dirty="0" smtClean="0">
                <a:solidFill>
                  <a:srgbClr val="00B050"/>
                </a:solidFill>
              </a:rPr>
              <a:t>wait</a:t>
            </a:r>
            <a:r>
              <a:rPr lang="en-GB" dirty="0" smtClean="0"/>
              <a:t> directive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562600"/>
          </a:xfrm>
        </p:spPr>
        <p:txBody>
          <a:bodyPr/>
          <a:lstStyle/>
          <a:p>
            <a:r>
              <a:rPr lang="en-GB" dirty="0" smtClean="0"/>
              <a:t>"When you have finished updating this array, separately pack halo buffers in the x and y directions"</a:t>
            </a:r>
          </a:p>
          <a:p>
            <a:pPr lvl="1"/>
            <a:r>
              <a:rPr lang="en-GB" dirty="0" smtClean="0"/>
              <a:t>two kernels should start in separate </a:t>
            </a:r>
            <a:r>
              <a:rPr lang="en-GB" dirty="0" err="1" smtClean="0"/>
              <a:t>async</a:t>
            </a:r>
            <a:r>
              <a:rPr lang="en-GB" dirty="0" smtClean="0"/>
              <a:t> streams </a:t>
            </a:r>
          </a:p>
          <a:p>
            <a:pPr lvl="2"/>
            <a:r>
              <a:rPr lang="en-GB" dirty="0" smtClean="0"/>
              <a:t>but only after one </a:t>
            </a:r>
            <a:r>
              <a:rPr lang="en-GB" dirty="0" err="1" smtClean="0"/>
              <a:t>async</a:t>
            </a:r>
            <a:r>
              <a:rPr lang="en-GB" dirty="0" smtClean="0"/>
              <a:t> kernel finishes</a:t>
            </a:r>
          </a:p>
          <a:p>
            <a:pPr lvl="1"/>
            <a:r>
              <a:rPr lang="en-GB" dirty="0" smtClean="0"/>
              <a:t>Only way to do this in v1.0 is for host to wait on the first kernel</a:t>
            </a:r>
          </a:p>
          <a:p>
            <a:pPr lvl="2"/>
            <a:r>
              <a:rPr lang="en-GB" dirty="0" smtClean="0"/>
              <a:t>introduces extra (unwanted) synchronisation point</a:t>
            </a:r>
          </a:p>
          <a:p>
            <a:pPr lvl="2"/>
            <a:endParaRPr lang="en-GB" dirty="0"/>
          </a:p>
          <a:p>
            <a:r>
              <a:rPr lang="en-GB" dirty="0" smtClean="0"/>
              <a:t>Proposed change:</a:t>
            </a:r>
          </a:p>
          <a:p>
            <a:pPr lvl="1"/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clause for wait directive</a:t>
            </a:r>
          </a:p>
          <a:p>
            <a:pPr lvl="2"/>
            <a:r>
              <a:rPr lang="en-GB" dirty="0" err="1" smtClean="0">
                <a:solidFill>
                  <a:srgbClr val="00B050"/>
                </a:solidFill>
              </a:rPr>
              <a:t>async</a:t>
            </a:r>
            <a:r>
              <a:rPr lang="en-GB" dirty="0" smtClean="0"/>
              <a:t> stream won't progress until</a:t>
            </a:r>
          </a:p>
          <a:p>
            <a:pPr lvl="2"/>
            <a:r>
              <a:rPr lang="en-GB" dirty="0" smtClean="0">
                <a:solidFill>
                  <a:srgbClr val="00B050"/>
                </a:solidFill>
              </a:rPr>
              <a:t>wait</a:t>
            </a:r>
            <a:r>
              <a:rPr lang="en-GB" dirty="0" smtClean="0"/>
              <a:t> stream has completed</a:t>
            </a:r>
          </a:p>
          <a:p>
            <a:pPr lvl="1"/>
            <a:r>
              <a:rPr lang="en-GB" dirty="0" smtClean="0"/>
              <a:t>better task dependency tree</a:t>
            </a:r>
          </a:p>
          <a:p>
            <a:pPr lvl="1"/>
            <a:r>
              <a:rPr lang="en-GB" dirty="0" smtClean="0"/>
              <a:t>more scope for overlap</a:t>
            </a:r>
          </a:p>
          <a:p>
            <a:pPr lvl="1"/>
            <a:r>
              <a:rPr lang="en-GB" dirty="0" smtClean="0"/>
              <a:t>example:</a:t>
            </a:r>
          </a:p>
          <a:p>
            <a:pPr lvl="2"/>
            <a:r>
              <a:rPr lang="en-GB" smtClean="0"/>
              <a:t>after </a:t>
            </a:r>
            <a:r>
              <a:rPr lang="en-GB" smtClean="0">
                <a:solidFill>
                  <a:srgbClr val="00B050"/>
                </a:solidFill>
              </a:rPr>
              <a:t>wait</a:t>
            </a:r>
            <a:r>
              <a:rPr lang="en-GB" smtClean="0"/>
              <a:t> directive, </a:t>
            </a:r>
            <a:r>
              <a:rPr lang="en-GB" dirty="0" smtClean="0"/>
              <a:t>know:</a:t>
            </a:r>
          </a:p>
          <a:p>
            <a:pPr lvl="3"/>
            <a:r>
              <a:rPr lang="en-GB" dirty="0" smtClean="0"/>
              <a:t>bulk updated on GPU</a:t>
            </a:r>
          </a:p>
          <a:p>
            <a:pPr lvl="3"/>
            <a:r>
              <a:rPr lang="en-GB" dirty="0" smtClean="0"/>
              <a:t>then halo buffers packed on GPU</a:t>
            </a:r>
          </a:p>
          <a:p>
            <a:pPr lvl="3"/>
            <a:r>
              <a:rPr lang="en-GB" dirty="0" smtClean="0"/>
              <a:t>then buffers transferred to CPU</a:t>
            </a:r>
          </a:p>
          <a:p>
            <a:pPr marL="363474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60032" y="3140968"/>
            <a:ext cx="4283968" cy="3554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parallel loop 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Sbulk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5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&lt;update bulk&gt;</a:t>
            </a:r>
          </a:p>
          <a:p>
            <a:endParaRPr lang="en-GB" sz="15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wait(</a:t>
            </a:r>
            <a:r>
              <a:rPr lang="en-GB" sz="15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Sbulk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Sxhalo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parallel loop 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Sxhalo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5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&lt;pack </a:t>
            </a:r>
            <a:r>
              <a:rPr lang="en-GB" sz="15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xhalo</a:t>
            </a:r>
            <a:r>
              <a:rPr lang="en-GB" sz="150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update host(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Sxhalo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15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wait(</a:t>
            </a:r>
            <a:r>
              <a:rPr lang="en-GB" sz="1500" dirty="0" err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Sbulk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parallel loop 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sz="15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&lt;pack </a:t>
            </a:r>
            <a:r>
              <a:rPr lang="en-GB" sz="15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yhalo</a:t>
            </a:r>
            <a:r>
              <a:rPr lang="en-GB" sz="15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update host(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15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Syhalo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GB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1500" dirty="0" smtClean="0">
                <a:latin typeface="Consolas" pitchFamily="49" charset="0"/>
                <a:cs typeface="Consolas" pitchFamily="49" charset="0"/>
              </a:rPr>
              <a:t>&lt;independent host code&gt;</a:t>
            </a:r>
          </a:p>
          <a:p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15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15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wait</a:t>
            </a:r>
          </a:p>
        </p:txBody>
      </p:sp>
    </p:spTree>
    <p:extLst>
      <p:ext uri="{BB962C8B-B14F-4D97-AF65-F5344CB8AC3E}">
        <p14:creationId xmlns:p14="http://schemas.microsoft.com/office/powerpoint/2010/main" val="90173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50"/>
                </a:solidFill>
              </a:rPr>
              <a:t>async</a:t>
            </a:r>
            <a:r>
              <a:rPr lang="en-GB" dirty="0"/>
              <a:t> clause for </a:t>
            </a:r>
            <a:r>
              <a:rPr lang="en-GB" dirty="0">
                <a:solidFill>
                  <a:srgbClr val="00B050"/>
                </a:solidFill>
              </a:rPr>
              <a:t>wait</a:t>
            </a:r>
            <a:r>
              <a:rPr lang="en-GB" dirty="0"/>
              <a:t> directive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Parallel </a:t>
            </a:r>
            <a:r>
              <a:rPr lang="en-GB" dirty="0" err="1" smtClean="0"/>
              <a:t>Himeno</a:t>
            </a:r>
            <a:r>
              <a:rPr lang="en-GB" dirty="0" smtClean="0"/>
              <a:t> code</a:t>
            </a:r>
          </a:p>
          <a:p>
            <a:pPr lvl="1"/>
            <a:r>
              <a:rPr lang="en-GB" dirty="0" smtClean="0"/>
              <a:t>removes need for sync after first stencil kernel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host has greater freedom to do other things</a:t>
            </a:r>
          </a:p>
          <a:p>
            <a:pPr lvl="2"/>
            <a:r>
              <a:rPr lang="en-GB" dirty="0" smtClean="0"/>
              <a:t>unfortunately, code too simple</a:t>
            </a:r>
          </a:p>
          <a:p>
            <a:pPr lvl="2"/>
            <a:r>
              <a:rPr lang="en-GB" dirty="0" smtClean="0"/>
              <a:t>no other tasks to </a:t>
            </a:r>
            <a:r>
              <a:rPr lang="en-GB" smtClean="0"/>
              <a:t>overlap with</a:t>
            </a:r>
            <a:endParaRPr lang="en-GB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9"/>
          <a:stretch/>
        </p:blipFill>
        <p:spPr>
          <a:xfrm>
            <a:off x="4239844" y="1268759"/>
            <a:ext cx="4724770" cy="5328593"/>
          </a:xfrm>
        </p:spPr>
      </p:pic>
    </p:spTree>
    <p:extLst>
      <p:ext uri="{BB962C8B-B14F-4D97-AF65-F5344CB8AC3E}">
        <p14:creationId xmlns:p14="http://schemas.microsoft.com/office/powerpoint/2010/main" val="39158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parallelism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/>
          <a:lstStyle/>
          <a:p>
            <a:r>
              <a:rPr lang="en-GB" dirty="0" smtClean="0"/>
              <a:t>Currently can't have a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region inside another one</a:t>
            </a:r>
          </a:p>
          <a:p>
            <a:pPr lvl="1"/>
            <a:r>
              <a:rPr lang="en-GB" dirty="0" smtClean="0"/>
              <a:t>or </a:t>
            </a:r>
            <a:r>
              <a:rPr lang="en-GB" dirty="0" smtClean="0">
                <a:solidFill>
                  <a:srgbClr val="00B050"/>
                </a:solidFill>
              </a:rPr>
              <a:t>kernels</a:t>
            </a:r>
          </a:p>
          <a:p>
            <a:pPr lvl="1"/>
            <a:r>
              <a:rPr lang="en-GB" dirty="0" smtClean="0"/>
              <a:t>nested parallelism offers potential speed-up</a:t>
            </a:r>
          </a:p>
          <a:p>
            <a:pPr lvl="2"/>
            <a:r>
              <a:rPr lang="en-GB" dirty="0" smtClean="0"/>
              <a:t>if the hardware supports it (e.g. "dynamic parallelism" on </a:t>
            </a:r>
            <a:r>
              <a:rPr lang="en-GB" dirty="0" err="1" smtClean="0"/>
              <a:t>Kepler</a:t>
            </a:r>
            <a:r>
              <a:rPr lang="en-GB" dirty="0" smtClean="0"/>
              <a:t>)</a:t>
            </a:r>
          </a:p>
          <a:p>
            <a:pPr lvl="2"/>
            <a:endParaRPr lang="en-GB" dirty="0"/>
          </a:p>
          <a:p>
            <a:r>
              <a:rPr lang="en-GB" dirty="0" smtClean="0"/>
              <a:t>Proposed change</a:t>
            </a:r>
          </a:p>
          <a:p>
            <a:pPr lvl="1"/>
            <a:r>
              <a:rPr lang="en-GB" dirty="0" smtClean="0"/>
              <a:t>allow nested </a:t>
            </a:r>
            <a:r>
              <a:rPr lang="en-GB" dirty="0" smtClean="0">
                <a:solidFill>
                  <a:srgbClr val="00B050"/>
                </a:solidFill>
              </a:rPr>
              <a:t>parallel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00B050"/>
                </a:solidFill>
              </a:rPr>
              <a:t>kernels</a:t>
            </a:r>
            <a:r>
              <a:rPr lang="en-GB" dirty="0" smtClean="0"/>
              <a:t> regions</a:t>
            </a:r>
          </a:p>
          <a:p>
            <a:pPr lvl="2"/>
            <a:r>
              <a:rPr lang="en-GB" dirty="0" smtClean="0"/>
              <a:t>limited range of clauses for the nested regions:</a:t>
            </a:r>
          </a:p>
          <a:p>
            <a:pPr lvl="3"/>
            <a:r>
              <a:rPr lang="en-GB" dirty="0" smtClean="0">
                <a:solidFill>
                  <a:srgbClr val="00B050"/>
                </a:solidFill>
              </a:rPr>
              <a:t>present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private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00B050"/>
                </a:solidFill>
              </a:rPr>
              <a:t>firstprivate</a:t>
            </a:r>
            <a:endParaRPr lang="en-GB" dirty="0" smtClean="0">
              <a:solidFill>
                <a:srgbClr val="00B050"/>
              </a:solidFill>
            </a:endParaRPr>
          </a:p>
          <a:p>
            <a:pPr lvl="3"/>
            <a:r>
              <a:rPr lang="en-GB" dirty="0" smtClean="0"/>
              <a:t>because outermost one handles all the data movement etc.</a:t>
            </a:r>
          </a:p>
          <a:p>
            <a:pPr lvl="3"/>
            <a:endParaRPr lang="en-GB" dirty="0"/>
          </a:p>
          <a:p>
            <a:pPr lvl="1"/>
            <a:r>
              <a:rPr lang="en-GB" dirty="0" smtClean="0"/>
              <a:t>if the hardware doesn't support nested parallelism</a:t>
            </a:r>
          </a:p>
          <a:p>
            <a:pPr lvl="2"/>
            <a:r>
              <a:rPr lang="en-GB" dirty="0" smtClean="0"/>
              <a:t>inner regions executed sequentially</a:t>
            </a:r>
          </a:p>
          <a:p>
            <a:pPr marL="6858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92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API routines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/>
          <a:lstStyle/>
          <a:p>
            <a:r>
              <a:rPr lang="en-GB" dirty="0" smtClean="0"/>
              <a:t>A set of API calls that are equivalent to directives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update</a:t>
            </a:r>
          </a:p>
          <a:p>
            <a:pPr lvl="2"/>
            <a:r>
              <a:rPr lang="en-GB" dirty="0" err="1" smtClean="0"/>
              <a:t>acc_update_device</a:t>
            </a:r>
            <a:r>
              <a:rPr lang="en-GB" dirty="0" smtClean="0"/>
              <a:t>(), </a:t>
            </a:r>
            <a:r>
              <a:rPr lang="en-GB" dirty="0" err="1" smtClean="0"/>
              <a:t>acc_update_host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enter data</a:t>
            </a:r>
          </a:p>
          <a:p>
            <a:pPr lvl="2"/>
            <a:r>
              <a:rPr lang="en-GB" dirty="0" err="1" smtClean="0"/>
              <a:t>acc</a:t>
            </a:r>
            <a:r>
              <a:rPr lang="en-GB" dirty="0" smtClean="0"/>
              <a:t>_[p]</a:t>
            </a:r>
            <a:r>
              <a:rPr lang="en-GB" dirty="0" err="1" smtClean="0"/>
              <a:t>copyin</a:t>
            </a:r>
            <a:r>
              <a:rPr lang="en-GB" dirty="0" smtClean="0"/>
              <a:t>, </a:t>
            </a:r>
            <a:r>
              <a:rPr lang="en-GB" dirty="0" err="1" smtClean="0"/>
              <a:t>acc</a:t>
            </a:r>
            <a:r>
              <a:rPr lang="en-GB" dirty="0" smtClean="0"/>
              <a:t>_[p]create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exit data</a:t>
            </a:r>
          </a:p>
          <a:p>
            <a:pPr lvl="2"/>
            <a:r>
              <a:rPr lang="en-GB" dirty="0" err="1" smtClean="0"/>
              <a:t>acc</a:t>
            </a:r>
            <a:r>
              <a:rPr lang="en-GB" dirty="0" smtClean="0"/>
              <a:t>_[p]</a:t>
            </a:r>
            <a:r>
              <a:rPr lang="en-GB" dirty="0" err="1" smtClean="0"/>
              <a:t>copyout</a:t>
            </a:r>
            <a:r>
              <a:rPr lang="en-GB" dirty="0" smtClean="0"/>
              <a:t>, </a:t>
            </a:r>
            <a:r>
              <a:rPr lang="en-GB" dirty="0" err="1" smtClean="0"/>
              <a:t>acc</a:t>
            </a:r>
            <a:r>
              <a:rPr lang="en-GB" dirty="0" smtClean="0"/>
              <a:t>_[p]delete</a:t>
            </a:r>
          </a:p>
          <a:p>
            <a:pPr lvl="2"/>
            <a:endParaRPr lang="en-GB" dirty="0"/>
          </a:p>
          <a:p>
            <a:r>
              <a:rPr lang="en-GB" dirty="0" smtClean="0"/>
              <a:t>for those that prefer API calls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592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tile</a:t>
            </a:r>
            <a:r>
              <a:rPr lang="en-GB" dirty="0" smtClean="0"/>
              <a:t> clause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v1.0 offers no way to tile </a:t>
            </a:r>
            <a:r>
              <a:rPr lang="en-GB" dirty="0" err="1" smtClean="0"/>
              <a:t>loopnests</a:t>
            </a:r>
            <a:endParaRPr lang="en-GB" dirty="0" smtClean="0"/>
          </a:p>
          <a:p>
            <a:pPr lvl="1"/>
            <a:r>
              <a:rPr lang="en-GB" dirty="0" smtClean="0"/>
              <a:t>to take advantage of multidimensional (2D/3D) partitioning</a:t>
            </a:r>
          </a:p>
          <a:p>
            <a:pPr lvl="1"/>
            <a:r>
              <a:rPr lang="en-GB" dirty="0" smtClean="0"/>
              <a:t>and/or use the </a:t>
            </a:r>
            <a:r>
              <a:rPr lang="en-GB" dirty="0" smtClean="0">
                <a:solidFill>
                  <a:srgbClr val="00B050"/>
                </a:solidFill>
              </a:rPr>
              <a:t>cache</a:t>
            </a:r>
            <a:r>
              <a:rPr lang="en-GB" dirty="0" smtClean="0"/>
              <a:t> clause</a:t>
            </a:r>
          </a:p>
          <a:p>
            <a:pPr lvl="1"/>
            <a:r>
              <a:rPr lang="en-GB" dirty="0" smtClean="0"/>
              <a:t>users have to do it by hand, or use vendor-specific directives</a:t>
            </a:r>
          </a:p>
          <a:p>
            <a:endParaRPr lang="en-GB" dirty="0"/>
          </a:p>
          <a:p>
            <a:r>
              <a:rPr lang="en-GB" dirty="0" smtClean="0"/>
              <a:t>Proposed </a:t>
            </a:r>
            <a:r>
              <a:rPr lang="en-GB" dirty="0" smtClean="0">
                <a:solidFill>
                  <a:srgbClr val="00B050"/>
                </a:solidFill>
              </a:rPr>
              <a:t>tile(n)</a:t>
            </a:r>
            <a:r>
              <a:rPr lang="en-GB" dirty="0" smtClean="0"/>
              <a:t> clause</a:t>
            </a:r>
          </a:p>
          <a:p>
            <a:pPr lvl="1"/>
            <a:r>
              <a:rPr lang="en-GB" dirty="0" smtClean="0"/>
              <a:t>applied to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r>
              <a:rPr lang="en-GB" dirty="0" smtClean="0"/>
              <a:t> directive</a:t>
            </a:r>
          </a:p>
          <a:p>
            <a:pPr lvl="1"/>
            <a:r>
              <a:rPr lang="en-GB" dirty="0" smtClean="0"/>
              <a:t>tiles the following n (tightly-nested) loops</a:t>
            </a:r>
          </a:p>
          <a:p>
            <a:pPr lvl="2"/>
            <a:r>
              <a:rPr lang="en-GB" dirty="0" smtClean="0"/>
              <a:t>optionally, can specify tile sizes: </a:t>
            </a:r>
            <a:r>
              <a:rPr lang="en-GB" dirty="0" smtClean="0">
                <a:solidFill>
                  <a:srgbClr val="00B050"/>
                </a:solidFill>
              </a:rPr>
              <a:t>tile(n:size1,size2,...,</a:t>
            </a:r>
            <a:r>
              <a:rPr lang="en-GB" dirty="0" err="1" smtClean="0">
                <a:solidFill>
                  <a:srgbClr val="00B050"/>
                </a:solidFill>
              </a:rPr>
              <a:t>sizen</a:t>
            </a:r>
            <a:r>
              <a:rPr lang="en-GB" dirty="0" smtClean="0">
                <a:solidFill>
                  <a:srgbClr val="00B050"/>
                </a:solidFill>
              </a:rPr>
              <a:t>)</a:t>
            </a:r>
          </a:p>
          <a:p>
            <a:pPr lvl="2"/>
            <a:endParaRPr lang="en-GB" dirty="0">
              <a:solidFill>
                <a:srgbClr val="00B050"/>
              </a:solidFill>
            </a:endParaRPr>
          </a:p>
          <a:p>
            <a:pPr lvl="1"/>
            <a:r>
              <a:rPr lang="en-GB" dirty="0" smtClean="0"/>
              <a:t>scheduling optionally controlled using </a:t>
            </a:r>
            <a:r>
              <a:rPr lang="en-GB" dirty="0" smtClean="0">
                <a:solidFill>
                  <a:srgbClr val="00B050"/>
                </a:solidFill>
              </a:rPr>
              <a:t>gang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worker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vector</a:t>
            </a:r>
            <a:r>
              <a:rPr lang="en-GB" dirty="0" smtClean="0"/>
              <a:t> clauses on associated </a:t>
            </a:r>
            <a:r>
              <a:rPr lang="en-GB" dirty="0" smtClean="0">
                <a:solidFill>
                  <a:srgbClr val="00B050"/>
                </a:solidFill>
              </a:rPr>
              <a:t>loop</a:t>
            </a:r>
            <a:r>
              <a:rPr lang="en-GB" dirty="0" smtClean="0"/>
              <a:t> directive</a:t>
            </a:r>
          </a:p>
          <a:p>
            <a:pPr lvl="2"/>
            <a:r>
              <a:rPr lang="en-GB" dirty="0" smtClean="0"/>
              <a:t>default scheduling options are implementation dependent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208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r>
              <a:rPr lang="en-US" dirty="0" smtClean="0"/>
              <a:t> Roadmap – Areas for Improvement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Deep copy</a:t>
            </a:r>
          </a:p>
          <a:p>
            <a:pPr lvl="1"/>
            <a:r>
              <a:rPr lang="en-US" dirty="0" smtClean="0"/>
              <a:t>Similar to MPI system</a:t>
            </a:r>
          </a:p>
          <a:p>
            <a:pPr lvl="1"/>
            <a:r>
              <a:rPr lang="en-US" dirty="0" smtClean="0"/>
              <a:t>Self describing structures</a:t>
            </a:r>
          </a:p>
          <a:p>
            <a:pPr lvl="1"/>
            <a:r>
              <a:rPr lang="en-US" dirty="0" smtClean="0"/>
              <a:t>Multiple “images of structure”</a:t>
            </a:r>
          </a:p>
          <a:p>
            <a:r>
              <a:rPr lang="en-US" dirty="0" smtClean="0"/>
              <a:t>Separate compilation units</a:t>
            </a:r>
          </a:p>
          <a:p>
            <a:pPr lvl="1"/>
            <a:r>
              <a:rPr lang="en-US" dirty="0" smtClean="0"/>
              <a:t>True calls, not call-site flattening</a:t>
            </a:r>
          </a:p>
          <a:p>
            <a:pPr lvl="1"/>
            <a:r>
              <a:rPr lang="en-US" dirty="0" smtClean="0"/>
              <a:t>Orphaned loops</a:t>
            </a:r>
          </a:p>
          <a:p>
            <a:r>
              <a:rPr lang="en-US" dirty="0" smtClean="0"/>
              <a:t>Dynamic Parallelism</a:t>
            </a:r>
          </a:p>
          <a:p>
            <a:pPr lvl="1"/>
            <a:r>
              <a:rPr lang="en-US" dirty="0" smtClean="0"/>
              <a:t>Not OpenMP style nested parallelism</a:t>
            </a:r>
            <a:endParaRPr lang="en-US" dirty="0"/>
          </a:p>
          <a:p>
            <a:r>
              <a:rPr lang="en-US" dirty="0" smtClean="0"/>
              <a:t>C / C++ Multidimensional arrays </a:t>
            </a:r>
          </a:p>
          <a:p>
            <a:pPr lvl="1"/>
            <a:r>
              <a:rPr lang="en-US" dirty="0" smtClean="0"/>
              <a:t>VLAs </a:t>
            </a:r>
          </a:p>
          <a:p>
            <a:pPr lvl="2"/>
            <a:r>
              <a:rPr lang="en-US" dirty="0" smtClean="0"/>
              <a:t>float </a:t>
            </a:r>
            <a:r>
              <a:rPr lang="en-US" dirty="0" err="1" smtClean="0"/>
              <a:t>f_array</a:t>
            </a:r>
            <a:r>
              <a:rPr lang="en-US" dirty="0" smtClean="0"/>
              <a:t>[10][10]</a:t>
            </a:r>
          </a:p>
          <a:p>
            <a:pPr lvl="1"/>
            <a:r>
              <a:rPr lang="en-US" dirty="0" smtClean="0"/>
              <a:t>Ragged arrays</a:t>
            </a:r>
          </a:p>
          <a:p>
            <a:pPr lvl="2"/>
            <a:r>
              <a:rPr lang="en-US" dirty="0" smtClean="0"/>
              <a:t>float **</a:t>
            </a:r>
            <a:r>
              <a:rPr lang="en-US" dirty="0" err="1" smtClean="0"/>
              <a:t>f_array</a:t>
            </a: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 err="1" smtClean="0"/>
              <a:t>async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Noncontiguous memory</a:t>
            </a:r>
          </a:p>
          <a:p>
            <a:r>
              <a:rPr lang="en-US" dirty="0" smtClean="0"/>
              <a:t>Directive versions of extended runtime routines</a:t>
            </a:r>
          </a:p>
          <a:p>
            <a:r>
              <a:rPr lang="en-US" dirty="0" smtClean="0"/>
              <a:t>Multiple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Finally...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836712"/>
            <a:ext cx="8763000" cy="5640288"/>
          </a:xfrm>
        </p:spPr>
        <p:txBody>
          <a:bodyPr/>
          <a:lstStyle/>
          <a:p>
            <a:r>
              <a:rPr lang="en-GB" dirty="0" smtClean="0"/>
              <a:t>Now you know as much as anyone about OpenACC</a:t>
            </a:r>
          </a:p>
          <a:p>
            <a:endParaRPr lang="en-GB" dirty="0"/>
          </a:p>
          <a:p>
            <a:r>
              <a:rPr lang="en-GB" dirty="0" smtClean="0"/>
              <a:t>Remember the Three </a:t>
            </a:r>
            <a:r>
              <a:rPr lang="en-GB" dirty="0" err="1">
                <a:solidFill>
                  <a:srgbClr val="00B050"/>
                </a:solidFill>
              </a:rPr>
              <a:t>A</a:t>
            </a:r>
            <a:r>
              <a:rPr lang="en-GB" dirty="0" err="1" smtClean="0">
                <a:solidFill>
                  <a:srgbClr val="00B050"/>
                </a:solidFill>
              </a:rPr>
              <a:t>cc</a:t>
            </a:r>
            <a:r>
              <a:rPr lang="en-GB" dirty="0" smtClean="0"/>
              <a:t>-s:</a:t>
            </a:r>
          </a:p>
          <a:p>
            <a:pPr lvl="1"/>
            <a:endParaRPr lang="en-GB" dirty="0"/>
          </a:p>
          <a:p>
            <a:pPr lvl="1"/>
            <a:r>
              <a:rPr lang="en-GB" b="1" dirty="0" smtClean="0">
                <a:solidFill>
                  <a:srgbClr val="00B050"/>
                </a:solidFill>
              </a:rPr>
              <a:t>acc</a:t>
            </a:r>
            <a:r>
              <a:rPr lang="en-GB" dirty="0" smtClean="0"/>
              <a:t>urate:</a:t>
            </a:r>
          </a:p>
          <a:p>
            <a:pPr lvl="2"/>
            <a:r>
              <a:rPr lang="en-GB" dirty="0" smtClean="0"/>
              <a:t>make sure you have correctness measures (checksums)</a:t>
            </a:r>
          </a:p>
          <a:p>
            <a:pPr lvl="2"/>
            <a:r>
              <a:rPr lang="en-GB" dirty="0" smtClean="0"/>
              <a:t>and check them at every stage of the port</a:t>
            </a:r>
          </a:p>
          <a:p>
            <a:pPr lvl="2"/>
            <a:endParaRPr lang="en-GB" dirty="0"/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acc</a:t>
            </a:r>
            <a:r>
              <a:rPr lang="en-GB" dirty="0" smtClean="0"/>
              <a:t>essible:</a:t>
            </a:r>
          </a:p>
          <a:p>
            <a:pPr lvl="2"/>
            <a:r>
              <a:rPr lang="en-GB" dirty="0" smtClean="0"/>
              <a:t>keeping the data in the right place is the biggest performance boost</a:t>
            </a:r>
          </a:p>
          <a:p>
            <a:pPr lvl="2"/>
            <a:endParaRPr lang="en-GB" dirty="0"/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acc</a:t>
            </a:r>
            <a:r>
              <a:rPr lang="en-GB" dirty="0" smtClean="0"/>
              <a:t>elerate:</a:t>
            </a:r>
          </a:p>
          <a:p>
            <a:pPr lvl="2"/>
            <a:r>
              <a:rPr lang="en-GB" dirty="0" smtClean="0"/>
              <a:t>kernel optimisations come after this </a:t>
            </a:r>
          </a:p>
          <a:p>
            <a:pPr lvl="2"/>
            <a:endParaRPr lang="en-GB" dirty="0"/>
          </a:p>
          <a:p>
            <a:r>
              <a:rPr lang="en-GB" dirty="0" smtClean="0"/>
              <a:t>Please ask for help if you need it</a:t>
            </a:r>
          </a:p>
          <a:p>
            <a:pPr lvl="1"/>
            <a:r>
              <a:rPr lang="en-GB" dirty="0" smtClean="0"/>
              <a:t>CSCS has some of the most expert users of OpenACC in the world</a:t>
            </a:r>
          </a:p>
          <a:p>
            <a:pPr lvl="1"/>
            <a:r>
              <a:rPr lang="en-GB" smtClean="0"/>
              <a:t>Cray can help you as well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839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97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Cray OpenACC training, CSCS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27687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!$</a:t>
            </a:r>
            <a:r>
              <a:rPr lang="en-GB" sz="8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GB" sz="8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exit data</a:t>
            </a:r>
          </a:p>
          <a:p>
            <a:pPr algn="ctr"/>
            <a:r>
              <a:rPr lang="en-GB" sz="8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GB" sz="8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copyout</a:t>
            </a:r>
            <a:endParaRPr lang="en-GB" sz="8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4213380"/>
            <a:ext cx="3456384" cy="0"/>
          </a:xfrm>
          <a:prstGeom prst="line">
            <a:avLst/>
          </a:prstGeom>
          <a:ln w="127000">
            <a:solidFill>
              <a:srgbClr val="FF0000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7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 with CUDA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Why would you want to do this?</a:t>
            </a:r>
          </a:p>
          <a:p>
            <a:endParaRPr lang="en-GB" dirty="0" smtClean="0"/>
          </a:p>
          <a:p>
            <a:r>
              <a:rPr lang="en-GB" dirty="0" smtClean="0"/>
              <a:t>Two </a:t>
            </a:r>
            <a:r>
              <a:rPr lang="en-GB" dirty="0"/>
              <a:t>situations:</a:t>
            </a:r>
          </a:p>
          <a:p>
            <a:pPr lvl="1"/>
            <a:r>
              <a:rPr lang="en-GB" dirty="0"/>
              <a:t>You have already ported an application to OpenACC</a:t>
            </a:r>
          </a:p>
          <a:p>
            <a:pPr lvl="2"/>
            <a:r>
              <a:rPr lang="en-GB" dirty="0"/>
              <a:t>A few key kernels get improved performance using hand-tuned CUDA</a:t>
            </a:r>
          </a:p>
          <a:p>
            <a:pPr lvl="3"/>
            <a:r>
              <a:rPr lang="en-GB" dirty="0"/>
              <a:t>(performance at the cost of reduced portability)</a:t>
            </a:r>
          </a:p>
          <a:p>
            <a:pPr lvl="2"/>
            <a:r>
              <a:rPr lang="en-GB" dirty="0"/>
              <a:t>These CUDA kernels should process data that was already placed in GPU memory using OpenACC</a:t>
            </a:r>
          </a:p>
          <a:p>
            <a:pPr lvl="1"/>
            <a:r>
              <a:rPr lang="en-GB" dirty="0"/>
              <a:t>Or, you have ported a few key kernels to the GPU using CUDA</a:t>
            </a:r>
          </a:p>
          <a:p>
            <a:pPr lvl="2"/>
            <a:r>
              <a:rPr lang="en-GB" dirty="0"/>
              <a:t>but data movement costs outweigh the performance gain</a:t>
            </a:r>
          </a:p>
          <a:p>
            <a:pPr lvl="2"/>
            <a:r>
              <a:rPr lang="en-GB" dirty="0"/>
              <a:t>OpenACC provides an efficient way of porting the remainder of the application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Interoperability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52400" y="4114800"/>
            <a:ext cx="8763000" cy="2438400"/>
          </a:xfrm>
        </p:spPr>
        <p:txBody>
          <a:bodyPr>
            <a:normAutofit fontScale="92500"/>
          </a:bodyPr>
          <a:lstStyle/>
          <a:p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region exposes accelerator memory address on host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ested inside </a:t>
            </a:r>
            <a:r>
              <a:rPr lang="en-GB" dirty="0" smtClean="0">
                <a:solidFill>
                  <a:srgbClr val="00B050"/>
                </a:solidFill>
              </a:rPr>
              <a:t>data</a:t>
            </a:r>
            <a:r>
              <a:rPr lang="en-GB" dirty="0" smtClean="0"/>
              <a:t> region</a:t>
            </a:r>
          </a:p>
          <a:p>
            <a:r>
              <a:rPr lang="en-GB" dirty="0" smtClean="0"/>
              <a:t>Call CUDA-C wrapper (compiled with </a:t>
            </a:r>
            <a:r>
              <a:rPr lang="en-GB" dirty="0" err="1" smtClean="0"/>
              <a:t>nvcc</a:t>
            </a:r>
            <a:r>
              <a:rPr lang="en-GB" dirty="0" smtClean="0"/>
              <a:t>; linked with CCE)</a:t>
            </a:r>
          </a:p>
          <a:p>
            <a:pPr lvl="2"/>
            <a:r>
              <a:rPr lang="en-GB" dirty="0"/>
              <a:t>M</a:t>
            </a:r>
            <a:r>
              <a:rPr lang="en-GB" dirty="0" smtClean="0"/>
              <a:t>ust include </a:t>
            </a:r>
            <a:r>
              <a:rPr lang="en-GB" dirty="0" err="1" smtClean="0">
                <a:solidFill>
                  <a:schemeClr val="tx1"/>
                </a:solidFill>
              </a:rPr>
              <a:t>cudaThreadSynchronize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</a:p>
          <a:p>
            <a:pPr lvl="3"/>
            <a:r>
              <a:rPr lang="en-GB" dirty="0" smtClean="0"/>
              <a:t>Before: so asynchronous accelerator kernels definitely finished</a:t>
            </a:r>
          </a:p>
          <a:p>
            <a:pPr lvl="3"/>
            <a:r>
              <a:rPr lang="en-GB" dirty="0" smtClean="0"/>
              <a:t>After: so CUDA kernel definitely finished</a:t>
            </a:r>
          </a:p>
          <a:p>
            <a:pPr lvl="1"/>
            <a:r>
              <a:rPr lang="en-GB" dirty="0" smtClean="0"/>
              <a:t>CUDA kernel written as usual</a:t>
            </a:r>
          </a:p>
          <a:p>
            <a:pPr lvl="1"/>
            <a:r>
              <a:rPr lang="en-GB" dirty="0" smtClean="0"/>
              <a:t>Or use same mechanism to call existing CUDA library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228600" y="926307"/>
            <a:ext cx="3719264" cy="3036093"/>
          </a:xfrm>
          <a:prstGeom prst="foldedCorner">
            <a:avLst/>
          </a:prstGeom>
          <a:solidFill>
            <a:srgbClr val="FFFFCC"/>
          </a:solidFill>
          <a:ln w="19050">
            <a:solidFill>
              <a:srgbClr val="788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 smtClean="0">
              <a:solidFill>
                <a:srgbClr val="00B050"/>
              </a:solidFill>
              <a:latin typeface="Consolas" pitchFamily="49" charset="0"/>
              <a:ea typeface="ＭＳ Ｐゴシック"/>
            </a:endParaRPr>
          </a:p>
          <a:p>
            <a:endParaRPr lang="en-GB" sz="1600" dirty="0" smtClean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onsolas" pitchFamily="49" charset="0"/>
              </a:rPr>
              <a:t>PROGRAM</a:t>
            </a:r>
            <a:r>
              <a:rPr lang="en-GB" sz="1600" dirty="0" smtClean="0">
                <a:solidFill>
                  <a:srgbClr val="1F1F1F"/>
                </a:solidFill>
                <a:latin typeface="Consolas" pitchFamily="49" charset="0"/>
              </a:rPr>
              <a:t> 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main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INTEGER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:: a(N)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&lt;stuff&gt;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data copy(a)</a:t>
            </a:r>
          </a:p>
          <a:p>
            <a:r>
              <a:rPr lang="en-GB" sz="1600" dirty="0">
                <a:solidFill>
                  <a:srgbClr val="C00000"/>
                </a:solidFill>
                <a:latin typeface="Consolas" pitchFamily="49" charset="0"/>
              </a:rPr>
              <a:t>! &lt;Populate a(:) on device</a:t>
            </a:r>
          </a:p>
          <a:p>
            <a:r>
              <a:rPr lang="en-GB" sz="1600" dirty="0">
                <a:solidFill>
                  <a:srgbClr val="C00000"/>
                </a:solidFill>
                <a:latin typeface="Consolas" pitchFamily="49" charset="0"/>
              </a:rPr>
              <a:t>!  as before&gt;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host_data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use_device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(a)</a:t>
            </a:r>
          </a:p>
          <a:p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 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CALL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</a:t>
            </a:r>
            <a:r>
              <a:rPr lang="en-GB" sz="1600" dirty="0" err="1">
                <a:solidFill>
                  <a:srgbClr val="1F1F1F"/>
                </a:solidFill>
                <a:latin typeface="Consolas" pitchFamily="49" charset="0"/>
              </a:rPr>
              <a:t>dbl_cuda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(a)</a:t>
            </a:r>
          </a:p>
          <a:p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end 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host_data</a:t>
            </a:r>
            <a:endParaRPr lang="en-GB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en-GB" sz="1600" dirty="0" smtClean="0">
                <a:solidFill>
                  <a:srgbClr val="00B050"/>
                </a:solidFill>
                <a:latin typeface="Consolas" pitchFamily="49" charset="0"/>
              </a:rPr>
              <a:t>!$</a:t>
            </a:r>
            <a:r>
              <a:rPr lang="en-GB" sz="1600" dirty="0" err="1">
                <a:solidFill>
                  <a:srgbClr val="00B050"/>
                </a:solidFill>
                <a:latin typeface="Consolas" pitchFamily="49" charset="0"/>
              </a:rPr>
              <a:t>acc</a:t>
            </a:r>
            <a:r>
              <a:rPr lang="en-GB" sz="1600" dirty="0">
                <a:solidFill>
                  <a:srgbClr val="00B050"/>
                </a:solidFill>
                <a:latin typeface="Consolas" pitchFamily="49" charset="0"/>
              </a:rPr>
              <a:t> end data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&lt;stuff&gt;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END PROGRAM</a:t>
            </a:r>
            <a:r>
              <a:rPr lang="en-GB" sz="1600" dirty="0">
                <a:solidFill>
                  <a:srgbClr val="1F1F1F"/>
                </a:solidFill>
                <a:latin typeface="Consolas" pitchFamily="49" charset="0"/>
              </a:rPr>
              <a:t> main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4114800" y="940484"/>
            <a:ext cx="4800600" cy="3036093"/>
          </a:xfrm>
          <a:prstGeom prst="foldedCorner">
            <a:avLst/>
          </a:prstGeom>
          <a:solidFill>
            <a:srgbClr val="FFFFCC"/>
          </a:solidFill>
          <a:ln w="19050">
            <a:solidFill>
              <a:srgbClr val="788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 smtClean="0">
              <a:solidFill>
                <a:srgbClr val="00B050"/>
              </a:solidFill>
              <a:latin typeface="Consolas" pitchFamily="49" charset="0"/>
              <a:ea typeface="ＭＳ Ｐゴシック"/>
            </a:endParaRPr>
          </a:p>
          <a:p>
            <a:endParaRPr lang="en-GB" sz="1600" dirty="0" smtClean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__global__ void 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dbl_knl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 *c)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 {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r>
              <a:rPr lang="en-GB" sz="1600" dirty="0" err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GB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\</a:t>
            </a:r>
          </a:p>
          <a:p>
            <a:r>
              <a:rPr lang="en-GB" sz="1600" dirty="0">
                <a:solidFill>
                  <a:schemeClr val="bg1"/>
                </a:solidFill>
                <a:latin typeface="Consolas" pitchFamily="49" charset="0"/>
              </a:rPr>
              <a:t>       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blockIdx.x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*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blockDim.x+threadIdx.x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  if</a:t>
            </a:r>
            <a:r>
              <a:rPr lang="en-GB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 &lt; N) c[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] *= 2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}</a:t>
            </a:r>
          </a:p>
          <a:p>
            <a:endParaRPr lang="en-GB" sz="1600" dirty="0">
              <a:solidFill>
                <a:srgbClr val="0070C0"/>
              </a:solidFill>
              <a:latin typeface="Consolas" pitchFamily="49" charset="0"/>
            </a:endParaRP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extern "C" void 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dbl_cuda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_(</a:t>
            </a:r>
            <a:r>
              <a:rPr lang="en-GB" sz="1600" dirty="0" err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GB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*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b_d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) 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{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cudaThreadSynchronize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()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;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dbl_knl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&lt;&lt;&lt;NBLOCKS,BSIZE&gt;&gt;&gt;</a:t>
            </a:r>
            <a:r>
              <a:rPr lang="en-GB" sz="1600" dirty="0">
                <a:latin typeface="Consolas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b_d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)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;</a:t>
            </a:r>
          </a:p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nsolas" pitchFamily="49" charset="0"/>
              </a:rPr>
              <a:t>cudaThreadSynchronize</a:t>
            </a:r>
            <a:r>
              <a:rPr lang="en-GB" sz="1600" dirty="0">
                <a:solidFill>
                  <a:schemeClr val="tx1"/>
                </a:solidFill>
                <a:latin typeface="Consolas" pitchFamily="49" charset="0"/>
              </a:rPr>
              <a:t>()</a:t>
            </a:r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;</a:t>
            </a:r>
          </a:p>
          <a:p>
            <a:r>
              <a:rPr lang="en-GB" sz="1600" dirty="0">
                <a:solidFill>
                  <a:srgbClr val="0070C0"/>
                </a:solidFill>
                <a:latin typeface="Consolas" pitchFamily="49" charset="0"/>
              </a:rPr>
              <a:t>}</a:t>
            </a:r>
            <a:endParaRPr lang="en-GB" sz="1600" dirty="0">
              <a:solidFill>
                <a:srgbClr val="1F1F1F"/>
              </a:solidFill>
              <a:latin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 with Libraries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Why would you want to do this?</a:t>
            </a:r>
          </a:p>
          <a:p>
            <a:pPr lvl="1"/>
            <a:r>
              <a:rPr lang="en-GB" dirty="0" smtClean="0"/>
              <a:t>You should always use libraries if they are available</a:t>
            </a:r>
          </a:p>
          <a:p>
            <a:pPr lvl="2"/>
            <a:r>
              <a:rPr lang="en-GB" dirty="0" smtClean="0"/>
              <a:t>A lot of effort goes into optimizing them</a:t>
            </a:r>
          </a:p>
          <a:p>
            <a:pPr lvl="2"/>
            <a:r>
              <a:rPr lang="en-GB" dirty="0" smtClean="0"/>
              <a:t>They are likely to use a lot more tricks that you have time/inclination to try</a:t>
            </a:r>
          </a:p>
          <a:p>
            <a:pPr lvl="1"/>
            <a:endParaRPr lang="en-GB" dirty="0"/>
          </a:p>
          <a:p>
            <a:r>
              <a:rPr lang="en-GB" dirty="0" smtClean="0"/>
              <a:t>Examples of libraries:</a:t>
            </a:r>
          </a:p>
          <a:p>
            <a:pPr lvl="1"/>
            <a:r>
              <a:rPr lang="en-GB" dirty="0" smtClean="0"/>
              <a:t>Cray </a:t>
            </a:r>
            <a:r>
              <a:rPr lang="en-GB" dirty="0" err="1" smtClean="0"/>
              <a:t>libsci_acc</a:t>
            </a:r>
            <a:endParaRPr lang="en-GB" dirty="0"/>
          </a:p>
          <a:p>
            <a:pPr lvl="1"/>
            <a:r>
              <a:rPr lang="en-GB" dirty="0" err="1" smtClean="0"/>
              <a:t>cuBLAS</a:t>
            </a:r>
            <a:endParaRPr lang="en-GB" dirty="0" smtClean="0"/>
          </a:p>
          <a:p>
            <a:pPr lvl="1"/>
            <a:r>
              <a:rPr lang="en-GB" dirty="0" err="1" smtClean="0"/>
              <a:t>cuFFT</a:t>
            </a:r>
            <a:endParaRPr lang="en-GB" dirty="0" smtClean="0"/>
          </a:p>
          <a:p>
            <a:pPr lvl="1"/>
            <a:r>
              <a:rPr lang="en-GB" dirty="0" smtClean="0"/>
              <a:t>...</a:t>
            </a:r>
          </a:p>
          <a:p>
            <a:pPr lvl="1"/>
            <a:endParaRPr lang="en-GB" dirty="0"/>
          </a:p>
          <a:p>
            <a:r>
              <a:rPr lang="en-GB" dirty="0" smtClean="0"/>
              <a:t>To use these with OpenACC code</a:t>
            </a:r>
          </a:p>
          <a:p>
            <a:pPr lvl="1"/>
            <a:r>
              <a:rPr lang="en-GB" dirty="0" smtClean="0"/>
              <a:t>Place calls to the library inside </a:t>
            </a:r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regions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Streamlined Communications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980729"/>
            <a:ext cx="8713092" cy="5544616"/>
          </a:xfrm>
        </p:spPr>
        <p:txBody>
          <a:bodyPr/>
          <a:lstStyle/>
          <a:p>
            <a:r>
              <a:rPr lang="en-GB" dirty="0" smtClean="0"/>
              <a:t>To transfer data between GPUs typically means:</a:t>
            </a:r>
          </a:p>
          <a:p>
            <a:pPr lvl="1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update host</a:t>
            </a:r>
            <a:r>
              <a:rPr lang="en-GB" dirty="0" smtClean="0"/>
              <a:t>" to move data to local CPU memory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lus implicit or explicit "</a:t>
            </a:r>
            <a:r>
              <a:rPr lang="en-GB" dirty="0" smtClean="0">
                <a:solidFill>
                  <a:srgbClr val="00B050"/>
                </a:solidFill>
              </a:rPr>
              <a:t>acc wait</a:t>
            </a:r>
            <a:r>
              <a:rPr lang="en-GB" dirty="0" smtClean="0"/>
              <a:t>" to ensure completion</a:t>
            </a:r>
          </a:p>
          <a:p>
            <a:pPr lvl="1"/>
            <a:r>
              <a:rPr lang="en-GB" dirty="0" smtClean="0"/>
              <a:t>transfer to remote CPU memory e.g. with MPI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lus communications barrier to ensure completion</a:t>
            </a:r>
          </a:p>
          <a:p>
            <a:pPr lvl="1"/>
            <a:r>
              <a:rPr lang="en-GB" dirty="0" smtClean="0"/>
              <a:t>"</a:t>
            </a:r>
            <a:r>
              <a:rPr lang="en-GB" dirty="0" err="1" smtClean="0">
                <a:solidFill>
                  <a:srgbClr val="00B050"/>
                </a:solidFill>
              </a:rPr>
              <a:t>acc</a:t>
            </a:r>
            <a:r>
              <a:rPr lang="en-GB" dirty="0" smtClean="0">
                <a:solidFill>
                  <a:srgbClr val="00B050"/>
                </a:solidFill>
              </a:rPr>
              <a:t> update device</a:t>
            </a:r>
            <a:r>
              <a:rPr lang="en-GB" dirty="0" smtClean="0"/>
              <a:t>" to move received data to GPU memory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lus associated "</a:t>
            </a:r>
            <a:r>
              <a:rPr lang="en-GB" dirty="0" smtClean="0">
                <a:solidFill>
                  <a:srgbClr val="00B050"/>
                </a:solidFill>
              </a:rPr>
              <a:t>acc wait</a:t>
            </a:r>
            <a:r>
              <a:rPr lang="en-GB" dirty="0" smtClean="0"/>
              <a:t>"</a:t>
            </a:r>
          </a:p>
          <a:p>
            <a:pPr lvl="2"/>
            <a:endParaRPr lang="en-GB" dirty="0"/>
          </a:p>
          <a:p>
            <a:r>
              <a:rPr lang="en-GB" dirty="0" smtClean="0"/>
              <a:t>A lot of synchronisation points</a:t>
            </a:r>
          </a:p>
          <a:p>
            <a:pPr lvl="1"/>
            <a:r>
              <a:rPr lang="en-GB" dirty="0" smtClean="0"/>
              <a:t>User code has to manage these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imits the scope for overlapping communications with computation</a:t>
            </a:r>
          </a:p>
          <a:p>
            <a:endParaRPr lang="en-GB" dirty="0"/>
          </a:p>
          <a:p>
            <a:r>
              <a:rPr lang="en-GB" dirty="0" smtClean="0"/>
              <a:t>Some communications libraries can bypass this</a:t>
            </a:r>
          </a:p>
          <a:p>
            <a:pPr lvl="1"/>
            <a:r>
              <a:rPr lang="en-GB" dirty="0" smtClean="0"/>
              <a:t>e.g. using </a:t>
            </a:r>
            <a:r>
              <a:rPr lang="en-GB" dirty="0" err="1" smtClean="0"/>
              <a:t>Nvidia</a:t>
            </a:r>
            <a:r>
              <a:rPr lang="en-GB" dirty="0" smtClean="0"/>
              <a:t> </a:t>
            </a:r>
            <a:r>
              <a:rPr lang="en-GB" dirty="0" err="1" smtClean="0"/>
              <a:t>GPUDirect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Require a pointer to GPU memory to be passed to library</a:t>
            </a:r>
          </a:p>
          <a:p>
            <a:pPr lvl="1"/>
            <a:r>
              <a:rPr lang="en-GB" dirty="0" err="1" smtClean="0">
                <a:solidFill>
                  <a:srgbClr val="00B050"/>
                </a:solidFill>
              </a:rPr>
              <a:t>host_data</a:t>
            </a:r>
            <a:r>
              <a:rPr lang="en-GB" dirty="0" smtClean="0"/>
              <a:t> provides a mechanism for doing this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1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OpenACC runtime API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230E437-B5E2-4832-809F-3D0E50318B79}">
  <ds:schemaRefs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829</TotalTime>
  <Words>3596</Words>
  <Application>Microsoft Office PowerPoint</Application>
  <PresentationFormat>On-screen Show (4:3)</PresentationFormat>
  <Paragraphs>817</Paragraphs>
  <Slides>48</Slides>
  <Notes>7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Cray_2012_v2</vt:lpstr>
      <vt:lpstr>OpenACC: extra topics  and roadmap</vt:lpstr>
      <vt:lpstr>Contents of Talk</vt:lpstr>
      <vt:lpstr>Interoperability</vt:lpstr>
      <vt:lpstr>host_data directive</vt:lpstr>
      <vt:lpstr>Interoperability with CUDA</vt:lpstr>
      <vt:lpstr>CUDA Interoperability</vt:lpstr>
      <vt:lpstr>Interoperability with Libraries</vt:lpstr>
      <vt:lpstr>Streamlined Communications</vt:lpstr>
      <vt:lpstr>The OpenACC runtime API</vt:lpstr>
      <vt:lpstr>The OpenACC runtime API</vt:lpstr>
      <vt:lpstr>Runtime API for device selection and control</vt:lpstr>
      <vt:lpstr>OpenACC runtime API</vt:lpstr>
      <vt:lpstr>Runtime API for advanced memory control</vt:lpstr>
      <vt:lpstr>Runtime API for asynchronicity</vt:lpstr>
      <vt:lpstr>Cray extended runtime API</vt:lpstr>
      <vt:lpstr>An advanced aside, using the runtime API</vt:lpstr>
      <vt:lpstr>Debugging OpenACC Applications with DDT or TotalView</vt:lpstr>
      <vt:lpstr>How Do We Fix GPU Bugs?</vt:lpstr>
      <vt:lpstr>Allinea DDT in a Nutshell</vt:lpstr>
      <vt:lpstr>GPU Debugging with Allinea DDT</vt:lpstr>
      <vt:lpstr>Examining GPU data</vt:lpstr>
      <vt:lpstr>OpenACC Debugging</vt:lpstr>
      <vt:lpstr>What is TotalView?</vt:lpstr>
      <vt:lpstr>Debugging CUDA with Totalview</vt:lpstr>
      <vt:lpstr>TotalView for OpenACC </vt:lpstr>
      <vt:lpstr>What is Cray Libsci_acc?</vt:lpstr>
      <vt:lpstr>Libsci_acc Interface </vt:lpstr>
      <vt:lpstr>Simple Interface</vt:lpstr>
      <vt:lpstr>Expert Device &amp; CPU Interface</vt:lpstr>
      <vt:lpstr>Adaptation in Simple interface</vt:lpstr>
      <vt:lpstr>Libsci_acc: Simple Interface for BLAS1 and BLAS2</vt:lpstr>
      <vt:lpstr>Libsci_acc: Simple Interface for BLAS3 and LAPACK</vt:lpstr>
      <vt:lpstr>Libsci_acc Example</vt:lpstr>
      <vt:lpstr>Libsci_acc Example</vt:lpstr>
      <vt:lpstr>Libsci_acc Example</vt:lpstr>
      <vt:lpstr>OpenACC v2.0</vt:lpstr>
      <vt:lpstr>OpenACC v2.0</vt:lpstr>
      <vt:lpstr>Unstructured data lifetimes</vt:lpstr>
      <vt:lpstr>Call support</vt:lpstr>
      <vt:lpstr>async clause for wait directive</vt:lpstr>
      <vt:lpstr>async clause for wait directive</vt:lpstr>
      <vt:lpstr>Nested parallelism</vt:lpstr>
      <vt:lpstr>Data API routines</vt:lpstr>
      <vt:lpstr>tile clause</vt:lpstr>
      <vt:lpstr>OpenACC Roadmap – Areas for Improvement</vt:lpstr>
      <vt:lpstr>Finally...</vt:lpstr>
      <vt:lpstr>Any questions?</vt:lpstr>
      <vt:lpstr>PowerPoint Presentation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ahart</dc:creator>
  <cp:lastModifiedBy>ahart</cp:lastModifiedBy>
  <cp:revision>20</cp:revision>
  <dcterms:created xsi:type="dcterms:W3CDTF">2013-02-06T16:11:19Z</dcterms:created>
  <dcterms:modified xsi:type="dcterms:W3CDTF">2013-02-14T14:27:47Z</dcterms:modified>
</cp:coreProperties>
</file>