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5" r:id="rId5"/>
    <p:sldId id="258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1D90A5-5C4D-4B59-A11E-0A65F11523AE}">
          <p14:sldIdLst>
            <p14:sldId id="275"/>
            <p14:sldId id="258"/>
          </p14:sldIdLst>
        </p14:section>
        <p14:section name="Sample code" id="{B6129D97-0D1C-4274-8AA2-4E77500AA935}">
          <p14:sldIdLst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9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E2A5C-3ED9-471C-AE31-7560D9E7431F}" type="datetime5">
              <a:rPr lang="en-GB" smtClean="0"/>
              <a:t>7-Feb-13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33B8-3773-40F3-A392-05BFE96EC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452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95049-0F39-40BB-BD1C-118E38437AA4}" type="datetime5">
              <a:rPr lang="en-GB" smtClean="0"/>
              <a:t>7-Feb-13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FB3CA-B8FA-48E2-BB98-ADAA5B79A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44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33ACC-E9FA-4565-BF48-82FDCD9774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or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713092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4248596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248596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T&amp;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713092" cy="25206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79512" y="3933056"/>
            <a:ext cx="8713092" cy="25206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6" r:id="rId5"/>
    <p:sldLayoutId id="2147483663" r:id="rId6"/>
    <p:sldLayoutId id="2147483664" r:id="rId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 spc="-3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3464" indent="-283464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100000"/>
        <a:buFont typeface="Arial" pitchFamily="34" charset="0"/>
        <a:buChar char="●"/>
        <a:defRPr sz="2400" b="1" kern="1200" spc="-3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9224" indent="-28575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85000"/>
        <a:buFont typeface="Calibri" pitchFamily="34" charset="0"/>
        <a:buChar char="●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8872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46304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Practical: a sample code</a:t>
            </a:r>
            <a:endParaRPr lang="en-US" dirty="0" smtClean="0">
              <a:ln>
                <a:noFill/>
              </a:ln>
              <a:ea typeface="ＭＳ Ｐゴシック"/>
              <a:cs typeface="Arial" charset="0"/>
            </a:endParaRPr>
          </a:p>
        </p:txBody>
      </p:sp>
      <p:sp>
        <p:nvSpPr>
          <p:cNvPr id="11266" name="Subtitle 5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2108448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Alistair Hart</a:t>
            </a:r>
          </a:p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Cray </a:t>
            </a:r>
            <a:r>
              <a:rPr lang="en-GB" dirty="0" err="1" smtClean="0">
                <a:latin typeface="Arial" charset="0"/>
                <a:ea typeface="ＭＳ Ｐゴシック"/>
                <a:cs typeface="ＭＳ Ｐゴシック"/>
              </a:rPr>
              <a:t>Exascale</a:t>
            </a:r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 Research Initiative Europe</a:t>
            </a:r>
          </a:p>
          <a:p>
            <a:pPr algn="r"/>
            <a:endParaRPr lang="en-GB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4040723"/>
            <a:ext cx="4211960" cy="2221012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7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The aim of this practical is to examine, compile and run a simple, pre-prepared OpenACC code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05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sample code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08720"/>
            <a:ext cx="8763000" cy="5568280"/>
          </a:xfrm>
        </p:spPr>
        <p:txBody>
          <a:bodyPr/>
          <a:lstStyle/>
          <a:p>
            <a:r>
              <a:rPr lang="en-GB" dirty="0" smtClean="0"/>
              <a:t>The sample code </a:t>
            </a:r>
          </a:p>
          <a:p>
            <a:pPr lvl="1"/>
            <a:r>
              <a:rPr lang="en-GB" dirty="0"/>
              <a:t>Designed to demonstrate functionality</a:t>
            </a:r>
          </a:p>
          <a:p>
            <a:pPr lvl="1"/>
            <a:r>
              <a:rPr lang="en-GB" dirty="0"/>
              <a:t>not interested in performance at this stage</a:t>
            </a:r>
          </a:p>
          <a:p>
            <a:r>
              <a:rPr lang="en-GB" dirty="0" smtClean="0"/>
              <a:t>Implements the simple example from the lectures</a:t>
            </a:r>
          </a:p>
          <a:p>
            <a:pPr lvl="1"/>
            <a:r>
              <a:rPr lang="en-GB" dirty="0" smtClean="0"/>
              <a:t>A 3d array </a:t>
            </a:r>
            <a:r>
              <a:rPr lang="en-GB" dirty="0" smtClean="0">
                <a:solidFill>
                  <a:srgbClr val="0070C0"/>
                </a:solidFill>
              </a:rPr>
              <a:t>a</a:t>
            </a:r>
            <a:r>
              <a:rPr lang="en-GB" dirty="0" smtClean="0"/>
              <a:t> is initialised</a:t>
            </a:r>
          </a:p>
          <a:p>
            <a:pPr lvl="1"/>
            <a:r>
              <a:rPr lang="en-GB" dirty="0" smtClean="0"/>
              <a:t>It's values are doubled and stored in a new array </a:t>
            </a:r>
            <a:r>
              <a:rPr lang="en-GB" dirty="0" smtClean="0">
                <a:solidFill>
                  <a:srgbClr val="0070C0"/>
                </a:solidFill>
              </a:rPr>
              <a:t>b</a:t>
            </a:r>
          </a:p>
          <a:p>
            <a:pPr lvl="1"/>
            <a:r>
              <a:rPr lang="en-GB" dirty="0" smtClean="0"/>
              <a:t>A checksum is calculated and compared with the expected result</a:t>
            </a:r>
          </a:p>
          <a:p>
            <a:r>
              <a:rPr lang="en-GB" dirty="0" smtClean="0"/>
              <a:t>These are implemented as 3 OpenACC kernels</a:t>
            </a:r>
          </a:p>
          <a:p>
            <a:endParaRPr lang="en-GB" dirty="0" smtClean="0"/>
          </a:p>
          <a:p>
            <a:r>
              <a:rPr lang="en-GB" dirty="0" smtClean="0"/>
              <a:t>There are three versions of the code</a:t>
            </a:r>
          </a:p>
          <a:p>
            <a:pPr lvl="1"/>
            <a:r>
              <a:rPr lang="en-GB" dirty="0"/>
              <a:t>V</a:t>
            </a:r>
            <a:r>
              <a:rPr lang="en-GB" dirty="0" smtClean="0"/>
              <a:t>ersion 00 </a:t>
            </a:r>
            <a:r>
              <a:rPr lang="en-GB" dirty="0"/>
              <a:t>has all 3</a:t>
            </a:r>
            <a:r>
              <a:rPr lang="en-GB" dirty="0" smtClean="0"/>
              <a:t> </a:t>
            </a:r>
            <a:r>
              <a:rPr lang="en-GB" dirty="0"/>
              <a:t>kernels in </a:t>
            </a:r>
            <a:r>
              <a:rPr lang="en-GB" dirty="0" smtClean="0"/>
              <a:t>same main program</a:t>
            </a:r>
            <a:r>
              <a:rPr lang="en-GB" dirty="0"/>
              <a:t>. </a:t>
            </a:r>
            <a:endParaRPr lang="en-GB" dirty="0" smtClean="0"/>
          </a:p>
          <a:p>
            <a:pPr lvl="2"/>
            <a:r>
              <a:rPr lang="en-GB" dirty="0" smtClean="0"/>
              <a:t>There </a:t>
            </a:r>
            <a:r>
              <a:rPr lang="en-GB" dirty="0"/>
              <a:t>is no attempt to keep data on the GPU between the kernels.</a:t>
            </a:r>
          </a:p>
          <a:p>
            <a:pPr lvl="1"/>
            <a:r>
              <a:rPr lang="en-GB" dirty="0"/>
              <a:t>V</a:t>
            </a:r>
            <a:r>
              <a:rPr lang="en-GB" dirty="0" smtClean="0"/>
              <a:t>ersion 01 </a:t>
            </a:r>
            <a:r>
              <a:rPr lang="en-GB" dirty="0"/>
              <a:t>uses a data region to avoid </a:t>
            </a:r>
            <a:r>
              <a:rPr lang="en-GB" dirty="0" smtClean="0"/>
              <a:t>data sloshing.</a:t>
            </a:r>
          </a:p>
          <a:p>
            <a:pPr lvl="1"/>
            <a:r>
              <a:rPr lang="en-GB" dirty="0"/>
              <a:t>V</a:t>
            </a:r>
            <a:r>
              <a:rPr lang="en-GB" dirty="0" smtClean="0"/>
              <a:t>ersion 02 has more complicated </a:t>
            </a:r>
            <a:r>
              <a:rPr lang="en-GB" dirty="0" err="1" smtClean="0"/>
              <a:t>calltree</a:t>
            </a:r>
            <a:endParaRPr lang="en-GB" dirty="0" smtClean="0"/>
          </a:p>
          <a:p>
            <a:pPr lvl="2"/>
            <a:r>
              <a:rPr lang="en-GB" dirty="0" smtClean="0"/>
              <a:t>calls </a:t>
            </a:r>
            <a:r>
              <a:rPr lang="en-GB" dirty="0"/>
              <a:t>a subroutine that contains an OpenACC kernel. </a:t>
            </a:r>
            <a:endParaRPr lang="en-GB" dirty="0" smtClean="0"/>
          </a:p>
          <a:p>
            <a:pPr lvl="2"/>
            <a:r>
              <a:rPr lang="en-GB" dirty="0" smtClean="0"/>
              <a:t>This kernel also contains </a:t>
            </a:r>
            <a:r>
              <a:rPr lang="en-GB" dirty="0"/>
              <a:t>a function call.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6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versions and building them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There are versions for 4 different programming models</a:t>
            </a:r>
          </a:p>
          <a:p>
            <a:pPr lvl="1"/>
            <a:r>
              <a:rPr lang="en-GB" dirty="0" smtClean="0"/>
              <a:t>C or Fortran, with</a:t>
            </a:r>
          </a:p>
          <a:p>
            <a:pPr lvl="1"/>
            <a:r>
              <a:rPr lang="en-GB" dirty="0" smtClean="0"/>
              <a:t>static or dynamic allocation of arrays</a:t>
            </a:r>
          </a:p>
          <a:p>
            <a:pPr lvl="2"/>
            <a:r>
              <a:rPr lang="en-GB" dirty="0" smtClean="0"/>
              <a:t>N.B. there is no version00 for dynamic arrays with C (see note in version01)</a:t>
            </a:r>
          </a:p>
          <a:p>
            <a:pPr lvl="1"/>
            <a:r>
              <a:rPr lang="en-GB" dirty="0" smtClean="0"/>
              <a:t>source filename based on these, e.g. first_example_Fstatic_v00.f90</a:t>
            </a:r>
          </a:p>
          <a:p>
            <a:endParaRPr lang="en-GB" dirty="0" smtClean="0"/>
          </a:p>
          <a:p>
            <a:r>
              <a:rPr lang="en-GB" dirty="0" smtClean="0"/>
              <a:t>Get your environment right</a:t>
            </a:r>
          </a:p>
          <a:p>
            <a:pPr lvl="1"/>
            <a:r>
              <a:rPr lang="en-GB" dirty="0" smtClean="0"/>
              <a:t>make sure you have the right </a:t>
            </a:r>
            <a:r>
              <a:rPr lang="en-GB" dirty="0" err="1" smtClean="0"/>
              <a:t>PrgEnv</a:t>
            </a:r>
            <a:r>
              <a:rPr lang="en-GB" dirty="0" smtClean="0"/>
              <a:t> loaded (</a:t>
            </a:r>
            <a:r>
              <a:rPr lang="en-GB" dirty="0" err="1" smtClean="0"/>
              <a:t>cray</a:t>
            </a:r>
            <a:r>
              <a:rPr lang="en-GB" dirty="0" smtClean="0"/>
              <a:t> or </a:t>
            </a:r>
            <a:r>
              <a:rPr lang="en-GB" dirty="0" err="1" smtClean="0"/>
              <a:t>pgi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make sure you have loaded the correct compiler version module</a:t>
            </a:r>
          </a:p>
          <a:p>
            <a:pPr lvl="1"/>
            <a:r>
              <a:rPr lang="en-GB" dirty="0" smtClean="0"/>
              <a:t>make sure you have loaded module </a:t>
            </a:r>
            <a:r>
              <a:rPr lang="en-GB" dirty="0" smtClean="0">
                <a:solidFill>
                  <a:schemeClr val="accent4"/>
                </a:solidFill>
              </a:rPr>
              <a:t>craype-accel-nvidia20</a:t>
            </a:r>
          </a:p>
          <a:p>
            <a:endParaRPr lang="en-GB" dirty="0" smtClean="0"/>
          </a:p>
          <a:p>
            <a:r>
              <a:rPr lang="en-GB" dirty="0" smtClean="0"/>
              <a:t>Build the code</a:t>
            </a:r>
          </a:p>
          <a:p>
            <a:pPr lvl="1"/>
            <a:r>
              <a:rPr lang="en-GB" dirty="0" err="1" smtClean="0"/>
              <a:t>PrgEnv-cray</a:t>
            </a:r>
            <a:r>
              <a:rPr lang="en-GB" dirty="0" smtClean="0"/>
              <a:t>:</a:t>
            </a:r>
          </a:p>
          <a:p>
            <a:pPr lvl="2"/>
            <a:r>
              <a:rPr lang="en-GB" dirty="0" err="1" smtClean="0">
                <a:solidFill>
                  <a:schemeClr val="accent4"/>
                </a:solidFill>
              </a:rPr>
              <a:t>ftn</a:t>
            </a:r>
            <a:r>
              <a:rPr lang="en-GB" dirty="0" smtClean="0">
                <a:solidFill>
                  <a:schemeClr val="accent4"/>
                </a:solidFill>
              </a:rPr>
              <a:t> -</a:t>
            </a:r>
            <a:r>
              <a:rPr lang="en-GB" dirty="0" err="1" smtClean="0">
                <a:solidFill>
                  <a:schemeClr val="accent4"/>
                </a:solidFill>
              </a:rPr>
              <a:t>hlist</a:t>
            </a:r>
            <a:r>
              <a:rPr lang="en-GB" dirty="0" smtClean="0">
                <a:solidFill>
                  <a:schemeClr val="accent4"/>
                </a:solidFill>
              </a:rPr>
              <a:t>=a &lt;Fortran source file&gt;</a:t>
            </a:r>
          </a:p>
          <a:p>
            <a:pPr lvl="2"/>
            <a:r>
              <a:rPr lang="en-GB" dirty="0" smtClean="0">
                <a:solidFill>
                  <a:schemeClr val="accent4"/>
                </a:solidFill>
              </a:rPr>
              <a:t>cc -</a:t>
            </a:r>
            <a:r>
              <a:rPr lang="en-GB" dirty="0" err="1" smtClean="0">
                <a:solidFill>
                  <a:schemeClr val="accent4"/>
                </a:solidFill>
              </a:rPr>
              <a:t>hlist</a:t>
            </a:r>
            <a:r>
              <a:rPr lang="en-GB" dirty="0" smtClean="0">
                <a:solidFill>
                  <a:schemeClr val="accent4"/>
                </a:solidFill>
              </a:rPr>
              <a:t>=a &lt;C source file&gt;</a:t>
            </a:r>
          </a:p>
          <a:p>
            <a:pPr lvl="1"/>
            <a:r>
              <a:rPr lang="en-GB" dirty="0" err="1" smtClean="0"/>
              <a:t>PrgEnv-pgi</a:t>
            </a:r>
            <a:r>
              <a:rPr lang="en-GB" dirty="0" smtClean="0"/>
              <a:t>:</a:t>
            </a:r>
          </a:p>
          <a:p>
            <a:pPr lvl="2"/>
            <a:r>
              <a:rPr lang="en-GB" dirty="0" err="1" smtClean="0">
                <a:solidFill>
                  <a:schemeClr val="accent4"/>
                </a:solidFill>
              </a:rPr>
              <a:t>ftn</a:t>
            </a:r>
            <a:r>
              <a:rPr lang="en-GB" dirty="0" smtClean="0">
                <a:solidFill>
                  <a:schemeClr val="accent4"/>
                </a:solidFill>
              </a:rPr>
              <a:t> -</a:t>
            </a:r>
            <a:r>
              <a:rPr lang="en-GB" dirty="0" err="1" smtClean="0">
                <a:solidFill>
                  <a:schemeClr val="accent4"/>
                </a:solidFill>
              </a:rPr>
              <a:t>Minfo</a:t>
            </a:r>
            <a:r>
              <a:rPr lang="en-GB" dirty="0" smtClean="0">
                <a:solidFill>
                  <a:schemeClr val="accent4"/>
                </a:solidFill>
              </a:rPr>
              <a:t>=all &lt;Fortran source file&gt;</a:t>
            </a:r>
          </a:p>
          <a:p>
            <a:pPr lvl="2"/>
            <a:r>
              <a:rPr lang="en-GB" dirty="0" smtClean="0">
                <a:solidFill>
                  <a:schemeClr val="accent4"/>
                </a:solidFill>
              </a:rPr>
              <a:t>cc -</a:t>
            </a:r>
            <a:r>
              <a:rPr lang="en-GB" dirty="0" err="1" smtClean="0">
                <a:solidFill>
                  <a:schemeClr val="accent4"/>
                </a:solidFill>
              </a:rPr>
              <a:t>Minfo</a:t>
            </a:r>
            <a:r>
              <a:rPr lang="en-GB" dirty="0" smtClean="0">
                <a:solidFill>
                  <a:schemeClr val="accent4"/>
                </a:solidFill>
              </a:rPr>
              <a:t>=all &lt;C source file&gt;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08720"/>
            <a:ext cx="8763000" cy="556828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You can do it all by hand if you wish, or use automation</a:t>
            </a:r>
          </a:p>
          <a:p>
            <a:pPr lvl="1"/>
            <a:r>
              <a:rPr lang="en-GB" dirty="0" smtClean="0"/>
              <a:t>There's nothing magic being done here</a:t>
            </a:r>
          </a:p>
          <a:p>
            <a:r>
              <a:rPr lang="en-GB" dirty="0" smtClean="0"/>
              <a:t>Automated building:</a:t>
            </a:r>
          </a:p>
          <a:p>
            <a:pPr lvl="1"/>
            <a:r>
              <a:rPr lang="en-GB" dirty="0" smtClean="0"/>
              <a:t>can just type: </a:t>
            </a:r>
            <a:r>
              <a:rPr lang="en-GB" dirty="0" smtClean="0">
                <a:solidFill>
                  <a:schemeClr val="accent4"/>
                </a:solidFill>
              </a:rPr>
              <a:t>make VERSION=</a:t>
            </a:r>
            <a:r>
              <a:rPr lang="en-GB" dirty="0" smtClean="0"/>
              <a:t>[</a:t>
            </a:r>
            <a:r>
              <a:rPr lang="en-GB" dirty="0" smtClean="0">
                <a:solidFill>
                  <a:schemeClr val="accent4"/>
                </a:solidFill>
              </a:rPr>
              <a:t>00</a:t>
            </a:r>
            <a:r>
              <a:rPr lang="en-GB" dirty="0" smtClean="0"/>
              <a:t>|</a:t>
            </a:r>
            <a:r>
              <a:rPr lang="en-GB" dirty="0">
                <a:solidFill>
                  <a:schemeClr val="accent4"/>
                </a:solidFill>
              </a:rPr>
              <a:t>01</a:t>
            </a:r>
            <a:r>
              <a:rPr lang="en-GB" dirty="0" smtClean="0"/>
              <a:t>|</a:t>
            </a:r>
            <a:r>
              <a:rPr lang="en-GB" dirty="0">
                <a:solidFill>
                  <a:schemeClr val="accent4"/>
                </a:solidFill>
              </a:rPr>
              <a:t>02</a:t>
            </a:r>
            <a:r>
              <a:rPr lang="en-GB" dirty="0" smtClean="0"/>
              <a:t>] [</a:t>
            </a:r>
            <a:r>
              <a:rPr lang="en-GB" dirty="0">
                <a:solidFill>
                  <a:schemeClr val="accent4"/>
                </a:solidFill>
              </a:rPr>
              <a:t>F</a:t>
            </a:r>
            <a:r>
              <a:rPr lang="en-GB" dirty="0" smtClean="0"/>
              <a:t>|</a:t>
            </a:r>
            <a:r>
              <a:rPr lang="en-GB" dirty="0">
                <a:solidFill>
                  <a:schemeClr val="accent4"/>
                </a:solidFill>
              </a:rPr>
              <a:t>C</a:t>
            </a:r>
            <a:r>
              <a:rPr lang="en-GB" dirty="0" smtClean="0"/>
              <a:t>][</a:t>
            </a:r>
            <a:r>
              <a:rPr lang="en-GB" dirty="0" err="1">
                <a:solidFill>
                  <a:schemeClr val="accent4"/>
                </a:solidFill>
              </a:rPr>
              <a:t>static|dynamic</a:t>
            </a:r>
            <a:r>
              <a:rPr lang="en-GB" dirty="0" smtClean="0"/>
              <a:t>]</a:t>
            </a:r>
          </a:p>
          <a:p>
            <a:pPr lvl="2"/>
            <a:r>
              <a:rPr lang="en-GB" dirty="0" err="1" smtClean="0"/>
              <a:t>Makefile</a:t>
            </a:r>
            <a:r>
              <a:rPr lang="en-GB" dirty="0" smtClean="0"/>
              <a:t> will echo commands it uses to build the code</a:t>
            </a:r>
          </a:p>
          <a:p>
            <a:pPr lvl="2"/>
            <a:r>
              <a:rPr lang="en-GB" dirty="0" smtClean="0"/>
              <a:t>automatically detects which </a:t>
            </a:r>
            <a:r>
              <a:rPr lang="en-GB" dirty="0" err="1" smtClean="0"/>
              <a:t>PrgEnv</a:t>
            </a:r>
            <a:r>
              <a:rPr lang="en-GB" dirty="0" smtClean="0"/>
              <a:t> you are using (uses PE_ENV </a:t>
            </a:r>
            <a:r>
              <a:rPr lang="en-GB" dirty="0" err="1" smtClean="0"/>
              <a:t>env</a:t>
            </a:r>
            <a:r>
              <a:rPr lang="en-GB" dirty="0" smtClean="0"/>
              <a:t>. var.)</a:t>
            </a:r>
          </a:p>
          <a:p>
            <a:pPr lvl="3"/>
            <a:r>
              <a:rPr lang="en-GB" dirty="0" smtClean="0"/>
              <a:t>remember to type "</a:t>
            </a:r>
            <a:r>
              <a:rPr lang="en-GB" dirty="0" smtClean="0">
                <a:solidFill>
                  <a:schemeClr val="accent4"/>
                </a:solidFill>
              </a:rPr>
              <a:t>make clean</a:t>
            </a:r>
            <a:r>
              <a:rPr lang="en-GB" dirty="0" smtClean="0"/>
              <a:t>" if you switch </a:t>
            </a:r>
            <a:r>
              <a:rPr lang="en-GB" dirty="0" err="1" smtClean="0"/>
              <a:t>PrgEnv</a:t>
            </a:r>
            <a:r>
              <a:rPr lang="en-GB" dirty="0" smtClean="0"/>
              <a:t> modules</a:t>
            </a:r>
          </a:p>
          <a:p>
            <a:pPr lvl="3"/>
            <a:endParaRPr lang="en-GB" dirty="0"/>
          </a:p>
          <a:p>
            <a:r>
              <a:rPr lang="en-GB" dirty="0" smtClean="0"/>
              <a:t>Automated building and job submission</a:t>
            </a:r>
          </a:p>
          <a:p>
            <a:pPr lvl="1"/>
            <a:r>
              <a:rPr lang="en-GB" dirty="0" smtClean="0"/>
              <a:t>type: </a:t>
            </a:r>
            <a:r>
              <a:rPr lang="en-GB" dirty="0" smtClean="0">
                <a:solidFill>
                  <a:schemeClr val="accent4"/>
                </a:solidFill>
              </a:rPr>
              <a:t>bash </a:t>
            </a:r>
            <a:r>
              <a:rPr lang="en-GB" dirty="0" err="1" smtClean="0">
                <a:solidFill>
                  <a:schemeClr val="accent4"/>
                </a:solidFill>
              </a:rPr>
              <a:t>build_submit.bash</a:t>
            </a:r>
            <a:r>
              <a:rPr lang="en-GB" dirty="0" smtClean="0">
                <a:solidFill>
                  <a:schemeClr val="accent4"/>
                </a:solidFill>
              </a:rPr>
              <a:t> MYPE TARGET VERSION</a:t>
            </a:r>
          </a:p>
          <a:p>
            <a:pPr lvl="2"/>
            <a:r>
              <a:rPr lang="en-GB" dirty="0" smtClean="0">
                <a:solidFill>
                  <a:schemeClr val="accent4"/>
                </a:solidFill>
              </a:rPr>
              <a:t>MYPE</a:t>
            </a:r>
            <a:r>
              <a:rPr lang="en-GB" dirty="0" smtClean="0"/>
              <a:t> should be </a:t>
            </a:r>
            <a:r>
              <a:rPr lang="en-GB" dirty="0" err="1" smtClean="0">
                <a:solidFill>
                  <a:schemeClr val="accent4"/>
                </a:solidFill>
              </a:rPr>
              <a:t>cray</a:t>
            </a:r>
            <a:r>
              <a:rPr lang="en-GB" dirty="0" smtClean="0"/>
              <a:t> or </a:t>
            </a:r>
            <a:r>
              <a:rPr lang="en-GB" dirty="0" err="1" smtClean="0">
                <a:solidFill>
                  <a:schemeClr val="accent4"/>
                </a:solidFill>
              </a:rPr>
              <a:t>pgi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r>
              <a:rPr lang="en-GB" dirty="0" smtClean="0">
                <a:solidFill>
                  <a:schemeClr val="accent4"/>
                </a:solidFill>
              </a:rPr>
              <a:t>TARGET</a:t>
            </a:r>
            <a:r>
              <a:rPr lang="en-GB" dirty="0" smtClean="0"/>
              <a:t> should be </a:t>
            </a:r>
            <a:r>
              <a:rPr lang="en-GB" dirty="0" err="1" smtClean="0">
                <a:solidFill>
                  <a:schemeClr val="accent4"/>
                </a:solidFill>
              </a:rPr>
              <a:t>Fstatic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 smtClean="0"/>
              <a:t>or </a:t>
            </a:r>
            <a:r>
              <a:rPr lang="en-GB" dirty="0" err="1" smtClean="0">
                <a:solidFill>
                  <a:schemeClr val="accent4"/>
                </a:solidFill>
              </a:rPr>
              <a:t>Fdynamic</a:t>
            </a:r>
            <a:r>
              <a:rPr lang="en-GB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or </a:t>
            </a:r>
            <a:r>
              <a:rPr lang="en-GB" dirty="0" err="1" smtClean="0">
                <a:solidFill>
                  <a:schemeClr val="accent4"/>
                </a:solidFill>
              </a:rPr>
              <a:t>Cstatic</a:t>
            </a:r>
            <a:r>
              <a:rPr lang="en-GB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or </a:t>
            </a:r>
            <a:r>
              <a:rPr lang="en-GB" dirty="0" err="1" smtClean="0">
                <a:solidFill>
                  <a:schemeClr val="accent4"/>
                </a:solidFill>
              </a:rPr>
              <a:t>Cdynamic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r>
              <a:rPr lang="en-GB" dirty="0" smtClean="0">
                <a:solidFill>
                  <a:schemeClr val="accent4"/>
                </a:solidFill>
              </a:rPr>
              <a:t>VERSION</a:t>
            </a:r>
            <a:r>
              <a:rPr lang="en-GB" dirty="0" smtClean="0"/>
              <a:t> should be </a:t>
            </a:r>
            <a:r>
              <a:rPr lang="en-GB" dirty="0" smtClean="0">
                <a:solidFill>
                  <a:schemeClr val="accent4"/>
                </a:solidFill>
              </a:rPr>
              <a:t>00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chemeClr val="accent4"/>
                </a:solidFill>
              </a:rPr>
              <a:t>01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chemeClr val="accent4"/>
                </a:solidFill>
              </a:rPr>
              <a:t>02</a:t>
            </a:r>
          </a:p>
          <a:p>
            <a:pPr lvl="1"/>
            <a:r>
              <a:rPr lang="en-GB" dirty="0" smtClean="0"/>
              <a:t>This will:</a:t>
            </a:r>
          </a:p>
          <a:p>
            <a:pPr lvl="2"/>
            <a:r>
              <a:rPr lang="en-GB" dirty="0" smtClean="0"/>
              <a:t>load the correct modules using script </a:t>
            </a:r>
            <a:r>
              <a:rPr lang="en-GB" dirty="0" smtClean="0">
                <a:solidFill>
                  <a:schemeClr val="accent4"/>
                </a:solidFill>
              </a:rPr>
              <a:t>../</a:t>
            </a:r>
            <a:r>
              <a:rPr lang="en-GB" dirty="0" err="1" smtClean="0">
                <a:solidFill>
                  <a:schemeClr val="accent4"/>
                </a:solidFill>
              </a:rPr>
              <a:t>XK_setup.bash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r>
              <a:rPr lang="en-GB" dirty="0" smtClean="0"/>
              <a:t>build the code using the </a:t>
            </a:r>
            <a:r>
              <a:rPr lang="en-GB" dirty="0" err="1" smtClean="0">
                <a:solidFill>
                  <a:schemeClr val="accent4"/>
                </a:solidFill>
              </a:rPr>
              <a:t>Makefile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r>
              <a:rPr lang="en-GB" dirty="0" smtClean="0"/>
              <a:t>create directory: </a:t>
            </a:r>
            <a:r>
              <a:rPr lang="en-GB" sz="1100" dirty="0" smtClean="0">
                <a:solidFill>
                  <a:schemeClr val="accent4"/>
                </a:solidFill>
              </a:rPr>
              <a:t>/</a:t>
            </a:r>
            <a:r>
              <a:rPr lang="en-GB" sz="1100" dirty="0" err="1" smtClean="0">
                <a:solidFill>
                  <a:schemeClr val="accent4"/>
                </a:solidFill>
              </a:rPr>
              <a:t>lus</a:t>
            </a:r>
            <a:r>
              <a:rPr lang="en-GB" sz="1100" dirty="0" smtClean="0">
                <a:solidFill>
                  <a:schemeClr val="accent4"/>
                </a:solidFill>
              </a:rPr>
              <a:t>/scratch</a:t>
            </a:r>
            <a:r>
              <a:rPr lang="en-GB" sz="1100" dirty="0">
                <a:solidFill>
                  <a:schemeClr val="accent4"/>
                </a:solidFill>
              </a:rPr>
              <a:t>/$</a:t>
            </a:r>
            <a:r>
              <a:rPr lang="en-GB" sz="1100" dirty="0" smtClean="0">
                <a:solidFill>
                  <a:schemeClr val="accent4"/>
                </a:solidFill>
              </a:rPr>
              <a:t>USER/</a:t>
            </a:r>
            <a:r>
              <a:rPr lang="en-GB" sz="1100" dirty="0" err="1" smtClean="0">
                <a:solidFill>
                  <a:schemeClr val="accent4"/>
                </a:solidFill>
              </a:rPr>
              <a:t>Cray_OpenACC_training</a:t>
            </a:r>
            <a:r>
              <a:rPr lang="en-GB" sz="1100" dirty="0" smtClean="0">
                <a:solidFill>
                  <a:schemeClr val="accent4"/>
                </a:solidFill>
              </a:rPr>
              <a:t>/Practical1/TARGET_VERSION_DATE_TIME</a:t>
            </a:r>
            <a:endParaRPr lang="en-GB" dirty="0" smtClean="0"/>
          </a:p>
          <a:p>
            <a:pPr lvl="2"/>
            <a:r>
              <a:rPr lang="en-GB" dirty="0"/>
              <a:t>write and submit a PBS </a:t>
            </a:r>
            <a:r>
              <a:rPr lang="en-GB" dirty="0" err="1" smtClean="0"/>
              <a:t>jobscript</a:t>
            </a:r>
            <a:endParaRPr lang="en-GB" dirty="0"/>
          </a:p>
          <a:p>
            <a:pPr lvl="1"/>
            <a:r>
              <a:rPr lang="en-GB" dirty="0" smtClean="0"/>
              <a:t>You can then </a:t>
            </a:r>
            <a:r>
              <a:rPr lang="en-GB" dirty="0" smtClean="0">
                <a:solidFill>
                  <a:schemeClr val="accent4"/>
                </a:solidFill>
              </a:rPr>
              <a:t>cd</a:t>
            </a:r>
            <a:r>
              <a:rPr lang="en-GB" dirty="0" smtClean="0"/>
              <a:t> to this directory and look at the output</a:t>
            </a:r>
            <a:endParaRPr lang="en-GB" dirty="0"/>
          </a:p>
          <a:p>
            <a:pPr lvl="2"/>
            <a:endParaRPr lang="en-GB" sz="11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 check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Check correctness</a:t>
            </a:r>
          </a:p>
          <a:p>
            <a:pPr lvl="1"/>
            <a:r>
              <a:rPr lang="en-GB" dirty="0" smtClean="0"/>
              <a:t>Did the code compile correctly?</a:t>
            </a:r>
          </a:p>
          <a:p>
            <a:pPr lvl="1"/>
            <a:r>
              <a:rPr lang="en-GB" dirty="0" smtClean="0"/>
              <a:t>Did the job execute?</a:t>
            </a:r>
          </a:p>
          <a:p>
            <a:pPr lvl="1"/>
            <a:r>
              <a:rPr lang="en-GB" dirty="0" smtClean="0"/>
              <a:t>Was the answer correct?</a:t>
            </a:r>
          </a:p>
          <a:p>
            <a:endParaRPr lang="en-GB" dirty="0" smtClean="0"/>
          </a:p>
          <a:p>
            <a:r>
              <a:rPr lang="en-GB" dirty="0" smtClean="0"/>
              <a:t>Next, understand what did the compiler did</a:t>
            </a:r>
          </a:p>
          <a:p>
            <a:pPr lvl="1"/>
            <a:r>
              <a:rPr lang="en-GB" dirty="0" smtClean="0"/>
              <a:t>examine </a:t>
            </a:r>
            <a:r>
              <a:rPr lang="en-GB" dirty="0"/>
              <a:t>and understand the compiler feedback</a:t>
            </a:r>
          </a:p>
          <a:p>
            <a:pPr lvl="2"/>
            <a:r>
              <a:rPr lang="en-GB" dirty="0"/>
              <a:t>CCE: open the .</a:t>
            </a:r>
            <a:r>
              <a:rPr lang="en-GB" dirty="0" err="1"/>
              <a:t>lst</a:t>
            </a:r>
            <a:r>
              <a:rPr lang="en-GB" dirty="0"/>
              <a:t> file</a:t>
            </a:r>
          </a:p>
          <a:p>
            <a:pPr lvl="2"/>
            <a:r>
              <a:rPr lang="en-GB" dirty="0"/>
              <a:t>PGI: read the output to </a:t>
            </a:r>
            <a:r>
              <a:rPr lang="en-GB" dirty="0" err="1" smtClean="0"/>
              <a:t>stdout</a:t>
            </a:r>
            <a:endParaRPr lang="en-GB" dirty="0" smtClean="0"/>
          </a:p>
          <a:p>
            <a:pPr lvl="1"/>
            <a:r>
              <a:rPr lang="en-GB" dirty="0" smtClean="0"/>
              <a:t>did it compile for the accelerator?</a:t>
            </a:r>
          </a:p>
          <a:p>
            <a:pPr lvl="1"/>
            <a:r>
              <a:rPr lang="en-GB" dirty="0" smtClean="0"/>
              <a:t>what data did it plan to move and when?</a:t>
            </a:r>
          </a:p>
          <a:p>
            <a:pPr lvl="1"/>
            <a:r>
              <a:rPr lang="en-GB" dirty="0" smtClean="0"/>
              <a:t>how were the loop iterations scheduled?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1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actually ran?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836712"/>
            <a:ext cx="8763000" cy="5640288"/>
          </a:xfrm>
        </p:spPr>
        <p:txBody>
          <a:bodyPr>
            <a:normAutofit/>
          </a:bodyPr>
          <a:lstStyle/>
          <a:p>
            <a:r>
              <a:rPr lang="en-GB" dirty="0" smtClean="0"/>
              <a:t>Did we actually run on the accelerator?</a:t>
            </a:r>
          </a:p>
          <a:p>
            <a:pPr lvl="1"/>
            <a:r>
              <a:rPr lang="en-GB" dirty="0" smtClean="0"/>
              <a:t>We can ask the runtime for some feedback</a:t>
            </a:r>
          </a:p>
          <a:p>
            <a:pPr lvl="1"/>
            <a:r>
              <a:rPr lang="en-GB" dirty="0" smtClean="0"/>
              <a:t>cd to run directory, edit </a:t>
            </a:r>
            <a:r>
              <a:rPr lang="en-GB" dirty="0" err="1" smtClean="0"/>
              <a:t>jobscript</a:t>
            </a:r>
            <a:r>
              <a:rPr lang="en-GB" dirty="0" smtClean="0"/>
              <a:t>, uncomment appropriate line</a:t>
            </a:r>
          </a:p>
          <a:p>
            <a:pPr lvl="2"/>
            <a:r>
              <a:rPr lang="en-GB" dirty="0" smtClean="0"/>
              <a:t>CCE: set </a:t>
            </a:r>
            <a:r>
              <a:rPr lang="en-GB" dirty="0" smtClean="0">
                <a:solidFill>
                  <a:schemeClr val="accent4"/>
                </a:solidFill>
              </a:rPr>
              <a:t>CRAY_ACC_DEBUG</a:t>
            </a:r>
            <a:r>
              <a:rPr lang="en-GB" dirty="0" smtClean="0"/>
              <a:t> to 1 (least detailed) to 3 (most detailed)</a:t>
            </a:r>
          </a:p>
          <a:p>
            <a:pPr lvl="2"/>
            <a:r>
              <a:rPr lang="en-GB" dirty="0" smtClean="0"/>
              <a:t>PGI: set </a:t>
            </a:r>
            <a:r>
              <a:rPr lang="en-GB" dirty="0" smtClean="0">
                <a:solidFill>
                  <a:schemeClr val="accent4"/>
                </a:solidFill>
              </a:rPr>
              <a:t>ACC_NOTIFY</a:t>
            </a:r>
          </a:p>
          <a:p>
            <a:pPr lvl="1"/>
            <a:r>
              <a:rPr lang="en-GB" dirty="0" smtClean="0"/>
              <a:t>Resubmit the job: </a:t>
            </a:r>
            <a:r>
              <a:rPr lang="en-GB" dirty="0" err="1" smtClean="0">
                <a:solidFill>
                  <a:schemeClr val="accent4"/>
                </a:solidFill>
              </a:rPr>
              <a:t>qsub</a:t>
            </a:r>
            <a:r>
              <a:rPr lang="en-GB" dirty="0" smtClean="0">
                <a:solidFill>
                  <a:schemeClr val="accent4"/>
                </a:solidFill>
              </a:rPr>
              <a:t> &lt;</a:t>
            </a:r>
            <a:r>
              <a:rPr lang="en-GB" dirty="0" err="1" smtClean="0">
                <a:solidFill>
                  <a:schemeClr val="accent4"/>
                </a:solidFill>
              </a:rPr>
              <a:t>jobscript</a:t>
            </a:r>
            <a:r>
              <a:rPr lang="en-GB" dirty="0" smtClean="0">
                <a:solidFill>
                  <a:schemeClr val="accent4"/>
                </a:solidFill>
              </a:rPr>
              <a:t> name&gt;</a:t>
            </a:r>
          </a:p>
          <a:p>
            <a:pPr lvl="1"/>
            <a:r>
              <a:rPr lang="en-GB" dirty="0"/>
              <a:t>Examine </a:t>
            </a:r>
            <a:r>
              <a:rPr lang="en-GB" dirty="0" smtClean="0"/>
              <a:t>commentary (in the log file) and </a:t>
            </a:r>
            <a:r>
              <a:rPr lang="en-GB" dirty="0"/>
              <a:t>make sure you understand </a:t>
            </a:r>
            <a:r>
              <a:rPr lang="en-GB" dirty="0" smtClean="0"/>
              <a:t>it</a:t>
            </a:r>
          </a:p>
          <a:p>
            <a:pPr lvl="1"/>
            <a:endParaRPr lang="en-GB" dirty="0"/>
          </a:p>
          <a:p>
            <a:r>
              <a:rPr lang="en-GB" dirty="0" smtClean="0"/>
              <a:t>Profiling the code</a:t>
            </a:r>
          </a:p>
          <a:p>
            <a:pPr lvl="1"/>
            <a:r>
              <a:rPr lang="en-GB" dirty="0" smtClean="0"/>
              <a:t>A quick way of profiling is to use the </a:t>
            </a:r>
            <a:r>
              <a:rPr lang="en-GB" dirty="0" err="1" smtClean="0"/>
              <a:t>Nvidia</a:t>
            </a:r>
            <a:r>
              <a:rPr lang="en-GB" dirty="0" smtClean="0"/>
              <a:t> compute profiler</a:t>
            </a:r>
          </a:p>
          <a:p>
            <a:pPr lvl="2"/>
            <a:r>
              <a:rPr lang="en-GB" dirty="0" smtClean="0"/>
              <a:t>CCE and PGI compile to PTX (as does </a:t>
            </a:r>
            <a:r>
              <a:rPr lang="en-GB" dirty="0" err="1" smtClean="0"/>
              <a:t>nvcc</a:t>
            </a:r>
            <a:r>
              <a:rPr lang="en-GB" dirty="0" smtClean="0"/>
              <a:t>), so this will work for all</a:t>
            </a:r>
          </a:p>
          <a:p>
            <a:pPr lvl="1"/>
            <a:r>
              <a:rPr lang="en-GB" dirty="0" smtClean="0"/>
              <a:t>Edit the </a:t>
            </a:r>
            <a:r>
              <a:rPr lang="en-GB" dirty="0" err="1" smtClean="0"/>
              <a:t>jobscript</a:t>
            </a:r>
            <a:r>
              <a:rPr lang="en-GB" dirty="0" smtClean="0"/>
              <a:t> and uncomment the profiling line</a:t>
            </a:r>
          </a:p>
          <a:p>
            <a:pPr lvl="1"/>
            <a:r>
              <a:rPr lang="en-GB" dirty="0" smtClean="0"/>
              <a:t>Resubmit the job</a:t>
            </a:r>
          </a:p>
          <a:p>
            <a:pPr lvl="1"/>
            <a:r>
              <a:rPr lang="en-GB" dirty="0" smtClean="0"/>
              <a:t>Examine the profile (in </a:t>
            </a:r>
            <a:r>
              <a:rPr lang="en-GB" dirty="0"/>
              <a:t>file </a:t>
            </a:r>
            <a:r>
              <a:rPr lang="en-GB" dirty="0" smtClean="0">
                <a:solidFill>
                  <a:schemeClr val="accent4"/>
                </a:solidFill>
              </a:rPr>
              <a:t>cuda_profile_0.log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Can change location with </a:t>
            </a:r>
            <a:r>
              <a:rPr lang="en-GB" dirty="0" err="1" smtClean="0"/>
              <a:t>env</a:t>
            </a:r>
            <a:r>
              <a:rPr lang="en-GB" dirty="0" smtClean="0"/>
              <a:t>. var. COMPUTE_PROFILE_LOG</a:t>
            </a:r>
          </a:p>
          <a:p>
            <a:pPr lvl="1"/>
            <a:r>
              <a:rPr lang="en-GB" dirty="0" smtClean="0"/>
              <a:t>This is a "blow-by-blow" account</a:t>
            </a:r>
          </a:p>
          <a:p>
            <a:pPr lvl="2"/>
            <a:r>
              <a:rPr lang="en-GB" dirty="0" smtClean="0"/>
              <a:t>Larger codes need a more aggregated report</a:t>
            </a:r>
          </a:p>
          <a:p>
            <a:pPr lvl="2"/>
            <a:r>
              <a:rPr lang="en-GB" dirty="0"/>
              <a:t>We will cover profiling in more detail </a:t>
            </a:r>
            <a:r>
              <a:rPr lang="en-GB" dirty="0" smtClean="0"/>
              <a:t>later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28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work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80728"/>
            <a:ext cx="8763000" cy="5496272"/>
          </a:xfrm>
        </p:spPr>
        <p:txBody>
          <a:bodyPr/>
          <a:lstStyle/>
          <a:p>
            <a:r>
              <a:rPr lang="en-GB" dirty="0" smtClean="0"/>
              <a:t>Choose a target and repeat this for all three versions</a:t>
            </a:r>
          </a:p>
          <a:p>
            <a:endParaRPr lang="en-GB" dirty="0" smtClean="0"/>
          </a:p>
          <a:p>
            <a:r>
              <a:rPr lang="en-GB" dirty="0" smtClean="0"/>
              <a:t>Start with the Cray compiler</a:t>
            </a:r>
          </a:p>
          <a:p>
            <a:endParaRPr lang="en-GB" dirty="0" smtClean="0"/>
          </a:p>
          <a:p>
            <a:r>
              <a:rPr lang="en-GB" dirty="0" smtClean="0"/>
              <a:t>Then either:</a:t>
            </a:r>
          </a:p>
          <a:p>
            <a:pPr lvl="1"/>
            <a:r>
              <a:rPr lang="en-GB" dirty="0" smtClean="0"/>
              <a:t>repeat for a different programming model target, or</a:t>
            </a:r>
          </a:p>
          <a:p>
            <a:pPr lvl="1"/>
            <a:r>
              <a:rPr lang="en-GB" dirty="0" smtClean="0"/>
              <a:t>try the PGI compiler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45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the examples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On raven:</a:t>
            </a:r>
          </a:p>
          <a:p>
            <a:pPr lvl="1"/>
            <a:r>
              <a:rPr lang="en-GB" dirty="0" smtClean="0"/>
              <a:t>change to a directory where you want to work</a:t>
            </a:r>
          </a:p>
          <a:p>
            <a:pPr lvl="2"/>
            <a:r>
              <a:rPr lang="en-GB" dirty="0" smtClean="0"/>
              <a:t>either in your home directory or under </a:t>
            </a:r>
            <a:r>
              <a:rPr lang="en-GB" dirty="0" smtClean="0">
                <a:solidFill>
                  <a:schemeClr val="accent4"/>
                </a:solidFill>
              </a:rPr>
              <a:t>/</a:t>
            </a:r>
            <a:r>
              <a:rPr lang="en-GB" dirty="0" err="1" smtClean="0">
                <a:solidFill>
                  <a:schemeClr val="accent4"/>
                </a:solidFill>
              </a:rPr>
              <a:t>lus</a:t>
            </a:r>
            <a:r>
              <a:rPr lang="en-GB" dirty="0" smtClean="0">
                <a:solidFill>
                  <a:schemeClr val="accent4"/>
                </a:solidFill>
              </a:rPr>
              <a:t>/scratch/$USER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type: </a:t>
            </a:r>
            <a:r>
              <a:rPr lang="en-GB" dirty="0" smtClean="0">
                <a:solidFill>
                  <a:schemeClr val="accent4"/>
                </a:solidFill>
              </a:rPr>
              <a:t>tar </a:t>
            </a:r>
            <a:r>
              <a:rPr lang="en-GB" dirty="0" err="1" smtClean="0">
                <a:solidFill>
                  <a:schemeClr val="accent4"/>
                </a:solidFill>
              </a:rPr>
              <a:t>zxvf</a:t>
            </a:r>
            <a:r>
              <a:rPr lang="en-GB" dirty="0" smtClean="0">
                <a:solidFill>
                  <a:schemeClr val="accent4"/>
                </a:solidFill>
              </a:rPr>
              <a:t> ~tr99/cray_OpenACC_training.tgz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This creates a new directory </a:t>
            </a:r>
            <a:r>
              <a:rPr lang="en-GB" dirty="0" smtClean="0">
                <a:solidFill>
                  <a:schemeClr val="accent4"/>
                </a:solidFill>
              </a:rPr>
              <a:t>./</a:t>
            </a:r>
            <a:r>
              <a:rPr lang="en-GB" dirty="0" err="1" smtClean="0">
                <a:solidFill>
                  <a:schemeClr val="accent4"/>
                </a:solidFill>
              </a:rPr>
              <a:t>Cray_OpenACC_training</a:t>
            </a:r>
            <a:endParaRPr lang="en-GB" dirty="0">
              <a:solidFill>
                <a:schemeClr val="accent4"/>
              </a:solidFill>
            </a:endParaRPr>
          </a:p>
          <a:p>
            <a:pPr lvl="2"/>
            <a:r>
              <a:rPr lang="en-GB" dirty="0" smtClean="0"/>
              <a:t>please note the file </a:t>
            </a:r>
            <a:r>
              <a:rPr lang="en-GB" dirty="0" smtClean="0">
                <a:solidFill>
                  <a:schemeClr val="accent4"/>
                </a:solidFill>
              </a:rPr>
              <a:t>LICENCE.txt</a:t>
            </a:r>
            <a:endParaRPr lang="en-GB" dirty="0">
              <a:solidFill>
                <a:schemeClr val="accent4"/>
              </a:solidFill>
            </a:endParaRP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The codes for Practical 1 are in:</a:t>
            </a:r>
          </a:p>
          <a:p>
            <a:pPr lvl="2"/>
            <a:r>
              <a:rPr lang="en-GB" dirty="0" err="1" smtClean="0">
                <a:solidFill>
                  <a:schemeClr val="accent4"/>
                </a:solidFill>
              </a:rPr>
              <a:t>Cray_OpenACC_training</a:t>
            </a:r>
            <a:r>
              <a:rPr lang="en-GB" dirty="0" smtClean="0">
                <a:solidFill>
                  <a:schemeClr val="accent4"/>
                </a:solidFill>
              </a:rPr>
              <a:t>/Practical1</a:t>
            </a:r>
          </a:p>
          <a:p>
            <a:pPr lvl="2"/>
            <a:r>
              <a:rPr lang="en-GB" dirty="0"/>
              <a:t>There is a README file that summarises these </a:t>
            </a:r>
            <a:r>
              <a:rPr lang="en-GB" dirty="0" smtClean="0"/>
              <a:t>slides</a:t>
            </a:r>
          </a:p>
          <a:p>
            <a:pPr lvl="2"/>
            <a:endParaRPr lang="en-GB" dirty="0">
              <a:solidFill>
                <a:schemeClr val="accent4"/>
              </a:solidFill>
            </a:endParaRPr>
          </a:p>
          <a:p>
            <a:pPr lvl="1"/>
            <a:r>
              <a:rPr lang="en-GB" dirty="0" smtClean="0">
                <a:solidFill>
                  <a:schemeClr val="accent4"/>
                </a:solidFill>
              </a:rPr>
              <a:t>~tr99/Slides/*</a:t>
            </a:r>
            <a:r>
              <a:rPr lang="en-GB" dirty="0"/>
              <a:t> contains PDFs of the slides supporting the </a:t>
            </a:r>
            <a:r>
              <a:rPr lang="en-GB" dirty="0" err="1"/>
              <a:t>practicals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551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258&quot;/&gt;&lt;/object&gt;&lt;object type=&quot;3&quot; unique_id=&quot;10007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ray_2012_v2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FD0F180B38C94AB0ACD476C65F15D2" ma:contentTypeVersion="0" ma:contentTypeDescription="Create a new document." ma:contentTypeScope="" ma:versionID="37e2d3ffa88925b6bc8a923da1888d7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230E437-B5E2-4832-809F-3D0E50318B79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F618C3E-9252-4F8E-A51B-FF417D76C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341758-7500-415D-B352-2D7E54146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Cray_2012_v2</Template>
  <TotalTime>2115</TotalTime>
  <Words>829</Words>
  <Application>Microsoft Office PowerPoint</Application>
  <PresentationFormat>On-screen Show (4:3)</PresentationFormat>
  <Paragraphs>144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Cray_2012_v2</vt:lpstr>
      <vt:lpstr>Practical: a sample code</vt:lpstr>
      <vt:lpstr>Aims</vt:lpstr>
      <vt:lpstr>The sample code</vt:lpstr>
      <vt:lpstr>Code versions and building them</vt:lpstr>
      <vt:lpstr>Automation</vt:lpstr>
      <vt:lpstr>What to check</vt:lpstr>
      <vt:lpstr>What actually ran?</vt:lpstr>
      <vt:lpstr>Further work</vt:lpstr>
      <vt:lpstr>Getting the examples</vt:lpstr>
    </vt:vector>
  </TitlesOfParts>
  <Company>Cray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Practical: a sample code</dc:title>
  <dc:creator>ahart</dc:creator>
  <cp:lastModifiedBy>ahart</cp:lastModifiedBy>
  <cp:revision>27</cp:revision>
  <dcterms:created xsi:type="dcterms:W3CDTF">2012-08-21T08:47:24Z</dcterms:created>
  <dcterms:modified xsi:type="dcterms:W3CDTF">2013-02-07T11:06:38Z</dcterms:modified>
</cp:coreProperties>
</file>