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ar Sultani, Daniel Grimm, Gayrat Rakhimov, Zhang Yinghong, Suchith Shet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Anar Sultani, Daniel Grimm, Gayrat Rakhimov, Zhang Yinghong, Suchith Shetty</a:t>
            </a:r>
          </a:p>
        </p:txBody>
      </p:sp>
      <p:sp>
        <p:nvSpPr>
          <p:cNvPr id="152" name="Anomaly detection on financial dat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Anomaly detection on financial data</a:t>
            </a:r>
          </a:p>
        </p:txBody>
      </p:sp>
      <p:sp>
        <p:nvSpPr>
          <p:cNvPr id="153" name="SM and OST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 and OST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56" name="balance_hist_anon.csv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balance_hist_anon.csv</a:t>
            </a:r>
          </a:p>
        </p:txBody>
      </p:sp>
      <p:sp>
        <p:nvSpPr>
          <p:cNvPr id="157" name="EBIZ_BALANCE_I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EBIZ_BALANCE_ID</a:t>
            </a:r>
          </a:p>
          <a:p>
            <a:pPr/>
            <a:r>
              <a:t>VALID_FROM</a:t>
            </a:r>
          </a:p>
          <a:p>
            <a:pPr/>
            <a:r>
              <a:t>VALID_TO</a:t>
            </a:r>
          </a:p>
          <a:p>
            <a:pPr/>
            <a:r>
              <a:t>GIRONUMBER</a:t>
            </a:r>
          </a:p>
          <a:p>
            <a:pPr/>
            <a:r>
              <a:t>AMOUNT</a:t>
            </a:r>
          </a:p>
          <a:p>
            <a:pPr/>
            <a:r>
              <a:t>CURRENCY</a:t>
            </a:r>
          </a:p>
          <a:p>
            <a:pPr/>
            <a:r>
              <a:t>6427316 rows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a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60" name="eurofxref-hist.csv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eurofxref-hist.csv</a:t>
            </a:r>
          </a:p>
        </p:txBody>
      </p:sp>
      <p:sp>
        <p:nvSpPr>
          <p:cNvPr id="161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2" name="Screenshot 2020-12-12 at 06.30.03.png" descr="Screenshot 2020-12-12 at 06.3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2498" y="3689934"/>
            <a:ext cx="15199004" cy="9373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erall system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system architecture</a:t>
            </a:r>
          </a:p>
        </p:txBody>
      </p:sp>
      <p:sp>
        <p:nvSpPr>
          <p:cNvPr id="165" name="System architectu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System architecture</a:t>
            </a:r>
          </a:p>
        </p:txBody>
      </p:sp>
      <p:sp>
        <p:nvSpPr>
          <p:cNvPr id="166" name="Jupyter Notebo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Jupyter Notebook</a:t>
            </a:r>
          </a:p>
          <a:p>
            <a:pPr/>
            <a:r>
              <a:t>Kafka Connect</a:t>
            </a:r>
          </a:p>
          <a:p>
            <a:pPr/>
            <a:r>
              <a:t>Kafka Streams</a:t>
            </a:r>
          </a:p>
          <a:p>
            <a:pPr/>
            <a:r>
              <a:t>Elastic Search</a:t>
            </a:r>
          </a:p>
          <a:p>
            <a:pPr/>
            <a:r>
              <a:t>Kibana</a:t>
            </a:r>
          </a:p>
        </p:txBody>
      </p:sp>
      <p:pic>
        <p:nvPicPr>
          <p:cNvPr id="167" name="Architecture.png" descr="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8302" y="425926"/>
            <a:ext cx="7736304" cy="12864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Kafka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Streams</a:t>
            </a:r>
          </a:p>
        </p:txBody>
      </p:sp>
      <p:sp>
        <p:nvSpPr>
          <p:cNvPr id="170" name="Merging datase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Merging datasets</a:t>
            </a:r>
          </a:p>
        </p:txBody>
      </p:sp>
      <p:sp>
        <p:nvSpPr>
          <p:cNvPr id="171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2" name="XxQLt.png" descr="XxQL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743" y="4355925"/>
            <a:ext cx="20722951" cy="7256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Kafka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Streams</a:t>
            </a:r>
          </a:p>
        </p:txBody>
      </p:sp>
      <p:sp>
        <p:nvSpPr>
          <p:cNvPr id="175" name="Filtering according to balance differe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Filtering according to balance difference</a:t>
            </a:r>
          </a:p>
        </p:txBody>
      </p:sp>
      <p:sp>
        <p:nvSpPr>
          <p:cNvPr id="176" name="Previous account bala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Previous account balance</a:t>
            </a:r>
          </a:p>
          <a:p>
            <a:pPr/>
            <a:r>
              <a:t>Current account balance</a:t>
            </a:r>
          </a:p>
          <a:p>
            <a:pPr/>
            <a:r>
              <a:t>Difference</a:t>
            </a:r>
          </a:p>
          <a:p>
            <a:pPr/>
            <a:r>
              <a:t>Anomalous: 1000+ EUR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