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“Notable Quote”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Body Level One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Body Level One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nar Sultani, Daniel Grimm, Gayrat Rakhimov, Zhang Yinghong, Suchith Shetty"/>
          <p:cNvSpPr txBox="1"/>
          <p:nvPr>
            <p:ph type="body" sz="quarter" idx="1"/>
          </p:nvPr>
        </p:nvSpPr>
        <p:spPr>
          <a:xfrm>
            <a:off x="1201341" y="11859862"/>
            <a:ext cx="21971002" cy="636980"/>
          </a:xfrm>
          <a:prstGeom prst="rect">
            <a:avLst/>
          </a:prstGeom>
        </p:spPr>
        <p:txBody>
          <a:bodyPr/>
          <a:lstStyle/>
          <a:p>
            <a:pPr/>
            <a:r>
              <a:t>Daniel Grimm, Gayrat Rakhimov, Suchith Shetty</a:t>
            </a:r>
          </a:p>
        </p:txBody>
      </p:sp>
      <p:sp>
        <p:nvSpPr>
          <p:cNvPr id="152" name="Anomaly detection on financial data"/>
          <p:cNvSpPr txBox="1"/>
          <p:nvPr>
            <p:ph type="title"/>
          </p:nvPr>
        </p:nvSpPr>
        <p:spPr>
          <a:xfrm>
            <a:off x="1206495" y="2574991"/>
            <a:ext cx="21971006" cy="4648202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Anomaly detection on financial data</a:t>
            </a:r>
          </a:p>
        </p:txBody>
      </p:sp>
      <p:sp>
        <p:nvSpPr>
          <p:cNvPr id="153" name="SM and OST project"/>
          <p:cNvSpPr txBox="1"/>
          <p:nvPr/>
        </p:nvSpPr>
        <p:spPr>
          <a:xfrm>
            <a:off x="1201342" y="7223190"/>
            <a:ext cx="21971002" cy="1905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SM and OST 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ontribu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Contributions</a:t>
            </a:r>
          </a:p>
        </p:txBody>
      </p:sp>
      <p:sp>
        <p:nvSpPr>
          <p:cNvPr id="193" name="Daniel Grimm - BU44BJ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Daniel Grimm - BU44BJ</a:t>
            </a:r>
          </a:p>
        </p:txBody>
      </p:sp>
      <p:sp>
        <p:nvSpPr>
          <p:cNvPr id="194" name="Configuring and setting up Docker containers for Elasticsearch and Kibana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573023" indent="-573023" defTabSz="2292038">
              <a:spcBef>
                <a:spcPts val="4200"/>
              </a:spcBef>
              <a:defRPr sz="4500"/>
            </a:pPr>
            <a:r>
              <a:t>    Configuring and setting up Docker containers for Elasticsearch and Kibana</a:t>
            </a:r>
          </a:p>
          <a:p>
            <a:pPr marL="573023" indent="-573023" defTabSz="2292038">
              <a:spcBef>
                <a:spcPts val="4200"/>
              </a:spcBef>
              <a:defRPr sz="4500"/>
            </a:pPr>
            <a:r>
              <a:t>    Connecting pipeline: local installation + docker</a:t>
            </a:r>
          </a:p>
          <a:p>
            <a:pPr marL="573023" indent="-573023" defTabSz="2292038">
              <a:spcBef>
                <a:spcPts val="4200"/>
              </a:spcBef>
              <a:defRPr sz="4500"/>
            </a:pPr>
            <a:r>
              <a:t>    Parsing data from balance.csv</a:t>
            </a:r>
          </a:p>
          <a:p>
            <a:pPr marL="573023" indent="-573023" defTabSz="2292038">
              <a:spcBef>
                <a:spcPts val="4200"/>
              </a:spcBef>
              <a:defRPr sz="4500"/>
            </a:pPr>
            <a:r>
              <a:t>    Creating multiple anomaly detector functions</a:t>
            </a:r>
          </a:p>
          <a:p>
            <a:pPr marL="573023" indent="-573023" defTabSz="2292038">
              <a:spcBef>
                <a:spcPts val="4200"/>
              </a:spcBef>
              <a:defRPr sz="4500"/>
            </a:pPr>
            <a:r>
              <a:t>    Creating kibana visualizations</a:t>
            </a:r>
          </a:p>
          <a:p>
            <a:pPr marL="573023" indent="-573023" defTabSz="2292038">
              <a:spcBef>
                <a:spcPts val="4200"/>
              </a:spcBef>
              <a:defRPr sz="4500"/>
            </a:pPr>
            <a:r>
              <a:t>    Code  repository  management  on  Github: reviewing and creating pull requests</a:t>
            </a:r>
          </a:p>
          <a:p>
            <a:pPr marL="573023" indent="-573023" defTabSz="2292038">
              <a:spcBef>
                <a:spcPts val="4200"/>
              </a:spcBef>
              <a:defRPr sz="4500"/>
            </a:pPr>
            <a:r>
              <a:t>    Participating in project team’s meetings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ontribu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Contributions</a:t>
            </a:r>
          </a:p>
        </p:txBody>
      </p:sp>
      <p:sp>
        <p:nvSpPr>
          <p:cNvPr id="197" name="Suchith Shetty - HIUH69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Suchith Shetty - HIUH69</a:t>
            </a:r>
          </a:p>
        </p:txBody>
      </p:sp>
      <p:sp>
        <p:nvSpPr>
          <p:cNvPr id="198" name="Initial exploration of shared data to understand the fields and get some summary statistics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512062" indent="-512062" defTabSz="2048204">
              <a:spcBef>
                <a:spcPts val="3700"/>
              </a:spcBef>
              <a:defRPr sz="4000"/>
            </a:pPr>
            <a:r>
              <a:t>    Initial exploration of shared data to understand the fields and get some summary statistics</a:t>
            </a:r>
          </a:p>
          <a:p>
            <a:pPr marL="512062" indent="-512062" defTabSz="2048204">
              <a:spcBef>
                <a:spcPts val="3700"/>
              </a:spcBef>
              <a:defRPr sz="4000"/>
            </a:pPr>
            <a:r>
              <a:t>    Kafka producer module to load data from csv to Kafka topic using Python</a:t>
            </a:r>
          </a:p>
          <a:p>
            <a:pPr marL="512062" indent="-512062" defTabSz="2048204">
              <a:spcBef>
                <a:spcPts val="3700"/>
              </a:spcBef>
              <a:defRPr sz="4000"/>
            </a:pPr>
            <a:r>
              <a:t>    Setting up ElasticSearch and Kibana on a third-party host (Bonsai) and in local machine</a:t>
            </a:r>
          </a:p>
          <a:p>
            <a:pPr marL="512062" indent="-512062" defTabSz="2048204">
              <a:spcBef>
                <a:spcPts val="3700"/>
              </a:spcBef>
              <a:defRPr sz="4000"/>
            </a:pPr>
            <a:r>
              <a:t>    Kafka consumer module to stream data from Kafka to Elastic Search</a:t>
            </a:r>
          </a:p>
          <a:p>
            <a:pPr marL="512062" indent="-512062" defTabSz="2048204">
              <a:spcBef>
                <a:spcPts val="3700"/>
              </a:spcBef>
              <a:defRPr sz="4000"/>
            </a:pPr>
            <a:r>
              <a:t>    Explore, create visualization charts and compile them to create output dashboard in Kibana</a:t>
            </a:r>
          </a:p>
          <a:p>
            <a:pPr marL="512062" indent="-512062" defTabSz="2048204">
              <a:spcBef>
                <a:spcPts val="3700"/>
              </a:spcBef>
              <a:defRPr sz="4000"/>
            </a:pPr>
            <a:r>
              <a:t>    Contribute in stream transformations for anomaly detection and data engineering to make output streams compatible for easy visualization</a:t>
            </a:r>
          </a:p>
          <a:p>
            <a:pPr marL="512062" indent="-512062" defTabSz="2048204">
              <a:spcBef>
                <a:spcPts val="3700"/>
              </a:spcBef>
              <a:defRPr sz="4000"/>
            </a:pPr>
            <a:r>
              <a:t>    Contribute in report writing and preparing presentation material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hank you for your attention!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Thank you for your attention!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Datase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Datasets</a:t>
            </a:r>
          </a:p>
        </p:txBody>
      </p:sp>
      <p:sp>
        <p:nvSpPr>
          <p:cNvPr id="156" name="balance_hist_anon.csv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balance_hist_anon.csv</a:t>
            </a:r>
          </a:p>
        </p:txBody>
      </p:sp>
      <p:sp>
        <p:nvSpPr>
          <p:cNvPr id="157" name="EBIZ_BALANCE_ID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EBIZ_BALANCE_ID</a:t>
            </a:r>
          </a:p>
          <a:p>
            <a:pPr/>
            <a:r>
              <a:t>VALID_FROM</a:t>
            </a:r>
          </a:p>
          <a:p>
            <a:pPr/>
            <a:r>
              <a:t>VALID_TO</a:t>
            </a:r>
          </a:p>
          <a:p>
            <a:pPr/>
            <a:r>
              <a:t>GIRONUMBER</a:t>
            </a:r>
          </a:p>
          <a:p>
            <a:pPr/>
            <a:r>
              <a:t>AMOUNT</a:t>
            </a:r>
          </a:p>
          <a:p>
            <a:pPr/>
            <a:r>
              <a:t>CURRENCY</a:t>
            </a:r>
          </a:p>
          <a:p>
            <a:pPr/>
            <a:r>
              <a:t>6427316 rows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Datase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Datasets</a:t>
            </a:r>
          </a:p>
        </p:txBody>
      </p:sp>
      <p:sp>
        <p:nvSpPr>
          <p:cNvPr id="160" name="eurofxref-hist.csv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eurofxref-hist.csv</a:t>
            </a:r>
          </a:p>
        </p:txBody>
      </p:sp>
      <p:sp>
        <p:nvSpPr>
          <p:cNvPr id="161" name="Slide bullet tex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2" name="Screenshot 2020-12-12 at 06.30.03.png" descr="Screenshot 2020-12-12 at 06.30.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92497" y="3689934"/>
            <a:ext cx="15199006" cy="93731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Overall system architecture"/>
          <p:cNvSpPr txBox="1"/>
          <p:nvPr>
            <p:ph type="title"/>
          </p:nvPr>
        </p:nvSpPr>
        <p:spPr>
          <a:xfrm>
            <a:off x="1206500" y="1030370"/>
            <a:ext cx="21971000" cy="2226483"/>
          </a:xfrm>
          <a:prstGeom prst="rect">
            <a:avLst/>
          </a:prstGeom>
        </p:spPr>
        <p:txBody>
          <a:bodyPr/>
          <a:lstStyle/>
          <a:p>
            <a:pPr defTabSz="2170120">
              <a:defRPr spc="-178" sz="7565"/>
            </a:pPr>
            <a:r>
              <a:t>Overall system </a:t>
            </a:r>
          </a:p>
          <a:p>
            <a:pPr defTabSz="2170120">
              <a:defRPr spc="-178" sz="7565"/>
            </a:pPr>
            <a:r>
              <a:t>architecture</a:t>
            </a:r>
          </a:p>
        </p:txBody>
      </p:sp>
      <p:sp>
        <p:nvSpPr>
          <p:cNvPr id="165" name="System architecture"/>
          <p:cNvSpPr txBox="1"/>
          <p:nvPr>
            <p:ph type="body" sz="quarter" idx="1"/>
          </p:nvPr>
        </p:nvSpPr>
        <p:spPr>
          <a:xfrm>
            <a:off x="1206500" y="3285288"/>
            <a:ext cx="21971001" cy="934780"/>
          </a:xfrm>
          <a:prstGeom prst="rect">
            <a:avLst/>
          </a:prstGeom>
        </p:spPr>
        <p:txBody>
          <a:bodyPr/>
          <a:lstStyle/>
          <a:p>
            <a:pPr/>
            <a:r>
              <a:t>System architecture</a:t>
            </a:r>
          </a:p>
        </p:txBody>
      </p:sp>
      <p:sp>
        <p:nvSpPr>
          <p:cNvPr id="166" name="Jupyter Notebook…"/>
          <p:cNvSpPr txBox="1"/>
          <p:nvPr>
            <p:ph type="body" idx="21"/>
          </p:nvPr>
        </p:nvSpPr>
        <p:spPr>
          <a:xfrm>
            <a:off x="1206499" y="4773782"/>
            <a:ext cx="21971001" cy="825601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Jupyter Notebook</a:t>
            </a:r>
          </a:p>
          <a:p>
            <a:pPr/>
            <a:r>
              <a:t>Kafka Connect</a:t>
            </a:r>
          </a:p>
          <a:p>
            <a:pPr/>
            <a:r>
              <a:t>Kafka Streams</a:t>
            </a:r>
          </a:p>
          <a:p>
            <a:pPr/>
            <a:r>
              <a:t>Elastic Search</a:t>
            </a:r>
          </a:p>
          <a:p>
            <a:pPr/>
            <a:r>
              <a:t>Kibana</a:t>
            </a:r>
          </a:p>
        </p:txBody>
      </p:sp>
      <p:pic>
        <p:nvPicPr>
          <p:cNvPr id="167" name="architecture.png" descr="architectu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55783" y="326757"/>
            <a:ext cx="11757555" cy="130624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Kafka Strea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Kafka Streams</a:t>
            </a:r>
          </a:p>
        </p:txBody>
      </p:sp>
      <p:sp>
        <p:nvSpPr>
          <p:cNvPr id="170" name="Merging datasets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Merging datasets</a:t>
            </a:r>
          </a:p>
        </p:txBody>
      </p:sp>
      <p:sp>
        <p:nvSpPr>
          <p:cNvPr id="171" name="Slide bullet tex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2" name="rates.png" descr="rat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2220" y="3916748"/>
            <a:ext cx="19959560" cy="90316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Kafka Strea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Kafka Streams</a:t>
            </a:r>
          </a:p>
        </p:txBody>
      </p:sp>
      <p:sp>
        <p:nvSpPr>
          <p:cNvPr id="175" name="Filtering according to balance difference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Filtering according to balance difference</a:t>
            </a:r>
          </a:p>
        </p:txBody>
      </p:sp>
      <p:sp>
        <p:nvSpPr>
          <p:cNvPr id="176" name="Previous account balance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Previous account balance</a:t>
            </a:r>
          </a:p>
          <a:p>
            <a:pPr/>
            <a:r>
              <a:t>Current account balance</a:t>
            </a:r>
          </a:p>
          <a:p>
            <a:pPr/>
            <a:r>
              <a:t>Difference</a:t>
            </a:r>
          </a:p>
          <a:p>
            <a:pPr/>
            <a:r>
              <a:t>Anomalous: 1000+ EUR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Dock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Docker</a:t>
            </a:r>
          </a:p>
        </p:txBody>
      </p:sp>
      <p:sp>
        <p:nvSpPr>
          <p:cNvPr id="179" name="Slide Subtitle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0" name="Slide bullet tex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1" name="Docker_snapshot.jpg" descr="Docker_snapsho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792" y="2407318"/>
            <a:ext cx="22220416" cy="114157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Visualiz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Visualization</a:t>
            </a:r>
          </a:p>
        </p:txBody>
      </p:sp>
      <p:sp>
        <p:nvSpPr>
          <p:cNvPr id="184" name="Kibana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Kibana</a:t>
            </a:r>
          </a:p>
        </p:txBody>
      </p:sp>
      <p:sp>
        <p:nvSpPr>
          <p:cNvPr id="185" name="Slide bullet tex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6" name="Dashboard_snapshot.PNG" descr="Dashboard_snapsho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5751" y="2608272"/>
            <a:ext cx="19816446" cy="10768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ontribu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Contributions</a:t>
            </a:r>
          </a:p>
        </p:txBody>
      </p:sp>
      <p:sp>
        <p:nvSpPr>
          <p:cNvPr id="189" name="Rakhimov Gayrat - IGMQ0T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Rakhimov Gayrat - IGMQ0T</a:t>
            </a:r>
          </a:p>
        </p:txBody>
      </p:sp>
      <p:sp>
        <p:nvSpPr>
          <p:cNvPr id="190" name="Data preprocessing on Jupyter Notebook: modifying balance and exchange rates data…"/>
          <p:cNvSpPr txBox="1"/>
          <p:nvPr>
            <p:ph type="body" idx="21"/>
          </p:nvPr>
        </p:nvSpPr>
        <p:spPr>
          <a:xfrm>
            <a:off x="1206500" y="3475597"/>
            <a:ext cx="21971000" cy="980182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32815" indent="-432815" defTabSz="1731219">
              <a:spcBef>
                <a:spcPts val="3100"/>
              </a:spcBef>
              <a:defRPr sz="3400"/>
            </a:pPr>
            <a:r>
              <a:t>    Data preprocessing on Jupyter Notebook: modifying balance and exchange rates data</a:t>
            </a:r>
          </a:p>
          <a:p>
            <a:pPr marL="432815" indent="-432815" defTabSz="1731219">
              <a:spcBef>
                <a:spcPts val="3100"/>
              </a:spcBef>
              <a:defRPr sz="3400"/>
            </a:pPr>
            <a:r>
              <a:t>    Setting up Kafka Connect to read balance data into 'balance\_topic' stream</a:t>
            </a:r>
          </a:p>
          <a:p>
            <a:pPr marL="432815" indent="-432815" defTabSz="1731219">
              <a:spcBef>
                <a:spcPts val="3100"/>
              </a:spcBef>
              <a:defRPr sz="3400"/>
            </a:pPr>
            <a:r>
              <a:t>    Reading Twitter tweets feed from Twitter API</a:t>
            </a:r>
          </a:p>
          <a:p>
            <a:pPr marL="432815" indent="-432815" defTabSz="1731219">
              <a:spcBef>
                <a:spcPts val="3100"/>
              </a:spcBef>
              <a:defRPr sz="3400"/>
            </a:pPr>
            <a:r>
              <a:t>    Merging balance data and exchange data</a:t>
            </a:r>
          </a:p>
          <a:p>
            <a:pPr marL="432815" indent="-432815" defTabSz="1731219">
              <a:spcBef>
                <a:spcPts val="3100"/>
              </a:spcBef>
              <a:defRPr sz="3400"/>
            </a:pPr>
            <a:r>
              <a:t>    Filtering balance data according to balance differences</a:t>
            </a:r>
          </a:p>
          <a:p>
            <a:pPr marL="432815" indent="-432815" defTabSz="1731219">
              <a:spcBef>
                <a:spcPts val="3100"/>
              </a:spcBef>
              <a:defRPr sz="3400"/>
            </a:pPr>
            <a:r>
              <a:t>    Setting up remote ElasticSearch on a third-party host (Bonsai)</a:t>
            </a:r>
          </a:p>
          <a:p>
            <a:pPr marL="432815" indent="-432815" defTabSz="1731219">
              <a:spcBef>
                <a:spcPts val="3100"/>
              </a:spcBef>
              <a:defRPr sz="3400"/>
            </a:pPr>
            <a:r>
              <a:t>    Storing Twitter data on ElasticSearch</a:t>
            </a:r>
          </a:p>
          <a:p>
            <a:pPr marL="432815" indent="-432815" defTabSz="1731219">
              <a:spcBef>
                <a:spcPts val="3100"/>
              </a:spcBef>
              <a:defRPr sz="3400"/>
            </a:pPr>
            <a:r>
              <a:t>    Code repository management on Github: creating repository, reviewing pull requests and access management</a:t>
            </a:r>
          </a:p>
          <a:p>
            <a:pPr marL="432815" indent="-432815" defTabSz="1731219">
              <a:spcBef>
                <a:spcPts val="3100"/>
              </a:spcBef>
              <a:defRPr sz="3400"/>
            </a:pPr>
            <a:r>
              <a:t>    Participating in project team's meetings</a:t>
            </a:r>
          </a:p>
          <a:p>
            <a:pPr marL="432815" indent="-432815" defTabSz="1731219">
              <a:spcBef>
                <a:spcPts val="3100"/>
              </a:spcBef>
              <a:defRPr sz="3400"/>
            </a:pPr>
            <a:r>
              <a:t>    Writing report</a:t>
            </a:r>
          </a:p>
          <a:p>
            <a:pPr marL="432815" indent="-432815" defTabSz="1731219">
              <a:spcBef>
                <a:spcPts val="3100"/>
              </a:spcBef>
              <a:defRPr sz="3400"/>
            </a:pPr>
            <a:r>
              <a:t>    Preparing presentation material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