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5" r:id="rId3"/>
    <p:sldId id="316" r:id="rId4"/>
    <p:sldId id="339" r:id="rId5"/>
    <p:sldId id="327" r:id="rId6"/>
    <p:sldId id="338" r:id="rId7"/>
    <p:sldId id="341" r:id="rId8"/>
    <p:sldId id="292" r:id="rId9"/>
    <p:sldId id="334" r:id="rId10"/>
    <p:sldId id="335" r:id="rId11"/>
    <p:sldId id="344" r:id="rId12"/>
    <p:sldId id="297" r:id="rId13"/>
    <p:sldId id="343" r:id="rId14"/>
    <p:sldId id="34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DE8"/>
    <a:srgbClr val="FF6600"/>
    <a:srgbClr val="02E8EE"/>
  </p:clrMru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65485" autoAdjust="0"/>
  </p:normalViewPr>
  <p:slideViewPr>
    <p:cSldViewPr>
      <p:cViewPr varScale="1">
        <p:scale>
          <a:sx n="73" d="100"/>
          <a:sy n="73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DC3978-19F2-4E35-9777-1488407C8775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CA4D3B-FB97-4E0A-ABC6-64A436642F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21E2-C0EC-4009-B15C-8CF315C79BE3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28595-CB02-4B23-93D4-7E56EFABE6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38F82-1223-4389-9348-994CDE5CBC08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052A-57B7-469F-9CB8-47B348C5BA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F12D0-F8EA-4051-A1A1-771EF13D0E6F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A625-4ED8-4D6B-BA29-61C7BD77E4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F6E5C-AB3B-47AC-861F-9837AC59EEA0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B5AF1-9C92-4A52-9788-5B0D3981CA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E4EE-B51F-4F87-AA7E-FC427E7271F3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D8BB8-E366-44DD-89EF-98DFDC4AB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CDEE6-7F7D-45AC-991E-519FFB2A246B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912E8-191A-4C53-BE49-349EB1A509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16055-D10D-4D51-B386-A7C329704AA2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9787-2AE1-4B97-BD38-09A0D3D61B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AF676-695C-462D-8ADF-118E333DFCBB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344B5-E171-4E1A-B975-77019B77B7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1786-7D00-4C7A-AB42-8E592A01C731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BDCC-98EA-4C30-B628-67BF6E4F14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DF7B2-FE2A-42B8-A9D1-04B9360B1639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5A65E-2364-4F7D-85F0-A3AA9D10FB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D1349-E78F-4C6C-8BF0-C90B255B63AB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208F-CF24-43F2-B0D4-554B52DCB4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51EBBA-9D48-41B4-85EE-9E3578FBDD71}" type="datetimeFigureOut">
              <a:rPr lang="es-ES"/>
              <a:pPr>
                <a:defRPr/>
              </a:pPr>
              <a:t>17/11/2021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87524-5FAB-4848-81CA-9FF2D47084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2916239" y="1052514"/>
            <a:ext cx="5903912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3600" b="1"/>
              <a:t>FW4</a:t>
            </a:r>
          </a:p>
          <a:p>
            <a:pPr algn="ctr"/>
            <a:r>
              <a:rPr lang="es-ES" sz="3600" b="1"/>
              <a:t>Changes in average trophic level of marine predators</a:t>
            </a:r>
            <a:endParaRPr lang="gl-ES" sz="3200" b="1"/>
          </a:p>
        </p:txBody>
      </p:sp>
      <p:sp>
        <p:nvSpPr>
          <p:cNvPr id="2051" name="16 CuadroTexto"/>
          <p:cNvSpPr txBox="1">
            <a:spLocks noChangeArrowheads="1"/>
          </p:cNvSpPr>
          <p:nvPr/>
        </p:nvSpPr>
        <p:spPr bwMode="auto">
          <a:xfrm>
            <a:off x="2843213" y="3500439"/>
            <a:ext cx="6121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ES" sz="3200" b="1"/>
          </a:p>
          <a:p>
            <a:pPr algn="ctr"/>
            <a:r>
              <a:rPr lang="es-ES" sz="2400"/>
              <a:t>&lt;&gt;&lt;</a:t>
            </a:r>
            <a:r>
              <a:rPr lang="es-ES" sz="2000" b="1"/>
              <a:t> </a:t>
            </a:r>
            <a:r>
              <a:rPr lang="es-ES" sz="2400" b="1"/>
              <a:t>Trophic ecology team </a:t>
            </a:r>
            <a:r>
              <a:rPr lang="es-ES" sz="2400"/>
              <a:t>&lt;&gt;&lt;</a:t>
            </a:r>
          </a:p>
          <a:p>
            <a:pPr algn="ctr"/>
            <a:endParaRPr lang="es-ES" sz="2000"/>
          </a:p>
          <a:p>
            <a:pPr algn="ctr"/>
            <a:endParaRPr lang="es-ES" sz="2000"/>
          </a:p>
          <a:p>
            <a:pPr algn="ctr"/>
            <a:r>
              <a:rPr lang="es-ES" b="1"/>
              <a:t>CN Instituto Español de Oceanografía (IEO-CSIC)</a:t>
            </a:r>
          </a:p>
          <a:p>
            <a:pPr algn="ctr"/>
            <a:endParaRPr lang="es-ES" sz="2000" b="1"/>
          </a:p>
          <a:p>
            <a:pPr algn="ctr"/>
            <a:r>
              <a:rPr lang="es-ES" sz="2000"/>
              <a:t>*Contact: izaskun.preciado@ieo.es</a:t>
            </a:r>
          </a:p>
          <a:p>
            <a:pPr algn="ctr"/>
            <a:endParaRPr lang="es-ES" sz="1600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2" cstate="print"/>
          <a:srcRect t="19197"/>
          <a:stretch>
            <a:fillRect/>
          </a:stretch>
        </p:blipFill>
        <p:spPr bwMode="auto">
          <a:xfrm>
            <a:off x="334964" y="68264"/>
            <a:ext cx="27082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2" y="71439"/>
            <a:ext cx="1528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740" y="68263"/>
            <a:ext cx="2293937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5" name="17 Grupo"/>
          <p:cNvGrpSpPr>
            <a:grpSpLocks/>
          </p:cNvGrpSpPr>
          <p:nvPr/>
        </p:nvGrpSpPr>
        <p:grpSpPr bwMode="auto">
          <a:xfrm>
            <a:off x="246063" y="1052513"/>
            <a:ext cx="2597151" cy="5400675"/>
            <a:chOff x="245666" y="1051893"/>
            <a:chExt cx="2206625" cy="4657725"/>
          </a:xfrm>
        </p:grpSpPr>
        <p:pic>
          <p:nvPicPr>
            <p:cNvPr id="2057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529" y="4436443"/>
              <a:ext cx="1309687" cy="871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 l="3265" t="8507" b="8871"/>
            <a:stretch>
              <a:fillRect/>
            </a:stretch>
          </p:blipFill>
          <p:spPr bwMode="auto">
            <a:xfrm>
              <a:off x="245666" y="3141043"/>
              <a:ext cx="1393825" cy="79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04504" y="3717305"/>
              <a:ext cx="1347787" cy="94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15616" y="2348880"/>
              <a:ext cx="1323975" cy="884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106091" y="4941268"/>
              <a:ext cx="1343025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0916" y="1556718"/>
              <a:ext cx="1203325" cy="84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7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182291" y="1051893"/>
              <a:ext cx="1192213" cy="80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6" name="16 Imagen" descr="unnamed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2" y="53976"/>
            <a:ext cx="9255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MTL_4.0</a:t>
            </a:r>
          </a:p>
        </p:txBody>
      </p:sp>
      <p:pic>
        <p:nvPicPr>
          <p:cNvPr id="12291" name="7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4 Rectángulo"/>
          <p:cNvSpPr>
            <a:spLocks noChangeArrowheads="1"/>
          </p:cNvSpPr>
          <p:nvPr/>
        </p:nvSpPr>
        <p:spPr bwMode="auto">
          <a:xfrm>
            <a:off x="395288" y="1052513"/>
            <a:ext cx="8137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/>
              <a:t>*TL cut-off of 4.0 (focus on higher predators)</a:t>
            </a:r>
            <a:r>
              <a:rPr lang="en-US" sz="1200"/>
              <a:t> 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2293" name="Imagen 2" descr="Diagrama&#10;&#10;Descripción generada automáticamente"/>
          <p:cNvPicPr>
            <a:picLocks noChangeAspect="1"/>
          </p:cNvPicPr>
          <p:nvPr/>
        </p:nvPicPr>
        <p:blipFill>
          <a:blip r:embed="rId3" cstate="print"/>
          <a:srcRect l="5743" t="13530" b="10706"/>
          <a:stretch>
            <a:fillRect/>
          </a:stretch>
        </p:blipFill>
        <p:spPr bwMode="auto">
          <a:xfrm>
            <a:off x="107950" y="1557338"/>
            <a:ext cx="8428039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Imagen 3"/>
          <p:cNvPicPr>
            <a:picLocks noChangeAspect="1"/>
          </p:cNvPicPr>
          <p:nvPr/>
        </p:nvPicPr>
        <p:blipFill>
          <a:blip r:embed="rId4" cstate="print"/>
          <a:srcRect b="5589"/>
          <a:stretch>
            <a:fillRect/>
          </a:stretch>
        </p:blipFill>
        <p:spPr bwMode="auto">
          <a:xfrm>
            <a:off x="8388351" y="4508500"/>
            <a:ext cx="5762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FW7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7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667450"/>
            <a:ext cx="4896544" cy="613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51520" y="1124744"/>
            <a:ext cx="2088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Different</a:t>
            </a:r>
            <a:r>
              <a:rPr lang="es-ES" sz="2000" dirty="0" smtClean="0"/>
              <a:t> </a:t>
            </a:r>
            <a:r>
              <a:rPr lang="es-ES" sz="2000" dirty="0" err="1" smtClean="0"/>
              <a:t>ways</a:t>
            </a:r>
            <a:r>
              <a:rPr lang="es-ES" sz="2000" dirty="0" smtClean="0"/>
              <a:t> of </a:t>
            </a:r>
            <a:r>
              <a:rPr lang="es-ES" sz="2000" dirty="0" err="1" smtClean="0"/>
              <a:t>grouping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same</a:t>
            </a:r>
            <a:r>
              <a:rPr lang="es-ES" sz="2000" dirty="0" smtClean="0"/>
              <a:t> </a:t>
            </a:r>
            <a:r>
              <a:rPr lang="es-ES" sz="2000" dirty="0" err="1" smtClean="0"/>
              <a:t>thing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r>
              <a:rPr lang="es-ES" sz="2000" dirty="0" err="1" smtClean="0"/>
              <a:t>Same</a:t>
            </a:r>
            <a:r>
              <a:rPr lang="es-ES" sz="2000" dirty="0" smtClean="0"/>
              <a:t> </a:t>
            </a:r>
            <a:r>
              <a:rPr lang="es-ES" sz="2000" dirty="0" err="1" smtClean="0"/>
              <a:t>rationale</a:t>
            </a:r>
            <a:r>
              <a:rPr lang="es-ES" sz="2000" dirty="0" smtClean="0"/>
              <a:t>!</a:t>
            </a:r>
            <a:endParaRPr lang="es-E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CuadroTexto"/>
          <p:cNvSpPr txBox="1">
            <a:spLocks noChangeArrowheads="1"/>
          </p:cNvSpPr>
          <p:nvPr/>
        </p:nvSpPr>
        <p:spPr bwMode="auto">
          <a:xfrm>
            <a:off x="395288" y="1511781"/>
            <a:ext cx="82804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Calibri" pitchFamily="34" charset="0"/>
              <a:buAutoNum type="arabicPeriod"/>
            </a:pPr>
            <a:r>
              <a:rPr lang="es-ES" sz="2100" dirty="0" err="1"/>
              <a:t>Update</a:t>
            </a:r>
            <a:r>
              <a:rPr lang="es-ES" sz="2100" dirty="0"/>
              <a:t> and </a:t>
            </a:r>
            <a:r>
              <a:rPr lang="es-ES" sz="2100" dirty="0" err="1"/>
              <a:t>improve</a:t>
            </a:r>
            <a:r>
              <a:rPr lang="es-ES" sz="2100" dirty="0"/>
              <a:t> regional </a:t>
            </a:r>
            <a:r>
              <a:rPr lang="es-ES" sz="2100" dirty="0" err="1"/>
              <a:t>TLs</a:t>
            </a:r>
            <a:r>
              <a:rPr lang="es-ES" sz="2100" dirty="0"/>
              <a:t> </a:t>
            </a:r>
            <a:r>
              <a:rPr lang="es-ES" sz="2100" dirty="0" err="1"/>
              <a:t>database</a:t>
            </a:r>
            <a:r>
              <a:rPr lang="es-ES" sz="2100" dirty="0"/>
              <a:t> (</a:t>
            </a:r>
            <a:r>
              <a:rPr lang="es-ES" sz="2100" dirty="0" err="1"/>
              <a:t>stomach</a:t>
            </a:r>
            <a:r>
              <a:rPr lang="es-ES" sz="2100" dirty="0"/>
              <a:t> </a:t>
            </a:r>
            <a:r>
              <a:rPr lang="es-ES" sz="2100" dirty="0" err="1"/>
              <a:t>contents</a:t>
            </a:r>
            <a:r>
              <a:rPr lang="es-ES" sz="2100" dirty="0"/>
              <a:t> and </a:t>
            </a:r>
            <a:r>
              <a:rPr lang="es-ES" sz="2100" dirty="0" err="1"/>
              <a:t>stable</a:t>
            </a:r>
            <a:r>
              <a:rPr lang="es-ES" sz="2100" dirty="0"/>
              <a:t> </a:t>
            </a:r>
            <a:r>
              <a:rPr lang="es-ES" sz="2100" dirty="0" err="1"/>
              <a:t>isotope</a:t>
            </a:r>
            <a:r>
              <a:rPr lang="es-ES" sz="2100" dirty="0"/>
              <a:t> </a:t>
            </a:r>
            <a:r>
              <a:rPr lang="es-ES" sz="2100" dirty="0" err="1"/>
              <a:t>analyses</a:t>
            </a:r>
            <a:r>
              <a:rPr lang="es-ES" sz="2100" dirty="0" smtClean="0"/>
              <a:t>)</a:t>
            </a:r>
            <a:endParaRPr lang="es-ES" sz="2100" dirty="0"/>
          </a:p>
          <a:p>
            <a:pPr marL="457200" indent="-457200" algn="just">
              <a:buFont typeface="Calibri" pitchFamily="34" charset="0"/>
              <a:buAutoNum type="arabicPeriod"/>
            </a:pPr>
            <a:endParaRPr lang="es-ES" sz="2100" dirty="0"/>
          </a:p>
          <a:p>
            <a:pPr marL="457200" indent="-457200" algn="just">
              <a:buFont typeface="Calibri" pitchFamily="34" charset="0"/>
              <a:buAutoNum type="arabicPeriod"/>
            </a:pPr>
            <a:r>
              <a:rPr lang="es-ES" sz="2100" dirty="0" err="1"/>
              <a:t>Include</a:t>
            </a:r>
            <a:r>
              <a:rPr lang="es-ES" sz="2100" dirty="0"/>
              <a:t> </a:t>
            </a:r>
            <a:r>
              <a:rPr lang="es-ES" sz="2100" dirty="0" err="1"/>
              <a:t>other</a:t>
            </a:r>
            <a:r>
              <a:rPr lang="es-ES" sz="2100" dirty="0"/>
              <a:t> </a:t>
            </a:r>
            <a:r>
              <a:rPr lang="es-ES" sz="2100" dirty="0" err="1"/>
              <a:t>regions</a:t>
            </a:r>
            <a:r>
              <a:rPr lang="es-ES" sz="2100" dirty="0"/>
              <a:t>/(sub-) </a:t>
            </a:r>
            <a:r>
              <a:rPr lang="es-ES" sz="2100" dirty="0" err="1"/>
              <a:t>regions</a:t>
            </a:r>
            <a:r>
              <a:rPr lang="es-ES" sz="2100" dirty="0"/>
              <a:t> in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analyses</a:t>
            </a:r>
            <a:r>
              <a:rPr lang="es-ES" sz="2100" dirty="0"/>
              <a:t>: </a:t>
            </a:r>
            <a:r>
              <a:rPr lang="es-ES" sz="2100" dirty="0" err="1"/>
              <a:t>French</a:t>
            </a:r>
            <a:r>
              <a:rPr lang="es-ES" sz="2100" dirty="0"/>
              <a:t> continental </a:t>
            </a:r>
            <a:r>
              <a:rPr lang="es-ES" sz="2100" dirty="0" err="1"/>
              <a:t>shelf</a:t>
            </a:r>
            <a:r>
              <a:rPr lang="es-ES" sz="2100" dirty="0"/>
              <a:t> (in </a:t>
            </a:r>
            <a:r>
              <a:rPr lang="es-ES" sz="2100" dirty="0" err="1"/>
              <a:t>progress</a:t>
            </a:r>
            <a:r>
              <a:rPr lang="es-ES" sz="2100" dirty="0"/>
              <a:t>), </a:t>
            </a:r>
            <a:r>
              <a:rPr lang="es-ES" sz="2100" dirty="0" err="1"/>
              <a:t>Region</a:t>
            </a:r>
            <a:r>
              <a:rPr lang="es-ES" sz="2100" dirty="0"/>
              <a:t> II </a:t>
            </a:r>
            <a:r>
              <a:rPr lang="es-ES" sz="2100" dirty="0" smtClean="0"/>
              <a:t>??</a:t>
            </a:r>
            <a:endParaRPr lang="es-ES" sz="2100" dirty="0"/>
          </a:p>
          <a:p>
            <a:pPr marL="457200" indent="-457200" algn="just">
              <a:buFont typeface="Calibri" pitchFamily="34" charset="0"/>
              <a:buAutoNum type="arabicPeriod"/>
            </a:pPr>
            <a:endParaRPr lang="es-ES" sz="2100" dirty="0"/>
          </a:p>
          <a:p>
            <a:pPr marL="457200" indent="-457200" algn="just">
              <a:buFont typeface="Calibri" pitchFamily="34" charset="0"/>
              <a:buAutoNum type="arabicPeriod"/>
            </a:pPr>
            <a:r>
              <a:rPr lang="es-ES" sz="2100" dirty="0" err="1"/>
              <a:t>To</a:t>
            </a:r>
            <a:r>
              <a:rPr lang="es-ES" sz="2100" dirty="0"/>
              <a:t> test </a:t>
            </a:r>
            <a:r>
              <a:rPr lang="es-ES" sz="2100" dirty="0" err="1"/>
              <a:t>different</a:t>
            </a:r>
            <a:r>
              <a:rPr lang="es-ES" sz="2100" dirty="0"/>
              <a:t> </a:t>
            </a:r>
            <a:r>
              <a:rPr lang="es-ES" sz="2100" dirty="0" err="1"/>
              <a:t>grid</a:t>
            </a:r>
            <a:r>
              <a:rPr lang="es-ES" sz="2100" dirty="0"/>
              <a:t> </a:t>
            </a:r>
            <a:r>
              <a:rPr lang="es-ES" sz="2100" dirty="0" err="1"/>
              <a:t>sizes</a:t>
            </a:r>
            <a:r>
              <a:rPr lang="es-ES" sz="2100" dirty="0"/>
              <a:t>, </a:t>
            </a:r>
            <a:r>
              <a:rPr lang="es-ES" sz="2100" dirty="0" err="1"/>
              <a:t>regressions</a:t>
            </a:r>
            <a:r>
              <a:rPr lang="es-ES" sz="2100" dirty="0"/>
              <a:t> and </a:t>
            </a:r>
            <a:r>
              <a:rPr lang="es-ES" sz="2100" dirty="0" err="1"/>
              <a:t>interpolations</a:t>
            </a:r>
            <a:r>
              <a:rPr lang="es-ES" sz="2100" dirty="0"/>
              <a:t> </a:t>
            </a:r>
            <a:r>
              <a:rPr lang="es-ES" sz="2100" dirty="0" err="1"/>
              <a:t>types</a:t>
            </a:r>
            <a:endParaRPr lang="es-ES" sz="2100" dirty="0"/>
          </a:p>
          <a:p>
            <a:pPr marL="457200" indent="-457200" algn="just">
              <a:buFont typeface="Calibri" pitchFamily="34" charset="0"/>
              <a:buAutoNum type="arabicPeriod"/>
            </a:pPr>
            <a:endParaRPr lang="es-ES" sz="2100" dirty="0"/>
          </a:p>
          <a:p>
            <a:pPr marL="457200" indent="-457200" algn="just">
              <a:buFont typeface="Calibri" pitchFamily="34" charset="0"/>
              <a:buAutoNum type="arabicPeriod"/>
            </a:pPr>
            <a:r>
              <a:rPr lang="es-ES" sz="2100" dirty="0" err="1"/>
              <a:t>Improve</a:t>
            </a:r>
            <a:r>
              <a:rPr lang="es-ES" sz="2100" dirty="0"/>
              <a:t> GAM </a:t>
            </a:r>
            <a:r>
              <a:rPr lang="es-ES" sz="2100" dirty="0" err="1"/>
              <a:t>analyses</a:t>
            </a:r>
            <a:r>
              <a:rPr lang="es-ES" sz="2100" dirty="0"/>
              <a:t> and </a:t>
            </a:r>
            <a:r>
              <a:rPr lang="es-ES" sz="2100" dirty="0" err="1"/>
              <a:t>predicted</a:t>
            </a:r>
            <a:r>
              <a:rPr lang="es-ES" sz="2100" dirty="0"/>
              <a:t> </a:t>
            </a:r>
            <a:r>
              <a:rPr lang="es-ES" sz="2100" dirty="0" err="1"/>
              <a:t>maps</a:t>
            </a:r>
            <a:r>
              <a:rPr lang="es-ES" sz="2100" dirty="0"/>
              <a:t>.</a:t>
            </a:r>
          </a:p>
          <a:p>
            <a:pPr marL="457200" indent="-457200" algn="just">
              <a:buFont typeface="Calibri" pitchFamily="34" charset="0"/>
              <a:buAutoNum type="arabicPeriod"/>
            </a:pPr>
            <a:endParaRPr lang="es-ES" sz="2100" dirty="0">
              <a:solidFill>
                <a:srgbClr val="FF0000"/>
              </a:solidFill>
            </a:endParaRPr>
          </a:p>
          <a:p>
            <a:pPr marL="457200" indent="-457200" algn="just">
              <a:buFont typeface="Calibri" pitchFamily="34" charset="0"/>
              <a:buAutoNum type="arabicPeriod"/>
            </a:pPr>
            <a:r>
              <a:rPr lang="es-ES" sz="2100" dirty="0" err="1"/>
              <a:t>To</a:t>
            </a:r>
            <a:r>
              <a:rPr lang="es-ES" sz="2100" dirty="0"/>
              <a:t> </a:t>
            </a:r>
            <a:r>
              <a:rPr lang="es-ES" sz="2100" dirty="0" err="1"/>
              <a:t>incorporate</a:t>
            </a:r>
            <a:r>
              <a:rPr lang="es-ES" sz="2100" dirty="0"/>
              <a:t> </a:t>
            </a:r>
            <a:r>
              <a:rPr lang="es-ES" sz="2100" dirty="0" err="1"/>
              <a:t>additional</a:t>
            </a:r>
            <a:r>
              <a:rPr lang="es-ES" sz="2100" dirty="0"/>
              <a:t> </a:t>
            </a:r>
            <a:r>
              <a:rPr lang="es-ES" sz="2100" dirty="0" err="1"/>
              <a:t>covariables</a:t>
            </a:r>
            <a:r>
              <a:rPr lang="es-ES" sz="2100" dirty="0"/>
              <a:t> in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models</a:t>
            </a:r>
            <a:r>
              <a:rPr lang="es-ES" sz="2100" dirty="0"/>
              <a:t> (</a:t>
            </a:r>
            <a:r>
              <a:rPr lang="es-ES" sz="2100" dirty="0" err="1"/>
              <a:t>e.g.</a:t>
            </a:r>
            <a:r>
              <a:rPr lang="es-ES" sz="2100" dirty="0"/>
              <a:t> </a:t>
            </a:r>
            <a:r>
              <a:rPr lang="es-ES" sz="2100" dirty="0" err="1"/>
              <a:t>fishing</a:t>
            </a:r>
            <a:r>
              <a:rPr lang="es-ES" sz="2100" dirty="0"/>
              <a:t> </a:t>
            </a:r>
            <a:r>
              <a:rPr lang="es-ES" sz="2100" dirty="0" err="1"/>
              <a:t>pressure</a:t>
            </a:r>
            <a:r>
              <a:rPr lang="es-ES" sz="2100" dirty="0"/>
              <a:t>) </a:t>
            </a:r>
            <a:r>
              <a:rPr lang="es-ES" sz="2100" dirty="0" err="1"/>
              <a:t>to</a:t>
            </a:r>
            <a:r>
              <a:rPr lang="es-ES" sz="2100" dirty="0"/>
              <a:t> test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impact</a:t>
            </a:r>
            <a:r>
              <a:rPr lang="es-ES" sz="2100" dirty="0"/>
              <a:t> of </a:t>
            </a:r>
            <a:r>
              <a:rPr lang="es-ES" sz="2100" dirty="0" err="1"/>
              <a:t>anthropogenic</a:t>
            </a:r>
            <a:r>
              <a:rPr lang="es-ES" sz="2100" dirty="0"/>
              <a:t> </a:t>
            </a:r>
            <a:r>
              <a:rPr lang="es-ES" sz="2100" dirty="0" err="1"/>
              <a:t>stressors</a:t>
            </a:r>
            <a:r>
              <a:rPr lang="es-ES" sz="2100" dirty="0"/>
              <a:t> </a:t>
            </a:r>
            <a:r>
              <a:rPr lang="es-ES" sz="2100" dirty="0" err="1"/>
              <a:t>on</a:t>
            </a:r>
            <a:r>
              <a:rPr lang="es-ES" sz="2100" dirty="0"/>
              <a:t> </a:t>
            </a:r>
            <a:r>
              <a:rPr lang="es-ES" sz="2100" dirty="0" err="1"/>
              <a:t>the</a:t>
            </a:r>
            <a:r>
              <a:rPr lang="es-ES" sz="2100" dirty="0"/>
              <a:t> MTL =&gt; </a:t>
            </a:r>
            <a:r>
              <a:rPr lang="es-ES" sz="2100" dirty="0" err="1"/>
              <a:t>thresholds</a:t>
            </a:r>
            <a:r>
              <a:rPr lang="es-ES" sz="2100" dirty="0"/>
              <a:t>?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Further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steps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6" name="11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1413351"/>
            <a:ext cx="51125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Ecological</a:t>
            </a:r>
            <a:r>
              <a:rPr lang="es-ES" sz="3200" dirty="0" smtClean="0"/>
              <a:t> (sub)</a:t>
            </a:r>
            <a:r>
              <a:rPr lang="es-ES" sz="3200" dirty="0" err="1" smtClean="0"/>
              <a:t>regions</a:t>
            </a:r>
            <a:r>
              <a:rPr lang="es-ES" sz="32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Quarters</a:t>
            </a:r>
            <a:r>
              <a:rPr lang="es-ES" sz="3200" dirty="0" smtClean="0"/>
              <a:t>/</a:t>
            </a:r>
            <a:r>
              <a:rPr lang="es-ES" sz="3200" dirty="0" err="1" smtClean="0"/>
              <a:t>months</a:t>
            </a:r>
            <a:r>
              <a:rPr lang="es-ES" sz="32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Years</a:t>
            </a:r>
            <a:r>
              <a:rPr lang="es-ES" sz="32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Countries</a:t>
            </a:r>
            <a:r>
              <a:rPr lang="es-ES" sz="32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Gears</a:t>
            </a:r>
            <a:r>
              <a:rPr lang="es-ES" sz="32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Depth</a:t>
            </a:r>
            <a:r>
              <a:rPr lang="es-ES" sz="32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 </a:t>
            </a:r>
            <a:r>
              <a:rPr lang="es-ES" sz="3200" dirty="0" err="1" smtClean="0"/>
              <a:t>Species</a:t>
            </a:r>
            <a:r>
              <a:rPr lang="es-ES" sz="3200" dirty="0" smtClean="0"/>
              <a:t>?</a:t>
            </a:r>
          </a:p>
          <a:p>
            <a:endParaRPr lang="es-ES" sz="3200" dirty="0"/>
          </a:p>
        </p:txBody>
      </p:sp>
      <p:sp>
        <p:nvSpPr>
          <p:cNvPr id="2050" name="AutoShape 2" descr="blob:https://web.whatsapp.com/a616597f-dbf4-4c4e-97e2-c0c5c192722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2" name="AutoShape 4" descr="blob:https://web.whatsapp.com/a616597f-dbf4-4c4e-97e2-c0c5c1927224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 descr="C:\QSR2023\FW4\OSPAR areas.jpg"/>
          <p:cNvPicPr>
            <a:picLocks noChangeAspect="1" noChangeArrowheads="1"/>
          </p:cNvPicPr>
          <p:nvPr/>
        </p:nvPicPr>
        <p:blipFill>
          <a:blip r:embed="rId2" cstate="print"/>
          <a:srcRect l="13382" t="1569" b="1569"/>
          <a:stretch>
            <a:fillRect/>
          </a:stretch>
        </p:blipFill>
        <p:spPr bwMode="auto">
          <a:xfrm>
            <a:off x="4397524" y="2060848"/>
            <a:ext cx="3799203" cy="4248472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Region</a:t>
            </a:r>
            <a:r>
              <a:rPr lang="es-E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11 Imagen" descr="unname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QSR2023\FW4\gears and countries_DATR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4376" y="0"/>
            <a:ext cx="5110032" cy="6813376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251520" y="26064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GEARS ??</a:t>
            </a:r>
          </a:p>
          <a:p>
            <a:r>
              <a:rPr lang="es-ES" sz="2400" b="1" dirty="0" smtClean="0"/>
              <a:t>COUNTRIES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1" y="1130301"/>
            <a:ext cx="64801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2" descr="C:\GRUPOS DE INVESTIGACIÓN IEO\ECOLOGÍA TRÓFICA DE PECES\fotos\DSC001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972800" y="-8229599"/>
            <a:ext cx="414496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7019925" y="1268414"/>
            <a:ext cx="1944688" cy="1152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FW4. OSPAR 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Regions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and sub-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regions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635377" y="5661026"/>
            <a:ext cx="144463" cy="14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3490914" y="5300664"/>
            <a:ext cx="144463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540126" y="5084764"/>
            <a:ext cx="503239" cy="21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3851276" y="4724401"/>
            <a:ext cx="360363" cy="433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" name="18 Elipse"/>
          <p:cNvSpPr/>
          <p:nvPr/>
        </p:nvSpPr>
        <p:spPr>
          <a:xfrm>
            <a:off x="3203576" y="4640264"/>
            <a:ext cx="1268413" cy="1185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3937001" y="3644900"/>
            <a:ext cx="733425" cy="1008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7019925" y="5176839"/>
            <a:ext cx="360363" cy="360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08" name="21 CuadroTexto"/>
          <p:cNvSpPr txBox="1">
            <a:spLocks noChangeArrowheads="1"/>
          </p:cNvSpPr>
          <p:nvPr/>
        </p:nvSpPr>
        <p:spPr bwMode="auto">
          <a:xfrm>
            <a:off x="7451726" y="5153026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>
                <a:latin typeface="Calibri" pitchFamily="34" charset="0"/>
              </a:rPr>
              <a:t>Regions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7056440" y="5634038"/>
            <a:ext cx="287337" cy="2873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110" name="23 CuadroTexto"/>
          <p:cNvSpPr txBox="1">
            <a:spLocks noChangeArrowheads="1"/>
          </p:cNvSpPr>
          <p:nvPr/>
        </p:nvSpPr>
        <p:spPr bwMode="auto">
          <a:xfrm>
            <a:off x="7451725" y="5580064"/>
            <a:ext cx="1512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>
                <a:latin typeface="Calibri" pitchFamily="34" charset="0"/>
              </a:rPr>
              <a:t>Sub- regions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Study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area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12" name="23 Imagen" descr="unname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A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little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18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4" name="37 Grupo"/>
          <p:cNvGrpSpPr>
            <a:grpSpLocks/>
          </p:cNvGrpSpPr>
          <p:nvPr/>
        </p:nvGrpSpPr>
        <p:grpSpPr bwMode="auto">
          <a:xfrm>
            <a:off x="539751" y="1052513"/>
            <a:ext cx="3960813" cy="4162329"/>
            <a:chOff x="539552" y="1052513"/>
            <a:chExt cx="3960440" cy="4162075"/>
          </a:xfrm>
        </p:grpSpPr>
        <p:cxnSp>
          <p:nvCxnSpPr>
            <p:cNvPr id="15" name="14 Conector recto de flecha"/>
            <p:cNvCxnSpPr/>
            <p:nvPr/>
          </p:nvCxnSpPr>
          <p:spPr>
            <a:xfrm>
              <a:off x="2411039" y="2852628"/>
              <a:ext cx="0" cy="720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7" name="35 Grupo"/>
            <p:cNvGrpSpPr>
              <a:grpSpLocks/>
            </p:cNvGrpSpPr>
            <p:nvPr/>
          </p:nvGrpSpPr>
          <p:grpSpPr bwMode="auto">
            <a:xfrm>
              <a:off x="539552" y="1052513"/>
              <a:ext cx="3960440" cy="4162075"/>
              <a:chOff x="539552" y="1052513"/>
              <a:chExt cx="3960440" cy="4162075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539552" y="1495398"/>
                <a:ext cx="3960440" cy="135723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2400" b="1" dirty="0"/>
                  <a:t>FW4 : </a:t>
                </a:r>
                <a:r>
                  <a:rPr lang="es-ES" sz="2400" b="1" dirty="0" err="1"/>
                  <a:t>Changes</a:t>
                </a:r>
                <a:r>
                  <a:rPr lang="es-ES" sz="2400" b="1" dirty="0"/>
                  <a:t> in </a:t>
                </a:r>
                <a:r>
                  <a:rPr lang="es-ES" sz="2400" b="1" dirty="0" err="1"/>
                  <a:t>average</a:t>
                </a:r>
                <a:r>
                  <a:rPr lang="es-ES" sz="2400" b="1" dirty="0"/>
                  <a:t> trophic </a:t>
                </a:r>
                <a:r>
                  <a:rPr lang="es-ES" sz="2400" b="1" dirty="0" err="1"/>
                  <a:t>level</a:t>
                </a:r>
                <a:r>
                  <a:rPr lang="es-ES" sz="2400" b="1" dirty="0"/>
                  <a:t> of marine </a:t>
                </a:r>
                <a:r>
                  <a:rPr lang="es-ES" sz="2400" b="1" dirty="0" err="1"/>
                  <a:t>predators</a:t>
                </a:r>
                <a:r>
                  <a:rPr lang="es-ES" sz="2400" b="1" dirty="0"/>
                  <a:t> (MTL)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1400" dirty="0">
                    <a:solidFill>
                      <a:schemeClr val="tx1"/>
                    </a:solidFill>
                  </a:rPr>
                  <a:t>Arroyo et al. 2019. </a:t>
                </a:r>
                <a:r>
                  <a:rPr lang="es-ES" sz="1400" i="1" dirty="0">
                    <a:solidFill>
                      <a:schemeClr val="tx1"/>
                    </a:solidFill>
                  </a:rPr>
                  <a:t>ICES </a:t>
                </a:r>
                <a:r>
                  <a:rPr lang="es-ES" sz="1400" i="1" dirty="0" err="1">
                    <a:solidFill>
                      <a:schemeClr val="tx1"/>
                    </a:solidFill>
                  </a:rPr>
                  <a:t>Journal</a:t>
                </a:r>
                <a:r>
                  <a:rPr lang="es-ES" sz="1400" i="1" dirty="0">
                    <a:solidFill>
                      <a:schemeClr val="tx1"/>
                    </a:solidFill>
                  </a:rPr>
                  <a:t> of Marine </a:t>
                </a:r>
                <a:r>
                  <a:rPr lang="es-ES" sz="1400" i="1" dirty="0" err="1">
                    <a:solidFill>
                      <a:schemeClr val="tx1"/>
                    </a:solidFill>
                  </a:rPr>
                  <a:t>Science</a:t>
                </a:r>
                <a:endParaRPr lang="es-E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9" name="15 CuadroTexto"/>
              <p:cNvSpPr txBox="1">
                <a:spLocks noChangeArrowheads="1"/>
              </p:cNvSpPr>
              <p:nvPr/>
            </p:nvSpPr>
            <p:spPr bwMode="auto">
              <a:xfrm>
                <a:off x="1331640" y="2996952"/>
                <a:ext cx="2735262" cy="369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b="1">
                    <a:solidFill>
                      <a:schemeClr val="tx2"/>
                    </a:solidFill>
                    <a:latin typeface="Calibri" pitchFamily="34" charset="0"/>
                  </a:rPr>
                  <a:t>Temporal     approach</a:t>
                </a:r>
              </a:p>
            </p:txBody>
          </p:sp>
          <p:sp>
            <p:nvSpPr>
              <p:cNvPr id="22" name="21 Rectángulo"/>
              <p:cNvSpPr/>
              <p:nvPr/>
            </p:nvSpPr>
            <p:spPr>
              <a:xfrm>
                <a:off x="2050710" y="1052513"/>
                <a:ext cx="719070" cy="50003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2000" b="1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5141" name="32 CuadroTexto"/>
              <p:cNvSpPr txBox="1">
                <a:spLocks noChangeArrowheads="1"/>
              </p:cNvSpPr>
              <p:nvPr/>
            </p:nvSpPr>
            <p:spPr bwMode="auto">
              <a:xfrm>
                <a:off x="611560" y="3645024"/>
                <a:ext cx="3888432" cy="156956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buFontTx/>
                  <a:buChar char="-"/>
                </a:pPr>
                <a:r>
                  <a:rPr lang="es-ES" sz="1600"/>
                  <a:t> Recovery of BoB’s bentho-demersal system (survey data)</a:t>
                </a:r>
              </a:p>
              <a:p>
                <a:pPr algn="just"/>
                <a:r>
                  <a:rPr lang="es-ES" sz="1600"/>
                  <a:t>- A “fishing through” process (landings) </a:t>
                </a:r>
                <a:r>
                  <a:rPr lang="en-US" sz="1600"/>
                  <a:t>may be masking the expansion of demersal fisheries to deeper waters, and </a:t>
                </a:r>
                <a:r>
                  <a:rPr lang="es-ES" sz="1600"/>
                  <a:t>an over-exploitation of resources</a:t>
                </a:r>
              </a:p>
            </p:txBody>
          </p:sp>
        </p:grpSp>
      </p:grpSp>
      <p:grpSp>
        <p:nvGrpSpPr>
          <p:cNvPr id="5125" name="36 Grupo"/>
          <p:cNvGrpSpPr>
            <a:grpSpLocks/>
          </p:cNvGrpSpPr>
          <p:nvPr/>
        </p:nvGrpSpPr>
        <p:grpSpPr bwMode="auto">
          <a:xfrm>
            <a:off x="4932363" y="1052514"/>
            <a:ext cx="3960812" cy="4162047"/>
            <a:chOff x="4932040" y="1052736"/>
            <a:chExt cx="3960439" cy="4161322"/>
          </a:xfrm>
        </p:grpSpPr>
        <p:sp>
          <p:nvSpPr>
            <p:cNvPr id="8" name="7 Rectángulo"/>
            <p:cNvSpPr/>
            <p:nvPr/>
          </p:nvSpPr>
          <p:spPr>
            <a:xfrm>
              <a:off x="4932040" y="1484461"/>
              <a:ext cx="3960439" cy="13681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400" b="1" dirty="0"/>
                <a:t>Small </a:t>
              </a:r>
              <a:r>
                <a:rPr lang="es-ES" sz="2400" b="1" dirty="0" err="1"/>
                <a:t>scale</a:t>
              </a:r>
              <a:r>
                <a:rPr lang="es-ES" sz="2400" b="1" dirty="0"/>
                <a:t> </a:t>
              </a:r>
              <a:r>
                <a:rPr lang="es-ES" sz="2400" b="1" dirty="0" err="1"/>
                <a:t>spatial</a:t>
              </a:r>
              <a:r>
                <a:rPr lang="es-ES" sz="2400" b="1" dirty="0"/>
                <a:t> </a:t>
              </a:r>
              <a:r>
                <a:rPr lang="es-ES" sz="2400" b="1" dirty="0" err="1"/>
                <a:t>variations</a:t>
              </a:r>
              <a:r>
                <a:rPr lang="es-ES" sz="2400" b="1" dirty="0"/>
                <a:t> of </a:t>
              </a:r>
              <a:r>
                <a:rPr lang="es-ES" sz="2400" b="1" dirty="0" err="1"/>
                <a:t>trawling</a:t>
              </a:r>
              <a:r>
                <a:rPr lang="es-ES" sz="2400" b="1" dirty="0"/>
                <a:t> </a:t>
              </a:r>
              <a:r>
                <a:rPr lang="es-ES" sz="2400" b="1" dirty="0" err="1"/>
                <a:t>impact</a:t>
              </a:r>
              <a:r>
                <a:rPr lang="es-ES" sz="2400" b="1" dirty="0"/>
                <a:t> </a:t>
              </a:r>
              <a:r>
                <a:rPr lang="es-ES" sz="2400" b="1" dirty="0" err="1"/>
                <a:t>on</a:t>
              </a:r>
              <a:r>
                <a:rPr lang="es-ES" sz="2400" b="1" dirty="0"/>
                <a:t> </a:t>
              </a:r>
              <a:r>
                <a:rPr lang="es-ES" sz="2400" b="1" dirty="0" err="1"/>
                <a:t>food</a:t>
              </a:r>
              <a:r>
                <a:rPr lang="es-ES" sz="2400" b="1" dirty="0"/>
                <a:t> web </a:t>
              </a:r>
              <a:r>
                <a:rPr lang="es-ES" sz="2400" b="1" dirty="0" err="1"/>
                <a:t>structure</a:t>
              </a:r>
              <a:r>
                <a:rPr lang="es-ES" sz="2400" b="1" dirty="0"/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400" i="1" dirty="0">
                  <a:solidFill>
                    <a:schemeClr val="tx1"/>
                  </a:solidFill>
                </a:rPr>
                <a:t>Preciado et al. 2019. </a:t>
              </a:r>
              <a:r>
                <a:rPr lang="es-ES" sz="1400" i="1" dirty="0" err="1">
                  <a:solidFill>
                    <a:schemeClr val="tx1"/>
                  </a:solidFill>
                </a:rPr>
                <a:t>Ecological</a:t>
              </a:r>
              <a:r>
                <a:rPr lang="es-ES" sz="1400" i="1" dirty="0">
                  <a:solidFill>
                    <a:schemeClr val="tx1"/>
                  </a:solidFill>
                </a:rPr>
                <a:t> </a:t>
              </a:r>
              <a:r>
                <a:rPr lang="es-ES" sz="1400" i="1" dirty="0" err="1">
                  <a:solidFill>
                    <a:schemeClr val="tx1"/>
                  </a:solidFill>
                </a:rPr>
                <a:t>indicators</a:t>
              </a:r>
              <a:endParaRPr lang="es-E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>
              <a:off x="6876544" y="2852647"/>
              <a:ext cx="0" cy="720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8" name="17 CuadroTexto"/>
            <p:cNvSpPr txBox="1">
              <a:spLocks noChangeArrowheads="1"/>
            </p:cNvSpPr>
            <p:nvPr/>
          </p:nvSpPr>
          <p:spPr bwMode="auto">
            <a:xfrm>
              <a:off x="6011438" y="2997084"/>
              <a:ext cx="2233402" cy="369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b="1" dirty="0" err="1">
                  <a:solidFill>
                    <a:schemeClr val="accent6"/>
                  </a:solidFill>
                  <a:latin typeface="Calibri" pitchFamily="34" charset="0"/>
                </a:rPr>
                <a:t>Spatial</a:t>
              </a:r>
              <a:r>
                <a:rPr lang="es-ES" b="1" dirty="0">
                  <a:solidFill>
                    <a:schemeClr val="accent6"/>
                  </a:solidFill>
                  <a:latin typeface="Calibri" pitchFamily="34" charset="0"/>
                </a:rPr>
                <a:t>     </a:t>
              </a:r>
              <a:r>
                <a:rPr lang="es-ES" b="1" dirty="0" err="1">
                  <a:solidFill>
                    <a:schemeClr val="accent6"/>
                  </a:solidFill>
                  <a:latin typeface="Calibri" pitchFamily="34" charset="0"/>
                </a:rPr>
                <a:t>approach</a:t>
              </a:r>
              <a:endParaRPr lang="es-ES" b="1" dirty="0">
                <a:solidFill>
                  <a:schemeClr val="accent6"/>
                </a:solidFill>
                <a:latin typeface="Calibri" pitchFamily="34" charset="0"/>
              </a:endParaRP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6516216" y="1052736"/>
              <a:ext cx="719069" cy="4999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4932040" y="3644671"/>
              <a:ext cx="3887421" cy="15693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>
              <a:spAutoFit/>
            </a:bodyPr>
            <a:lstStyle/>
            <a:p>
              <a:pPr algn="just">
                <a:buFontTx/>
                <a:buChar char="-"/>
                <a:defRPr/>
              </a:pPr>
              <a:r>
                <a:rPr lang="en-US" sz="1600" dirty="0"/>
                <a:t>Negative relationship between fishing effort and mean Trophic Level (</a:t>
              </a:r>
              <a:r>
                <a:rPr lang="en-US" sz="1600" dirty="0" err="1"/>
                <a:t>mTL</a:t>
              </a:r>
              <a:r>
                <a:rPr lang="en-US" sz="1600" dirty="0"/>
                <a:t>) of benthic and </a:t>
              </a:r>
              <a:r>
                <a:rPr lang="en-US" sz="1600" dirty="0" err="1"/>
                <a:t>demersal</a:t>
              </a:r>
              <a:r>
                <a:rPr lang="en-US" sz="1600" dirty="0"/>
                <a:t> communities</a:t>
              </a:r>
            </a:p>
            <a:p>
              <a:pPr algn="just">
                <a:buFontTx/>
                <a:buChar char="-"/>
                <a:defRPr/>
              </a:pPr>
              <a:r>
                <a:rPr lang="en-US" sz="1600" dirty="0"/>
                <a:t> A</a:t>
              </a:r>
              <a:r>
                <a:rPr lang="es-ES" sz="1600" dirty="0"/>
                <a:t> </a:t>
              </a:r>
              <a:r>
                <a:rPr lang="es-ES" sz="1600" dirty="0" err="1"/>
                <a:t>strong</a:t>
              </a:r>
              <a:r>
                <a:rPr lang="es-ES" sz="1600" dirty="0"/>
                <a:t> local </a:t>
              </a:r>
              <a:r>
                <a:rPr lang="en-US" sz="1600" dirty="0"/>
                <a:t>influence of this anthropogenic pressure on the benthic-</a:t>
              </a:r>
              <a:r>
                <a:rPr lang="en-US" sz="1600" dirty="0" err="1"/>
                <a:t>demersal</a:t>
              </a:r>
              <a:r>
                <a:rPr lang="en-US" sz="1600" dirty="0"/>
                <a:t> food webs</a:t>
              </a:r>
              <a:endParaRPr lang="es-ES" sz="1600" dirty="0"/>
            </a:p>
          </p:txBody>
        </p:sp>
      </p:grpSp>
      <p:grpSp>
        <p:nvGrpSpPr>
          <p:cNvPr id="5" name="38 Grupo"/>
          <p:cNvGrpSpPr>
            <a:grpSpLocks/>
          </p:cNvGrpSpPr>
          <p:nvPr/>
        </p:nvGrpSpPr>
        <p:grpSpPr bwMode="auto">
          <a:xfrm>
            <a:off x="611188" y="5229225"/>
            <a:ext cx="8208963" cy="1089600"/>
            <a:chOff x="611560" y="5229200"/>
            <a:chExt cx="8208912" cy="1089406"/>
          </a:xfrm>
        </p:grpSpPr>
        <p:sp>
          <p:nvSpPr>
            <p:cNvPr id="21" name="20 CuadroTexto"/>
            <p:cNvSpPr txBox="1"/>
            <p:nvPr/>
          </p:nvSpPr>
          <p:spPr>
            <a:xfrm>
              <a:off x="611560" y="5733935"/>
              <a:ext cx="8208912" cy="5846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dirty="0"/>
                <a:t>New </a:t>
              </a:r>
              <a:r>
                <a:rPr lang="es-ES" sz="3200" dirty="0" err="1"/>
                <a:t>purpose</a:t>
              </a:r>
              <a:r>
                <a:rPr lang="es-ES" sz="3200" dirty="0"/>
                <a:t>: </a:t>
              </a:r>
              <a:r>
                <a:rPr lang="es-ES" sz="3200" dirty="0" err="1"/>
                <a:t>spatio</a:t>
              </a:r>
              <a:r>
                <a:rPr lang="es-ES" sz="3200" dirty="0"/>
                <a:t>-temporal </a:t>
              </a:r>
              <a:r>
                <a:rPr lang="es-ES" sz="3200" dirty="0" err="1"/>
                <a:t>approach</a:t>
              </a:r>
              <a:endParaRPr lang="es-ES" sz="3200" dirty="0"/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4499323" y="5229200"/>
              <a:ext cx="217487" cy="21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H="1">
              <a:off x="4716810" y="5229200"/>
              <a:ext cx="215899" cy="21586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 de flecha"/>
            <p:cNvCxnSpPr/>
            <p:nvPr/>
          </p:nvCxnSpPr>
          <p:spPr>
            <a:xfrm>
              <a:off x="4716810" y="5445062"/>
              <a:ext cx="0" cy="2888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572001" y="2636838"/>
            <a:ext cx="4176713" cy="3893374"/>
          </a:xfrm>
          <a:prstGeom prst="rect">
            <a:avLst/>
          </a:prstGeom>
          <a:solidFill>
            <a:schemeClr val="accent6"/>
          </a:solidFill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Data: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mainly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fish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(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commercial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cephalopods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and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crustaceans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).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Problems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to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calculate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MTL_2.0?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9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Databases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uploaded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by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each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country: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differences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in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species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, data (B,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sizes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), time series, </a:t>
            </a:r>
            <a:r>
              <a:rPr lang="es-ES" sz="1900" dirty="0" err="1" smtClean="0">
                <a:solidFill>
                  <a:schemeClr val="bg1"/>
                </a:solidFill>
                <a:latin typeface="+mn-lt"/>
                <a:cs typeface="+mn-cs"/>
              </a:rPr>
              <a:t>seasons</a:t>
            </a:r>
            <a:r>
              <a:rPr lang="es-ES" sz="1900" dirty="0" smtClean="0">
                <a:solidFill>
                  <a:schemeClr val="bg1"/>
                </a:solidFill>
                <a:latin typeface="+mn-lt"/>
                <a:cs typeface="+mn-cs"/>
              </a:rPr>
              <a:t>/</a:t>
            </a:r>
            <a:r>
              <a:rPr lang="es-ES" sz="1900" dirty="0" err="1" smtClean="0">
                <a:solidFill>
                  <a:schemeClr val="bg1"/>
                </a:solidFill>
                <a:latin typeface="+mn-lt"/>
                <a:cs typeface="+mn-cs"/>
              </a:rPr>
              <a:t>quarters</a:t>
            </a:r>
            <a:r>
              <a:rPr lang="es-ES" sz="1900" dirty="0" smtClean="0">
                <a:solidFill>
                  <a:schemeClr val="bg1"/>
                </a:solidFill>
                <a:latin typeface="+mn-lt"/>
                <a:cs typeface="+mn-cs"/>
              </a:rPr>
              <a:t>, </a:t>
            </a:r>
            <a:r>
              <a:rPr lang="es-ES" sz="1900" dirty="0" err="1" smtClean="0">
                <a:solidFill>
                  <a:schemeClr val="bg1"/>
                </a:solidFill>
                <a:latin typeface="+mn-lt"/>
                <a:cs typeface="+mn-cs"/>
              </a:rPr>
              <a:t>gears</a:t>
            </a:r>
            <a:r>
              <a:rPr lang="es-ES" sz="1900" dirty="0" smtClean="0">
                <a:solidFill>
                  <a:schemeClr val="bg1"/>
                </a:solidFill>
                <a:latin typeface="+mn-lt"/>
                <a:cs typeface="+mn-cs"/>
              </a:rPr>
              <a:t>.</a:t>
            </a:r>
            <a:endParaRPr lang="es-ES" sz="19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9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No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clear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relation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between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catch and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hauls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(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errors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detected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9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Biomass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data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were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not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always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available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(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only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1900" dirty="0" err="1">
                <a:solidFill>
                  <a:schemeClr val="bg1"/>
                </a:solidFill>
                <a:latin typeface="+mn-lt"/>
                <a:cs typeface="+mn-cs"/>
              </a:rPr>
              <a:t>sizes</a:t>
            </a:r>
            <a:r>
              <a:rPr lang="es-ES" sz="1900" dirty="0">
                <a:solidFill>
                  <a:schemeClr val="bg1"/>
                </a:solidFill>
                <a:latin typeface="+mn-lt"/>
                <a:cs typeface="+mn-cs"/>
              </a:rPr>
              <a:t>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8314" y="2636838"/>
            <a:ext cx="3816351" cy="1631216"/>
          </a:xfrm>
          <a:prstGeom prst="rect">
            <a:avLst/>
          </a:prstGeom>
          <a:solidFill>
            <a:srgbClr val="0070C0"/>
          </a:solidFill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+mn-lt"/>
                <a:cs typeface="+mn-cs"/>
              </a:rPr>
              <a:t>Availability</a:t>
            </a: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- online </a:t>
            </a:r>
            <a:r>
              <a:rPr lang="es-ES" sz="2000" dirty="0" err="1">
                <a:solidFill>
                  <a:schemeClr val="bg1"/>
                </a:solidFill>
                <a:latin typeface="+mn-lt"/>
                <a:cs typeface="+mn-cs"/>
              </a:rPr>
              <a:t>database</a:t>
            </a:r>
            <a:endParaRPr lang="es-ES" sz="20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0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+mn-lt"/>
                <a:cs typeface="+mn-cs"/>
              </a:rPr>
              <a:t>Standardised</a:t>
            </a: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 data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0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Long-</a:t>
            </a:r>
            <a:r>
              <a:rPr lang="es-ES" sz="2000" dirty="0" err="1">
                <a:solidFill>
                  <a:schemeClr val="bg1"/>
                </a:solidFill>
                <a:latin typeface="+mn-lt"/>
                <a:cs typeface="+mn-cs"/>
              </a:rPr>
              <a:t>term</a:t>
            </a: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 data</a:t>
            </a:r>
            <a:endParaRPr lang="es-ES" sz="2000" dirty="0">
              <a:latin typeface="+mn-lt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I: </a:t>
            </a:r>
            <a:r>
              <a:rPr lang="es-ES" sz="3600" b="1" dirty="0" err="1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Datras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 (</a:t>
            </a:r>
            <a:r>
              <a:rPr lang="es-ES" sz="3600" b="1" dirty="0" err="1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biomass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)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9" name="12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1" descr="Sketched like unlike icon. | CanStock"/>
          <p:cNvPicPr>
            <a:picLocks noChangeAspect="1" noChangeArrowheads="1"/>
          </p:cNvPicPr>
          <p:nvPr/>
        </p:nvPicPr>
        <p:blipFill>
          <a:blip r:embed="rId3" cstate="print"/>
          <a:srcRect t="8929" r="49747" b="25592"/>
          <a:stretch>
            <a:fillRect/>
          </a:stretch>
        </p:blipFill>
        <p:spPr bwMode="auto">
          <a:xfrm>
            <a:off x="1476376" y="981076"/>
            <a:ext cx="16557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1" descr="Sketched like unlike icon. | CanStock"/>
          <p:cNvPicPr>
            <a:picLocks noChangeAspect="1" noChangeArrowheads="1"/>
          </p:cNvPicPr>
          <p:nvPr/>
        </p:nvPicPr>
        <p:blipFill>
          <a:blip r:embed="rId3" cstate="print"/>
          <a:srcRect l="50253" t="24023" b="14606"/>
          <a:stretch>
            <a:fillRect/>
          </a:stretch>
        </p:blipFill>
        <p:spPr bwMode="auto">
          <a:xfrm>
            <a:off x="5867400" y="1008063"/>
            <a:ext cx="1639888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60323"/>
            <a:ext cx="7775526" cy="318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II: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Trophic </a:t>
            </a:r>
            <a:r>
              <a:rPr lang="es-ES" sz="3600" b="1" dirty="0" err="1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levels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 (</a:t>
            </a:r>
            <a:r>
              <a:rPr lang="es-ES" sz="3600" b="1" dirty="0" err="1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TLs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)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14 Imagen" descr="unname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467544" y="4495036"/>
          <a:ext cx="8424936" cy="21023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41175"/>
                <a:gridCol w="7183761"/>
              </a:tblGrid>
              <a:tr h="525579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Summary of the different scenarios in the MTL indicator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25579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2000" b="1" i="0" u="none" strike="noStrike" dirty="0" smtClean="0"/>
                        <a:t>MTL_2.0</a:t>
                      </a:r>
                      <a:r>
                        <a:rPr lang="es-ES" sz="1400" b="1" i="0" u="none" strike="noStrike" dirty="0" smtClean="0"/>
                        <a:t> 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i="0" u="none" strike="noStrike" dirty="0"/>
                        <a:t>TL cut-off of 2.0 (including all consumers into the analysis)</a:t>
                      </a:r>
                      <a:r>
                        <a:rPr lang="en-US" sz="1400" i="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25579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2000" b="1" i="0" u="none" strike="noStrike" dirty="0"/>
                        <a:t>MTL_3.25</a:t>
                      </a:r>
                      <a:r>
                        <a:rPr lang="es-ES" sz="1400" b="1" i="0" u="none" strike="noStrike" dirty="0"/>
                        <a:t> 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i="0" u="none" strike="noStrike" dirty="0"/>
                        <a:t>TL cut-off of 3.25 (=MTI of </a:t>
                      </a:r>
                      <a:r>
                        <a:rPr lang="en-US" sz="2000" i="0" u="none" strike="noStrike" dirty="0" err="1"/>
                        <a:t>Pauly</a:t>
                      </a:r>
                      <a:r>
                        <a:rPr lang="en-US" sz="2000" i="0" u="none" strike="noStrike" dirty="0"/>
                        <a:t> &amp; Watson 2005)</a:t>
                      </a:r>
                      <a:r>
                        <a:rPr lang="en-US" sz="1400" i="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25579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2000" b="1" i="0" u="none" strike="noStrike" dirty="0"/>
                        <a:t>MTL_4.0</a:t>
                      </a:r>
                      <a:r>
                        <a:rPr lang="es-ES" sz="1400" b="1" i="0" u="none" strike="noStrike" dirty="0"/>
                        <a:t> 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i="0" u="none" strike="noStrike" dirty="0"/>
                        <a:t>TL cut-off of 4.0 (focus on higher predators)</a:t>
                      </a:r>
                      <a:r>
                        <a:rPr lang="en-US" sz="1400" i="0" u="none" strike="noStrike" dirty="0"/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109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es-E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611560" y="181192"/>
            <a:ext cx="8261160" cy="6560176"/>
            <a:chOff x="631320" y="0"/>
            <a:chExt cx="8261160" cy="6560176"/>
          </a:xfrm>
        </p:grpSpPr>
        <p:sp>
          <p:nvSpPr>
            <p:cNvPr id="76" name="75 Flecha doblada hacia arriba"/>
            <p:cNvSpPr/>
            <p:nvPr/>
          </p:nvSpPr>
          <p:spPr>
            <a:xfrm rot="5400000">
              <a:off x="5904034" y="465492"/>
              <a:ext cx="396044" cy="864096"/>
            </a:xfrm>
            <a:prstGeom prst="bent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Elipse"/>
            <p:cNvSpPr/>
            <p:nvPr/>
          </p:nvSpPr>
          <p:spPr>
            <a:xfrm>
              <a:off x="3851920" y="0"/>
              <a:ext cx="2016224" cy="90872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77 Rectángulo redondeado"/>
            <p:cNvSpPr/>
            <p:nvPr/>
          </p:nvSpPr>
          <p:spPr>
            <a:xfrm>
              <a:off x="4499992" y="5951402"/>
              <a:ext cx="2808312" cy="57606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78 Rectángulo redondeado"/>
            <p:cNvSpPr/>
            <p:nvPr/>
          </p:nvSpPr>
          <p:spPr>
            <a:xfrm>
              <a:off x="4499992" y="5013176"/>
              <a:ext cx="2808312" cy="57606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79 Rectángulo redondeado"/>
            <p:cNvSpPr/>
            <p:nvPr/>
          </p:nvSpPr>
          <p:spPr>
            <a:xfrm>
              <a:off x="4499992" y="4252152"/>
              <a:ext cx="2808312" cy="43204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80 Rectángulo redondeado"/>
            <p:cNvSpPr/>
            <p:nvPr/>
          </p:nvSpPr>
          <p:spPr>
            <a:xfrm>
              <a:off x="4427984" y="3212976"/>
              <a:ext cx="2952328" cy="7200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81 Rectángulo redondeado"/>
            <p:cNvSpPr/>
            <p:nvPr/>
          </p:nvSpPr>
          <p:spPr>
            <a:xfrm>
              <a:off x="4644008" y="1916832"/>
              <a:ext cx="2448272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Elipse"/>
            <p:cNvSpPr/>
            <p:nvPr/>
          </p:nvSpPr>
          <p:spPr>
            <a:xfrm>
              <a:off x="6454088" y="967080"/>
              <a:ext cx="2376264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83 Elipse"/>
            <p:cNvSpPr/>
            <p:nvPr/>
          </p:nvSpPr>
          <p:spPr>
            <a:xfrm>
              <a:off x="2845232" y="1008024"/>
              <a:ext cx="2376264" cy="7200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84 Rectángulo redondeado"/>
            <p:cNvSpPr/>
            <p:nvPr/>
          </p:nvSpPr>
          <p:spPr>
            <a:xfrm>
              <a:off x="6516216" y="72008"/>
              <a:ext cx="2376264" cy="83671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6" name="37 Grupo"/>
            <p:cNvGrpSpPr/>
            <p:nvPr/>
          </p:nvGrpSpPr>
          <p:grpSpPr>
            <a:xfrm>
              <a:off x="631320" y="4039896"/>
              <a:ext cx="4131228" cy="2520280"/>
              <a:chOff x="827584" y="3429000"/>
              <a:chExt cx="4131228" cy="2520280"/>
            </a:xfrm>
          </p:grpSpPr>
          <p:pic>
            <p:nvPicPr>
              <p:cNvPr id="103" name="Imagen 2" descr="Diagrama&#10;&#10;Descripción generada automáticamente"/>
              <p:cNvPicPr>
                <a:picLocks noChangeAspect="1"/>
              </p:cNvPicPr>
              <p:nvPr/>
            </p:nvPicPr>
            <p:blipFill>
              <a:blip r:embed="rId2" cstate="print"/>
              <a:srcRect l="33945" t="27960" r="44304" b="51546"/>
              <a:stretch>
                <a:fillRect/>
              </a:stretch>
            </p:blipFill>
            <p:spPr bwMode="auto">
              <a:xfrm>
                <a:off x="827584" y="3429000"/>
                <a:ext cx="3780420" cy="2520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103 Rectángulo"/>
              <p:cNvSpPr/>
              <p:nvPr/>
            </p:nvSpPr>
            <p:spPr>
              <a:xfrm>
                <a:off x="2942588" y="5314264"/>
                <a:ext cx="216024" cy="1440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2942588" y="5530288"/>
                <a:ext cx="216024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2942588" y="5746312"/>
                <a:ext cx="216024" cy="14401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106 CuadroTexto"/>
              <p:cNvSpPr txBox="1"/>
              <p:nvPr/>
            </p:nvSpPr>
            <p:spPr>
              <a:xfrm>
                <a:off x="3104008" y="5270393"/>
                <a:ext cx="1854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/>
                  <a:t>INCREASING TREND</a:t>
                </a:r>
                <a:endParaRPr lang="es-ES" sz="1000" b="1" dirty="0"/>
              </a:p>
            </p:txBody>
          </p:sp>
          <p:sp>
            <p:nvSpPr>
              <p:cNvPr id="108" name="107 CuadroTexto"/>
              <p:cNvSpPr txBox="1"/>
              <p:nvPr/>
            </p:nvSpPr>
            <p:spPr>
              <a:xfrm>
                <a:off x="3086604" y="5500091"/>
                <a:ext cx="12067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/>
                  <a:t>NO TREND</a:t>
                </a:r>
                <a:endParaRPr lang="es-ES" sz="1000" b="1" dirty="0"/>
              </a:p>
            </p:txBody>
          </p:sp>
          <p:sp>
            <p:nvSpPr>
              <p:cNvPr id="109" name="108 CuadroTexto"/>
              <p:cNvSpPr txBox="1"/>
              <p:nvPr/>
            </p:nvSpPr>
            <p:spPr>
              <a:xfrm>
                <a:off x="3086604" y="5687979"/>
                <a:ext cx="1872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b="1" dirty="0" smtClean="0"/>
                  <a:t>DECREASING TREND</a:t>
                </a:r>
                <a:endParaRPr lang="es-ES" sz="1000" b="1" dirty="0"/>
              </a:p>
            </p:txBody>
          </p:sp>
        </p:grpSp>
        <p:sp>
          <p:nvSpPr>
            <p:cNvPr id="87" name="1 CuadroTexto"/>
            <p:cNvSpPr txBox="1">
              <a:spLocks noChangeArrowheads="1"/>
            </p:cNvSpPr>
            <p:nvPr/>
          </p:nvSpPr>
          <p:spPr bwMode="auto">
            <a:xfrm>
              <a:off x="2989148" y="1144504"/>
              <a:ext cx="21605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Local TL per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species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(i)</a:t>
              </a:r>
            </a:p>
          </p:txBody>
        </p:sp>
        <p:sp>
          <p:nvSpPr>
            <p:cNvPr id="88" name="2 CuadroTexto"/>
            <p:cNvSpPr txBox="1">
              <a:spLocks noChangeArrowheads="1"/>
            </p:cNvSpPr>
            <p:nvPr/>
          </p:nvSpPr>
          <p:spPr bwMode="auto">
            <a:xfrm>
              <a:off x="6526295" y="1035320"/>
              <a:ext cx="21605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Biomass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per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haul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 per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species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(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Yi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) per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year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(k)</a:t>
              </a:r>
            </a:p>
          </p:txBody>
        </p:sp>
        <p:sp>
          <p:nvSpPr>
            <p:cNvPr id="89" name="7 CuadroTexto"/>
            <p:cNvSpPr txBox="1">
              <a:spLocks noChangeArrowheads="1"/>
            </p:cNvSpPr>
            <p:nvPr/>
          </p:nvSpPr>
          <p:spPr bwMode="auto">
            <a:xfrm>
              <a:off x="6516216" y="188640"/>
              <a:ext cx="22423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DATRAS: </a:t>
              </a:r>
            </a:p>
            <a:p>
              <a:pPr algn="ctr">
                <a:defRPr/>
              </a:pP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Biomass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by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haul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by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year</a:t>
              </a:r>
              <a:endParaRPr lang="es-E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90" name="8 CuadroTexto"/>
            <p:cNvSpPr txBox="1">
              <a:spLocks noChangeArrowheads="1"/>
            </p:cNvSpPr>
            <p:nvPr/>
          </p:nvSpPr>
          <p:spPr bwMode="auto">
            <a:xfrm>
              <a:off x="4139952" y="260648"/>
              <a:ext cx="1512168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dirty="0" err="1">
                  <a:latin typeface="Calibri" pitchFamily="34" charset="0"/>
                </a:rPr>
                <a:t>Associate</a:t>
              </a:r>
              <a:r>
                <a:rPr lang="es-ES" sz="1200" b="1" dirty="0">
                  <a:latin typeface="Calibri" pitchFamily="34" charset="0"/>
                </a:rPr>
                <a:t> </a:t>
              </a:r>
              <a:r>
                <a:rPr lang="es-ES" sz="1200" b="1" dirty="0" err="1">
                  <a:latin typeface="Calibri" pitchFamily="34" charset="0"/>
                </a:rPr>
                <a:t>covariates</a:t>
              </a:r>
              <a:r>
                <a:rPr lang="es-ES" sz="1200" b="1" dirty="0">
                  <a:latin typeface="Calibri" pitchFamily="34" charset="0"/>
                </a:rPr>
                <a:t>: </a:t>
              </a:r>
              <a:r>
                <a:rPr lang="es-ES" sz="1200" b="1" dirty="0" err="1" smtClean="0">
                  <a:latin typeface="Calibri" pitchFamily="34" charset="0"/>
                </a:rPr>
                <a:t>depth</a:t>
              </a:r>
              <a:r>
                <a:rPr lang="es-ES" sz="1200" b="1" dirty="0">
                  <a:latin typeface="Calibri" pitchFamily="34" charset="0"/>
                </a:rPr>
                <a:t>, </a:t>
              </a:r>
              <a:r>
                <a:rPr lang="es-ES" sz="1200" b="1" dirty="0" err="1">
                  <a:latin typeface="Calibri" pitchFamily="34" charset="0"/>
                </a:rPr>
                <a:t>slope</a:t>
              </a:r>
              <a:r>
                <a:rPr lang="es-ES" sz="1200" b="1" dirty="0">
                  <a:latin typeface="Calibri" pitchFamily="34" charset="0"/>
                </a:rPr>
                <a:t>, SST, </a:t>
              </a:r>
              <a:r>
                <a:rPr lang="es-ES" sz="1200" b="1" dirty="0" err="1" smtClean="0">
                  <a:latin typeface="Calibri" pitchFamily="34" charset="0"/>
                </a:rPr>
                <a:t>chl</a:t>
              </a:r>
              <a:r>
                <a:rPr lang="es-ES" sz="1200" b="1" dirty="0" smtClean="0">
                  <a:latin typeface="Calibri" pitchFamily="34" charset="0"/>
                </a:rPr>
                <a:t> </a:t>
              </a:r>
              <a:endParaRPr lang="es-ES" sz="1200" b="1" dirty="0">
                <a:latin typeface="Calibri" pitchFamily="34" charset="0"/>
              </a:endParaRPr>
            </a:p>
          </p:txBody>
        </p:sp>
        <p:sp>
          <p:nvSpPr>
            <p:cNvPr id="91" name="29 CuadroTexto"/>
            <p:cNvSpPr txBox="1">
              <a:spLocks noChangeArrowheads="1"/>
            </p:cNvSpPr>
            <p:nvPr/>
          </p:nvSpPr>
          <p:spPr bwMode="auto">
            <a:xfrm>
              <a:off x="4715619" y="1981200"/>
              <a:ext cx="230346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Filter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cut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-off TL &gt; 2.0</a:t>
              </a:r>
            </a:p>
            <a:p>
              <a:pPr algn="ctr">
                <a:defRPr/>
              </a:pP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Filter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cut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-off TL &gt; 3.25</a:t>
              </a:r>
            </a:p>
            <a:p>
              <a:pPr algn="ctr">
                <a:defRPr/>
              </a:pP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Filter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cut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-off TL &gt; 4.0</a:t>
              </a:r>
            </a:p>
          </p:txBody>
        </p:sp>
        <p:sp>
          <p:nvSpPr>
            <p:cNvPr id="92" name="30 CuadroTexto"/>
            <p:cNvSpPr txBox="1">
              <a:spLocks noChangeArrowheads="1"/>
            </p:cNvSpPr>
            <p:nvPr/>
          </p:nvSpPr>
          <p:spPr bwMode="auto">
            <a:xfrm>
              <a:off x="4499719" y="3276600"/>
              <a:ext cx="2808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MTL_2.0, MTL_3.25, MTL_4.0, per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haul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</a:p>
          </p:txBody>
        </p:sp>
        <p:sp>
          <p:nvSpPr>
            <p:cNvPr id="93" name="32 CuadroTexto"/>
            <p:cNvSpPr txBox="1">
              <a:spLocks noChangeArrowheads="1"/>
            </p:cNvSpPr>
            <p:nvPr/>
          </p:nvSpPr>
          <p:spPr bwMode="auto">
            <a:xfrm>
              <a:off x="4499719" y="4284663"/>
              <a:ext cx="28082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MTL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by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haul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by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year</a:t>
              </a:r>
              <a:endParaRPr lang="es-E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94" name="33 CuadroTexto"/>
            <p:cNvSpPr txBox="1">
              <a:spLocks noChangeArrowheads="1"/>
            </p:cNvSpPr>
            <p:nvPr/>
          </p:nvSpPr>
          <p:spPr bwMode="auto">
            <a:xfrm>
              <a:off x="4513367" y="5007064"/>
              <a:ext cx="2808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Interpolation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of MTL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spatially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by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year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 (k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nearest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neighbors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)</a:t>
              </a:r>
              <a:endParaRPr lang="es-ES" sz="1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pic>
          <p:nvPicPr>
            <p:cNvPr id="95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0776" y="2853383"/>
              <a:ext cx="1365564" cy="413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95 Rectángulo"/>
            <p:cNvSpPr/>
            <p:nvPr/>
          </p:nvSpPr>
          <p:spPr>
            <a:xfrm>
              <a:off x="1866760" y="2708920"/>
              <a:ext cx="1696905" cy="687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/>
            </a:p>
          </p:txBody>
        </p:sp>
        <p:sp>
          <p:nvSpPr>
            <p:cNvPr id="97" name="54 CuadroTexto"/>
            <p:cNvSpPr txBox="1">
              <a:spLocks noChangeArrowheads="1"/>
            </p:cNvSpPr>
            <p:nvPr/>
          </p:nvSpPr>
          <p:spPr bwMode="auto">
            <a:xfrm>
              <a:off x="4499719" y="5914226"/>
              <a:ext cx="2808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Trend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of MTL per </a:t>
              </a:r>
              <a:r>
                <a:rPr lang="es-ES" sz="1600" b="1" dirty="0" err="1" smtClean="0">
                  <a:solidFill>
                    <a:schemeClr val="bg1"/>
                  </a:solidFill>
                  <a:latin typeface="Calibri" pitchFamily="34" charset="0"/>
                </a:rPr>
                <a:t>square</a:t>
              </a:r>
              <a:r>
                <a:rPr lang="es-ES" sz="1600" b="1" dirty="0" smtClean="0">
                  <a:solidFill>
                    <a:schemeClr val="bg1"/>
                  </a:solidFill>
                  <a:latin typeface="Calibri" pitchFamily="34" charset="0"/>
                </a:rPr>
                <a:t>.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Spatial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r>
                <a:rPr lang="es-ES" sz="1600" b="1" dirty="0" err="1">
                  <a:solidFill>
                    <a:schemeClr val="bg1"/>
                  </a:solidFill>
                  <a:latin typeface="Calibri" pitchFamily="34" charset="0"/>
                </a:rPr>
                <a:t>representation</a:t>
              </a:r>
              <a:r>
                <a:rPr lang="es-ES" sz="1600" b="1" dirty="0">
                  <a:solidFill>
                    <a:schemeClr val="bg1"/>
                  </a:solidFill>
                  <a:latin typeface="Calibri" pitchFamily="34" charset="0"/>
                </a:rPr>
                <a:t>.</a:t>
              </a:r>
            </a:p>
          </p:txBody>
        </p:sp>
        <p:sp>
          <p:nvSpPr>
            <p:cNvPr id="98" name="97 Flecha curvada hacia la derecha"/>
            <p:cNvSpPr/>
            <p:nvPr/>
          </p:nvSpPr>
          <p:spPr>
            <a:xfrm>
              <a:off x="3612368" y="2348880"/>
              <a:ext cx="792088" cy="1440160"/>
            </a:xfrm>
            <a:prstGeom prst="curved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9" name="98 Flecha curvada hacia la izquierda"/>
            <p:cNvSpPr/>
            <p:nvPr/>
          </p:nvSpPr>
          <p:spPr>
            <a:xfrm>
              <a:off x="7380312" y="3645024"/>
              <a:ext cx="288032" cy="864096"/>
            </a:xfrm>
            <a:prstGeom prst="curved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00" name="99 Flecha curvada hacia la izquierda"/>
            <p:cNvSpPr/>
            <p:nvPr/>
          </p:nvSpPr>
          <p:spPr>
            <a:xfrm>
              <a:off x="7380312" y="4581128"/>
              <a:ext cx="288032" cy="864096"/>
            </a:xfrm>
            <a:prstGeom prst="curved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01" name="100 Flecha izquierda, derecha y arriba"/>
            <p:cNvSpPr/>
            <p:nvPr/>
          </p:nvSpPr>
          <p:spPr>
            <a:xfrm rot="10800000">
              <a:off x="5262440" y="1210400"/>
              <a:ext cx="1181768" cy="634424"/>
            </a:xfrm>
            <a:prstGeom prst="leftRigh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101 Flecha curvada hacia la izquierda"/>
            <p:cNvSpPr/>
            <p:nvPr/>
          </p:nvSpPr>
          <p:spPr>
            <a:xfrm>
              <a:off x="7380312" y="5499344"/>
              <a:ext cx="288032" cy="864096"/>
            </a:xfrm>
            <a:prstGeom prst="curved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s-E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8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Imagen 5" descr="Mapa&#10;&#10;Descripción generada automáticamente"/>
          <p:cNvPicPr>
            <a:picLocks noChangeAspect="1"/>
          </p:cNvPicPr>
          <p:nvPr/>
        </p:nvPicPr>
        <p:blipFill>
          <a:blip r:embed="rId3" cstate="print"/>
          <a:srcRect t="6039" b="10921"/>
          <a:stretch>
            <a:fillRect/>
          </a:stretch>
        </p:blipFill>
        <p:spPr bwMode="auto">
          <a:xfrm>
            <a:off x="1187451" y="2708275"/>
            <a:ext cx="6823075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07951" y="908050"/>
            <a:ext cx="8928100" cy="2952750"/>
            <a:chOff x="107504" y="908720"/>
            <a:chExt cx="8928992" cy="2952328"/>
          </a:xfrm>
        </p:grpSpPr>
        <p:grpSp>
          <p:nvGrpSpPr>
            <p:cNvPr id="9222" name="14 Grupo"/>
            <p:cNvGrpSpPr>
              <a:grpSpLocks/>
            </p:cNvGrpSpPr>
            <p:nvPr/>
          </p:nvGrpSpPr>
          <p:grpSpPr bwMode="auto">
            <a:xfrm>
              <a:off x="6228184" y="908720"/>
              <a:ext cx="2808312" cy="1579133"/>
              <a:chOff x="827584" y="1196752"/>
              <a:chExt cx="2954685" cy="1579133"/>
            </a:xfrm>
          </p:grpSpPr>
          <p:pic>
            <p:nvPicPr>
              <p:cNvPr id="9235" name="Picture 8" descr="C:\Marian\Estrategias Marinas EEMM-ESMARES-C9\SuperCOBAM\mtl_descendent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27584" y="1196752"/>
                <a:ext cx="2954685" cy="1579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1" name="10 Conector recto"/>
              <p:cNvCxnSpPr/>
              <p:nvPr/>
            </p:nvCxnSpPr>
            <p:spPr>
              <a:xfrm>
                <a:off x="1259950" y="1701505"/>
                <a:ext cx="2303496" cy="503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3" name="18 Grupo"/>
            <p:cNvGrpSpPr>
              <a:grpSpLocks/>
            </p:cNvGrpSpPr>
            <p:nvPr/>
          </p:nvGrpSpPr>
          <p:grpSpPr bwMode="auto">
            <a:xfrm>
              <a:off x="3059832" y="908720"/>
              <a:ext cx="2845495" cy="1520777"/>
              <a:chOff x="4283968" y="3275061"/>
              <a:chExt cx="2845495" cy="1520777"/>
            </a:xfrm>
          </p:grpSpPr>
          <p:pic>
            <p:nvPicPr>
              <p:cNvPr id="9233" name="Picture 6" descr="C:\Marian\Estrategias Marinas EEMM-ESMARES-C9\SuperCOBAM\mtl_sin tendencia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83968" y="3275061"/>
                <a:ext cx="2845495" cy="1520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" name="16 Conector recto"/>
              <p:cNvCxnSpPr/>
              <p:nvPr/>
            </p:nvCxnSpPr>
            <p:spPr>
              <a:xfrm>
                <a:off x="4716528" y="4005207"/>
                <a:ext cx="21608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24" name="15 Grupo"/>
            <p:cNvGrpSpPr>
              <a:grpSpLocks/>
            </p:cNvGrpSpPr>
            <p:nvPr/>
          </p:nvGrpSpPr>
          <p:grpSpPr bwMode="auto">
            <a:xfrm>
              <a:off x="107504" y="908720"/>
              <a:ext cx="2847181" cy="1502163"/>
              <a:chOff x="0" y="4725144"/>
              <a:chExt cx="2810669" cy="1502163"/>
            </a:xfrm>
          </p:grpSpPr>
          <p:pic>
            <p:nvPicPr>
              <p:cNvPr id="9231" name="Picture 7" descr="C:\Marian\Estrategias Marinas EEMM-ESMARES-C9\SuperCOBAM\mtl_ascendent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4725144"/>
                <a:ext cx="2810669" cy="1502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12 Conector recto"/>
              <p:cNvCxnSpPr/>
              <p:nvPr/>
            </p:nvCxnSpPr>
            <p:spPr>
              <a:xfrm flipV="1">
                <a:off x="394959" y="5156882"/>
                <a:ext cx="2159737" cy="5047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19 Conector recto"/>
            <p:cNvCxnSpPr/>
            <p:nvPr/>
          </p:nvCxnSpPr>
          <p:spPr>
            <a:xfrm>
              <a:off x="539347" y="1916639"/>
              <a:ext cx="2448170" cy="194440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2700151" y="1916639"/>
              <a:ext cx="287366" cy="194440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492392" y="1916639"/>
              <a:ext cx="431843" cy="158409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flipH="1">
              <a:off x="3924235" y="1916639"/>
              <a:ext cx="1727373" cy="158409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flipH="1">
              <a:off x="4859367" y="1988066"/>
              <a:ext cx="1800405" cy="144124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flipH="1">
              <a:off x="4859367" y="1916639"/>
              <a:ext cx="3961208" cy="151267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1" y="6908140"/>
            <a:ext cx="18473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11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GB" sz="110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endParaRPr lang="es-ES" sz="800"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es-E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MTL_2.0</a:t>
            </a:r>
          </a:p>
        </p:txBody>
      </p:sp>
      <p:pic>
        <p:nvPicPr>
          <p:cNvPr id="10244" name="14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5 Rectángulo"/>
          <p:cNvSpPr>
            <a:spLocks noChangeArrowheads="1"/>
          </p:cNvSpPr>
          <p:nvPr/>
        </p:nvSpPr>
        <p:spPr bwMode="auto">
          <a:xfrm>
            <a:off x="395288" y="981076"/>
            <a:ext cx="828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/>
              <a:t>* TL cut-off of 2.0 (including all consumers into the analysis)</a:t>
            </a:r>
            <a:r>
              <a:rPr lang="en-US" sz="1200"/>
              <a:t> 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46" name="Imagen 2" descr="Diagrama&#10;&#10;Descripción generada automáticamente"/>
          <p:cNvPicPr>
            <a:picLocks noChangeAspect="1"/>
          </p:cNvPicPr>
          <p:nvPr/>
        </p:nvPicPr>
        <p:blipFill>
          <a:blip r:embed="rId3" cstate="print"/>
          <a:srcRect l="6512" t="13152" b="10568"/>
          <a:stretch>
            <a:fillRect/>
          </a:stretch>
        </p:blipFill>
        <p:spPr bwMode="auto">
          <a:xfrm>
            <a:off x="247651" y="1484313"/>
            <a:ext cx="83566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Imagen 3"/>
          <p:cNvPicPr>
            <a:picLocks noChangeAspect="1"/>
          </p:cNvPicPr>
          <p:nvPr/>
        </p:nvPicPr>
        <p:blipFill>
          <a:blip r:embed="rId4" cstate="print"/>
          <a:srcRect b="5589"/>
          <a:stretch>
            <a:fillRect/>
          </a:stretch>
        </p:blipFill>
        <p:spPr bwMode="auto">
          <a:xfrm>
            <a:off x="8388351" y="4508500"/>
            <a:ext cx="5762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r>
              <a:rPr lang="es-E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MTL_3.25</a:t>
            </a:r>
          </a:p>
        </p:txBody>
      </p:sp>
      <p:pic>
        <p:nvPicPr>
          <p:cNvPr id="11267" name="7 Imagen" descr="unnam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1" y="53976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4 Rectángulo"/>
          <p:cNvSpPr>
            <a:spLocks noChangeArrowheads="1"/>
          </p:cNvSpPr>
          <p:nvPr/>
        </p:nvSpPr>
        <p:spPr bwMode="auto">
          <a:xfrm>
            <a:off x="395288" y="981076"/>
            <a:ext cx="5329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/>
              <a:t>*TL cut-off of 3.25 (=MTI of Pauly &amp; Watson 2005)</a:t>
            </a:r>
            <a:r>
              <a:rPr lang="en-US" sz="1200"/>
              <a:t> </a:t>
            </a:r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269" name="Imagen 2" descr="Diagrama&#10;&#10;Descripción generada automáticamente con confianza media"/>
          <p:cNvPicPr>
            <a:picLocks noChangeAspect="1"/>
          </p:cNvPicPr>
          <p:nvPr/>
        </p:nvPicPr>
        <p:blipFill>
          <a:blip r:embed="rId3" cstate="print"/>
          <a:srcRect l="6967" t="12662" b="9966"/>
          <a:stretch>
            <a:fillRect/>
          </a:stretch>
        </p:blipFill>
        <p:spPr bwMode="auto">
          <a:xfrm>
            <a:off x="250825" y="1484314"/>
            <a:ext cx="83216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Imagen 3"/>
          <p:cNvPicPr>
            <a:picLocks noChangeAspect="1"/>
          </p:cNvPicPr>
          <p:nvPr/>
        </p:nvPicPr>
        <p:blipFill>
          <a:blip r:embed="rId4" cstate="print"/>
          <a:srcRect b="5589"/>
          <a:stretch>
            <a:fillRect/>
          </a:stretch>
        </p:blipFill>
        <p:spPr bwMode="auto">
          <a:xfrm>
            <a:off x="8388351" y="4508500"/>
            <a:ext cx="5762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571</Words>
  <Application>Microsoft Office PowerPoint</Application>
  <PresentationFormat>Presentación en pantalla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Izaskun Preciado</dc:creator>
  <cp:lastModifiedBy>Izaskun</cp:lastModifiedBy>
  <cp:revision>598</cp:revision>
  <dcterms:created xsi:type="dcterms:W3CDTF">2018-04-09T08:42:52Z</dcterms:created>
  <dcterms:modified xsi:type="dcterms:W3CDTF">2021-11-17T14:37:55Z</dcterms:modified>
</cp:coreProperties>
</file>