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SHEC3IpWT00j6m+88uOvmUfFp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c625d237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c625d23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625d23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5c625d237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g5c625d237e_0_14"/>
          <p:cNvGrpSpPr/>
          <p:nvPr/>
        </p:nvGrpSpPr>
        <p:grpSpPr>
          <a:xfrm>
            <a:off x="5800234" y="3807170"/>
            <a:ext cx="591423" cy="140843"/>
            <a:chOff x="4137525" y="2915950"/>
            <a:chExt cx="869100" cy="207000"/>
          </a:xfrm>
        </p:grpSpPr>
        <p:sp>
          <p:nvSpPr>
            <p:cNvPr id="11" name="Google Shape;11;g5c625d237e_0_14"/>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5c625d237e_0_14"/>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5c625d237e_0_14"/>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5c625d237e_0_14"/>
          <p:cNvSpPr txBox="1"/>
          <p:nvPr>
            <p:ph type="ctrTitle"/>
          </p:nvPr>
        </p:nvSpPr>
        <p:spPr>
          <a:xfrm>
            <a:off x="895010" y="1321067"/>
            <a:ext cx="10401900" cy="2306700"/>
          </a:xfrm>
          <a:prstGeom prst="rect">
            <a:avLst/>
          </a:prstGeom>
        </p:spPr>
        <p:txBody>
          <a:bodyPr anchorCtr="0" anchor="b" bIns="121900" lIns="121900" spcFirstLastPara="1" rIns="121900" wrap="square" tIns="12190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g5c625d237e_0_14"/>
          <p:cNvSpPr txBox="1"/>
          <p:nvPr>
            <p:ph idx="1" type="subTitle"/>
          </p:nvPr>
        </p:nvSpPr>
        <p:spPr>
          <a:xfrm>
            <a:off x="895000" y="4233168"/>
            <a:ext cx="104019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5c625d237e_0_1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g5c625d237e_0_54"/>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5c625d237e_0_54"/>
          <p:cNvSpPr txBox="1"/>
          <p:nvPr>
            <p:ph idx="1" type="body"/>
          </p:nvPr>
        </p:nvSpPr>
        <p:spPr>
          <a:xfrm>
            <a:off x="415600" y="43045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2" name="Google Shape;52;g5c625d237e_0_5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g5c625d237e_0_58"/>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g5c625d237e_0_60"/>
          <p:cNvSpPr txBox="1"/>
          <p:nvPr>
            <p:ph type="title"/>
          </p:nvPr>
        </p:nvSpPr>
        <p:spPr>
          <a:xfrm>
            <a:off x="1202919" y="284176"/>
            <a:ext cx="9784200" cy="1508700"/>
          </a:xfrm>
          <a:prstGeom prst="rect">
            <a:avLst/>
          </a:prstGeom>
          <a:noFill/>
          <a:ln>
            <a:noFill/>
          </a:ln>
        </p:spPr>
        <p:txBody>
          <a:bodyPr anchorCtr="0" anchor="ctr" bIns="45700" lIns="91425" spcFirstLastPara="1" rIns="91425" wrap="square" tIns="45700"/>
          <a:lstStyle>
            <a:lvl1pPr lvl="0" rtl="0" algn="l">
              <a:lnSpc>
                <a:spcPct val="85000"/>
              </a:lnSpc>
              <a:spcBef>
                <a:spcPts val="0"/>
              </a:spcBef>
              <a:spcAft>
                <a:spcPts val="0"/>
              </a:spcAft>
              <a:buClr>
                <a:schemeClr val="dk2"/>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57" name="Google Shape;57;g5c625d237e_0_60"/>
          <p:cNvSpPr txBox="1"/>
          <p:nvPr>
            <p:ph idx="1" type="body"/>
          </p:nvPr>
        </p:nvSpPr>
        <p:spPr>
          <a:xfrm>
            <a:off x="1202919" y="2011680"/>
            <a:ext cx="9784200" cy="42063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58" name="Google Shape;58;g5c625d237e_0_60"/>
          <p:cNvSpPr txBox="1"/>
          <p:nvPr>
            <p:ph idx="10" type="dt"/>
          </p:nvPr>
        </p:nvSpPr>
        <p:spPr>
          <a:xfrm>
            <a:off x="1202266" y="6422854"/>
            <a:ext cx="3000900" cy="365100"/>
          </a:xfrm>
          <a:prstGeom prst="rect">
            <a:avLst/>
          </a:prstGeom>
          <a:noFill/>
          <a:ln>
            <a:noFill/>
          </a:ln>
        </p:spPr>
        <p:txBody>
          <a:bodyPr anchorCtr="0" anchor="ctr" bIns="45700" lIns="91425" spcFirstLastPara="1" rIns="45700" wrap="square" tIns="4570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g5c625d237e_0_60"/>
          <p:cNvSpPr txBox="1"/>
          <p:nvPr>
            <p:ph idx="11" type="ftr"/>
          </p:nvPr>
        </p:nvSpPr>
        <p:spPr>
          <a:xfrm>
            <a:off x="5596471" y="6422854"/>
            <a:ext cx="5044500" cy="365100"/>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g5c625d237e_0_60"/>
          <p:cNvSpPr txBox="1"/>
          <p:nvPr>
            <p:ph idx="12" type="sldNum"/>
          </p:nvPr>
        </p:nvSpPr>
        <p:spPr>
          <a:xfrm>
            <a:off x="10658927" y="6422854"/>
            <a:ext cx="946200" cy="365100"/>
          </a:xfrm>
          <a:prstGeom prst="rect">
            <a:avLst/>
          </a:prstGeom>
          <a:noFill/>
          <a:ln>
            <a:noFill/>
          </a:ln>
        </p:spPr>
        <p:txBody>
          <a:bodyPr anchorCtr="0" anchor="ctr" bIns="45700" lIns="45700" spcFirstLastPara="1" rIns="91425" wrap="square" tIns="45700">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g5c625d237e_0_22"/>
          <p:cNvSpPr txBox="1"/>
          <p:nvPr>
            <p:ph type="title"/>
          </p:nvPr>
        </p:nvSpPr>
        <p:spPr>
          <a:xfrm>
            <a:off x="895000" y="2855000"/>
            <a:ext cx="10469700" cy="1148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5c625d237e_0_2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g5c625d237e_0_2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5c625d237e_0_25"/>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g5c625d237e_0_2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g5c625d237e_0_29"/>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5c625d237e_0_29"/>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g5c625d237e_0_29"/>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g5c625d237e_0_2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g5c625d237e_0_3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5c625d237e_0_3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g5c625d237e_0_3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5c625d237e_0_3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g5c625d237e_0_3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5c625d237e_0_41"/>
          <p:cNvSpPr txBox="1"/>
          <p:nvPr>
            <p:ph type="title"/>
          </p:nvPr>
        </p:nvSpPr>
        <p:spPr>
          <a:xfrm>
            <a:off x="653667" y="701800"/>
            <a:ext cx="8302800" cy="54543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g5c625d237e_0_41"/>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5c625d237e_0_44"/>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5c625d237e_0_4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5c625d237e_0_44"/>
          <p:cNvSpPr txBox="1"/>
          <p:nvPr>
            <p:ph type="title"/>
          </p:nvPr>
        </p:nvSpPr>
        <p:spPr>
          <a:xfrm>
            <a:off x="354000" y="1441867"/>
            <a:ext cx="5393700" cy="22803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g5c625d237e_0_44"/>
          <p:cNvSpPr txBox="1"/>
          <p:nvPr>
            <p:ph idx="1" type="subTitle"/>
          </p:nvPr>
        </p:nvSpPr>
        <p:spPr>
          <a:xfrm>
            <a:off x="354000" y="379360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g5c625d237e_0_44"/>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5" name="Google Shape;45;g5c625d237e_0_4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g5c625d237e_0_51"/>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g5c625d237e_0_51"/>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g5c625d237e_0_1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g5c625d237e_0_1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g5c625d237e_0_1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g5c625d237e_0_5"/>
          <p:cNvSpPr txBox="1"/>
          <p:nvPr>
            <p:ph type="ctrTitle"/>
          </p:nvPr>
        </p:nvSpPr>
        <p:spPr>
          <a:xfrm>
            <a:off x="895010" y="1321067"/>
            <a:ext cx="10401900" cy="2306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GB"/>
              <a:t>Unit 5 - Task 1</a:t>
            </a:r>
            <a:endParaRPr/>
          </a:p>
        </p:txBody>
      </p:sp>
      <p:sp>
        <p:nvSpPr>
          <p:cNvPr id="66" name="Google Shape;66;g5c625d237e_0_5"/>
          <p:cNvSpPr txBox="1"/>
          <p:nvPr>
            <p:ph idx="1" type="subTitle"/>
          </p:nvPr>
        </p:nvSpPr>
        <p:spPr>
          <a:xfrm>
            <a:off x="895000" y="4233168"/>
            <a:ext cx="10401900" cy="1056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GB"/>
              <a:t>Working with Briefs in the Industry</a:t>
            </a:r>
            <a:endParaRPr/>
          </a:p>
          <a:p>
            <a:pPr indent="-406400" lvl="0" marL="457200" rtl="0" algn="ctr">
              <a:spcBef>
                <a:spcPts val="0"/>
              </a:spcBef>
              <a:spcAft>
                <a:spcPts val="0"/>
              </a:spcAft>
              <a:buSzPts val="2800"/>
              <a:buChar char="-"/>
            </a:pPr>
            <a:r>
              <a:rPr lang="en-GB"/>
              <a:t>By Joseph Roper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READING A BRIEF</a:t>
            </a:r>
            <a:endParaRPr/>
          </a:p>
        </p:txBody>
      </p:sp>
      <p:sp>
        <p:nvSpPr>
          <p:cNvPr id="120" name="Google Shape;120;p10"/>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When the producer receives a brief from the client it is crucial that the employee can fully understand the brief, especially the idea around the product as without it the production company would struggle to make the product specified in the brief. Other elements contained within the brief that the employee will have to understand are the products; Demographics, Geographic’s, Market Competition, Use (marketing/advertising etc.), Style and the Technical Specifications (FPS, Aspect Ratio, overall quality of final product).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CRUCIAL</a:t>
            </a:r>
            <a:endParaRPr/>
          </a:p>
        </p:txBody>
      </p:sp>
      <p:sp>
        <p:nvSpPr>
          <p:cNvPr id="126" name="Google Shape;126;p11"/>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It is important for the product creators to understand all of the details within the product brief. Otherwise, the end result will not match the requirements specified in the brief making the client unhappy leading to a bad working relationship. Knowing all the factors within a brief can help the producer plan out the project in terms of; Timescales, Resources, Locations, Crew and Post Production.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NEGOTIATING THE BRIEF: CONSULTATION WITH THE CLIENT.</a:t>
            </a:r>
            <a:endParaRPr/>
          </a:p>
        </p:txBody>
      </p:sp>
      <p:sp>
        <p:nvSpPr>
          <p:cNvPr id="132" name="Google Shape;132;p12"/>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600"/>
              </a:spcBef>
              <a:spcAft>
                <a:spcPts val="0"/>
              </a:spcAft>
              <a:buSzPts val="2400"/>
              <a:buChar char="●"/>
            </a:pPr>
            <a:r>
              <a:rPr lang="en-GB">
                <a:solidFill>
                  <a:schemeClr val="dk1"/>
                </a:solidFill>
              </a:rPr>
              <a:t>The first step of collaborating with a company is consulting with them. The consultation process can be either formal or informal depending on the relationship between the client and the production company. While consulting over a negotiated brief it is the perfect time to recommend any improvements that could be made to make the product more valuable. However, when working with a contracted brief although there is a consultation process no creative input can be made by the production house only the client. This can be an advantage as the detailed brief makes it clear to the producers on what to do. On the other hand, if there are any issues in the brief the production house cannot speak up about it meaning changes won’t be made for the better.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DISCRETION IN INTERPRETING THE BRIEF</a:t>
            </a:r>
            <a:endParaRPr/>
          </a:p>
        </p:txBody>
      </p:sp>
      <p:sp>
        <p:nvSpPr>
          <p:cNvPr id="138" name="Google Shape;138;p13"/>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600"/>
              </a:spcBef>
              <a:spcAft>
                <a:spcPts val="0"/>
              </a:spcAft>
              <a:buSzPts val="2400"/>
              <a:buChar char="●"/>
            </a:pPr>
            <a:r>
              <a:rPr lang="en-GB">
                <a:solidFill>
                  <a:schemeClr val="dk1"/>
                </a:solidFill>
              </a:rPr>
              <a:t>When dealing with a brief discretion is advised to develop good relations between the client and the producer. When given a brief the production company will have to read and interpret the brief while holding professional standards and only think about how the project will be carried out for example how to create, distribute and market the product. This thought process usually occurs when consulting with the client and discussing different ideas around the project.</a:t>
            </a:r>
            <a:endParaRPr>
              <a:solidFill>
                <a:schemeClr val="dk1"/>
              </a:solidFill>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5c625d237e_0_0"/>
          <p:cNvSpPr txBox="1"/>
          <p:nvPr>
            <p:ph type="title"/>
          </p:nvPr>
        </p:nvSpPr>
        <p:spPr>
          <a:xfrm>
            <a:off x="1202919" y="284176"/>
            <a:ext cx="9784200" cy="15087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GB"/>
              <a:t>CONSTRAINTS: LEGAL, ETHICAL, REGULATORY</a:t>
            </a:r>
            <a:endParaRPr/>
          </a:p>
        </p:txBody>
      </p:sp>
      <p:sp>
        <p:nvSpPr>
          <p:cNvPr id="144" name="Google Shape;144;g5c625d237e_0_0"/>
          <p:cNvSpPr txBox="1"/>
          <p:nvPr>
            <p:ph idx="1" type="body"/>
          </p:nvPr>
        </p:nvSpPr>
        <p:spPr>
          <a:xfrm>
            <a:off x="1202919" y="2011680"/>
            <a:ext cx="9784200" cy="42063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GB">
                <a:solidFill>
                  <a:schemeClr val="dk1"/>
                </a:solidFill>
              </a:rPr>
              <a:t>When a project is media related and will be viewed by the public it is important that the legal, ethical and regulatory constraints are detailed within the brief and then discussed. The ideas and themes of the product will be discussed between the client and producer to see if the product could cause any emotional or physical harm to the public. The legal constraints around the product will be discussed in detail as well to make sure that the product abides by the government's laws and regulations. </a:t>
            </a:r>
            <a:endParaRPr>
              <a:solidFill>
                <a:schemeClr val="dk1"/>
              </a:solidFill>
            </a:endParaRPr>
          </a:p>
          <a:p>
            <a:pPr indent="0" lvl="0" marL="457200" rtl="0" algn="l">
              <a:spcBef>
                <a:spcPts val="0"/>
              </a:spcBef>
              <a:spcAft>
                <a:spcPts val="0"/>
              </a:spcAft>
              <a:buNone/>
            </a:pPr>
            <a:r>
              <a:t/>
            </a:r>
            <a:endParaRPr>
              <a:solidFill>
                <a:schemeClr val="dk1"/>
              </a:solidFill>
            </a:endParaRPr>
          </a:p>
          <a:p>
            <a:pPr indent="-53657" lvl="0" marL="182880" rtl="0" algn="l">
              <a:lnSpc>
                <a:spcPct val="80000"/>
              </a:lnSpc>
              <a:spcBef>
                <a:spcPts val="1400"/>
              </a:spcBef>
              <a:spcAft>
                <a:spcPts val="0"/>
              </a:spcAft>
              <a:buSzPts val="2035"/>
              <a:buNone/>
            </a:pPr>
            <a:r>
              <a:t/>
            </a:r>
            <a:endParaRPr sz="203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CONSTRAINTS: LEGAL, ETHICAL, REGULATORY</a:t>
            </a:r>
            <a:endParaRPr/>
          </a:p>
        </p:txBody>
      </p:sp>
      <p:sp>
        <p:nvSpPr>
          <p:cNvPr id="150" name="Google Shape;150;p14"/>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90000"/>
              </a:lnSpc>
              <a:spcBef>
                <a:spcPts val="0"/>
              </a:spcBef>
              <a:spcAft>
                <a:spcPts val="0"/>
              </a:spcAft>
              <a:buSzPts val="2400"/>
              <a:buChar char="●"/>
            </a:pPr>
            <a:r>
              <a:rPr lang="en-GB">
                <a:solidFill>
                  <a:schemeClr val="dk1"/>
                </a:solidFill>
              </a:rPr>
              <a:t>These laws can be the Data Protection Act, Advertising Standards Authority, Ofcom, EU Competition Commission and many more. It is key that the client makes a documented report of how their product will not affect any of these laws and regulatory authorities. Making sure your product abides by all of these regulations is difficult as the client would require someone with the knowledge and understanding of all of these standard procedures so that the product in production is not changed decreasing productivity. Whereas with ethical constraints it is common knowledge on how to not offend and harm the public and any concerns about this would be brought up by a member working on the project.</a:t>
            </a:r>
            <a:endParaRPr>
              <a:solidFill>
                <a:schemeClr val="dk1"/>
              </a:solidFill>
            </a:endParaRPr>
          </a:p>
          <a:p>
            <a:pPr indent="0" lvl="0" marL="457200" marR="0" rtl="0" algn="l">
              <a:lnSpc>
                <a:spcPct val="90000"/>
              </a:lnSpc>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AMENDMENTS TO PROPOSED FINAL PRODUCT</a:t>
            </a:r>
            <a:endParaRPr/>
          </a:p>
        </p:txBody>
      </p:sp>
      <p:sp>
        <p:nvSpPr>
          <p:cNvPr id="156" name="Google Shape;156;p15"/>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lnSpc>
                <a:spcPct val="80000"/>
              </a:lnSpc>
              <a:spcBef>
                <a:spcPts val="1400"/>
              </a:spcBef>
              <a:spcAft>
                <a:spcPts val="0"/>
              </a:spcAft>
              <a:buSzPts val="2400"/>
              <a:buChar char="●"/>
            </a:pPr>
            <a:r>
              <a:rPr lang="en-GB">
                <a:solidFill>
                  <a:schemeClr val="dk1"/>
                </a:solidFill>
              </a:rPr>
              <a:t>When working on a project changes will happen as the product will naturally develop throughout the inventive production process. Sign off sheets are used in production when something within the project has been completed a sign off sheet will be signed stopping the client from being able to change the finished item. Making the production process smoother and more constructive as the client cannot change the product halfway through production if </a:t>
            </a:r>
            <a:r>
              <a:rPr lang="en-GB">
                <a:solidFill>
                  <a:schemeClr val="dk1"/>
                </a:solidFill>
              </a:rPr>
              <a:t>sign off</a:t>
            </a:r>
            <a:r>
              <a:rPr lang="en-GB">
                <a:solidFill>
                  <a:schemeClr val="dk1"/>
                </a:solidFill>
              </a:rPr>
              <a:t> sheets are used. Sign off sheets add a sense of security for the production team as they won't have to keep redoing work.</a:t>
            </a:r>
            <a:endParaRPr>
              <a:solidFill>
                <a:schemeClr val="dk1"/>
              </a:solidFill>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AMENDMENTS TO A BUDGET</a:t>
            </a:r>
            <a:endParaRPr/>
          </a:p>
        </p:txBody>
      </p:sp>
      <p:sp>
        <p:nvSpPr>
          <p:cNvPr id="162" name="Google Shape;162;p16"/>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lnSpc>
                <a:spcPct val="80000"/>
              </a:lnSpc>
              <a:spcBef>
                <a:spcPts val="1400"/>
              </a:spcBef>
              <a:spcAft>
                <a:spcPts val="0"/>
              </a:spcAft>
              <a:buSzPts val="2400"/>
              <a:buChar char="●"/>
            </a:pPr>
            <a:r>
              <a:rPr lang="en-GB">
                <a:solidFill>
                  <a:schemeClr val="dk1"/>
                </a:solidFill>
              </a:rPr>
              <a:t>During a project, amendments to the budget will inevitably be made. This could be from miscalculated costs for products or damaged goods that need to be purchased again for the continuation of the project. These new costs would have to be discussed with the client ensuring that they will agree to the extra funding, then a new version of the pre-production statement will have to made with the updated costs stating if they were higher or lower than before. Finally, this document would have to be looked over by the client to make sure that everything alright and then the project can continue.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AMENDMENTS TO CONDITIONS</a:t>
            </a:r>
            <a:endParaRPr/>
          </a:p>
        </p:txBody>
      </p:sp>
      <p:sp>
        <p:nvSpPr>
          <p:cNvPr id="168" name="Google Shape;168;p17"/>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While working on a project the client or the producers if it is a negotiated brief would want to make amendments to the conditions of the product. This could be as simple as changing the target demographic of the product or wanting to lower or raise the age rating but this would affect everyone working on the project such as the production company making them have to spend more time and dedication on the project. To avoid this type of scenario the production company would have to of held a meeting before the production of the product discussing that on completion of a part of the product it cannot be altered afterwards. This meeting would have to be documented using meeting minutes or sign of sheets to be used as evidence against the client if they want to change a completed aspect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NEGOTIATING THE FEES</a:t>
            </a:r>
            <a:endParaRPr/>
          </a:p>
        </p:txBody>
      </p:sp>
      <p:sp>
        <p:nvSpPr>
          <p:cNvPr id="174" name="Google Shape;174;p18"/>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On the first consultation between the client and the producer, it is important that all expenses needed for the project to be in fruition are thought over, discussed and planned. The production company will have to create a document detailing all the purchases that need to be made for the production of the product and then the client will look over these costs and agree to fund them, if not the client will offer alternative cheaper sources to provide the equipment. This cost consultation can only be discussed if both parties are working with a negotiated brief.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2"/>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CONTRACTED BRIEF</a:t>
            </a:r>
            <a:endParaRPr/>
          </a:p>
        </p:txBody>
      </p:sp>
      <p:sp>
        <p:nvSpPr>
          <p:cNvPr id="72" name="Google Shape;72;p2"/>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SzPts val="2400"/>
              <a:buChar char="●"/>
            </a:pPr>
            <a:r>
              <a:rPr lang="en-GB">
                <a:solidFill>
                  <a:schemeClr val="dk1"/>
                </a:solidFill>
              </a:rPr>
              <a:t>A Contractual Brief is created by the client who will then send it to a media company, production house or publisher. A contractual brief cannot be changed like a negotiated brief as once the brief is completed by the client it is set in stone. An advantage of a contracted brief is that the producers of the product will know exactly what to create as it is clearly listed in the brief. However, this can also be a disadvantage as the producers will not be able to put their own creative input into the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OPPORTUNITIES FOR SELF DEVELOPMENT</a:t>
            </a:r>
            <a:endParaRPr/>
          </a:p>
        </p:txBody>
      </p:sp>
      <p:sp>
        <p:nvSpPr>
          <p:cNvPr id="180" name="Google Shape;180;p19"/>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Working with a brief allows for the development of skills for the client and the producer. These skills can be an improvement in communication, production planning and idea generating. When working on a large project you will always generate new skills and improve on others, growing to be better in your field of 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OPPORTUNITIES FOR MULTI-TASKING</a:t>
            </a:r>
            <a:endParaRPr/>
          </a:p>
        </p:txBody>
      </p:sp>
      <p:sp>
        <p:nvSpPr>
          <p:cNvPr id="186" name="Google Shape;186;p20"/>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When working with multiple briefs and projects at the same time you can improve your individual and your team's ability to multi-task such as when working on a animation brief and a game brief at the same time. A production company can also work with a contractual brief and a negotiated brief at the same time. This can be advantageous as the producer can work on one project effectively. They can also switch their working days for each project so that they don’t become tired and come across a creative block from working on the same project, making this skill crucial within the media industry.</a:t>
            </a:r>
            <a:endParaRPr/>
          </a:p>
          <a:p>
            <a:pPr indent="-43178" lvl="0" marL="182880" rtl="0" algn="l">
              <a:lnSpc>
                <a:spcPct val="90000"/>
              </a:lnSpc>
              <a:spcBef>
                <a:spcPts val="1400"/>
              </a:spcBef>
              <a:spcAft>
                <a:spcPts val="0"/>
              </a:spcAft>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CONTRIBUTIONS TO A PROJECT BRIEF</a:t>
            </a:r>
            <a:endParaRPr/>
          </a:p>
        </p:txBody>
      </p:sp>
      <p:sp>
        <p:nvSpPr>
          <p:cNvPr id="192" name="Google Shape;192;p21"/>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Normally the producers will be able to apply their creative input while working with a brief. However, this is not the case while operating with a contractual brief as the producers have to follow </a:t>
            </a:r>
            <a:r>
              <a:rPr lang="en-GB">
                <a:solidFill>
                  <a:schemeClr val="dk1"/>
                </a:solidFill>
              </a:rPr>
              <a:t>what's</a:t>
            </a:r>
            <a:r>
              <a:rPr lang="en-GB">
                <a:solidFill>
                  <a:schemeClr val="dk1"/>
                </a:solidFill>
              </a:rPr>
              <a:t> written in the brief precisely. Although this is good as the client will get exactly what they asked for the product could</a:t>
            </a:r>
            <a:r>
              <a:rPr lang="en-GB">
                <a:solidFill>
                  <a:schemeClr val="dk1"/>
                </a:solidFill>
              </a:rPr>
              <a:t> have</a:t>
            </a:r>
            <a:r>
              <a:rPr lang="en-GB">
                <a:solidFill>
                  <a:schemeClr val="dk1"/>
                </a:solidFill>
              </a:rPr>
              <a:t> developed into something better with the creative input from the producers. When working with a brief the producers should be able to make their own input and discuss different methods of production and planning to possibly remove any flaws within the brief potentially leading to the production of a better product and working relationship between client and producer.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NEGOTIATED BRIEF</a:t>
            </a:r>
            <a:endParaRPr/>
          </a:p>
        </p:txBody>
      </p:sp>
      <p:sp>
        <p:nvSpPr>
          <p:cNvPr id="78" name="Google Shape;78;p3"/>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A Negotiated Brief, unlike the contracted brief, will be discussed between the client and the production company covering the general ideas about the product, how the product will be made and the rules around the project. This brief has advantages over the contracted brief as the producer can discuss the terms of service around the product with the client to allow for a better working relationship.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TO COMPARE…</a:t>
            </a:r>
            <a:endParaRPr/>
          </a:p>
        </p:txBody>
      </p:sp>
      <p:sp>
        <p:nvSpPr>
          <p:cNvPr id="84" name="Google Shape;84;p4"/>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When comparing these two briefs both have their advantages for example negotiated briefs are best for the more inexperienced clients that perhaps need help from the production company to fill out the full brief and get confirmation over certain details about the production process. Whereas the contractual brief is best for corporations who know how to fully fill out a detailed brief explaining exactly what they want and don’t have the time to discuss changes with the production company. When working with a brief it is vital that the employee handling the document possesses the skills that enable them to work with precision and proficiency towards the brief.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FORMAL/INFORMAL BRIEF</a:t>
            </a:r>
            <a:endParaRPr/>
          </a:p>
        </p:txBody>
      </p:sp>
      <p:sp>
        <p:nvSpPr>
          <p:cNvPr id="90" name="Google Shape;90;p5"/>
          <p:cNvSpPr txBox="1"/>
          <p:nvPr>
            <p:ph idx="1" type="body"/>
          </p:nvPr>
        </p:nvSpPr>
        <p:spPr>
          <a:xfrm>
            <a:off x="1125744" y="1394355"/>
            <a:ext cx="9784200" cy="4206300"/>
          </a:xfrm>
          <a:prstGeom prst="rect">
            <a:avLst/>
          </a:prstGeom>
          <a:noFill/>
          <a:ln>
            <a:noFill/>
          </a:ln>
        </p:spPr>
        <p:txBody>
          <a:bodyPr anchorCtr="0" anchor="t" bIns="45700" lIns="91425" spcFirstLastPara="1" rIns="91425" wrap="square" tIns="45700">
            <a:normAutofit/>
          </a:bodyPr>
          <a:lstStyle/>
          <a:p>
            <a:pPr indent="-381000" lvl="0" marL="457200" rtl="0" algn="l">
              <a:spcBef>
                <a:spcPts val="1400"/>
              </a:spcBef>
              <a:spcAft>
                <a:spcPts val="0"/>
              </a:spcAft>
              <a:buSzPts val="2400"/>
              <a:buChar char="●"/>
            </a:pPr>
            <a:r>
              <a:rPr lang="en-GB">
                <a:solidFill>
                  <a:schemeClr val="dk1"/>
                </a:solidFill>
              </a:rPr>
              <a:t>There is a considerable difference between a formal and informal brief. A formal brief would be discussed in great detail between the client and producers going over the general idea of the product, when meetings will be held otherwise known as meeting minutes and the sign off sheets used throughout the project. Formal briefs are usually used for large scale productions and experienced clients who can fill out a more detailed brief with significant amounts of data. A formal brief will also be discussed more with the client and producer than an informal brief to make sure that both parties are happy with the agreement so that the product can be first-rate. An informal brief however will be discussed in little detail only highlighting key elements of the project to the producers and saving the tiny details. Informal briefs are best suited to small scale productions such as a garden fence being installed in </a:t>
            </a:r>
            <a:r>
              <a:rPr lang="en-GB">
                <a:solidFill>
                  <a:schemeClr val="dk1"/>
                </a:solidFill>
              </a:rPr>
              <a:t>someone's</a:t>
            </a:r>
            <a:r>
              <a:rPr lang="en-GB">
                <a:solidFill>
                  <a:schemeClr val="dk1"/>
                </a:solidFill>
              </a:rPr>
              <a:t> home.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COMMISSION BRIEF</a:t>
            </a:r>
            <a:endParaRPr/>
          </a:p>
        </p:txBody>
      </p:sp>
      <p:sp>
        <p:nvSpPr>
          <p:cNvPr id="96" name="Google Shape;96;p6"/>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A commission brief has the same functionality of a standard brief however it allows for the client to be refunded after the product is made if it is not up to the specification of the initial brief and proposal. Although the client may get refunded they are no longer allowed to use the product created and will have to hire another company to make it again.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TENDER BRIEF</a:t>
            </a:r>
            <a:endParaRPr/>
          </a:p>
        </p:txBody>
      </p:sp>
      <p:sp>
        <p:nvSpPr>
          <p:cNvPr id="102" name="Google Shape;102;p7"/>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A Tender Brief is where the client will produce multiple versions of the same brief and distribute it to different production companies. This allows for the client to receive offers from multiple production companies who have read through the brief explaining the ideas they have for the project and the commission they will earn. This means that the client can choose from a selection of production companies pick the one best suited for the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CO-OPERATIVE BRIEF</a:t>
            </a:r>
            <a:endParaRPr/>
          </a:p>
        </p:txBody>
      </p:sp>
      <p:sp>
        <p:nvSpPr>
          <p:cNvPr id="108" name="Google Shape;108;p8"/>
          <p:cNvSpPr txBox="1"/>
          <p:nvPr>
            <p:ph idx="1" type="body"/>
          </p:nvPr>
        </p:nvSpPr>
        <p:spPr>
          <a:xfrm>
            <a:off x="1202919" y="2011680"/>
            <a:ext cx="9784200" cy="42063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A cooperative brief like the name implies allows for the client to hire multiple production companies to work together on the same project. This brief can be used for collaboration between production companies as well. This type of brief is usually used for wide scope projects such as the making of games, films and television shows as well as advertisement campaigns. This brief helps collaborations between companies providing a workflow and productivity increase because more people will be working on the project resulting in a faster completion rate. The brief also allows for idea sharing between companies resulting in a creatively fulfilling project.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4000"/>
              <a:buFont typeface="Corbel"/>
              <a:buNone/>
            </a:pPr>
            <a:r>
              <a:rPr lang="en-GB"/>
              <a:t>COMPETITION BRIEF</a:t>
            </a:r>
            <a:endParaRPr/>
          </a:p>
        </p:txBody>
      </p:sp>
      <p:sp>
        <p:nvSpPr>
          <p:cNvPr id="114" name="Google Shape;114;p9"/>
          <p:cNvSpPr txBox="1"/>
          <p:nvPr>
            <p:ph idx="1" type="body"/>
          </p:nvPr>
        </p:nvSpPr>
        <p:spPr>
          <a:xfrm>
            <a:off x="1202919" y="1577630"/>
            <a:ext cx="9784200" cy="42063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solidFill>
                  <a:schemeClr val="dk1"/>
                </a:solidFill>
              </a:rPr>
              <a:t>This brief is created when an idea is thought up and wants to be distributed to the public containing information such as the deadline date for the competition, the topic/subject and other rules. On the distribution of this brief, the client will start receiving many free products because the public wants to enter the competition to have a chance to win the prize which is usually a lump sum of money, a private meeting with the client or a chance to work with the client on future projects. For example, a game development company may offer the public a chance to work with them if they win the competition which is to make a game in a week. The competition brief will then be distributed, the public will respond and submit their games and then the projects will be judged and the game development company will get in contact with the winner and have them visit their office and will start developing the business relationship there.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2017-03-30T12:35:00Z</dcterms:created>
  <dc:creator>Matthew Briggs</dc:creator>
</cp:coreProperties>
</file>