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verage-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Oswald-bold.fntdata"/><Relationship Id="rId10" Type="http://schemas.openxmlformats.org/officeDocument/2006/relationships/slide" Target="slides/slide5.xml"/><Relationship Id="rId32" Type="http://schemas.openxmlformats.org/officeDocument/2006/relationships/font" Target="fonts/Oswa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a21652f6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a21652f6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a21652f6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a21652f6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5a4a192b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5a4a192b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5a4a192bb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5a4a192bb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5a4a192bb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a4a192bb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a4a192bb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a4a192bb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a4a192bb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a4a192bb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5a4a192b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5a4a192b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5b519916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5b519916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5b519916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5b519916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9e72e178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9e72e178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b519916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b519916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5b519916c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5b519916c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5b519916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b519916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5b519916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b519916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b519916c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b519916c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b519916c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b519916c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5a21652f6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a21652f6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a21652f6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a21652f6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5a21652f6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5a21652f6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a21652f6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a21652f6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a21652f6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a21652f6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5a21652f6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5a21652f6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5a21652f6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5a21652f6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HCI For Games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Understanding human-computer interfaces for games</a:t>
            </a:r>
            <a:endParaRPr/>
          </a:p>
          <a:p>
            <a:pPr indent="0" lvl="0" marL="0" rtl="0" algn="ctr">
              <a:spcBef>
                <a:spcPts val="0"/>
              </a:spcBef>
              <a:spcAft>
                <a:spcPts val="0"/>
              </a:spcAft>
              <a:buNone/>
            </a:pPr>
            <a:r>
              <a:rPr lang="en"/>
              <a:t>By Joseph Roper</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 Weirdest Controller (Makey Makey)</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It is a circuit board that you can attach to different items such as fruit or playdough using crocodile clips, which turns the items into input devices.</a:t>
            </a:r>
            <a:endParaRPr/>
          </a:p>
          <a:p>
            <a:pPr indent="0" lvl="0" marL="0" rtl="0" algn="l">
              <a:spcBef>
                <a:spcPts val="1600"/>
              </a:spcBef>
              <a:spcAft>
                <a:spcPts val="0"/>
              </a:spcAft>
              <a:buNone/>
            </a:pPr>
            <a:r>
              <a:rPr lang="en"/>
              <a:t>Where it is used: Science fairs and schools.</a:t>
            </a:r>
            <a:endParaRPr/>
          </a:p>
          <a:p>
            <a:pPr indent="0" lvl="0" marL="0" rtl="0" algn="l">
              <a:spcBef>
                <a:spcPts val="1600"/>
              </a:spcBef>
              <a:spcAft>
                <a:spcPts val="0"/>
              </a:spcAft>
              <a:buNone/>
            </a:pPr>
            <a:r>
              <a:rPr lang="en"/>
              <a:t>Advantages: Fun</a:t>
            </a:r>
            <a:endParaRPr/>
          </a:p>
          <a:p>
            <a:pPr indent="0" lvl="0" marL="0" rtl="0" algn="l">
              <a:spcBef>
                <a:spcPts val="1600"/>
              </a:spcBef>
              <a:spcAft>
                <a:spcPts val="1600"/>
              </a:spcAft>
              <a:buNone/>
            </a:pPr>
            <a:r>
              <a:rPr lang="en"/>
              <a:t>Disadvantages: Can be messy and has a lot of input lag.</a:t>
            </a:r>
            <a:endParaRPr/>
          </a:p>
        </p:txBody>
      </p:sp>
      <p:pic>
        <p:nvPicPr>
          <p:cNvPr id="123" name="Google Shape;123;p22"/>
          <p:cNvPicPr preferRelativeResize="0"/>
          <p:nvPr/>
        </p:nvPicPr>
        <p:blipFill>
          <a:blip r:embed="rId3">
            <a:alphaModFix/>
          </a:blip>
          <a:stretch>
            <a:fillRect/>
          </a:stretch>
        </p:blipFill>
        <p:spPr>
          <a:xfrm>
            <a:off x="5874800" y="2881225"/>
            <a:ext cx="3269200" cy="226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638200" cy="7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Interfaces</a:t>
            </a:r>
            <a:r>
              <a:rPr lang="en" sz="2400"/>
              <a:t> -  </a:t>
            </a:r>
            <a:r>
              <a:rPr lang="en" sz="2400">
                <a:latin typeface="Arial"/>
                <a:ea typeface="Arial"/>
                <a:cs typeface="Arial"/>
                <a:sym typeface="Arial"/>
              </a:rPr>
              <a:t>Command Line Interface &amp; Graphical User Interface</a:t>
            </a:r>
            <a:endParaRPr sz="2400"/>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Description: CLI’s are how we used to interact with computers by typing out instructions that the computer would then follow. GUI’s are how we interact with our devices now with clickable images that will send the command to the computer without us having to see the process.</a:t>
            </a:r>
            <a:endParaRPr sz="1400"/>
          </a:p>
          <a:p>
            <a:pPr indent="0" lvl="0" marL="0" rtl="0" algn="l">
              <a:spcBef>
                <a:spcPts val="1600"/>
              </a:spcBef>
              <a:spcAft>
                <a:spcPts val="0"/>
              </a:spcAft>
              <a:buNone/>
            </a:pPr>
            <a:r>
              <a:rPr lang="en" sz="1400"/>
              <a:t>Where it is used</a:t>
            </a:r>
            <a:r>
              <a:rPr lang="en" sz="1400"/>
              <a:t>: Computers and all smart devices</a:t>
            </a:r>
            <a:endParaRPr sz="1400"/>
          </a:p>
          <a:p>
            <a:pPr indent="0" lvl="0" marL="0" rtl="0" algn="l">
              <a:spcBef>
                <a:spcPts val="1600"/>
              </a:spcBef>
              <a:spcAft>
                <a:spcPts val="0"/>
              </a:spcAft>
              <a:buNone/>
            </a:pPr>
            <a:r>
              <a:rPr lang="en" sz="1400"/>
              <a:t>CLI Advantages: The computer will process the information quicker as you are already typing in an easily </a:t>
            </a:r>
            <a:r>
              <a:rPr lang="en" sz="1400"/>
              <a:t>convertible</a:t>
            </a:r>
            <a:r>
              <a:rPr lang="en" sz="1400"/>
              <a:t> language.</a:t>
            </a:r>
            <a:endParaRPr sz="1400"/>
          </a:p>
          <a:p>
            <a:pPr indent="0" lvl="0" marL="0" rtl="0" algn="l">
              <a:spcBef>
                <a:spcPts val="1600"/>
              </a:spcBef>
              <a:spcAft>
                <a:spcPts val="0"/>
              </a:spcAft>
              <a:buNone/>
            </a:pPr>
            <a:r>
              <a:rPr lang="en" sz="1400"/>
              <a:t>GUI</a:t>
            </a:r>
            <a:r>
              <a:rPr lang="en" sz="1400"/>
              <a:t> Advantages: It is easier for the user to operate as everything is turned into shortcuts.</a:t>
            </a:r>
            <a:endParaRPr sz="1400"/>
          </a:p>
          <a:p>
            <a:pPr indent="0" lvl="0" marL="0" rtl="0" algn="l">
              <a:spcBef>
                <a:spcPts val="1600"/>
              </a:spcBef>
              <a:spcAft>
                <a:spcPts val="0"/>
              </a:spcAft>
              <a:buNone/>
            </a:pPr>
            <a:r>
              <a:rPr lang="en" sz="1400"/>
              <a:t>CLI Disadvantages: It is difficult to operate and remember the language. </a:t>
            </a:r>
            <a:endParaRPr sz="1400"/>
          </a:p>
          <a:p>
            <a:pPr indent="0" lvl="0" marL="0" rtl="0" algn="l">
              <a:spcBef>
                <a:spcPts val="1600"/>
              </a:spcBef>
              <a:spcAft>
                <a:spcPts val="1600"/>
              </a:spcAft>
              <a:buNone/>
            </a:pPr>
            <a:r>
              <a:rPr lang="en" sz="1400"/>
              <a:t>GUI </a:t>
            </a:r>
            <a:r>
              <a:rPr lang="en" sz="1400"/>
              <a:t>Disadvantages: Can clutter the users desktop background. Not as fast as CLI.</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Interfaces - Speech Recognition </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Arial"/>
                <a:ea typeface="Arial"/>
                <a:cs typeface="Arial"/>
                <a:sym typeface="Arial"/>
              </a:rPr>
              <a:t>Description: speech recognition is when you speak into a microphone and the computer can understand what you are saying by turning your voice into data and then processing it into actions. For example if I ask my Amazon Echo Dot “What time is it?” it will turn my voice into data that the device can read and then compare the keywords to its database of questions and give an accurate response through its speaker, for example “ It is 12pm”.</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Where is it used: Computers, consoles, phones, smart phones and smart home devices.</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Advantages: Easy to use, fast, easier to process the information for yourself.</a:t>
            </a:r>
            <a:endParaRPr sz="140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a:p>
            <a:pPr indent="0" lvl="0" marL="0" rtl="0" algn="l">
              <a:spcBef>
                <a:spcPts val="0"/>
              </a:spcBef>
              <a:spcAft>
                <a:spcPts val="0"/>
              </a:spcAft>
              <a:buNone/>
            </a:pPr>
            <a:r>
              <a:rPr lang="en" sz="1400">
                <a:latin typeface="Arial"/>
                <a:ea typeface="Arial"/>
                <a:cs typeface="Arial"/>
                <a:sym typeface="Arial"/>
              </a:rPr>
              <a:t>Disadvantages: Sometimes it can not recognise what you are saying, not integrated well with games.</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Interfaces - Menu Selection &amp; Methods of Selection  </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This is where you can easily access shortcuts in game such as controller settings, where you can save and exit the game. </a:t>
            </a:r>
            <a:r>
              <a:rPr lang="en"/>
              <a:t>Menus</a:t>
            </a:r>
            <a:r>
              <a:rPr lang="en"/>
              <a:t> can also contain other </a:t>
            </a:r>
            <a:r>
              <a:rPr lang="en"/>
              <a:t>useful</a:t>
            </a:r>
            <a:r>
              <a:rPr lang="en"/>
              <a:t> information.</a:t>
            </a:r>
            <a:endParaRPr/>
          </a:p>
          <a:p>
            <a:pPr indent="0" lvl="0" marL="0" rtl="0" algn="l">
              <a:spcBef>
                <a:spcPts val="1600"/>
              </a:spcBef>
              <a:spcAft>
                <a:spcPts val="0"/>
              </a:spcAft>
              <a:buNone/>
            </a:pPr>
            <a:r>
              <a:rPr lang="en"/>
              <a:t>Where it is used: Computers, Smartphones, </a:t>
            </a:r>
            <a:r>
              <a:rPr lang="en"/>
              <a:t>Consoles</a:t>
            </a:r>
            <a:r>
              <a:rPr lang="en"/>
              <a:t> and games</a:t>
            </a:r>
            <a:endParaRPr/>
          </a:p>
          <a:p>
            <a:pPr indent="0" lvl="0" marL="0" rtl="0" algn="l">
              <a:spcBef>
                <a:spcPts val="1600"/>
              </a:spcBef>
              <a:spcAft>
                <a:spcPts val="0"/>
              </a:spcAft>
              <a:buNone/>
            </a:pPr>
            <a:r>
              <a:rPr lang="en"/>
              <a:t>Advantages: Is easily accessible and extremely </a:t>
            </a:r>
            <a:r>
              <a:rPr lang="en"/>
              <a:t>useful</a:t>
            </a:r>
            <a:r>
              <a:rPr lang="en"/>
              <a:t>.</a:t>
            </a:r>
            <a:endParaRPr/>
          </a:p>
          <a:p>
            <a:pPr indent="0" lvl="0" marL="0" rtl="0" algn="l">
              <a:spcBef>
                <a:spcPts val="1600"/>
              </a:spcBef>
              <a:spcAft>
                <a:spcPts val="1600"/>
              </a:spcAft>
              <a:buNone/>
            </a:pPr>
            <a:r>
              <a:rPr lang="en"/>
              <a:t>Disadvantages: Can sometimes take too long to load up and could play distracting music or have a displeasing theme.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Interfaces - Sense Oriented </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t>Description: This is when a device can recognise different senses for example a mobile phone can sense movement by using the built in gyroscope within the phone.</a:t>
            </a:r>
            <a:endParaRPr/>
          </a:p>
          <a:p>
            <a:pPr indent="0" lvl="0" marL="0" marR="0" rtl="0" algn="l">
              <a:lnSpc>
                <a:spcPct val="115000"/>
              </a:lnSpc>
              <a:spcBef>
                <a:spcPts val="1600"/>
              </a:spcBef>
              <a:spcAft>
                <a:spcPts val="0"/>
              </a:spcAft>
              <a:buNone/>
            </a:pPr>
            <a:r>
              <a:rPr lang="en"/>
              <a:t>Where is it used: Smartphones, consoles and computers.</a:t>
            </a:r>
            <a:endParaRPr/>
          </a:p>
          <a:p>
            <a:pPr indent="0" lvl="0" marL="0" marR="0" rtl="0" algn="l">
              <a:lnSpc>
                <a:spcPct val="115000"/>
              </a:lnSpc>
              <a:spcBef>
                <a:spcPts val="1600"/>
              </a:spcBef>
              <a:spcAft>
                <a:spcPts val="0"/>
              </a:spcAft>
              <a:buNone/>
            </a:pPr>
            <a:r>
              <a:rPr lang="en"/>
              <a:t>Advantages: It makes interacting with your device easier, allows for cool features to be added to the device for example with the Oneplus 7 Pro phones pop up camera, it retracts when the phone is dropped by receiving information from the phones gyroscope. This stops accidental damage to the camera.</a:t>
            </a:r>
            <a:endParaRPr/>
          </a:p>
          <a:p>
            <a:pPr indent="0" lvl="0" marL="0" marR="0" rtl="0" algn="l">
              <a:lnSpc>
                <a:spcPct val="115000"/>
              </a:lnSpc>
              <a:spcBef>
                <a:spcPts val="1600"/>
              </a:spcBef>
              <a:spcAft>
                <a:spcPts val="0"/>
              </a:spcAft>
              <a:buNone/>
            </a:pPr>
            <a:r>
              <a:rPr lang="en"/>
              <a:t>Disadvantages: Sometimes there can be input lag, it can sometimes not be integrated well for example with the xbox 360’s kinect which never recognised the users voice or movements properly.</a:t>
            </a:r>
            <a:endParaRPr/>
          </a:p>
          <a:p>
            <a:pPr indent="0" lvl="0" marL="0" marR="0" rtl="0" algn="l">
              <a:lnSpc>
                <a:spcPct val="115000"/>
              </a:lnSpc>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Interfaces - Intelligent Systems (AI) </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Description: AI stands for artificial intelligence and basically means that the machine can learn on its own by making rapid prototypes of the task given changing different variables on each test until the task is solved.</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Where is it used: It is used with smart assistants such as Google and Amazon’s Alexa, smartphones, smart cars and many more.</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Advantages: Can be really useful.</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Disadvantages: It requires too much information from the user such as location, camera access and the microphone to be </a:t>
            </a:r>
            <a:r>
              <a:rPr lang="en">
                <a:latin typeface="Arial"/>
                <a:ea typeface="Arial"/>
                <a:cs typeface="Arial"/>
                <a:sym typeface="Arial"/>
              </a:rPr>
              <a:t>useful</a:t>
            </a:r>
            <a:r>
              <a:rPr lang="en">
                <a:latin typeface="Arial"/>
                <a:ea typeface="Arial"/>
                <a:cs typeface="Arial"/>
                <a:sym typeface="Arial"/>
              </a:rPr>
              <a:t> that some people </a:t>
            </a:r>
            <a:r>
              <a:rPr lang="en">
                <a:latin typeface="Arial"/>
                <a:ea typeface="Arial"/>
                <a:cs typeface="Arial"/>
                <a:sym typeface="Arial"/>
              </a:rPr>
              <a:t>don't</a:t>
            </a:r>
            <a:r>
              <a:rPr lang="en">
                <a:latin typeface="Arial"/>
                <a:ea typeface="Arial"/>
                <a:cs typeface="Arial"/>
                <a:sym typeface="Arial"/>
              </a:rPr>
              <a:t> feel safe with it 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Interfaces - Avatars (Character Manipulation)</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Description: This is when you can press up on a controller which will be inputted into the device, processed by the machine as an action which will then be carried out resulting in the character moving forward.</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Where is it used: Games</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Advantages: It allows for easy movement of your ingame character.</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
                <a:latin typeface="Arial"/>
                <a:ea typeface="Arial"/>
                <a:cs typeface="Arial"/>
                <a:sym typeface="Arial"/>
              </a:rPr>
              <a:t>Disadvantages: Sometimes there can be input lag or the input just isn't processed.</a:t>
            </a:r>
            <a:endParaRPr>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Human Factors</a:t>
            </a:r>
            <a:r>
              <a:rPr lang="en"/>
              <a:t> - How Interfaces Change for the User </a:t>
            </a:r>
            <a:endParaRPr/>
          </a:p>
        </p:txBody>
      </p:sp>
      <p:sp>
        <p:nvSpPr>
          <p:cNvPr id="165" name="Google Shape;165;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Expert - Regular - Occasional - Novice</a:t>
            </a:r>
            <a:endParaRPr sz="1200"/>
          </a:p>
          <a:p>
            <a:pPr indent="0" lvl="0" marL="0" rtl="0" algn="l">
              <a:spcBef>
                <a:spcPts val="1600"/>
              </a:spcBef>
              <a:spcAft>
                <a:spcPts val="0"/>
              </a:spcAft>
              <a:buNone/>
            </a:pPr>
            <a:r>
              <a:rPr lang="en" sz="1200"/>
              <a:t>Explanation: Depending on the skill or familiarity someone has with interfaces they would want the interface to suit </a:t>
            </a:r>
            <a:r>
              <a:rPr lang="en" sz="1200"/>
              <a:t>their</a:t>
            </a:r>
            <a:r>
              <a:rPr lang="en" sz="1200"/>
              <a:t> skill level for example a Novice would probably want the interface on their phone to have large icons which are easily accessible. An occasional user would want features that they </a:t>
            </a:r>
            <a:r>
              <a:rPr lang="en" sz="1200"/>
              <a:t>won't</a:t>
            </a:r>
            <a:r>
              <a:rPr lang="en" sz="1200"/>
              <a:t> use kept hidden away in their phone so that it </a:t>
            </a:r>
            <a:r>
              <a:rPr lang="en" sz="1200"/>
              <a:t>didn't</a:t>
            </a:r>
            <a:r>
              <a:rPr lang="en" sz="1200"/>
              <a:t> take up space and bother them. A regular user would want smaller icons so more of their apps that they use daily could be shown on the screen and have access to features like changing the brightness of their screen. An expert would want access to all the features available with their device so that they would be able to tweak it to make it the best phone for them, they would have access to options such as screen colour temperature. </a:t>
            </a:r>
            <a:endParaRPr sz="1200"/>
          </a:p>
          <a:p>
            <a:pPr indent="0" lvl="0" marL="0" rtl="0" algn="l">
              <a:spcBef>
                <a:spcPts val="1600"/>
              </a:spcBef>
              <a:spcAft>
                <a:spcPts val="0"/>
              </a:spcAft>
              <a:buNone/>
            </a:pPr>
            <a:r>
              <a:rPr lang="en" sz="1200"/>
              <a:t>Advantage: The advantage of having different UI’s is that </a:t>
            </a:r>
            <a:r>
              <a:rPr lang="en" sz="1200"/>
              <a:t>each user can have the best experience tailored to their skill level. </a:t>
            </a:r>
            <a:endParaRPr sz="1200"/>
          </a:p>
          <a:p>
            <a:pPr indent="0" lvl="0" marL="0" rtl="0" algn="l">
              <a:spcBef>
                <a:spcPts val="1600"/>
              </a:spcBef>
              <a:spcAft>
                <a:spcPts val="1600"/>
              </a:spcAft>
              <a:buNone/>
            </a:pPr>
            <a:r>
              <a:rPr lang="en" sz="1200"/>
              <a:t>Disadvantage: A disadvantage of having different UI’s for each user is that because the UI for a novice would hide away features it would make it very difficult for a novice to progress and start getting used to more advanced AI’s.</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Human Factors - How Interfaces Change for the User </a:t>
            </a:r>
            <a:endParaRPr/>
          </a:p>
        </p:txBody>
      </p:sp>
      <p:sp>
        <p:nvSpPr>
          <p:cNvPr id="171" name="Google Shape;171;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Vision Impaired - Physically Impaired - Learning Difficulties</a:t>
            </a:r>
            <a:endParaRPr sz="1400"/>
          </a:p>
          <a:p>
            <a:pPr indent="0" lvl="0" marL="0" rtl="0" algn="l">
              <a:spcBef>
                <a:spcPts val="1600"/>
              </a:spcBef>
              <a:spcAft>
                <a:spcPts val="0"/>
              </a:spcAft>
              <a:buNone/>
            </a:pPr>
            <a:r>
              <a:rPr lang="en" sz="1400"/>
              <a:t>Explanation: Interfaces are also adapted for the less abled. For users with impaired vision they would use a UI that had big icoms with large text. It could also read out text messages for the user. For the physically impaired who can’t type the interface would allow the user to turn their speech into text using the devices microphone. A UI built for a user with learning difficulties would have picture aids throughout the interface to help the user understand features such as a sun to make the screen brighter and a moon to make the screen darker. </a:t>
            </a:r>
            <a:endParaRPr sz="1400"/>
          </a:p>
          <a:p>
            <a:pPr indent="0" lvl="0" marL="0" rtl="0" algn="l">
              <a:spcBef>
                <a:spcPts val="1600"/>
              </a:spcBef>
              <a:spcAft>
                <a:spcPts val="0"/>
              </a:spcAft>
              <a:buNone/>
            </a:pPr>
            <a:r>
              <a:rPr lang="en" sz="1400"/>
              <a:t>Advantage: An advantage of these interfaces is that it makes devices more </a:t>
            </a:r>
            <a:r>
              <a:rPr lang="en" sz="1400"/>
              <a:t>accessible</a:t>
            </a:r>
            <a:r>
              <a:rPr lang="en" sz="1400"/>
              <a:t> to a wider audience. </a:t>
            </a:r>
            <a:endParaRPr sz="1400"/>
          </a:p>
          <a:p>
            <a:pPr indent="0" lvl="0" marL="0" rtl="0" algn="l">
              <a:spcBef>
                <a:spcPts val="1600"/>
              </a:spcBef>
              <a:spcAft>
                <a:spcPts val="0"/>
              </a:spcAft>
              <a:buNone/>
            </a:pPr>
            <a:r>
              <a:rPr lang="en" sz="1400"/>
              <a:t>Disadvantage: A disadvantage of having these interfaces is that someone has to keep updating them even if the user base for the interface is low.</a:t>
            </a:r>
            <a:endParaRPr sz="1400"/>
          </a:p>
          <a:p>
            <a:pPr indent="0" lvl="0" marL="0" rtl="0" algn="l">
              <a:spcBef>
                <a:spcPts val="16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Human Factors - How Interfaces Change for the User </a:t>
            </a:r>
            <a:endParaRPr/>
          </a:p>
        </p:txBody>
      </p:sp>
      <p:sp>
        <p:nvSpPr>
          <p:cNvPr id="177" name="Google Shape;17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Age - Gender</a:t>
            </a:r>
            <a:endParaRPr sz="1400"/>
          </a:p>
          <a:p>
            <a:pPr indent="0" lvl="0" marL="0" rtl="0" algn="l">
              <a:spcBef>
                <a:spcPts val="1600"/>
              </a:spcBef>
              <a:spcAft>
                <a:spcPts val="0"/>
              </a:spcAft>
              <a:buNone/>
            </a:pPr>
            <a:r>
              <a:rPr lang="en" sz="1400"/>
              <a:t>Explanation: Interfaces are also adapted for different age groups. For example with the Youtube interface their is a Child version that will only allow the user to watch family friendly content and restricts access to videos with swearing. For the elderly the UI would hide away features that </a:t>
            </a:r>
            <a:r>
              <a:rPr lang="en" sz="1400"/>
              <a:t>would</a:t>
            </a:r>
            <a:r>
              <a:rPr lang="en" sz="1400"/>
              <a:t> be used by the user such as developer mode and would also enlarge images and text. </a:t>
            </a:r>
            <a:endParaRPr sz="1400"/>
          </a:p>
          <a:p>
            <a:pPr indent="0" lvl="0" marL="0" rtl="0" algn="l">
              <a:spcBef>
                <a:spcPts val="1600"/>
              </a:spcBef>
              <a:spcAft>
                <a:spcPts val="0"/>
              </a:spcAft>
              <a:buNone/>
            </a:pPr>
            <a:r>
              <a:rPr lang="en" sz="1400"/>
              <a:t>Advantage: An advantage of this is that it makes the device or platform </a:t>
            </a:r>
            <a:r>
              <a:rPr lang="en" sz="1400"/>
              <a:t>with</a:t>
            </a:r>
            <a:r>
              <a:rPr lang="en" sz="1400"/>
              <a:t> the </a:t>
            </a:r>
            <a:r>
              <a:rPr lang="en" sz="1400"/>
              <a:t>adaptive</a:t>
            </a:r>
            <a:r>
              <a:rPr lang="en" sz="1400"/>
              <a:t> UI more accessible to the public it also makes the platform safer for younger age groups. </a:t>
            </a:r>
            <a:endParaRPr sz="1400"/>
          </a:p>
          <a:p>
            <a:pPr indent="0" lvl="0" marL="0" rtl="0" algn="l">
              <a:spcBef>
                <a:spcPts val="1600"/>
              </a:spcBef>
              <a:spcAft>
                <a:spcPts val="1600"/>
              </a:spcAft>
              <a:buNone/>
            </a:pPr>
            <a:r>
              <a:rPr lang="en" sz="1400"/>
              <a:t>Disadvantage: A disadvantage of this is that the content for the child friendly Youtube will have to be constantly monitored.</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 Screens &amp; Touch Screens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It is a device that can recognise touch as an input.</a:t>
            </a:r>
            <a:endParaRPr/>
          </a:p>
          <a:p>
            <a:pPr indent="0" lvl="0" marL="0" rtl="0" algn="l">
              <a:spcBef>
                <a:spcPts val="1600"/>
              </a:spcBef>
              <a:spcAft>
                <a:spcPts val="0"/>
              </a:spcAft>
              <a:buNone/>
            </a:pPr>
            <a:r>
              <a:rPr lang="en"/>
              <a:t>Where it is used</a:t>
            </a:r>
            <a:r>
              <a:rPr lang="en"/>
              <a:t>: Smart phones, drawing tablets and other tablets.</a:t>
            </a:r>
            <a:endParaRPr/>
          </a:p>
          <a:p>
            <a:pPr indent="0" lvl="0" marL="0" rtl="0" algn="l">
              <a:spcBef>
                <a:spcPts val="1600"/>
              </a:spcBef>
              <a:spcAft>
                <a:spcPts val="0"/>
              </a:spcAft>
              <a:buNone/>
            </a:pPr>
            <a:r>
              <a:rPr lang="en"/>
              <a:t>Advantages: Easy to use, easily </a:t>
            </a:r>
            <a:r>
              <a:rPr lang="en"/>
              <a:t>accessible and can be small or large.</a:t>
            </a:r>
            <a:endParaRPr/>
          </a:p>
          <a:p>
            <a:pPr indent="0" lvl="0" marL="0" rtl="0" algn="l">
              <a:spcBef>
                <a:spcPts val="1600"/>
              </a:spcBef>
              <a:spcAft>
                <a:spcPts val="1600"/>
              </a:spcAft>
              <a:buNone/>
            </a:pPr>
            <a:r>
              <a:rPr lang="en"/>
              <a:t>Disadvantages: Input sensitivity can vary, can get dirty, not great for games and not very accurate. </a:t>
            </a:r>
            <a:endParaRPr/>
          </a:p>
        </p:txBody>
      </p:sp>
      <p:pic>
        <p:nvPicPr>
          <p:cNvPr id="67" name="Google Shape;67;p14"/>
          <p:cNvPicPr preferRelativeResize="0"/>
          <p:nvPr/>
        </p:nvPicPr>
        <p:blipFill>
          <a:blip r:embed="rId3">
            <a:alphaModFix/>
          </a:blip>
          <a:stretch>
            <a:fillRect/>
          </a:stretch>
        </p:blipFill>
        <p:spPr>
          <a:xfrm>
            <a:off x="7119919" y="3119419"/>
            <a:ext cx="2024075" cy="2024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 Design Principles</a:t>
            </a:r>
            <a:endParaRPr/>
          </a:p>
        </p:txBody>
      </p:sp>
      <p:sp>
        <p:nvSpPr>
          <p:cNvPr id="183" name="Google Shape;183;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Co-location of related elements</a:t>
            </a:r>
            <a:endParaRPr sz="1400"/>
          </a:p>
          <a:p>
            <a:pPr indent="0" lvl="0" marL="0" rtl="0" algn="l">
              <a:spcBef>
                <a:spcPts val="1600"/>
              </a:spcBef>
              <a:spcAft>
                <a:spcPts val="0"/>
              </a:spcAft>
              <a:buNone/>
            </a:pPr>
            <a:r>
              <a:rPr lang="en" sz="1400"/>
              <a:t>Explanation: When designing an interface it is key to have it be </a:t>
            </a:r>
            <a:r>
              <a:rPr lang="en" sz="1400"/>
              <a:t>recognizable</a:t>
            </a:r>
            <a:r>
              <a:rPr lang="en" sz="1400"/>
              <a:t> so that the player will know exactly where to look for the information they need at the time. For example mini maps are usually always in the same place across different game titles as it will comfort the player as they won’t need to learn a whole new user interface layout for another game.</a:t>
            </a:r>
            <a:endParaRPr sz="1400"/>
          </a:p>
          <a:p>
            <a:pPr indent="0" lvl="0" marL="0" rtl="0" algn="l">
              <a:spcBef>
                <a:spcPts val="1600"/>
              </a:spcBef>
              <a:spcAft>
                <a:spcPts val="0"/>
              </a:spcAft>
              <a:buNone/>
            </a:pPr>
            <a:r>
              <a:rPr lang="en" sz="1400"/>
              <a:t>Advantage: An advantage of this is that it saves time for the game developer to make a whole new in-game HUD layout.</a:t>
            </a:r>
            <a:endParaRPr sz="1400"/>
          </a:p>
          <a:p>
            <a:pPr indent="0" lvl="0" marL="0" rtl="0" algn="l">
              <a:spcBef>
                <a:spcPts val="1600"/>
              </a:spcBef>
              <a:spcAft>
                <a:spcPts val="0"/>
              </a:spcAft>
              <a:buNone/>
            </a:pPr>
            <a:r>
              <a:rPr lang="en" sz="1400"/>
              <a:t>Disadvantage: This can stop innovation as players will get used to the same layout and will not want any changes even if they are superior.</a:t>
            </a:r>
            <a:endParaRPr sz="1400"/>
          </a:p>
          <a:p>
            <a:pPr indent="0" lvl="0" marL="0" rtl="0" algn="l">
              <a:spcBef>
                <a:spcPts val="1600"/>
              </a:spcBef>
              <a:spcAft>
                <a:spcPts val="1600"/>
              </a:spcAft>
              <a:buNone/>
            </a:pPr>
            <a:r>
              <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 Design Principles</a:t>
            </a:r>
            <a:endParaRPr/>
          </a:p>
        </p:txBody>
      </p:sp>
      <p:sp>
        <p:nvSpPr>
          <p:cNvPr id="189" name="Google Shape;18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User’s Language, Meaningful Shortcuts</a:t>
            </a:r>
            <a:endParaRPr/>
          </a:p>
          <a:p>
            <a:pPr indent="0" lvl="0" marL="0" rtl="0" algn="l">
              <a:spcBef>
                <a:spcPts val="1600"/>
              </a:spcBef>
              <a:spcAft>
                <a:spcPts val="0"/>
              </a:spcAft>
              <a:buNone/>
            </a:pPr>
            <a:r>
              <a:rPr lang="en"/>
              <a:t>Explanation: Game interfaces should be clear and easy to understand so that the user can use the interface without putting great thought into their actions so that they can focus on the gameplay. Games should also have multiple language options so that everyone will be able to play and understand their game.</a:t>
            </a:r>
            <a:endParaRPr/>
          </a:p>
          <a:p>
            <a:pPr indent="0" lvl="0" marL="0" rtl="0" algn="l">
              <a:spcBef>
                <a:spcPts val="1600"/>
              </a:spcBef>
              <a:spcAft>
                <a:spcPts val="0"/>
              </a:spcAft>
              <a:buNone/>
            </a:pPr>
            <a:r>
              <a:rPr lang="en"/>
              <a:t>Advantage: An advantage of this is that it allows for a more enjoyable experience while playing.</a:t>
            </a:r>
            <a:endParaRPr/>
          </a:p>
          <a:p>
            <a:pPr indent="0" lvl="0" marL="0" rtl="0" algn="l">
              <a:spcBef>
                <a:spcPts val="1600"/>
              </a:spcBef>
              <a:spcAft>
                <a:spcPts val="1600"/>
              </a:spcAft>
              <a:buNone/>
            </a:pPr>
            <a:r>
              <a:rPr lang="en"/>
              <a:t>Disadvantage: A disadvantage of this is that the developers will have to spend a lot of money and time to localise their game for different </a:t>
            </a:r>
            <a:r>
              <a:rPr lang="en"/>
              <a:t>countries</a:t>
            </a:r>
            <a:r>
              <a:rPr lang="en"/>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 Design Principles</a:t>
            </a:r>
            <a:endParaRPr/>
          </a:p>
        </p:txBody>
      </p:sp>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Avoidance of Distraction</a:t>
            </a:r>
            <a:endParaRPr/>
          </a:p>
          <a:p>
            <a:pPr indent="0" lvl="0" marL="0" rtl="0" algn="l">
              <a:spcBef>
                <a:spcPts val="1600"/>
              </a:spcBef>
              <a:spcAft>
                <a:spcPts val="0"/>
              </a:spcAft>
              <a:buNone/>
            </a:pPr>
            <a:r>
              <a:rPr lang="en"/>
              <a:t>Explanation: While playing a game and you access your inventory system to quickly select a weapon mid combat you don’t want any loud annoying music or flashing lights in the interface distracting you from the gameplay. This is why in-game interfaces should be inconspicuous and match the games theme so that the animations look fluid and </a:t>
            </a:r>
            <a:r>
              <a:rPr lang="en"/>
              <a:t>seamless</a:t>
            </a:r>
            <a:r>
              <a:rPr lang="en"/>
              <a:t> as to not avert the players eye from the action. </a:t>
            </a:r>
            <a:endParaRPr/>
          </a:p>
          <a:p>
            <a:pPr indent="0" lvl="0" marL="0" rtl="0" algn="l">
              <a:spcBef>
                <a:spcPts val="1600"/>
              </a:spcBef>
              <a:spcAft>
                <a:spcPts val="0"/>
              </a:spcAft>
              <a:buNone/>
            </a:pPr>
            <a:r>
              <a:rPr lang="en"/>
              <a:t>Advantage: An advantage of this is that it allows for </a:t>
            </a:r>
            <a:r>
              <a:rPr lang="en"/>
              <a:t>seamless</a:t>
            </a:r>
            <a:r>
              <a:rPr lang="en"/>
              <a:t> gameplay with no interactions. </a:t>
            </a:r>
            <a:endParaRPr/>
          </a:p>
          <a:p>
            <a:pPr indent="0" lvl="0" marL="0" rtl="0" algn="l">
              <a:spcBef>
                <a:spcPts val="1600"/>
              </a:spcBef>
              <a:spcAft>
                <a:spcPts val="0"/>
              </a:spcAft>
              <a:buNone/>
            </a:pPr>
            <a:r>
              <a:rPr lang="en"/>
              <a:t>Disadvantage: Disadvantages of this is that it’s hard to create an interface like th</a:t>
            </a:r>
            <a:r>
              <a:rPr lang="en"/>
              <a:t>is.</a:t>
            </a:r>
            <a:endParaRPr/>
          </a:p>
          <a:p>
            <a:pPr indent="0" lvl="0" marL="0" rtl="0" algn="l">
              <a:spcBef>
                <a:spcPts val="1600"/>
              </a:spcBef>
              <a:spcAft>
                <a:spcPts val="16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 Design Principles</a:t>
            </a:r>
            <a:endParaRPr/>
          </a:p>
        </p:txBody>
      </p:sp>
      <p:sp>
        <p:nvSpPr>
          <p:cNvPr id="201" name="Google Shape;201;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Clarity and Relevance</a:t>
            </a:r>
            <a:endParaRPr sz="1200"/>
          </a:p>
          <a:p>
            <a:pPr indent="0" lvl="0" marL="0" rtl="0" algn="l">
              <a:spcBef>
                <a:spcPts val="1600"/>
              </a:spcBef>
              <a:spcAft>
                <a:spcPts val="0"/>
              </a:spcAft>
              <a:buNone/>
            </a:pPr>
            <a:r>
              <a:rPr lang="en" sz="1200"/>
              <a:t>Explanation: </a:t>
            </a:r>
            <a:r>
              <a:rPr lang="en" sz="1200"/>
              <a:t>Controller feedback can be a really useful tool for game developers to have the game communicate to the player informing them quickly by having the controller vibrate. Vibrations through the controller can also help immerse the player making them feel like the character on screen. An example of controller feedback used well in a video game is with Celeste a difficult platformer, in Celeste the controller vibrates when your character runs out of jumps quickly informing the player. Celeste also has the controller vibrate when the player dies for example by falling on a pit of spikes immersing the player to make them believe they are that character.  This feedback is fast, efficient and consistent making it a perfect example of good in-game feedback. </a:t>
            </a:r>
            <a:endParaRPr sz="1200"/>
          </a:p>
          <a:p>
            <a:pPr indent="0" lvl="0" marL="0" rtl="0" algn="l">
              <a:spcBef>
                <a:spcPts val="1600"/>
              </a:spcBef>
              <a:spcAft>
                <a:spcPts val="0"/>
              </a:spcAft>
              <a:buNone/>
            </a:pPr>
            <a:r>
              <a:rPr lang="en" sz="1200"/>
              <a:t>Advantage: Advantages of feedback are that they can quickly inform the player about an event happening in the game such as the controller vibrating when you take damage. </a:t>
            </a:r>
            <a:endParaRPr sz="1200"/>
          </a:p>
          <a:p>
            <a:pPr indent="0" lvl="0" marL="0" rtl="0" algn="l">
              <a:spcBef>
                <a:spcPts val="1600"/>
              </a:spcBef>
              <a:spcAft>
                <a:spcPts val="1600"/>
              </a:spcAft>
              <a:buNone/>
            </a:pPr>
            <a:r>
              <a:rPr lang="en" sz="1200"/>
              <a:t>Disadvantage: A disadvantage of in-game feedback is that if the feedback has a delay it can be really unhelpful and frustrating for the player to deal with. Also the player could just not like controller vibrations.</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 Design Principles</a:t>
            </a:r>
            <a:endParaRPr/>
          </a:p>
        </p:txBody>
      </p:sp>
      <p:sp>
        <p:nvSpPr>
          <p:cNvPr id="207" name="Google Shape;20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Undo, Redo, Inconsistent Input</a:t>
            </a:r>
            <a:endParaRPr/>
          </a:p>
          <a:p>
            <a:pPr indent="0" lvl="0" marL="0" rtl="0" algn="l">
              <a:spcBef>
                <a:spcPts val="1600"/>
              </a:spcBef>
              <a:spcAft>
                <a:spcPts val="0"/>
              </a:spcAft>
              <a:buNone/>
            </a:pPr>
            <a:r>
              <a:rPr lang="en"/>
              <a:t>Explanation: A good interface should allow for user error and have features to correct it for example in Photoshop you can press Ctrl + Z to undo the most recent change in the document. Photoshop also has the feature of a history tab where the user can look back into every action made and go back to correct errors. </a:t>
            </a:r>
            <a:endParaRPr/>
          </a:p>
          <a:p>
            <a:pPr indent="0" lvl="0" marL="0" rtl="0" algn="l">
              <a:spcBef>
                <a:spcPts val="1600"/>
              </a:spcBef>
              <a:spcAft>
                <a:spcPts val="0"/>
              </a:spcAft>
              <a:buNone/>
            </a:pPr>
            <a:r>
              <a:rPr lang="en"/>
              <a:t>Advantage: This is really </a:t>
            </a:r>
            <a:r>
              <a:rPr lang="en"/>
              <a:t>useful</a:t>
            </a:r>
            <a:r>
              <a:rPr lang="en"/>
              <a:t> as you can quickly undo mistakes for example when drawing rather than using the eraser tool provides a more fluid and fast workflow. </a:t>
            </a:r>
            <a:endParaRPr/>
          </a:p>
          <a:p>
            <a:pPr indent="0" lvl="0" marL="0" rtl="0" algn="l">
              <a:spcBef>
                <a:spcPts val="1600"/>
              </a:spcBef>
              <a:spcAft>
                <a:spcPts val="0"/>
              </a:spcAft>
              <a:buNone/>
            </a:pPr>
            <a:r>
              <a:rPr lang="en"/>
              <a:t>Disadvantage: A disadvantage of having these features is that you could accidentally go back too far in the history tab and </a:t>
            </a:r>
            <a:r>
              <a:rPr lang="en"/>
              <a:t>lose</a:t>
            </a:r>
            <a:r>
              <a:rPr lang="en"/>
              <a:t> your work.</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Interface Design Principles</a:t>
            </a:r>
            <a:endParaRPr/>
          </a:p>
        </p:txBody>
      </p:sp>
      <p:sp>
        <p:nvSpPr>
          <p:cNvPr id="213" name="Google Shape;21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Uniformity, Reduction of User </a:t>
            </a:r>
            <a:r>
              <a:rPr lang="en" sz="1400"/>
              <a:t>Memory</a:t>
            </a:r>
            <a:r>
              <a:rPr lang="en" sz="1400"/>
              <a:t> Process</a:t>
            </a:r>
            <a:endParaRPr sz="1400"/>
          </a:p>
          <a:p>
            <a:pPr indent="0" lvl="0" marL="0" rtl="0" algn="l">
              <a:spcBef>
                <a:spcPts val="1600"/>
              </a:spcBef>
              <a:spcAft>
                <a:spcPts val="0"/>
              </a:spcAft>
              <a:buNone/>
            </a:pPr>
            <a:r>
              <a:rPr lang="en" sz="1400"/>
              <a:t>Explanation: In an </a:t>
            </a:r>
            <a:r>
              <a:rPr lang="en" sz="1400"/>
              <a:t>ongoing</a:t>
            </a:r>
            <a:r>
              <a:rPr lang="en" sz="1400"/>
              <a:t> game franchise it is key to keep the same basic interface with graphical improvements with each version so that the player </a:t>
            </a:r>
            <a:r>
              <a:rPr lang="en" sz="1400"/>
              <a:t>doesn't</a:t>
            </a:r>
            <a:r>
              <a:rPr lang="en" sz="1400"/>
              <a:t> have to relearn the interface layout allowing them to feel more comfortable with playing the game allowing for longer playtime. For example with the Pokemon franchise, each game has the same menu layout while in battle allowing the user to Fight, Run and access their bag or Pokemon. </a:t>
            </a:r>
            <a:endParaRPr sz="1400"/>
          </a:p>
          <a:p>
            <a:pPr indent="0" lvl="0" marL="0" rtl="0" algn="l">
              <a:spcBef>
                <a:spcPts val="1600"/>
              </a:spcBef>
              <a:spcAft>
                <a:spcPts val="0"/>
              </a:spcAft>
              <a:buNone/>
            </a:pPr>
            <a:r>
              <a:rPr lang="en" sz="1400"/>
              <a:t>Advantage: This is an advantage as it stops the player having to look for the different options. </a:t>
            </a:r>
            <a:endParaRPr sz="1400"/>
          </a:p>
          <a:p>
            <a:pPr indent="0" lvl="0" marL="0" rtl="0" algn="l">
              <a:spcBef>
                <a:spcPts val="1600"/>
              </a:spcBef>
              <a:spcAft>
                <a:spcPts val="0"/>
              </a:spcAft>
              <a:buNone/>
            </a:pPr>
            <a:r>
              <a:rPr lang="en" sz="1400"/>
              <a:t>Disadvantage: A disadvantage of this is that there can be no real improvement of the interface without backlash from the fans of the series.</a:t>
            </a:r>
            <a:endParaRPr sz="1400"/>
          </a:p>
          <a:p>
            <a:pPr indent="0" lvl="0" marL="0" rtl="0" algn="l">
              <a:spcBef>
                <a:spcPts val="1600"/>
              </a:spcBef>
              <a:spcAft>
                <a:spcPts val="1600"/>
              </a:spcAft>
              <a:buNone/>
            </a:pPr>
            <a:r>
              <a:t/>
            </a:r>
            <a:endParaRPr/>
          </a:p>
        </p:txBody>
      </p:sp>
      <p:pic>
        <p:nvPicPr>
          <p:cNvPr id="214" name="Google Shape;214;p37"/>
          <p:cNvPicPr preferRelativeResize="0"/>
          <p:nvPr/>
        </p:nvPicPr>
        <p:blipFill>
          <a:blip r:embed="rId3">
            <a:alphaModFix/>
          </a:blip>
          <a:stretch>
            <a:fillRect/>
          </a:stretch>
        </p:blipFill>
        <p:spPr>
          <a:xfrm>
            <a:off x="7266000" y="3877075"/>
            <a:ext cx="1878000" cy="1266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 Keyboards </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It’s a device with keys that when pressed down will perform inputs</a:t>
            </a:r>
            <a:endParaRPr/>
          </a:p>
          <a:p>
            <a:pPr indent="0" lvl="0" marL="0" rtl="0" algn="l">
              <a:spcBef>
                <a:spcPts val="1600"/>
              </a:spcBef>
              <a:spcAft>
                <a:spcPts val="0"/>
              </a:spcAft>
              <a:buNone/>
            </a:pPr>
            <a:r>
              <a:rPr lang="en"/>
              <a:t>Where it is used: Computers and laptops.</a:t>
            </a:r>
            <a:endParaRPr/>
          </a:p>
          <a:p>
            <a:pPr indent="0" lvl="0" marL="0" rtl="0" algn="l">
              <a:spcBef>
                <a:spcPts val="1600"/>
              </a:spcBef>
              <a:spcAft>
                <a:spcPts val="0"/>
              </a:spcAft>
              <a:buNone/>
            </a:pPr>
            <a:r>
              <a:rPr lang="en"/>
              <a:t>Advantages: Easy to use quickly, contains every letter of the alphabet and most of the punctuation.</a:t>
            </a:r>
            <a:endParaRPr/>
          </a:p>
          <a:p>
            <a:pPr indent="0" lvl="0" marL="0" rtl="0" algn="l">
              <a:spcBef>
                <a:spcPts val="1600"/>
              </a:spcBef>
              <a:spcAft>
                <a:spcPts val="1600"/>
              </a:spcAft>
              <a:buNone/>
            </a:pPr>
            <a:r>
              <a:rPr lang="en"/>
              <a:t>Disadvantages: Keys can get stuck, different types of keyboard layouts (QWERTY, AZERTY, etc)</a:t>
            </a:r>
            <a:endParaRPr/>
          </a:p>
        </p:txBody>
      </p:sp>
      <p:pic>
        <p:nvPicPr>
          <p:cNvPr id="74" name="Google Shape;74;p15"/>
          <p:cNvPicPr preferRelativeResize="0"/>
          <p:nvPr/>
        </p:nvPicPr>
        <p:blipFill>
          <a:blip r:embed="rId3">
            <a:alphaModFix/>
          </a:blip>
          <a:stretch>
            <a:fillRect/>
          </a:stretch>
        </p:blipFill>
        <p:spPr>
          <a:xfrm>
            <a:off x="5794920" y="3046600"/>
            <a:ext cx="3349075" cy="2513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 Joysticks </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It is a controller most commonly used on airships however has been </a:t>
            </a:r>
            <a:r>
              <a:rPr lang="en"/>
              <a:t>integrated</a:t>
            </a:r>
            <a:r>
              <a:rPr lang="en"/>
              <a:t> for games the player can move around the stick to control the character and press the buttons to make up for other actions.</a:t>
            </a:r>
            <a:endParaRPr/>
          </a:p>
          <a:p>
            <a:pPr indent="0" lvl="0" marL="0" rtl="0" algn="l">
              <a:spcBef>
                <a:spcPts val="1600"/>
              </a:spcBef>
              <a:spcAft>
                <a:spcPts val="0"/>
              </a:spcAft>
              <a:buNone/>
            </a:pPr>
            <a:r>
              <a:rPr lang="en"/>
              <a:t>Where it is used</a:t>
            </a:r>
            <a:r>
              <a:rPr lang="en"/>
              <a:t>: Aircrafts and with game con</a:t>
            </a:r>
            <a:r>
              <a:rPr lang="en"/>
              <a:t>soles &amp; Arcades</a:t>
            </a:r>
            <a:endParaRPr>
              <a:solidFill>
                <a:srgbClr val="FF0000"/>
              </a:solidFill>
            </a:endParaRPr>
          </a:p>
          <a:p>
            <a:pPr indent="0" lvl="0" marL="0" rtl="0" algn="l">
              <a:spcBef>
                <a:spcPts val="1600"/>
              </a:spcBef>
              <a:spcAft>
                <a:spcPts val="0"/>
              </a:spcAft>
              <a:buNone/>
            </a:pPr>
            <a:r>
              <a:rPr lang="en"/>
              <a:t>Advantages: Easy to use, Accurate, ergonomic, great for flying simulators.</a:t>
            </a:r>
            <a:endParaRPr/>
          </a:p>
          <a:p>
            <a:pPr indent="0" lvl="0" marL="0" rtl="0" algn="l">
              <a:spcBef>
                <a:spcPts val="1600"/>
              </a:spcBef>
              <a:spcAft>
                <a:spcPts val="1600"/>
              </a:spcAft>
              <a:buNone/>
            </a:pPr>
            <a:r>
              <a:rPr lang="en"/>
              <a:t>Disadvantages: Cannot type with the controller quickly and it can only be </a:t>
            </a:r>
            <a:r>
              <a:rPr lang="en"/>
              <a:t>integrated</a:t>
            </a:r>
            <a:r>
              <a:rPr lang="en"/>
              <a:t> well with flying games.</a:t>
            </a:r>
            <a:endParaRPr/>
          </a:p>
        </p:txBody>
      </p:sp>
      <p:pic>
        <p:nvPicPr>
          <p:cNvPr id="81" name="Google Shape;81;p16"/>
          <p:cNvPicPr preferRelativeResize="0"/>
          <p:nvPr/>
        </p:nvPicPr>
        <p:blipFill>
          <a:blip r:embed="rId3">
            <a:alphaModFix/>
          </a:blip>
          <a:stretch>
            <a:fillRect/>
          </a:stretch>
        </p:blipFill>
        <p:spPr>
          <a:xfrm>
            <a:off x="7792675" y="3792175"/>
            <a:ext cx="1351325" cy="1351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 Control Pads </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These are the main types of controllers used in current day as it has all the </a:t>
            </a:r>
            <a:r>
              <a:rPr lang="en"/>
              <a:t>necessary</a:t>
            </a:r>
            <a:r>
              <a:rPr lang="en"/>
              <a:t> buttons for playing any game.</a:t>
            </a:r>
            <a:endParaRPr/>
          </a:p>
          <a:p>
            <a:pPr indent="0" lvl="0" marL="0" rtl="0" algn="l">
              <a:spcBef>
                <a:spcPts val="1600"/>
              </a:spcBef>
              <a:spcAft>
                <a:spcPts val="0"/>
              </a:spcAft>
              <a:buNone/>
            </a:pPr>
            <a:r>
              <a:rPr lang="en"/>
              <a:t>Where it is used</a:t>
            </a:r>
            <a:r>
              <a:rPr lang="en"/>
              <a:t>: Consoles.</a:t>
            </a:r>
            <a:endParaRPr/>
          </a:p>
          <a:p>
            <a:pPr indent="0" lvl="0" marL="0" rtl="0" algn="l">
              <a:spcBef>
                <a:spcPts val="1600"/>
              </a:spcBef>
              <a:spcAft>
                <a:spcPts val="0"/>
              </a:spcAft>
              <a:buNone/>
            </a:pPr>
            <a:r>
              <a:rPr lang="en"/>
              <a:t>Advantages: Ergonomic, No delay and has a good button layout.</a:t>
            </a:r>
            <a:endParaRPr/>
          </a:p>
          <a:p>
            <a:pPr indent="0" lvl="0" marL="0" rtl="0" algn="l">
              <a:spcBef>
                <a:spcPts val="1600"/>
              </a:spcBef>
              <a:spcAft>
                <a:spcPts val="1600"/>
              </a:spcAft>
              <a:buNone/>
            </a:pPr>
            <a:r>
              <a:rPr lang="en"/>
              <a:t>Disadvantages: Hard to type quickly and some can break easily.</a:t>
            </a:r>
            <a:endParaRPr/>
          </a:p>
        </p:txBody>
      </p:sp>
      <p:pic>
        <p:nvPicPr>
          <p:cNvPr id="88" name="Google Shape;88;p17"/>
          <p:cNvPicPr preferRelativeResize="0"/>
          <p:nvPr/>
        </p:nvPicPr>
        <p:blipFill>
          <a:blip r:embed="rId3">
            <a:alphaModFix/>
          </a:blip>
          <a:stretch>
            <a:fillRect/>
          </a:stretch>
        </p:blipFill>
        <p:spPr>
          <a:xfrm>
            <a:off x="6720975" y="2720475"/>
            <a:ext cx="2423025" cy="2423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 Steering Wheels </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It is a controller that resembles the steering wheel of a car. It is </a:t>
            </a:r>
            <a:r>
              <a:rPr lang="en"/>
              <a:t>integrated</a:t>
            </a:r>
            <a:r>
              <a:rPr lang="en"/>
              <a:t> with racing games and usually comes with additional controllers such as a pedal that resembles the braking pad.</a:t>
            </a:r>
            <a:endParaRPr/>
          </a:p>
          <a:p>
            <a:pPr indent="0" lvl="0" marL="0" rtl="0" algn="l">
              <a:spcBef>
                <a:spcPts val="1600"/>
              </a:spcBef>
              <a:spcAft>
                <a:spcPts val="0"/>
              </a:spcAft>
              <a:buNone/>
            </a:pPr>
            <a:r>
              <a:rPr lang="en"/>
              <a:t>Where it is used</a:t>
            </a:r>
            <a:r>
              <a:rPr lang="en"/>
              <a:t>: Racing Games.</a:t>
            </a:r>
            <a:endParaRPr/>
          </a:p>
          <a:p>
            <a:pPr indent="0" lvl="0" marL="0" rtl="0" algn="l">
              <a:spcBef>
                <a:spcPts val="1600"/>
              </a:spcBef>
              <a:spcAft>
                <a:spcPts val="0"/>
              </a:spcAft>
              <a:buNone/>
            </a:pPr>
            <a:r>
              <a:rPr lang="en"/>
              <a:t>Advantages: </a:t>
            </a:r>
            <a:r>
              <a:rPr lang="en"/>
              <a:t>Immersive</a:t>
            </a:r>
            <a:r>
              <a:rPr lang="en"/>
              <a:t> and ergonomic.</a:t>
            </a:r>
            <a:endParaRPr/>
          </a:p>
          <a:p>
            <a:pPr indent="0" lvl="0" marL="0" rtl="0" algn="l">
              <a:spcBef>
                <a:spcPts val="1600"/>
              </a:spcBef>
              <a:spcAft>
                <a:spcPts val="1600"/>
              </a:spcAft>
              <a:buNone/>
            </a:pPr>
            <a:r>
              <a:rPr lang="en"/>
              <a:t>Disadvantages: </a:t>
            </a:r>
            <a:r>
              <a:rPr lang="en"/>
              <a:t>Does not</a:t>
            </a:r>
            <a:r>
              <a:rPr lang="en"/>
              <a:t> integrate well with any other game genre.</a:t>
            </a:r>
            <a:endParaRPr/>
          </a:p>
        </p:txBody>
      </p:sp>
      <p:pic>
        <p:nvPicPr>
          <p:cNvPr id="95" name="Google Shape;95;p18"/>
          <p:cNvPicPr preferRelativeResize="0"/>
          <p:nvPr/>
        </p:nvPicPr>
        <p:blipFill>
          <a:blip r:embed="rId3">
            <a:alphaModFix/>
          </a:blip>
          <a:stretch>
            <a:fillRect/>
          </a:stretch>
        </p:blipFill>
        <p:spPr>
          <a:xfrm>
            <a:off x="7009450" y="3008950"/>
            <a:ext cx="2134550" cy="2134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 Mouses </a:t>
            </a:r>
            <a:endParaRPr/>
          </a:p>
        </p:txBody>
      </p:sp>
      <p:sp>
        <p:nvSpPr>
          <p:cNvPr id="101" name="Google Shape;101;p19"/>
          <p:cNvSpPr txBox="1"/>
          <p:nvPr>
            <p:ph idx="1" type="body"/>
          </p:nvPr>
        </p:nvSpPr>
        <p:spPr>
          <a:xfrm>
            <a:off x="311700" y="9767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This is a controller that has a sensor on the bottom of it that tracks movement meaning you can move the device up and it will input that movement into the computer for example if you were playing a game and moved your mouse it would move the players camera in correlation with the mouses movements.</a:t>
            </a:r>
            <a:endParaRPr/>
          </a:p>
          <a:p>
            <a:pPr indent="0" lvl="0" marL="0" rtl="0" algn="l">
              <a:spcBef>
                <a:spcPts val="1600"/>
              </a:spcBef>
              <a:spcAft>
                <a:spcPts val="0"/>
              </a:spcAft>
              <a:buNone/>
            </a:pPr>
            <a:r>
              <a:rPr lang="en"/>
              <a:t>Where it is used</a:t>
            </a:r>
            <a:r>
              <a:rPr lang="en"/>
              <a:t>: Computers</a:t>
            </a:r>
            <a:endParaRPr/>
          </a:p>
          <a:p>
            <a:pPr indent="0" lvl="0" marL="0" rtl="0" algn="l">
              <a:spcBef>
                <a:spcPts val="1600"/>
              </a:spcBef>
              <a:spcAft>
                <a:spcPts val="0"/>
              </a:spcAft>
              <a:buNone/>
            </a:pPr>
            <a:r>
              <a:rPr lang="en"/>
              <a:t>Advantages: Fast/minimal delay, accurate integrated well with all computers, games and websites and they are readily available</a:t>
            </a:r>
            <a:endParaRPr/>
          </a:p>
          <a:p>
            <a:pPr indent="0" lvl="0" marL="0" rtl="0" algn="l">
              <a:spcBef>
                <a:spcPts val="1600"/>
              </a:spcBef>
              <a:spcAft>
                <a:spcPts val="1600"/>
              </a:spcAft>
              <a:buNone/>
            </a:pPr>
            <a:r>
              <a:rPr lang="en"/>
              <a:t>Disadvantages: </a:t>
            </a:r>
            <a:r>
              <a:rPr lang="en"/>
              <a:t>Can break easily and some can be faulty from brand new.</a:t>
            </a:r>
            <a:endParaRPr/>
          </a:p>
        </p:txBody>
      </p:sp>
      <p:pic>
        <p:nvPicPr>
          <p:cNvPr id="102" name="Google Shape;102;p19"/>
          <p:cNvPicPr preferRelativeResize="0"/>
          <p:nvPr/>
        </p:nvPicPr>
        <p:blipFill>
          <a:blip r:embed="rId3">
            <a:alphaModFix/>
          </a:blip>
          <a:stretch>
            <a:fillRect/>
          </a:stretch>
        </p:blipFill>
        <p:spPr>
          <a:xfrm>
            <a:off x="7509675" y="3509175"/>
            <a:ext cx="1634325" cy="1634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 Motion Detectors </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This is a device containing multiple cameras and depth sensors to track movement from the user </a:t>
            </a:r>
            <a:r>
              <a:rPr lang="en"/>
              <a:t>inputting</a:t>
            </a:r>
            <a:r>
              <a:rPr lang="en"/>
              <a:t> the information into the computer attached to the device. This can be used with games for example it can track when you jump through the cameras and input it into the game making your ingame character jump.</a:t>
            </a:r>
            <a:endParaRPr/>
          </a:p>
          <a:p>
            <a:pPr indent="0" lvl="0" marL="0" rtl="0" algn="l">
              <a:spcBef>
                <a:spcPts val="1600"/>
              </a:spcBef>
              <a:spcAft>
                <a:spcPts val="0"/>
              </a:spcAft>
              <a:buNone/>
            </a:pPr>
            <a:r>
              <a:rPr lang="en"/>
              <a:t>Where it is used</a:t>
            </a:r>
            <a:r>
              <a:rPr lang="en"/>
              <a:t>: Consoles</a:t>
            </a:r>
            <a:endParaRPr/>
          </a:p>
          <a:p>
            <a:pPr indent="0" lvl="0" marL="0" rtl="0" algn="l">
              <a:spcBef>
                <a:spcPts val="1600"/>
              </a:spcBef>
              <a:spcAft>
                <a:spcPts val="0"/>
              </a:spcAft>
              <a:buNone/>
            </a:pPr>
            <a:r>
              <a:rPr lang="en"/>
              <a:t>Advantages: Fun and innovative</a:t>
            </a:r>
            <a:endParaRPr/>
          </a:p>
          <a:p>
            <a:pPr indent="0" lvl="0" marL="0" rtl="0" algn="l">
              <a:spcBef>
                <a:spcPts val="1600"/>
              </a:spcBef>
              <a:spcAft>
                <a:spcPts val="1600"/>
              </a:spcAft>
              <a:buNone/>
            </a:pPr>
            <a:r>
              <a:rPr lang="en"/>
              <a:t>Disadvantages: Has input delay, not that accurate and is not inte</a:t>
            </a:r>
            <a:r>
              <a:rPr lang="en"/>
              <a:t>grated into tasks other that games.</a:t>
            </a:r>
            <a:endParaRPr/>
          </a:p>
        </p:txBody>
      </p:sp>
      <p:pic>
        <p:nvPicPr>
          <p:cNvPr id="109" name="Google Shape;109;p20"/>
          <p:cNvPicPr preferRelativeResize="0"/>
          <p:nvPr/>
        </p:nvPicPr>
        <p:blipFill>
          <a:blip r:embed="rId3">
            <a:alphaModFix/>
          </a:blip>
          <a:stretch>
            <a:fillRect/>
          </a:stretch>
        </p:blipFill>
        <p:spPr>
          <a:xfrm>
            <a:off x="6799050" y="3945425"/>
            <a:ext cx="2344950" cy="131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 Headsets</a:t>
            </a:r>
            <a:endParaRPr/>
          </a:p>
        </p:txBody>
      </p:sp>
      <p:sp>
        <p:nvSpPr>
          <p:cNvPr id="115" name="Google Shape;115;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 This is a pair of speakers that sit on yours ears outputting sound from the users device. They usually have a microphone built into the device so that you can speak to your friends while playing games.</a:t>
            </a:r>
            <a:endParaRPr/>
          </a:p>
          <a:p>
            <a:pPr indent="0" lvl="0" marL="0" rtl="0" algn="l">
              <a:spcBef>
                <a:spcPts val="1600"/>
              </a:spcBef>
              <a:spcAft>
                <a:spcPts val="0"/>
              </a:spcAft>
              <a:buNone/>
            </a:pPr>
            <a:r>
              <a:rPr lang="en"/>
              <a:t>Where it is used</a:t>
            </a:r>
            <a:r>
              <a:rPr lang="en"/>
              <a:t>: </a:t>
            </a:r>
            <a:r>
              <a:rPr lang="en"/>
              <a:t>Computers and consoles </a:t>
            </a:r>
            <a:endParaRPr/>
          </a:p>
          <a:p>
            <a:pPr indent="0" lvl="0" marL="0" rtl="0" algn="l">
              <a:spcBef>
                <a:spcPts val="1600"/>
              </a:spcBef>
              <a:spcAft>
                <a:spcPts val="0"/>
              </a:spcAft>
              <a:buNone/>
            </a:pPr>
            <a:r>
              <a:rPr lang="en"/>
              <a:t>Advantages: Provides an immersive experience, is useful and ergonomic.</a:t>
            </a:r>
            <a:endParaRPr/>
          </a:p>
          <a:p>
            <a:pPr indent="0" lvl="0" marL="0" rtl="0" algn="l">
              <a:spcBef>
                <a:spcPts val="1600"/>
              </a:spcBef>
              <a:spcAft>
                <a:spcPts val="1600"/>
              </a:spcAft>
              <a:buNone/>
            </a:pPr>
            <a:r>
              <a:rPr lang="en"/>
              <a:t>Disadvantages: Some can be uncomfortable or have a bad microphone.</a:t>
            </a:r>
            <a:endParaRPr/>
          </a:p>
        </p:txBody>
      </p:sp>
      <p:pic>
        <p:nvPicPr>
          <p:cNvPr id="116" name="Google Shape;116;p21"/>
          <p:cNvPicPr preferRelativeResize="0"/>
          <p:nvPr/>
        </p:nvPicPr>
        <p:blipFill>
          <a:blip r:embed="rId3">
            <a:alphaModFix/>
          </a:blip>
          <a:stretch>
            <a:fillRect/>
          </a:stretch>
        </p:blipFill>
        <p:spPr>
          <a:xfrm>
            <a:off x="7438925" y="3438425"/>
            <a:ext cx="1705075" cy="1705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