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450C54-49A0-4BF9-9F88-C2F24752EA1E}">
  <a:tblStyle styleId="{C5450C54-49A0-4BF9-9F88-C2F24752EA1E}"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57" name="Google Shape;57;p1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8" name="Google Shape;58;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942525" y="847150"/>
            <a:ext cx="10311300" cy="2118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GB"/>
              <a:t>Assignment 2 </a:t>
            </a:r>
            <a:br>
              <a:rPr lang="en-GB"/>
            </a:br>
            <a:r>
              <a:rPr lang="en-GB"/>
              <a:t>HCI For Games </a:t>
            </a:r>
            <a:endParaRPr/>
          </a:p>
        </p:txBody>
      </p:sp>
      <p:sp>
        <p:nvSpPr>
          <p:cNvPr id="66" name="Google Shape;66;p14"/>
          <p:cNvSpPr txBox="1"/>
          <p:nvPr>
            <p:ph idx="1" type="subTitle"/>
          </p:nvPr>
        </p:nvSpPr>
        <p:spPr>
          <a:xfrm>
            <a:off x="2659350" y="3098400"/>
            <a:ext cx="6873300" cy="1014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440"/>
              <a:buNone/>
            </a:pPr>
            <a:r>
              <a:rPr lang="en-GB"/>
              <a:t>Understand methods of control and forms</a:t>
            </a:r>
            <a:r>
              <a:rPr lang="en-GB"/>
              <a:t> of </a:t>
            </a:r>
            <a:r>
              <a:rPr lang="en-GB"/>
              <a:t>feedback in games </a:t>
            </a:r>
            <a:endParaRPr/>
          </a:p>
        </p:txBody>
      </p:sp>
      <p:sp>
        <p:nvSpPr>
          <p:cNvPr id="67" name="Google Shape;67;p14"/>
          <p:cNvSpPr txBox="1"/>
          <p:nvPr/>
        </p:nvSpPr>
        <p:spPr>
          <a:xfrm>
            <a:off x="3727938" y="4245170"/>
            <a:ext cx="4998720" cy="5479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GB" sz="2400" u="none" cap="none" strike="noStrike">
                <a:solidFill>
                  <a:schemeClr val="dk1"/>
                </a:solidFill>
                <a:latin typeface="Trebuchet MS"/>
                <a:ea typeface="Trebuchet MS"/>
                <a:cs typeface="Trebuchet MS"/>
                <a:sym typeface="Trebuchet MS"/>
              </a:rPr>
              <a:t>By: </a:t>
            </a:r>
            <a:r>
              <a:rPr lang="en-GB" sz="2400">
                <a:solidFill>
                  <a:schemeClr val="dk1"/>
                </a:solidFill>
                <a:latin typeface="Trebuchet MS"/>
                <a:ea typeface="Trebuchet MS"/>
                <a:cs typeface="Trebuchet MS"/>
                <a:sym typeface="Trebuchet MS"/>
              </a:rPr>
              <a:t>Joseph Roper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69034" y="17565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GB"/>
              <a:t>Feedback - Visual</a:t>
            </a:r>
            <a:endParaRPr/>
          </a:p>
        </p:txBody>
      </p:sp>
      <p:graphicFrame>
        <p:nvGraphicFramePr>
          <p:cNvPr id="73" name="Google Shape;73;p15"/>
          <p:cNvGraphicFramePr/>
          <p:nvPr/>
        </p:nvGraphicFramePr>
        <p:xfrm>
          <a:off x="284115" y="895188"/>
          <a:ext cx="3000000" cy="3000000"/>
        </p:xfrm>
        <a:graphic>
          <a:graphicData uri="http://schemas.openxmlformats.org/drawingml/2006/table">
            <a:tbl>
              <a:tblPr bandRow="1" firstRow="1">
                <a:noFill/>
                <a:tableStyleId>{C5450C54-49A0-4BF9-9F88-C2F24752EA1E}</a:tableStyleId>
              </a:tblPr>
              <a:tblGrid>
                <a:gridCol w="2352975"/>
                <a:gridCol w="9411850"/>
              </a:tblGrid>
              <a:tr h="475025">
                <a:tc>
                  <a:txBody>
                    <a:bodyPr>
                      <a:noAutofit/>
                    </a:bodyPr>
                    <a:lstStyle/>
                    <a:p>
                      <a:pPr indent="0" lvl="0" marL="0" marR="0" rtl="0" algn="l">
                        <a:spcBef>
                          <a:spcPts val="0"/>
                        </a:spcBef>
                        <a:spcAft>
                          <a:spcPts val="0"/>
                        </a:spcAft>
                        <a:buNone/>
                      </a:pPr>
                      <a:r>
                        <a:rPr lang="en-GB" sz="1800" u="none" cap="none" strike="noStrike"/>
                        <a:t>Visual</a:t>
                      </a:r>
                      <a:endParaRPr/>
                    </a:p>
                  </a:txBody>
                  <a:tcPr marT="45725" marB="45725" marR="91450" marL="91450">
                    <a:solidFill>
                      <a:schemeClr val="lt2"/>
                    </a:solidFill>
                  </a:tcPr>
                </a:tc>
                <a:tc>
                  <a:txBody>
                    <a:bodyPr>
                      <a:noAutofit/>
                    </a:bodyPr>
                    <a:lstStyle/>
                    <a:p>
                      <a:pPr indent="0" lvl="0" marL="0" marR="0" rtl="0" algn="l">
                        <a:spcBef>
                          <a:spcPts val="0"/>
                        </a:spcBef>
                        <a:spcAft>
                          <a:spcPts val="0"/>
                        </a:spcAft>
                        <a:buNone/>
                      </a:pPr>
                      <a:r>
                        <a:rPr lang="en-GB" sz="1800"/>
                        <a:t>Explanation</a:t>
                      </a:r>
                      <a:endParaRPr/>
                    </a:p>
                  </a:txBody>
                  <a:tcPr marT="45725" marB="45725" marR="91450" marL="91450">
                    <a:solidFill>
                      <a:schemeClr val="lt2"/>
                    </a:solidFill>
                  </a:tcPr>
                </a:tc>
              </a:tr>
              <a:tr h="6323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Iconic</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A </a:t>
                      </a:r>
                      <a:r>
                        <a:rPr lang="en-GB" sz="1200"/>
                        <a:t>recognizable</a:t>
                      </a:r>
                      <a:r>
                        <a:rPr lang="en-GB" sz="1200"/>
                        <a:t> icon in a game is the classic gold coin which the player will always want to collect and save up for upgrades or to get a better </a:t>
                      </a:r>
                      <a:r>
                        <a:rPr lang="en-GB" sz="1200"/>
                        <a:t>high score</a:t>
                      </a:r>
                      <a:r>
                        <a:rPr lang="en-GB" sz="1200"/>
                        <a:t>. Another recognisable game icon is the red heart which symbolises another life/hit point.</a:t>
                      </a:r>
                      <a:endParaRPr sz="1200"/>
                    </a:p>
                  </a:txBody>
                  <a:tcPr marT="45725" marB="45725" marR="91450" marL="91450">
                    <a:solidFill>
                      <a:schemeClr val="lt1"/>
                    </a:solidFill>
                  </a:tcPr>
                </a:tc>
              </a:tr>
              <a:tr h="6323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Colour Psychology</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Colour psychology is something that is inputted into our minds since being young for example red is usually evil or bad like lava in a platform game and green is good a friendly such as money or healing items in games.</a:t>
                      </a:r>
                      <a:endParaRPr sz="1200"/>
                    </a:p>
                  </a:txBody>
                  <a:tcPr marT="45725" marB="45725" marR="91450" marL="91450">
                    <a:solidFill>
                      <a:schemeClr val="lt1"/>
                    </a:solidFill>
                  </a:tcPr>
                </a:tc>
              </a:tr>
              <a:tr h="6323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Inference</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Inference is when game developers use items in their game to hint at what the player is supposed to do for example the player picks up a bomb in a room with a cracked wall. The developer is hinting to the player to use the bomb to break the wall and reveal a new path.</a:t>
                      </a:r>
                      <a:endParaRPr sz="1200"/>
                    </a:p>
                  </a:txBody>
                  <a:tcPr marT="45725" marB="45725" marR="91450" marL="91450">
                    <a:solidFill>
                      <a:schemeClr val="lt1"/>
                    </a:solidFill>
                  </a:tcPr>
                </a:tc>
              </a:tr>
              <a:tr h="153422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Player Viewpoint</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The player viewpoint can change how the player interacts with and feels about a game for example if a game is first person it feels like you are in the game as you have the same perspective as you do in real life meaning you will feel more immersed. Whereas if a game is third person the player will feel less attached to the player and will more likely act out of </a:t>
                      </a:r>
                      <a:r>
                        <a:rPr lang="en-GB" sz="1200"/>
                        <a:t>character</a:t>
                      </a:r>
                      <a:r>
                        <a:rPr lang="en-GB" sz="1200"/>
                        <a:t> to themselves in real life, this is why the GTA </a:t>
                      </a:r>
                      <a:r>
                        <a:rPr lang="en-GB" sz="1200"/>
                        <a:t>series</a:t>
                      </a:r>
                      <a:r>
                        <a:rPr lang="en-GB" sz="1200"/>
                        <a:t> chooses this as their default game perspective. You also have the </a:t>
                      </a:r>
                      <a:r>
                        <a:rPr lang="en-GB" sz="1200"/>
                        <a:t>bird's</a:t>
                      </a:r>
                      <a:r>
                        <a:rPr lang="en-GB" sz="1200"/>
                        <a:t> eye perspective which puts a distance between the player and the character emotionally and literally. This is good as birds eye perspective is usually implemented in </a:t>
                      </a:r>
                      <a:r>
                        <a:rPr lang="en-GB" sz="1200"/>
                        <a:t>strategy</a:t>
                      </a:r>
                      <a:r>
                        <a:rPr lang="en-GB" sz="1200"/>
                        <a:t> games where you have to control and sacrifice a lot of characters.</a:t>
                      </a:r>
                      <a:endParaRPr sz="1200"/>
                    </a:p>
                  </a:txBody>
                  <a:tcPr marT="45725" marB="45725" marR="91450" marL="91450">
                    <a:solidFill>
                      <a:schemeClr val="lt1"/>
                    </a:solidFill>
                  </a:tcPr>
                </a:tc>
              </a:tr>
              <a:tr h="6323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Camera Techniques (Foreshadowing, Reveal)</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Cameras in video games can be used to foreshadow game elements an example of this is with Mario kart which has the camera quickly scroll through the race track at the start of a race to help the player remember where to turn and pickup power ups.</a:t>
                      </a:r>
                      <a:endParaRPr sz="1200"/>
                    </a:p>
                  </a:txBody>
                  <a:tcPr marT="45725" marB="45725" marR="91450" marL="91450">
                    <a:solidFill>
                      <a:schemeClr val="lt1"/>
                    </a:solidFill>
                  </a:tcPr>
                </a:tc>
              </a:tr>
              <a:tr h="9930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Lighting Effects</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Lighting effects can be used to help the player in games by inferring where the player should go to for example if you are stuck in a dark cave you will instinctively walk to the light, which was placed there by the game developer, to find the exit. Lighting can also be used to thrill and warn the player for example in you are playing a horror game and the lights start flashing red it will shock the player and also warn them to leave the building.</a:t>
                      </a:r>
                      <a:endParaRPr sz="1200"/>
                    </a:p>
                  </a:txBody>
                  <a:tcPr marT="45725" marB="45725" marR="91450" marL="91450">
                    <a:solidFill>
                      <a:schemeClr val="l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479234" y="364325"/>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GB"/>
              <a:t>Feedback - Physical</a:t>
            </a:r>
            <a:endParaRPr/>
          </a:p>
        </p:txBody>
      </p:sp>
      <p:graphicFrame>
        <p:nvGraphicFramePr>
          <p:cNvPr id="79" name="Google Shape;79;p16"/>
          <p:cNvGraphicFramePr/>
          <p:nvPr/>
        </p:nvGraphicFramePr>
        <p:xfrm>
          <a:off x="218082" y="955769"/>
          <a:ext cx="3000000" cy="3000000"/>
        </p:xfrm>
        <a:graphic>
          <a:graphicData uri="http://schemas.openxmlformats.org/drawingml/2006/table">
            <a:tbl>
              <a:tblPr bandRow="1" firstRow="1">
                <a:noFill/>
                <a:tableStyleId>{C5450C54-49A0-4BF9-9F88-C2F24752EA1E}</a:tableStyleId>
              </a:tblPr>
              <a:tblGrid>
                <a:gridCol w="2323875"/>
                <a:gridCol w="9548675"/>
              </a:tblGrid>
              <a:tr h="646450">
                <a:tc>
                  <a:txBody>
                    <a:bodyPr>
                      <a:noAutofit/>
                    </a:bodyPr>
                    <a:lstStyle/>
                    <a:p>
                      <a:pPr indent="0" lvl="0" marL="0" marR="0" rtl="0" algn="l">
                        <a:spcBef>
                          <a:spcPts val="0"/>
                        </a:spcBef>
                        <a:spcAft>
                          <a:spcPts val="0"/>
                        </a:spcAft>
                        <a:buNone/>
                      </a:pPr>
                      <a:r>
                        <a:rPr lang="en-GB" sz="1800"/>
                        <a:t>Physical</a:t>
                      </a:r>
                      <a:endParaRPr/>
                    </a:p>
                  </a:txBody>
                  <a:tcPr marT="45725" marB="45725" marR="91450" marL="91450">
                    <a:solidFill>
                      <a:schemeClr val="lt2"/>
                    </a:solidFill>
                  </a:tcPr>
                </a:tc>
                <a:tc>
                  <a:txBody>
                    <a:bodyPr>
                      <a:noAutofit/>
                    </a:bodyPr>
                    <a:lstStyle/>
                    <a:p>
                      <a:pPr indent="0" lvl="0" marL="0" marR="0" rtl="0" algn="l">
                        <a:spcBef>
                          <a:spcPts val="0"/>
                        </a:spcBef>
                        <a:spcAft>
                          <a:spcPts val="0"/>
                        </a:spcAft>
                        <a:buNone/>
                      </a:pPr>
                      <a:r>
                        <a:rPr lang="en-GB" sz="1800"/>
                        <a:t>Explanation </a:t>
                      </a:r>
                      <a:endParaRPr/>
                    </a:p>
                  </a:txBody>
                  <a:tcPr marT="45725" marB="45725" marR="91450" marL="91450">
                    <a:solidFill>
                      <a:schemeClr val="lt2"/>
                    </a:solidFill>
                  </a:tcPr>
                </a:tc>
              </a:tr>
              <a:tr h="17452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Vibration</a:t>
                      </a:r>
                      <a:endParaRPr/>
                    </a:p>
                  </a:txBody>
                  <a:tcPr marT="45725" marB="45725" marR="91450" marL="91450">
                    <a:solidFill>
                      <a:schemeClr val="lt1"/>
                    </a:solidFill>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GB" sz="1200">
                          <a:latin typeface="Arial"/>
                          <a:ea typeface="Arial"/>
                          <a:cs typeface="Arial"/>
                          <a:sym typeface="Arial"/>
                        </a:rPr>
                        <a:t>Controller feedback can be a really </a:t>
                      </a:r>
                      <a:r>
                        <a:rPr lang="en-GB" sz="1200">
                          <a:latin typeface="Arial"/>
                          <a:ea typeface="Arial"/>
                          <a:cs typeface="Arial"/>
                          <a:sym typeface="Arial"/>
                        </a:rPr>
                        <a:t>useful</a:t>
                      </a:r>
                      <a:r>
                        <a:rPr lang="en-GB" sz="1200">
                          <a:latin typeface="Arial"/>
                          <a:ea typeface="Arial"/>
                          <a:cs typeface="Arial"/>
                          <a:sym typeface="Arial"/>
                        </a:rPr>
                        <a:t> tool for game developers to have the game communicate to the player informing them quickly by having the controller vibrate. Vibrations through the controller can also help immerse the player making them feel like the character on screen. An example of controller feedback used well in a video game is with Celeste a difficult platformer, in Celeste the controller vibrates when your character runs out of jumps quickly informing the player. Celeste also has the controller vibrate when the player dies for example by falling on a pit of spikes immersing the player to make them believe they are that character. </a:t>
                      </a:r>
                      <a:endParaRPr sz="1200"/>
                    </a:p>
                  </a:txBody>
                  <a:tcPr marT="45725" marB="45725" marR="91450" marL="91450">
                    <a:solidFill>
                      <a:schemeClr val="lt1"/>
                    </a:solidFill>
                  </a:tcPr>
                </a:tc>
              </a:tr>
              <a:tr h="6568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Ambient atmosphere</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Game developers can even make the environment give feedback creating a more </a:t>
                      </a:r>
                      <a:r>
                        <a:rPr lang="en-GB" sz="1200"/>
                        <a:t>immersive</a:t>
                      </a:r>
                      <a:r>
                        <a:rPr lang="en-GB" sz="1200"/>
                        <a:t> experience for example the sound of the wind when you are on a mountain top or the metal pipes bursting out with steam vibrating the controller while playing Metal Gear Solid.</a:t>
                      </a:r>
                      <a:endParaRPr sz="1200"/>
                    </a:p>
                  </a:txBody>
                  <a:tcPr marT="45725" marB="45725" marR="91450" marL="91450">
                    <a:solidFill>
                      <a:schemeClr val="lt1"/>
                    </a:solidFill>
                  </a:tcPr>
                </a:tc>
              </a:tr>
              <a:tr h="8181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Dialogue</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While playing a game you can </a:t>
                      </a:r>
                      <a:r>
                        <a:rPr lang="en-GB" sz="1200"/>
                        <a:t>receive</a:t>
                      </a:r>
                      <a:r>
                        <a:rPr lang="en-GB" sz="1200"/>
                        <a:t> audio feedback in the form of </a:t>
                      </a:r>
                      <a:r>
                        <a:rPr lang="en-GB" sz="1200"/>
                        <a:t>dialogue</a:t>
                      </a:r>
                      <a:r>
                        <a:rPr lang="en-GB" sz="1200"/>
                        <a:t> such as the character saying good job when you defeat an enemy to sort of reward the player. A perfect example of this is from the PS4 Spiderman game where if you </a:t>
                      </a:r>
                      <a:r>
                        <a:rPr lang="en-GB" sz="1200"/>
                        <a:t>equip</a:t>
                      </a:r>
                      <a:r>
                        <a:rPr lang="en-GB" sz="1200"/>
                        <a:t> the comic book </a:t>
                      </a:r>
                      <a:r>
                        <a:rPr lang="en-GB" sz="1200"/>
                        <a:t>art style</a:t>
                      </a:r>
                      <a:r>
                        <a:rPr lang="en-GB" sz="1200"/>
                        <a:t> suit you will unlock the ability “Quip” which makes spiderman make a funny comment </a:t>
                      </a:r>
                      <a:r>
                        <a:rPr lang="en-GB" sz="1200"/>
                        <a:t>every time</a:t>
                      </a:r>
                      <a:r>
                        <a:rPr lang="en-GB" sz="1200"/>
                        <a:t> you </a:t>
                      </a:r>
                      <a:r>
                        <a:rPr lang="en-GB" sz="1200"/>
                        <a:t>knock out</a:t>
                      </a:r>
                      <a:r>
                        <a:rPr lang="en-GB" sz="1200"/>
                        <a:t> an enemy. </a:t>
                      </a:r>
                      <a:endParaRPr sz="1200"/>
                    </a:p>
                  </a:txBody>
                  <a:tcPr marT="45725" marB="45725" marR="91450" marL="91450">
                    <a:solidFill>
                      <a:schemeClr val="lt1"/>
                    </a:solidFill>
                  </a:tcPr>
                </a:tc>
              </a:tr>
              <a:tr h="9997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Foley effects</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Foley is when you recreate sounds found in the real world and place them in games for a more </a:t>
                      </a:r>
                      <a:r>
                        <a:rPr lang="en-GB" sz="1200"/>
                        <a:t>immersive</a:t>
                      </a:r>
                      <a:r>
                        <a:rPr lang="en-GB" sz="1200"/>
                        <a:t> experience. For example in the game Minecraft when you walk across the different terrain found in the world such as grass, dirt sand and gravel it will play the corresponding footstep sounds which were recorded in a studio with an expensive </a:t>
                      </a:r>
                      <a:r>
                        <a:rPr lang="en-GB" sz="1200"/>
                        <a:t>microphone</a:t>
                      </a:r>
                      <a:r>
                        <a:rPr lang="en-GB" sz="1200"/>
                        <a:t> recording someone walking on gravel in a controlled environment with no </a:t>
                      </a:r>
                      <a:r>
                        <a:rPr lang="en-GB" sz="1200"/>
                        <a:t>unnecessary</a:t>
                      </a:r>
                      <a:r>
                        <a:rPr lang="en-GB" sz="1200"/>
                        <a:t> sounds to ruin the recording.</a:t>
                      </a:r>
                      <a:endParaRPr sz="1200"/>
                    </a:p>
                  </a:txBody>
                  <a:tcPr marT="45725" marB="45725" marR="91450" marL="91450">
                    <a:solidFill>
                      <a:schemeClr val="lt1"/>
                    </a:solidFill>
                  </a:tcPr>
                </a:tc>
              </a:tr>
              <a:tr h="8181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Music mood/emotion</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latin typeface="Arial"/>
                          <a:ea typeface="Arial"/>
                          <a:cs typeface="Arial"/>
                          <a:sym typeface="Arial"/>
                        </a:rPr>
                        <a:t>Another form of feedback the player can experience is sound that can be used to reward or punish the player an example of sound being used to reward a player is in the game Zelda: </a:t>
                      </a:r>
                      <a:r>
                        <a:rPr lang="en-GB" sz="1200">
                          <a:latin typeface="Arial"/>
                          <a:ea typeface="Arial"/>
                          <a:cs typeface="Arial"/>
                          <a:sym typeface="Arial"/>
                        </a:rPr>
                        <a:t>Ocarina</a:t>
                      </a:r>
                      <a:r>
                        <a:rPr lang="en-GB" sz="1200">
                          <a:latin typeface="Arial"/>
                          <a:ea typeface="Arial"/>
                          <a:cs typeface="Arial"/>
                          <a:sym typeface="Arial"/>
                        </a:rPr>
                        <a:t> of Time, in this game whenever you open a chest you are awarded with a delightful tune as well as a useful in-game object such as a compass or arrows.</a:t>
                      </a:r>
                      <a:endParaRPr sz="1200"/>
                    </a:p>
                  </a:txBody>
                  <a:tcPr marT="45725" marB="45725" marR="91450" marL="91450">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20459" y="108025"/>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GB"/>
              <a:t>Information Communication</a:t>
            </a:r>
            <a:endParaRPr/>
          </a:p>
        </p:txBody>
      </p:sp>
      <p:graphicFrame>
        <p:nvGraphicFramePr>
          <p:cNvPr id="85" name="Google Shape;85;p17"/>
          <p:cNvGraphicFramePr/>
          <p:nvPr/>
        </p:nvGraphicFramePr>
        <p:xfrm>
          <a:off x="64165" y="622563"/>
          <a:ext cx="3000000" cy="3000000"/>
        </p:xfrm>
        <a:graphic>
          <a:graphicData uri="http://schemas.openxmlformats.org/drawingml/2006/table">
            <a:tbl>
              <a:tblPr bandRow="1" firstRow="1">
                <a:noFill/>
                <a:tableStyleId>{C5450C54-49A0-4BF9-9F88-C2F24752EA1E}</a:tableStyleId>
              </a:tblPr>
              <a:tblGrid>
                <a:gridCol w="4938525"/>
                <a:gridCol w="7117000"/>
              </a:tblGrid>
              <a:tr h="684650">
                <a:tc>
                  <a:txBody>
                    <a:bodyPr>
                      <a:noAutofit/>
                    </a:bodyPr>
                    <a:lstStyle/>
                    <a:p>
                      <a:pPr indent="0" lvl="0" marL="0" marR="0" rtl="0" algn="l">
                        <a:spcBef>
                          <a:spcPts val="0"/>
                        </a:spcBef>
                        <a:spcAft>
                          <a:spcPts val="0"/>
                        </a:spcAft>
                        <a:buNone/>
                      </a:pPr>
                      <a:r>
                        <a:rPr lang="en-GB" sz="1800"/>
                        <a:t>Information Communication</a:t>
                      </a:r>
                      <a:endParaRPr/>
                    </a:p>
                  </a:txBody>
                  <a:tcPr marT="45725" marB="45725" marR="91450" marL="91450">
                    <a:solidFill>
                      <a:schemeClr val="lt2"/>
                    </a:solidFill>
                  </a:tcPr>
                </a:tc>
                <a:tc>
                  <a:txBody>
                    <a:bodyPr>
                      <a:noAutofit/>
                    </a:bodyPr>
                    <a:lstStyle/>
                    <a:p>
                      <a:pPr indent="0" lvl="0" marL="0" marR="0" rtl="0" algn="l">
                        <a:spcBef>
                          <a:spcPts val="0"/>
                        </a:spcBef>
                        <a:spcAft>
                          <a:spcPts val="0"/>
                        </a:spcAft>
                        <a:buNone/>
                      </a:pPr>
                      <a:r>
                        <a:rPr lang="en-GB" sz="1800"/>
                        <a:t>Explanation</a:t>
                      </a:r>
                      <a:endParaRPr/>
                    </a:p>
                  </a:txBody>
                  <a:tcPr marT="45725" marB="45725" marR="91450" marL="91450">
                    <a:solidFill>
                      <a:schemeClr val="lt2"/>
                    </a:solidFill>
                  </a:tcPr>
                </a:tc>
              </a:tr>
              <a:tr h="21385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Information-rich game world</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This is a game world which allows the player to find more about the lore of the world if they want to by searching the nooks and crannies of the games map. A couple examples of this is with The Legend of Zelda Breath of the Wild where you can travel to specific places on the map to have the main </a:t>
                      </a:r>
                      <a:r>
                        <a:rPr lang="en-GB" sz="1200"/>
                        <a:t>character</a:t>
                      </a:r>
                      <a:r>
                        <a:rPr lang="en-GB" sz="1200"/>
                        <a:t> Link remember his past with the love interest Zelda. Another example is with the gameworld of Spiderman PS4 where you can find Spidermans previous backpacks throughout New York City to find items from </a:t>
                      </a:r>
                      <a:r>
                        <a:rPr lang="en-GB" sz="1200"/>
                        <a:t>previous</a:t>
                      </a:r>
                      <a:r>
                        <a:rPr lang="en-GB" sz="1200"/>
                        <a:t> battles </a:t>
                      </a:r>
                      <a:r>
                        <a:rPr lang="en-GB" sz="1200"/>
                        <a:t>etc</a:t>
                      </a:r>
                      <a:r>
                        <a:rPr lang="en-GB" sz="1200"/>
                        <a:t> and then Spiderman will then explain how he got it or the other backstory around the item for example you find a recipe in one of the backpacks and Peter says how he nearly burnt the house down while trying to make it.</a:t>
                      </a:r>
                      <a:endParaRPr sz="1200"/>
                    </a:p>
                    <a:p>
                      <a:pPr indent="0" lvl="0" marL="0" marR="0" rtl="0" algn="l">
                        <a:spcBef>
                          <a:spcPts val="0"/>
                        </a:spcBef>
                        <a:spcAft>
                          <a:spcPts val="0"/>
                        </a:spcAft>
                        <a:buNone/>
                      </a:pPr>
                      <a:r>
                        <a:t/>
                      </a:r>
                      <a:endParaRPr sz="1200"/>
                    </a:p>
                  </a:txBody>
                  <a:tcPr marT="45725" marB="45725" marR="91450" marL="91450">
                    <a:solidFill>
                      <a:schemeClr val="lt1"/>
                    </a:solidFill>
                  </a:tcPr>
                </a:tc>
              </a:tr>
              <a:tr h="11124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 User needs</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This is when the game developers will take into account the users needs while playing their game and change the information they see to suit their needs. An example of this is with the first person team based shooter Overwatch which will lower the other game sounds when a teammate calls for help to make sure everyone else in the team hears it and can rescue them.</a:t>
                      </a:r>
                      <a:endParaRPr sz="1200"/>
                    </a:p>
                  </a:txBody>
                  <a:tcPr marT="45725" marB="45725" marR="91450" marL="91450">
                    <a:solidFill>
                      <a:schemeClr val="lt1"/>
                    </a:solidFill>
                  </a:tcPr>
                </a:tc>
              </a:tr>
              <a:tr h="9414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 Rapid data analysis for decision making strategy/tactics</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This is when the game developers </a:t>
                      </a:r>
                      <a:r>
                        <a:rPr lang="en-GB" sz="1200"/>
                        <a:t>will</a:t>
                      </a:r>
                      <a:r>
                        <a:rPr lang="en-GB" sz="1200"/>
                        <a:t> add hints for defeating enemies in their game for example when the boss’s eyes glow 3 seconds after that animation the boss will shoot a laser beam. An example of this is with the mobile game Archero each enemy gives a hint before they attack such as the bat that moves back slightly before </a:t>
                      </a:r>
                      <a:r>
                        <a:rPr lang="en-GB" sz="1200"/>
                        <a:t>lunging</a:t>
                      </a:r>
                      <a:r>
                        <a:rPr lang="en-GB" sz="1200"/>
                        <a:t> forward towards the player.</a:t>
                      </a:r>
                      <a:endParaRPr sz="1200"/>
                    </a:p>
                  </a:txBody>
                  <a:tcPr marT="45725" marB="45725" marR="91450" marL="91450">
                    <a:solidFill>
                      <a:schemeClr val="lt1"/>
                    </a:solidFill>
                  </a:tcPr>
                </a:tc>
              </a:tr>
              <a:tr h="12835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 Rapid input </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In an ideal world a  perfect game will have no lag between the button press and the corresponding ingame action. Although some game developers will implement input delay purposely in their game such as with Dark Souls there is a huge delay between the button press and the attack, the developers did this so that the player would have to commit to each attack.</a:t>
                      </a:r>
                      <a:endParaRPr sz="1200"/>
                    </a:p>
                    <a:p>
                      <a:pPr indent="0" lvl="0" marL="0" marR="0" rtl="0" algn="l">
                        <a:spcBef>
                          <a:spcPts val="0"/>
                        </a:spcBef>
                        <a:spcAft>
                          <a:spcPts val="0"/>
                        </a:spcAft>
                        <a:buNone/>
                      </a:pPr>
                      <a:r>
                        <a:t/>
                      </a:r>
                      <a:endParaRPr sz="1200"/>
                    </a:p>
                  </a:txBody>
                  <a:tcPr marT="45725" marB="45725" marR="91450" marL="91450">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262584" y="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GB"/>
              <a:t>User psychology</a:t>
            </a:r>
            <a:endParaRPr/>
          </a:p>
        </p:txBody>
      </p:sp>
      <p:graphicFrame>
        <p:nvGraphicFramePr>
          <p:cNvPr id="91" name="Google Shape;91;p18"/>
          <p:cNvGraphicFramePr/>
          <p:nvPr/>
        </p:nvGraphicFramePr>
        <p:xfrm>
          <a:off x="37882" y="535594"/>
          <a:ext cx="3000000" cy="3000000"/>
        </p:xfrm>
        <a:graphic>
          <a:graphicData uri="http://schemas.openxmlformats.org/drawingml/2006/table">
            <a:tbl>
              <a:tblPr bandRow="1" firstRow="1">
                <a:noFill/>
                <a:tableStyleId>{C5450C54-49A0-4BF9-9F88-C2F24752EA1E}</a:tableStyleId>
              </a:tblPr>
              <a:tblGrid>
                <a:gridCol w="3486650"/>
                <a:gridCol w="8667475"/>
              </a:tblGrid>
              <a:tr h="409775">
                <a:tc>
                  <a:txBody>
                    <a:bodyPr>
                      <a:noAutofit/>
                    </a:bodyPr>
                    <a:lstStyle/>
                    <a:p>
                      <a:pPr indent="0" lvl="0" marL="0" marR="0" rtl="0" algn="l">
                        <a:spcBef>
                          <a:spcPts val="0"/>
                        </a:spcBef>
                        <a:spcAft>
                          <a:spcPts val="0"/>
                        </a:spcAft>
                        <a:buNone/>
                      </a:pPr>
                      <a:r>
                        <a:rPr lang="en-GB" sz="1800"/>
                        <a:t>User psychology</a:t>
                      </a:r>
                      <a:endParaRPr/>
                    </a:p>
                  </a:txBody>
                  <a:tcPr marT="45725" marB="45725" marR="91450" marL="91450">
                    <a:solidFill>
                      <a:schemeClr val="lt2"/>
                    </a:solidFill>
                  </a:tcPr>
                </a:tc>
                <a:tc>
                  <a:txBody>
                    <a:bodyPr>
                      <a:noAutofit/>
                    </a:bodyPr>
                    <a:lstStyle/>
                    <a:p>
                      <a:pPr indent="0" lvl="0" marL="0" marR="0" rtl="0" algn="l">
                        <a:spcBef>
                          <a:spcPts val="0"/>
                        </a:spcBef>
                        <a:spcAft>
                          <a:spcPts val="0"/>
                        </a:spcAft>
                        <a:buNone/>
                      </a:pPr>
                      <a:r>
                        <a:rPr lang="en-GB" sz="1800"/>
                        <a:t>Explanation </a:t>
                      </a:r>
                      <a:endParaRPr/>
                    </a:p>
                  </a:txBody>
                  <a:tcPr marT="45725" marB="45725" marR="91450" marL="91450">
                    <a:solidFill>
                      <a:schemeClr val="lt2"/>
                    </a:solidFill>
                  </a:tcPr>
                </a:tc>
              </a:tr>
              <a:tr h="146635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Memory long term/short term</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100"/>
                        <a:t>Long term: This is when you remember a key plot point from the start of the game at the end for example when playing Zelda at the start of the game you will see a cutscene of the bad guy Ganon and you will remember his face all throughout the game up until you finally get to face against him.</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GB" sz="1100"/>
                        <a:t>Short term: This is when in a game you remember things for a short amount of time for example in Zelda: Ocarina of Time when sneaking through the palace as child Link you will have to remember the guards walking patterns to be able to slip past them and go meat Zelda. However after 20 minutes of playing the game some more and you are in a different section of the game you will not remember the guards at all.</a:t>
                      </a:r>
                      <a:endParaRPr sz="1100"/>
                    </a:p>
                  </a:txBody>
                  <a:tcPr marT="45725" marB="45725" marR="91450" marL="91450">
                    <a:solidFill>
                      <a:schemeClr val="lt1"/>
                    </a:solidFill>
                  </a:tcPr>
                </a:tc>
              </a:tr>
              <a:tr h="109665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 Reasoning (problem solving)</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100"/>
                        <a:t>Game developers will design their levels to allow the player to problem solve for example in Zelda where you will find a locked door and then venture into a different room spawning a bat which drops a key when it dies. Then the player will be able to figure out how to enter the locked room. Another example of problem solving in games is with the same game series but with an enemy this time, the Skulltulas is a spider with a hard skull placed on its back which will block attacks when hit meaning you have to wait for the spider to turn around to reveal its weak point and then you attack.</a:t>
                      </a:r>
                      <a:endParaRPr sz="1100"/>
                    </a:p>
                  </a:txBody>
                  <a:tcPr marT="45725" marB="45725" marR="91450" marL="91450">
                    <a:solidFill>
                      <a:schemeClr val="lt1"/>
                    </a:solidFill>
                  </a:tcPr>
                </a:tc>
              </a:tr>
              <a:tr h="7790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Perception (Interpretation)</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100"/>
                        <a:t>Game developers will often place enemies and items in their game that already have a perception from the public and will be </a:t>
                      </a:r>
                      <a:r>
                        <a:rPr lang="en-GB" sz="1100"/>
                        <a:t>interpreted</a:t>
                      </a:r>
                      <a:r>
                        <a:rPr lang="en-GB" sz="1100"/>
                        <a:t> the same way as they have in other games. Basically this is a </a:t>
                      </a:r>
                      <a:r>
                        <a:rPr lang="en-GB" sz="1100"/>
                        <a:t>cliche</a:t>
                      </a:r>
                      <a:r>
                        <a:rPr lang="en-GB" sz="1100"/>
                        <a:t> used in games for example if you are playing a game and you come across a big bald guy with a beard and dressed in all black you would presume that it is an enemy and start beating it up. This was the case for when I played Spiderman PS4, Hitman and countless other games.</a:t>
                      </a:r>
                      <a:endParaRPr sz="1100"/>
                    </a:p>
                  </a:txBody>
                  <a:tcPr marT="45725" marB="45725" marR="91450" marL="91450">
                    <a:solidFill>
                      <a:schemeClr val="lt1"/>
                    </a:solidFill>
                  </a:tcPr>
                </a:tc>
              </a:tr>
              <a:tr h="174135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Cognition (ability to learn)</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100"/>
                        <a:t>Game developers will design their level to teach the player on how to deal with upcoming enemies and allow them to learn more about the game. For example with level 1-1 in the first Mario game it starts off with mario staring at a screen of empty space to the right of him implying to the player that you will have to move towards the right where the empty space is. There is also no enemies on the screen at this point to allow the player to learn the control scheme and get used to moving around and jump in the game. Then when the player walks forward they are met with a question block and a sprite moving towards you. With the players intuition they can figure out that the sprite is </a:t>
                      </a:r>
                      <a:r>
                        <a:rPr lang="en-GB" sz="1100"/>
                        <a:t>an</a:t>
                      </a:r>
                      <a:r>
                        <a:rPr lang="en-GB" sz="1100"/>
                        <a:t> enemy because of its angry facial expression and the fact that it is coming towards you. Then if the player walks up </a:t>
                      </a:r>
                      <a:r>
                        <a:rPr lang="en-GB" sz="1100"/>
                        <a:t>to</a:t>
                      </a:r>
                      <a:r>
                        <a:rPr lang="en-GB" sz="1100"/>
                        <a:t> the question block and jumps you will </a:t>
                      </a:r>
                      <a:r>
                        <a:rPr lang="en-GB" sz="1100"/>
                        <a:t>receive</a:t>
                      </a:r>
                      <a:r>
                        <a:rPr lang="en-GB" sz="1100"/>
                        <a:t> a coin meaning its good and it will also have mario fall back onto the top of the enemy </a:t>
                      </a:r>
                      <a:r>
                        <a:rPr lang="en-GB" sz="1100"/>
                        <a:t>squashing</a:t>
                      </a:r>
                      <a:r>
                        <a:rPr lang="en-GB" sz="1100"/>
                        <a:t> and defeating it. So from this the player can figure out how to defeat the enemies, by jumping on them.</a:t>
                      </a:r>
                      <a:endParaRPr sz="1100"/>
                    </a:p>
                  </a:txBody>
                  <a:tcPr marT="45725" marB="45725" marR="91450" marL="91450">
                    <a:solidFill>
                      <a:schemeClr val="lt1"/>
                    </a:solidFill>
                  </a:tcPr>
                </a:tc>
              </a:tr>
              <a:tr h="77900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Game Metaphors (Symbols represent danger/Symbols represent health)</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100"/>
                        <a:t>This is when you recognise a </a:t>
                      </a:r>
                      <a:r>
                        <a:rPr lang="en-GB" sz="1100"/>
                        <a:t>symbol</a:t>
                      </a:r>
                      <a:r>
                        <a:rPr lang="en-GB" sz="1100"/>
                        <a:t> or pattern while playing a game for example in the mobile game Archero the room before every boss </a:t>
                      </a:r>
                      <a:r>
                        <a:rPr lang="en-GB" sz="1100"/>
                        <a:t>battle</a:t>
                      </a:r>
                      <a:r>
                        <a:rPr lang="en-GB" sz="1100"/>
                        <a:t> will have an enemy </a:t>
                      </a:r>
                      <a:r>
                        <a:rPr lang="en-GB" sz="1100"/>
                        <a:t>in front</a:t>
                      </a:r>
                      <a:r>
                        <a:rPr lang="en-GB" sz="1100"/>
                        <a:t> of the door that looks like a chest which when defeated will drop hearts that heal you. So when playing the game if I see the chest in the room I’m in I will know the boss is up next and try and take less damage so that I have more health for the difficult boss.</a:t>
                      </a:r>
                      <a:endParaRPr sz="1100"/>
                    </a:p>
                  </a:txBody>
                  <a:tcPr marT="45725" marB="45725" marR="91450" marL="91450">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GB"/>
              <a:t>Control method design</a:t>
            </a:r>
            <a:endParaRPr/>
          </a:p>
        </p:txBody>
      </p:sp>
      <p:graphicFrame>
        <p:nvGraphicFramePr>
          <p:cNvPr id="97" name="Google Shape;97;p19"/>
          <p:cNvGraphicFramePr/>
          <p:nvPr/>
        </p:nvGraphicFramePr>
        <p:xfrm>
          <a:off x="106632" y="1154794"/>
          <a:ext cx="3000000" cy="3000000"/>
        </p:xfrm>
        <a:graphic>
          <a:graphicData uri="http://schemas.openxmlformats.org/drawingml/2006/table">
            <a:tbl>
              <a:tblPr bandRow="1" firstRow="1">
                <a:noFill/>
                <a:tableStyleId>{C5450C54-49A0-4BF9-9F88-C2F24752EA1E}</a:tableStyleId>
              </a:tblPr>
              <a:tblGrid>
                <a:gridCol w="4257150"/>
                <a:gridCol w="7616075"/>
              </a:tblGrid>
              <a:tr h="991650">
                <a:tc>
                  <a:txBody>
                    <a:bodyPr>
                      <a:noAutofit/>
                    </a:bodyPr>
                    <a:lstStyle/>
                    <a:p>
                      <a:pPr indent="0" lvl="0" marL="0" marR="0" rtl="0" algn="l">
                        <a:spcBef>
                          <a:spcPts val="0"/>
                        </a:spcBef>
                        <a:spcAft>
                          <a:spcPts val="0"/>
                        </a:spcAft>
                        <a:buNone/>
                      </a:pPr>
                      <a:r>
                        <a:rPr lang="en-GB" sz="1800">
                          <a:latin typeface="Calibri"/>
                          <a:ea typeface="Calibri"/>
                          <a:cs typeface="Calibri"/>
                          <a:sym typeface="Calibri"/>
                        </a:rPr>
                        <a:t>Control methods and user feedback to an interface</a:t>
                      </a:r>
                      <a:endParaRPr sz="1800"/>
                    </a:p>
                  </a:txBody>
                  <a:tcPr marT="45725" marB="45725" marR="91450" marL="91450">
                    <a:solidFill>
                      <a:schemeClr val="lt2"/>
                    </a:solidFill>
                  </a:tcPr>
                </a:tc>
                <a:tc>
                  <a:txBody>
                    <a:bodyPr>
                      <a:noAutofit/>
                    </a:bodyPr>
                    <a:lstStyle/>
                    <a:p>
                      <a:pPr indent="0" lvl="0" marL="0" marR="0" rtl="0" algn="l">
                        <a:spcBef>
                          <a:spcPts val="0"/>
                        </a:spcBef>
                        <a:spcAft>
                          <a:spcPts val="0"/>
                        </a:spcAft>
                        <a:buNone/>
                      </a:pPr>
                      <a:r>
                        <a:rPr lang="en-GB" sz="1800"/>
                        <a:t>Explanation </a:t>
                      </a:r>
                      <a:endParaRPr/>
                    </a:p>
                  </a:txBody>
                  <a:tcPr marT="45725" marB="45725" marR="91450" marL="91450">
                    <a:lnR cap="flat" cmpd="sng" w="12700">
                      <a:solidFill>
                        <a:schemeClr val="lt1"/>
                      </a:solidFill>
                      <a:prstDash val="solid"/>
                      <a:round/>
                      <a:headEnd len="sm" w="sm" type="none"/>
                      <a:tailEnd len="sm" w="sm" type="none"/>
                    </a:lnR>
                    <a:solidFill>
                      <a:schemeClr val="lt2"/>
                    </a:solidFill>
                  </a:tcPr>
                </a:tc>
              </a:tr>
              <a:tr h="16326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Mapping system functionality (Configuring)</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Game developers will usually allow the player to change their ingame </a:t>
                      </a:r>
                      <a:r>
                        <a:rPr lang="en-GB" sz="1200"/>
                        <a:t>controls</a:t>
                      </a:r>
                      <a:r>
                        <a:rPr lang="en-GB" sz="1200"/>
                        <a:t> in the settings of said game. This can make the player feel more comfortable when playing the game. Personally for me this can make or break a game for example with the game Tetris 99 the default controller layout that you can’t change just doesn’t click with me as I am used to playing Tetris on my computer with the keyboard and mouse, because of this I don’t play the game that I would love to play as it is infuriating to play a game with a bad controller layout.</a:t>
                      </a:r>
                      <a:endParaRPr sz="1200"/>
                    </a:p>
                    <a:p>
                      <a:pPr indent="0" lvl="0" marL="0" marR="0" rtl="0" algn="l">
                        <a:spcBef>
                          <a:spcPts val="0"/>
                        </a:spcBef>
                        <a:spcAft>
                          <a:spcPts val="0"/>
                        </a:spcAft>
                        <a:buNone/>
                      </a:pPr>
                      <a:r>
                        <a:rPr lang="en-GB" sz="1200"/>
                        <a:t>i cannot change the controls for a game I would really like to play </a:t>
                      </a:r>
                      <a:endParaRPr sz="1200"/>
                    </a:p>
                    <a:p>
                      <a:pPr indent="0" lvl="0" marL="0" marR="0" rtl="0" algn="l">
                        <a:spcBef>
                          <a:spcPts val="0"/>
                        </a:spcBef>
                        <a:spcAft>
                          <a:spcPts val="0"/>
                        </a:spcAft>
                        <a:buNone/>
                      </a:pPr>
                      <a:r>
                        <a:rPr lang="en-GB" sz="1200"/>
                        <a:t>Controller layout</a:t>
                      </a:r>
                      <a:endParaRPr sz="1200"/>
                    </a:p>
                  </a:txBody>
                  <a:tcPr marT="45725" marB="45725" marR="91450" marL="91450">
                    <a:lnR cap="flat" cmpd="sng" w="12700">
                      <a:solidFill>
                        <a:schemeClr val="lt1"/>
                      </a:solidFill>
                      <a:prstDash val="solid"/>
                      <a:round/>
                      <a:headEnd len="sm" w="sm" type="none"/>
                      <a:tailEnd len="sm" w="sm" type="none"/>
                    </a:lnR>
                    <a:solidFill>
                      <a:schemeClr val="lt1"/>
                    </a:solidFill>
                  </a:tcPr>
                </a:tc>
              </a:tr>
              <a:tr h="4780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Prototyping (Draft model)</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This is when developers </a:t>
                      </a:r>
                      <a:r>
                        <a:rPr lang="en-GB" sz="1200"/>
                        <a:t>test</a:t>
                      </a:r>
                      <a:r>
                        <a:rPr lang="en-GB" sz="1200"/>
                        <a:t> the controller layout for their game </a:t>
                      </a:r>
                      <a:r>
                        <a:rPr lang="en-GB" sz="1200"/>
                        <a:t>in house</a:t>
                      </a:r>
                      <a:r>
                        <a:rPr lang="en-GB" sz="1200"/>
                        <a:t> with no feedback from the public.</a:t>
                      </a:r>
                      <a:endParaRPr sz="1200"/>
                    </a:p>
                  </a:txBody>
                  <a:tcPr marT="45725" marB="45725" marR="91450" marL="91450">
                    <a:lnR cap="flat" cmpd="sng" w="12700">
                      <a:solidFill>
                        <a:schemeClr val="lt1"/>
                      </a:solidFill>
                      <a:prstDash val="solid"/>
                      <a:round/>
                      <a:headEnd len="sm" w="sm" type="none"/>
                      <a:tailEnd len="sm" w="sm" type="none"/>
                    </a:lnR>
                    <a:solidFill>
                      <a:schemeClr val="lt1"/>
                    </a:solidFill>
                  </a:tcPr>
                </a:tc>
              </a:tr>
              <a:tr h="67582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Measuring functionality against user satisfaction (improve design/interface)</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This is when game developers will test their controller layout with a focus </a:t>
                      </a:r>
                      <a:r>
                        <a:rPr lang="en-GB" sz="1200"/>
                        <a:t>group</a:t>
                      </a:r>
                      <a:r>
                        <a:rPr lang="en-GB" sz="1200"/>
                        <a:t> or the public and receive feedback about the games control scheme.</a:t>
                      </a:r>
                      <a:endParaRPr sz="1200"/>
                    </a:p>
                  </a:txBody>
                  <a:tcPr marT="45725" marB="45725" marR="91450" marL="91450">
                    <a:lnR cap="flat" cmpd="sng" w="12700">
                      <a:solidFill>
                        <a:schemeClr val="lt1"/>
                      </a:solidFill>
                      <a:prstDash val="solid"/>
                      <a:round/>
                      <a:headEnd len="sm" w="sm" type="none"/>
                      <a:tailEnd len="sm" w="sm" type="none"/>
                    </a:lnR>
                    <a:solidFill>
                      <a:schemeClr val="lt1"/>
                    </a:solidFill>
                  </a:tcPr>
                </a:tc>
              </a:tr>
              <a:tr h="525850">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Heuristics analysis (solving problems quicker)</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This is when the game developers will then take the feedback from the public and implement it into their interface.</a:t>
                      </a:r>
                      <a:endParaRPr sz="1200"/>
                    </a:p>
                  </a:txBody>
                  <a:tcPr marT="45725" marB="45725" marR="91450" marL="91450">
                    <a:lnR cap="flat" cmpd="sng" w="12700">
                      <a:solidFill>
                        <a:schemeClr val="lt1"/>
                      </a:solidFill>
                      <a:prstDash val="solid"/>
                      <a:round/>
                      <a:headEnd len="sm" w="sm" type="none"/>
                      <a:tailEnd len="sm" w="sm" type="none"/>
                    </a:lnR>
                    <a:solidFill>
                      <a:schemeClr val="lt1"/>
                    </a:solidFill>
                  </a:tcPr>
                </a:tc>
              </a:tr>
              <a:tr h="1321875">
                <a:tc>
                  <a:txBody>
                    <a:bodyPr>
                      <a:noAutofit/>
                    </a:bodyPr>
                    <a:lstStyle/>
                    <a:p>
                      <a:pPr indent="0" lvl="0" marL="0" marR="0" rtl="0" algn="l">
                        <a:lnSpc>
                          <a:spcPct val="107000"/>
                        </a:lnSpc>
                        <a:spcBef>
                          <a:spcPts val="0"/>
                        </a:spcBef>
                        <a:spcAft>
                          <a:spcPts val="0"/>
                        </a:spcAft>
                        <a:buNone/>
                      </a:pPr>
                      <a:r>
                        <a:rPr lang="en-GB" sz="1100">
                          <a:latin typeface="Calibri"/>
                          <a:ea typeface="Calibri"/>
                          <a:cs typeface="Calibri"/>
                          <a:sym typeface="Calibri"/>
                        </a:rPr>
                        <a:t>Context sensitivity (Controller)</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lang="en-GB" sz="1200"/>
                        <a:t>This is when game developers will have multiple control schemes within their games for different tasks for example in the game GTA 5 you have 5 different control </a:t>
                      </a:r>
                      <a:r>
                        <a:rPr lang="en-GB" sz="1200"/>
                        <a:t>schemes</a:t>
                      </a:r>
                      <a:r>
                        <a:rPr lang="en-GB" sz="1200"/>
                        <a:t> for each controller so with a Xbox 360 controller when on foot A is run however when in a car A is the handbrake and RT makes you go forward. This allows for a more enjoyable experience while playing as the different control schemes make it easier to play as you </a:t>
                      </a:r>
                      <a:r>
                        <a:rPr lang="en-GB" sz="1200"/>
                        <a:t>don't</a:t>
                      </a:r>
                      <a:r>
                        <a:rPr lang="en-GB" sz="1200"/>
                        <a:t> have a overlapping controls and it frees up button space as you don’t need the option of turning on the handbrake while on foot.</a:t>
                      </a:r>
                      <a:endParaRPr sz="1200"/>
                    </a:p>
                  </a:txBody>
                  <a:tcPr marT="45725" marB="45725" marR="91450" marL="91450">
                    <a:lnR cap="flat" cmpd="sng" w="12700">
                      <a:solidFill>
                        <a:schemeClr val="lt1"/>
                      </a:solidFill>
                      <a:prstDash val="solid"/>
                      <a:round/>
                      <a:headEnd len="sm" w="sm" type="none"/>
                      <a:tailEnd len="sm" w="sm" type="none"/>
                    </a:lnR>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