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83" r:id="rId4"/>
    <p:sldId id="256" r:id="rId5"/>
    <p:sldId id="278" r:id="rId6"/>
    <p:sldId id="257" r:id="rId7"/>
    <p:sldId id="284" r:id="rId8"/>
    <p:sldId id="285" r:id="rId9"/>
    <p:sldId id="275" r:id="rId10"/>
    <p:sldId id="265" r:id="rId11"/>
    <p:sldId id="286" r:id="rId12"/>
    <p:sldId id="266" r:id="rId13"/>
    <p:sldId id="267" r:id="rId14"/>
    <p:sldId id="268" r:id="rId15"/>
    <p:sldId id="269" r:id="rId16"/>
    <p:sldId id="276" r:id="rId17"/>
    <p:sldId id="279" r:id="rId18"/>
    <p:sldId id="280" r:id="rId19"/>
    <p:sldId id="281" r:id="rId20"/>
    <p:sldId id="282" r:id="rId21"/>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4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9261-06DF-AF14-3448-26D06D3DE8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B4F5FD-A71E-936B-EE75-CAC7647CB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CFDA44-0B0E-3350-2478-D1B7AFCB1B37}"/>
              </a:ext>
            </a:extLst>
          </p:cNvPr>
          <p:cNvSpPr>
            <a:spLocks noGrp="1"/>
          </p:cNvSpPr>
          <p:nvPr>
            <p:ph type="dt" sz="half" idx="10"/>
          </p:nvPr>
        </p:nvSpPr>
        <p:spPr/>
        <p:txBody>
          <a:bodyPr/>
          <a:lstStyle/>
          <a:p>
            <a:fld id="{CE4FD272-7DA9-44EB-9AFF-BA262129CCD3}" type="datetimeFigureOut">
              <a:rPr lang="en-US" smtClean="0"/>
              <a:t>6/9/2025</a:t>
            </a:fld>
            <a:endParaRPr lang="en-US" dirty="0"/>
          </a:p>
        </p:txBody>
      </p:sp>
      <p:sp>
        <p:nvSpPr>
          <p:cNvPr id="5" name="Footer Placeholder 4">
            <a:extLst>
              <a:ext uri="{FF2B5EF4-FFF2-40B4-BE49-F238E27FC236}">
                <a16:creationId xmlns:a16="http://schemas.microsoft.com/office/drawing/2014/main" id="{17F45637-86EF-C5DC-4854-91CD4087B6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EB1750-B5AB-2122-D740-1584D1941A90}"/>
              </a:ext>
            </a:extLst>
          </p:cNvPr>
          <p:cNvSpPr>
            <a:spLocks noGrp="1"/>
          </p:cNvSpPr>
          <p:nvPr>
            <p:ph type="sldNum" sz="quarter" idx="12"/>
          </p:nvPr>
        </p:nvSpPr>
        <p:spPr/>
        <p:txBody>
          <a:bodyPr/>
          <a:lstStyle/>
          <a:p>
            <a:fld id="{DAAE6869-65A9-4D62-BFCB-03C2D95B3382}" type="slidenum">
              <a:rPr lang="en-US" smtClean="0"/>
              <a:t>‹#›</a:t>
            </a:fld>
            <a:endParaRPr lang="en-US"/>
          </a:p>
        </p:txBody>
      </p:sp>
    </p:spTree>
    <p:extLst>
      <p:ext uri="{BB962C8B-B14F-4D97-AF65-F5344CB8AC3E}">
        <p14:creationId xmlns:p14="http://schemas.microsoft.com/office/powerpoint/2010/main" val="4129211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AA3D2-4D94-27D2-2BA6-C11BDB060C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DBAB8D-6FF4-B66F-C218-DB6500FD32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802AA-7A1C-3B42-1AF2-8D53012F22FA}"/>
              </a:ext>
            </a:extLst>
          </p:cNvPr>
          <p:cNvSpPr>
            <a:spLocks noGrp="1"/>
          </p:cNvSpPr>
          <p:nvPr>
            <p:ph type="dt" sz="half" idx="10"/>
          </p:nvPr>
        </p:nvSpPr>
        <p:spPr/>
        <p:txBody>
          <a:bodyPr/>
          <a:lstStyle/>
          <a:p>
            <a:fld id="{CE4FD272-7DA9-44EB-9AFF-BA262129CCD3}" type="datetimeFigureOut">
              <a:rPr lang="en-US" smtClean="0"/>
              <a:t>6/9/2025</a:t>
            </a:fld>
            <a:endParaRPr lang="en-US"/>
          </a:p>
        </p:txBody>
      </p:sp>
      <p:sp>
        <p:nvSpPr>
          <p:cNvPr id="5" name="Footer Placeholder 4">
            <a:extLst>
              <a:ext uri="{FF2B5EF4-FFF2-40B4-BE49-F238E27FC236}">
                <a16:creationId xmlns:a16="http://schemas.microsoft.com/office/drawing/2014/main" id="{29FB940B-0C7A-317D-6C28-C848453C84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0C5E62-C652-B87D-8262-B22A90E92AC8}"/>
              </a:ext>
            </a:extLst>
          </p:cNvPr>
          <p:cNvSpPr>
            <a:spLocks noGrp="1"/>
          </p:cNvSpPr>
          <p:nvPr>
            <p:ph type="sldNum" sz="quarter" idx="12"/>
          </p:nvPr>
        </p:nvSpPr>
        <p:spPr/>
        <p:txBody>
          <a:bodyPr/>
          <a:lstStyle/>
          <a:p>
            <a:fld id="{DAAE6869-65A9-4D62-BFCB-03C2D95B3382}" type="slidenum">
              <a:rPr lang="en-US" smtClean="0"/>
              <a:t>‹#›</a:t>
            </a:fld>
            <a:endParaRPr lang="en-US"/>
          </a:p>
        </p:txBody>
      </p:sp>
    </p:spTree>
    <p:extLst>
      <p:ext uri="{BB962C8B-B14F-4D97-AF65-F5344CB8AC3E}">
        <p14:creationId xmlns:p14="http://schemas.microsoft.com/office/powerpoint/2010/main" val="790769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06722D-E6F6-2F6C-0272-59923AD795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8E8DE3-5878-60C3-193E-9CBC5C7F52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B39049-EDBB-611B-907D-545EC57A3900}"/>
              </a:ext>
            </a:extLst>
          </p:cNvPr>
          <p:cNvSpPr>
            <a:spLocks noGrp="1"/>
          </p:cNvSpPr>
          <p:nvPr>
            <p:ph type="dt" sz="half" idx="10"/>
          </p:nvPr>
        </p:nvSpPr>
        <p:spPr/>
        <p:txBody>
          <a:bodyPr/>
          <a:lstStyle/>
          <a:p>
            <a:fld id="{CE4FD272-7DA9-44EB-9AFF-BA262129CCD3}" type="datetimeFigureOut">
              <a:rPr lang="en-US" smtClean="0"/>
              <a:t>6/9/2025</a:t>
            </a:fld>
            <a:endParaRPr lang="en-US"/>
          </a:p>
        </p:txBody>
      </p:sp>
      <p:sp>
        <p:nvSpPr>
          <p:cNvPr id="5" name="Footer Placeholder 4">
            <a:extLst>
              <a:ext uri="{FF2B5EF4-FFF2-40B4-BE49-F238E27FC236}">
                <a16:creationId xmlns:a16="http://schemas.microsoft.com/office/drawing/2014/main" id="{182AC573-9471-CFA8-B854-5422FB069C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487DC-C0C8-3A0E-AE51-83C51F70F7F6}"/>
              </a:ext>
            </a:extLst>
          </p:cNvPr>
          <p:cNvSpPr>
            <a:spLocks noGrp="1"/>
          </p:cNvSpPr>
          <p:nvPr>
            <p:ph type="sldNum" sz="quarter" idx="12"/>
          </p:nvPr>
        </p:nvSpPr>
        <p:spPr/>
        <p:txBody>
          <a:bodyPr/>
          <a:lstStyle/>
          <a:p>
            <a:fld id="{DAAE6869-65A9-4D62-BFCB-03C2D95B3382}" type="slidenum">
              <a:rPr lang="en-US" smtClean="0"/>
              <a:t>‹#›</a:t>
            </a:fld>
            <a:endParaRPr lang="en-US"/>
          </a:p>
        </p:txBody>
      </p:sp>
    </p:spTree>
    <p:extLst>
      <p:ext uri="{BB962C8B-B14F-4D97-AF65-F5344CB8AC3E}">
        <p14:creationId xmlns:p14="http://schemas.microsoft.com/office/powerpoint/2010/main" val="1833384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DB1B5-A783-620C-8E1B-7E0810FC7A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47EC48-98BE-956C-E014-A1497801E9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5DF7BB-5DA4-3B80-C686-458FE82DD8A3}"/>
              </a:ext>
            </a:extLst>
          </p:cNvPr>
          <p:cNvSpPr>
            <a:spLocks noGrp="1"/>
          </p:cNvSpPr>
          <p:nvPr>
            <p:ph type="dt" sz="half" idx="10"/>
          </p:nvPr>
        </p:nvSpPr>
        <p:spPr/>
        <p:txBody>
          <a:bodyPr/>
          <a:lstStyle/>
          <a:p>
            <a:fld id="{CE4FD272-7DA9-44EB-9AFF-BA262129CCD3}" type="datetimeFigureOut">
              <a:rPr lang="en-US" smtClean="0"/>
              <a:t>6/9/2025</a:t>
            </a:fld>
            <a:endParaRPr lang="en-US"/>
          </a:p>
        </p:txBody>
      </p:sp>
      <p:sp>
        <p:nvSpPr>
          <p:cNvPr id="5" name="Footer Placeholder 4">
            <a:extLst>
              <a:ext uri="{FF2B5EF4-FFF2-40B4-BE49-F238E27FC236}">
                <a16:creationId xmlns:a16="http://schemas.microsoft.com/office/drawing/2014/main" id="{C2B6C738-4894-F3C0-D1E6-AE36D124FE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5268A3-9D4A-E713-7A9F-756142C9BC9F}"/>
              </a:ext>
            </a:extLst>
          </p:cNvPr>
          <p:cNvSpPr>
            <a:spLocks noGrp="1"/>
          </p:cNvSpPr>
          <p:nvPr>
            <p:ph type="sldNum" sz="quarter" idx="12"/>
          </p:nvPr>
        </p:nvSpPr>
        <p:spPr/>
        <p:txBody>
          <a:bodyPr/>
          <a:lstStyle/>
          <a:p>
            <a:fld id="{DAAE6869-65A9-4D62-BFCB-03C2D95B3382}" type="slidenum">
              <a:rPr lang="en-US" smtClean="0"/>
              <a:t>‹#›</a:t>
            </a:fld>
            <a:endParaRPr lang="en-US"/>
          </a:p>
        </p:txBody>
      </p:sp>
    </p:spTree>
    <p:extLst>
      <p:ext uri="{BB962C8B-B14F-4D97-AF65-F5344CB8AC3E}">
        <p14:creationId xmlns:p14="http://schemas.microsoft.com/office/powerpoint/2010/main" val="2588395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FBA8D-11F5-1F38-3E20-149896496B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FB1FCF-CEB2-5B23-E4C7-6F9BB53FC6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7CF6F8-ABF9-A99C-9D6E-1AD95F2A88A6}"/>
              </a:ext>
            </a:extLst>
          </p:cNvPr>
          <p:cNvSpPr>
            <a:spLocks noGrp="1"/>
          </p:cNvSpPr>
          <p:nvPr>
            <p:ph type="dt" sz="half" idx="10"/>
          </p:nvPr>
        </p:nvSpPr>
        <p:spPr/>
        <p:txBody>
          <a:bodyPr/>
          <a:lstStyle/>
          <a:p>
            <a:fld id="{CE4FD272-7DA9-44EB-9AFF-BA262129CCD3}" type="datetimeFigureOut">
              <a:rPr lang="en-US" smtClean="0"/>
              <a:t>6/9/2025</a:t>
            </a:fld>
            <a:endParaRPr lang="en-US"/>
          </a:p>
        </p:txBody>
      </p:sp>
      <p:sp>
        <p:nvSpPr>
          <p:cNvPr id="5" name="Footer Placeholder 4">
            <a:extLst>
              <a:ext uri="{FF2B5EF4-FFF2-40B4-BE49-F238E27FC236}">
                <a16:creationId xmlns:a16="http://schemas.microsoft.com/office/drawing/2014/main" id="{BFC9A94A-71A9-0D9B-2CCF-38FDC01097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4E96C3-C407-0B8C-249A-9F19189F6102}"/>
              </a:ext>
            </a:extLst>
          </p:cNvPr>
          <p:cNvSpPr>
            <a:spLocks noGrp="1"/>
          </p:cNvSpPr>
          <p:nvPr>
            <p:ph type="sldNum" sz="quarter" idx="12"/>
          </p:nvPr>
        </p:nvSpPr>
        <p:spPr/>
        <p:txBody>
          <a:bodyPr/>
          <a:lstStyle/>
          <a:p>
            <a:fld id="{DAAE6869-65A9-4D62-BFCB-03C2D95B3382}" type="slidenum">
              <a:rPr lang="en-US" smtClean="0"/>
              <a:t>‹#›</a:t>
            </a:fld>
            <a:endParaRPr lang="en-US"/>
          </a:p>
        </p:txBody>
      </p:sp>
    </p:spTree>
    <p:extLst>
      <p:ext uri="{BB962C8B-B14F-4D97-AF65-F5344CB8AC3E}">
        <p14:creationId xmlns:p14="http://schemas.microsoft.com/office/powerpoint/2010/main" val="2589248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15ED2-460E-D2C7-C3D1-409D917EFB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5228EB-0E00-AF13-12B6-F781A319D9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147616-B61C-7C11-7CE2-B92D545816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AB3701-36EE-FCC8-47FD-6AD48DBE2667}"/>
              </a:ext>
            </a:extLst>
          </p:cNvPr>
          <p:cNvSpPr>
            <a:spLocks noGrp="1"/>
          </p:cNvSpPr>
          <p:nvPr>
            <p:ph type="dt" sz="half" idx="10"/>
          </p:nvPr>
        </p:nvSpPr>
        <p:spPr/>
        <p:txBody>
          <a:bodyPr/>
          <a:lstStyle/>
          <a:p>
            <a:fld id="{CE4FD272-7DA9-44EB-9AFF-BA262129CCD3}" type="datetimeFigureOut">
              <a:rPr lang="en-US" smtClean="0"/>
              <a:t>6/9/2025</a:t>
            </a:fld>
            <a:endParaRPr lang="en-US"/>
          </a:p>
        </p:txBody>
      </p:sp>
      <p:sp>
        <p:nvSpPr>
          <p:cNvPr id="6" name="Footer Placeholder 5">
            <a:extLst>
              <a:ext uri="{FF2B5EF4-FFF2-40B4-BE49-F238E27FC236}">
                <a16:creationId xmlns:a16="http://schemas.microsoft.com/office/drawing/2014/main" id="{244CC8A9-B8A0-B765-287C-0A0737AD6D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3DB105-52A5-61F5-B9A0-7102BB7E4BDF}"/>
              </a:ext>
            </a:extLst>
          </p:cNvPr>
          <p:cNvSpPr>
            <a:spLocks noGrp="1"/>
          </p:cNvSpPr>
          <p:nvPr>
            <p:ph type="sldNum" sz="quarter" idx="12"/>
          </p:nvPr>
        </p:nvSpPr>
        <p:spPr/>
        <p:txBody>
          <a:bodyPr/>
          <a:lstStyle/>
          <a:p>
            <a:fld id="{DAAE6869-65A9-4D62-BFCB-03C2D95B3382}" type="slidenum">
              <a:rPr lang="en-US" smtClean="0"/>
              <a:t>‹#›</a:t>
            </a:fld>
            <a:endParaRPr lang="en-US"/>
          </a:p>
        </p:txBody>
      </p:sp>
    </p:spTree>
    <p:extLst>
      <p:ext uri="{BB962C8B-B14F-4D97-AF65-F5344CB8AC3E}">
        <p14:creationId xmlns:p14="http://schemas.microsoft.com/office/powerpoint/2010/main" val="3524907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58972-BD1D-E0C5-294D-9EE15AA413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E796FC-A6D7-4AD1-38E1-704CFDDA0A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B19678-D497-4D1A-66AD-E4E722F9DD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6A00E7-54D8-0989-03F5-73F4984ED8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C67115-FA78-1693-26A3-8862EFED15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9DBFD5-BFF7-0039-23F9-5E119BF8AF9E}"/>
              </a:ext>
            </a:extLst>
          </p:cNvPr>
          <p:cNvSpPr>
            <a:spLocks noGrp="1"/>
          </p:cNvSpPr>
          <p:nvPr>
            <p:ph type="dt" sz="half" idx="10"/>
          </p:nvPr>
        </p:nvSpPr>
        <p:spPr/>
        <p:txBody>
          <a:bodyPr/>
          <a:lstStyle/>
          <a:p>
            <a:fld id="{CE4FD272-7DA9-44EB-9AFF-BA262129CCD3}" type="datetimeFigureOut">
              <a:rPr lang="en-US" smtClean="0"/>
              <a:t>6/9/2025</a:t>
            </a:fld>
            <a:endParaRPr lang="en-US"/>
          </a:p>
        </p:txBody>
      </p:sp>
      <p:sp>
        <p:nvSpPr>
          <p:cNvPr id="8" name="Footer Placeholder 7">
            <a:extLst>
              <a:ext uri="{FF2B5EF4-FFF2-40B4-BE49-F238E27FC236}">
                <a16:creationId xmlns:a16="http://schemas.microsoft.com/office/drawing/2014/main" id="{75EC753F-4C62-F05F-7286-FFAB2AA4F0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85E3CA-7D02-3F4D-51DF-C90AA88A0C49}"/>
              </a:ext>
            </a:extLst>
          </p:cNvPr>
          <p:cNvSpPr>
            <a:spLocks noGrp="1"/>
          </p:cNvSpPr>
          <p:nvPr>
            <p:ph type="sldNum" sz="quarter" idx="12"/>
          </p:nvPr>
        </p:nvSpPr>
        <p:spPr/>
        <p:txBody>
          <a:bodyPr/>
          <a:lstStyle/>
          <a:p>
            <a:fld id="{DAAE6869-65A9-4D62-BFCB-03C2D95B3382}" type="slidenum">
              <a:rPr lang="en-US" smtClean="0"/>
              <a:t>‹#›</a:t>
            </a:fld>
            <a:endParaRPr lang="en-US"/>
          </a:p>
        </p:txBody>
      </p:sp>
    </p:spTree>
    <p:extLst>
      <p:ext uri="{BB962C8B-B14F-4D97-AF65-F5344CB8AC3E}">
        <p14:creationId xmlns:p14="http://schemas.microsoft.com/office/powerpoint/2010/main" val="2198442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07249-A147-705C-CE52-D088DB773B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42C149-9915-313A-A93E-E98B8149FEB9}"/>
              </a:ext>
            </a:extLst>
          </p:cNvPr>
          <p:cNvSpPr>
            <a:spLocks noGrp="1"/>
          </p:cNvSpPr>
          <p:nvPr>
            <p:ph type="dt" sz="half" idx="10"/>
          </p:nvPr>
        </p:nvSpPr>
        <p:spPr/>
        <p:txBody>
          <a:bodyPr/>
          <a:lstStyle/>
          <a:p>
            <a:fld id="{CE4FD272-7DA9-44EB-9AFF-BA262129CCD3}" type="datetimeFigureOut">
              <a:rPr lang="en-US" smtClean="0"/>
              <a:t>6/9/2025</a:t>
            </a:fld>
            <a:endParaRPr lang="en-US"/>
          </a:p>
        </p:txBody>
      </p:sp>
      <p:sp>
        <p:nvSpPr>
          <p:cNvPr id="4" name="Footer Placeholder 3">
            <a:extLst>
              <a:ext uri="{FF2B5EF4-FFF2-40B4-BE49-F238E27FC236}">
                <a16:creationId xmlns:a16="http://schemas.microsoft.com/office/drawing/2014/main" id="{CC9039D8-0BEA-95FF-B8B1-1CEEC681F8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634C5C-5C10-43B9-7696-6508B775C6A1}"/>
              </a:ext>
            </a:extLst>
          </p:cNvPr>
          <p:cNvSpPr>
            <a:spLocks noGrp="1"/>
          </p:cNvSpPr>
          <p:nvPr>
            <p:ph type="sldNum" sz="quarter" idx="12"/>
          </p:nvPr>
        </p:nvSpPr>
        <p:spPr/>
        <p:txBody>
          <a:bodyPr/>
          <a:lstStyle/>
          <a:p>
            <a:fld id="{DAAE6869-65A9-4D62-BFCB-03C2D95B3382}" type="slidenum">
              <a:rPr lang="en-US" smtClean="0"/>
              <a:t>‹#›</a:t>
            </a:fld>
            <a:endParaRPr lang="en-US"/>
          </a:p>
        </p:txBody>
      </p:sp>
    </p:spTree>
    <p:extLst>
      <p:ext uri="{BB962C8B-B14F-4D97-AF65-F5344CB8AC3E}">
        <p14:creationId xmlns:p14="http://schemas.microsoft.com/office/powerpoint/2010/main" val="1739309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BAAEB7-1CDE-3318-31D6-F1366C09E4D9}"/>
              </a:ext>
            </a:extLst>
          </p:cNvPr>
          <p:cNvSpPr>
            <a:spLocks noGrp="1"/>
          </p:cNvSpPr>
          <p:nvPr>
            <p:ph type="dt" sz="half" idx="10"/>
          </p:nvPr>
        </p:nvSpPr>
        <p:spPr/>
        <p:txBody>
          <a:bodyPr/>
          <a:lstStyle/>
          <a:p>
            <a:fld id="{CE4FD272-7DA9-44EB-9AFF-BA262129CCD3}" type="datetimeFigureOut">
              <a:rPr lang="en-US" smtClean="0"/>
              <a:t>6/9/2025</a:t>
            </a:fld>
            <a:endParaRPr lang="en-US"/>
          </a:p>
        </p:txBody>
      </p:sp>
      <p:sp>
        <p:nvSpPr>
          <p:cNvPr id="3" name="Footer Placeholder 2">
            <a:extLst>
              <a:ext uri="{FF2B5EF4-FFF2-40B4-BE49-F238E27FC236}">
                <a16:creationId xmlns:a16="http://schemas.microsoft.com/office/drawing/2014/main" id="{643ABB91-51DC-74EB-1692-06ED87349E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FCA6E7-487A-FB74-A829-079BE78326B2}"/>
              </a:ext>
            </a:extLst>
          </p:cNvPr>
          <p:cNvSpPr>
            <a:spLocks noGrp="1"/>
          </p:cNvSpPr>
          <p:nvPr>
            <p:ph type="sldNum" sz="quarter" idx="12"/>
          </p:nvPr>
        </p:nvSpPr>
        <p:spPr/>
        <p:txBody>
          <a:bodyPr/>
          <a:lstStyle/>
          <a:p>
            <a:fld id="{DAAE6869-65A9-4D62-BFCB-03C2D95B3382}" type="slidenum">
              <a:rPr lang="en-US" smtClean="0"/>
              <a:t>‹#›</a:t>
            </a:fld>
            <a:endParaRPr lang="en-US"/>
          </a:p>
        </p:txBody>
      </p:sp>
    </p:spTree>
    <p:extLst>
      <p:ext uri="{BB962C8B-B14F-4D97-AF65-F5344CB8AC3E}">
        <p14:creationId xmlns:p14="http://schemas.microsoft.com/office/powerpoint/2010/main" val="4247090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1786-CDE3-D0D1-4A29-2B7FFD03D5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9C744A-FBD8-A424-DB28-1AF9B91EA5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5BC18A-34F2-54FB-6EC7-27302ACC81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E54EF5-066D-54AF-DBA4-160DE7D578C3}"/>
              </a:ext>
            </a:extLst>
          </p:cNvPr>
          <p:cNvSpPr>
            <a:spLocks noGrp="1"/>
          </p:cNvSpPr>
          <p:nvPr>
            <p:ph type="dt" sz="half" idx="10"/>
          </p:nvPr>
        </p:nvSpPr>
        <p:spPr/>
        <p:txBody>
          <a:bodyPr/>
          <a:lstStyle/>
          <a:p>
            <a:fld id="{CE4FD272-7DA9-44EB-9AFF-BA262129CCD3}" type="datetimeFigureOut">
              <a:rPr lang="en-US" smtClean="0"/>
              <a:t>6/9/2025</a:t>
            </a:fld>
            <a:endParaRPr lang="en-US"/>
          </a:p>
        </p:txBody>
      </p:sp>
      <p:sp>
        <p:nvSpPr>
          <p:cNvPr id="6" name="Footer Placeholder 5">
            <a:extLst>
              <a:ext uri="{FF2B5EF4-FFF2-40B4-BE49-F238E27FC236}">
                <a16:creationId xmlns:a16="http://schemas.microsoft.com/office/drawing/2014/main" id="{ACE37BE8-AD1F-D082-5E26-1301FB20F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052700-4E27-01A6-9D47-CAEA9740ED25}"/>
              </a:ext>
            </a:extLst>
          </p:cNvPr>
          <p:cNvSpPr>
            <a:spLocks noGrp="1"/>
          </p:cNvSpPr>
          <p:nvPr>
            <p:ph type="sldNum" sz="quarter" idx="12"/>
          </p:nvPr>
        </p:nvSpPr>
        <p:spPr/>
        <p:txBody>
          <a:bodyPr/>
          <a:lstStyle/>
          <a:p>
            <a:fld id="{DAAE6869-65A9-4D62-BFCB-03C2D95B3382}" type="slidenum">
              <a:rPr lang="en-US" smtClean="0"/>
              <a:t>‹#›</a:t>
            </a:fld>
            <a:endParaRPr lang="en-US"/>
          </a:p>
        </p:txBody>
      </p:sp>
    </p:spTree>
    <p:extLst>
      <p:ext uri="{BB962C8B-B14F-4D97-AF65-F5344CB8AC3E}">
        <p14:creationId xmlns:p14="http://schemas.microsoft.com/office/powerpoint/2010/main" val="1332475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FA5AC-4C8B-E36D-09C3-1F804FFBE2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EA4020-47FF-3295-A4BF-C1D84CFAB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882BE2-6E68-5F51-2BD1-D8BC992A7F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DD1747-D3A4-6638-0FAF-D01005A9CF9F}"/>
              </a:ext>
            </a:extLst>
          </p:cNvPr>
          <p:cNvSpPr>
            <a:spLocks noGrp="1"/>
          </p:cNvSpPr>
          <p:nvPr>
            <p:ph type="dt" sz="half" idx="10"/>
          </p:nvPr>
        </p:nvSpPr>
        <p:spPr/>
        <p:txBody>
          <a:bodyPr/>
          <a:lstStyle/>
          <a:p>
            <a:fld id="{CE4FD272-7DA9-44EB-9AFF-BA262129CCD3}" type="datetimeFigureOut">
              <a:rPr lang="en-US" smtClean="0"/>
              <a:t>6/9/2025</a:t>
            </a:fld>
            <a:endParaRPr lang="en-US"/>
          </a:p>
        </p:txBody>
      </p:sp>
      <p:sp>
        <p:nvSpPr>
          <p:cNvPr id="6" name="Footer Placeholder 5">
            <a:extLst>
              <a:ext uri="{FF2B5EF4-FFF2-40B4-BE49-F238E27FC236}">
                <a16:creationId xmlns:a16="http://schemas.microsoft.com/office/drawing/2014/main" id="{B8940726-73D9-B442-1BA5-1C93649E8D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DCAA2E-5B35-6582-12DF-D3EEF930601D}"/>
              </a:ext>
            </a:extLst>
          </p:cNvPr>
          <p:cNvSpPr>
            <a:spLocks noGrp="1"/>
          </p:cNvSpPr>
          <p:nvPr>
            <p:ph type="sldNum" sz="quarter" idx="12"/>
          </p:nvPr>
        </p:nvSpPr>
        <p:spPr/>
        <p:txBody>
          <a:bodyPr/>
          <a:lstStyle/>
          <a:p>
            <a:fld id="{DAAE6869-65A9-4D62-BFCB-03C2D95B3382}" type="slidenum">
              <a:rPr lang="en-US" smtClean="0"/>
              <a:t>‹#›</a:t>
            </a:fld>
            <a:endParaRPr lang="en-US"/>
          </a:p>
        </p:txBody>
      </p:sp>
    </p:spTree>
    <p:extLst>
      <p:ext uri="{BB962C8B-B14F-4D97-AF65-F5344CB8AC3E}">
        <p14:creationId xmlns:p14="http://schemas.microsoft.com/office/powerpoint/2010/main" val="221757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EC03AC-FA0B-EFAA-0FDD-EC064F3794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AD34EB-6D59-8B55-3C12-E7A39B7B0A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D8128D-1A08-BFDF-BCEA-A45B36EFD0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4FD272-7DA9-44EB-9AFF-BA262129CCD3}" type="datetimeFigureOut">
              <a:rPr lang="en-US" smtClean="0"/>
              <a:t>6/9/2025</a:t>
            </a:fld>
            <a:endParaRPr lang="en-US"/>
          </a:p>
        </p:txBody>
      </p:sp>
      <p:sp>
        <p:nvSpPr>
          <p:cNvPr id="5" name="Footer Placeholder 4">
            <a:extLst>
              <a:ext uri="{FF2B5EF4-FFF2-40B4-BE49-F238E27FC236}">
                <a16:creationId xmlns:a16="http://schemas.microsoft.com/office/drawing/2014/main" id="{75C46CD9-6851-BA90-A013-E299F14A1B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FC51CA2-FC2F-CDAC-009A-69E2B25CB1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AAE6869-65A9-4D62-BFCB-03C2D95B3382}" type="slidenum">
              <a:rPr lang="en-US" smtClean="0"/>
              <a:t>‹#›</a:t>
            </a:fld>
            <a:endParaRPr lang="en-US"/>
          </a:p>
        </p:txBody>
      </p:sp>
    </p:spTree>
    <p:extLst>
      <p:ext uri="{BB962C8B-B14F-4D97-AF65-F5344CB8AC3E}">
        <p14:creationId xmlns:p14="http://schemas.microsoft.com/office/powerpoint/2010/main" val="89122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Hard Drive, SSD, </a:t>
            </a:r>
            <a:r>
              <a:rPr lang="en-US" dirty="0" err="1"/>
              <a:t>NVMe</a:t>
            </a:r>
            <a:r>
              <a:rPr lang="en-US" dirty="0"/>
              <a:t> Troubleshooting Flowchart</a:t>
            </a:r>
          </a:p>
        </p:txBody>
      </p:sp>
      <p:sp>
        <p:nvSpPr>
          <p:cNvPr id="3" name="Subtitle 2"/>
          <p:cNvSpPr>
            <a:spLocks noGrp="1"/>
          </p:cNvSpPr>
          <p:nvPr>
            <p:ph type="subTitle" idx="1"/>
          </p:nvPr>
        </p:nvSpPr>
        <p:spPr>
          <a:xfrm>
            <a:off x="1024128" y="4279391"/>
            <a:ext cx="10076688" cy="2149118"/>
          </a:xfrm>
        </p:spPr>
        <p:txBody>
          <a:bodyPr>
            <a:normAutofit/>
          </a:bodyPr>
          <a:lstStyle/>
          <a:p>
            <a:r>
              <a:rPr lang="en-US" dirty="0"/>
              <a:t>A guide to help you diagnose drive problems and recommended actions</a:t>
            </a:r>
          </a:p>
          <a:p>
            <a:r>
              <a:rPr lang="en-US" sz="1400" dirty="0"/>
              <a:t>By Joe Schmuck</a:t>
            </a:r>
          </a:p>
          <a:p>
            <a:endParaRPr lang="en-US" sz="1400" dirty="0"/>
          </a:p>
          <a:p>
            <a:endParaRPr lang="en-US" sz="1400" dirty="0"/>
          </a:p>
          <a:p>
            <a:endParaRPr lang="en-US" sz="1400" dirty="0"/>
          </a:p>
          <a:p>
            <a:pPr algn="l"/>
            <a:r>
              <a:rPr lang="en-US" sz="1400" dirty="0"/>
              <a:t>23 March 2025  (Version 4)</a:t>
            </a:r>
          </a:p>
        </p:txBody>
      </p:sp>
    </p:spTree>
    <p:extLst>
      <p:ext uri="{BB962C8B-B14F-4D97-AF65-F5344CB8AC3E}">
        <p14:creationId xmlns:p14="http://schemas.microsoft.com/office/powerpoint/2010/main" val="459881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B921C-CD6A-CDCC-E9C1-40940D815D56}"/>
              </a:ext>
            </a:extLst>
          </p:cNvPr>
          <p:cNvSpPr>
            <a:spLocks noGrp="1"/>
          </p:cNvSpPr>
          <p:nvPr>
            <p:ph type="title"/>
          </p:nvPr>
        </p:nvSpPr>
        <p:spPr/>
        <p:txBody>
          <a:bodyPr>
            <a:normAutofit fontScale="90000"/>
          </a:bodyPr>
          <a:lstStyle/>
          <a:p>
            <a:pPr algn="ctr"/>
            <a:r>
              <a:rPr lang="en-US" sz="3200" dirty="0"/>
              <a:t>Appendix A</a:t>
            </a:r>
            <a:br>
              <a:rPr lang="en-US" dirty="0"/>
            </a:br>
            <a:r>
              <a:rPr lang="en-US" dirty="0"/>
              <a:t>How to read SMART Output</a:t>
            </a:r>
            <a:br>
              <a:rPr lang="en-US" dirty="0"/>
            </a:br>
            <a:r>
              <a:rPr lang="en-US" dirty="0"/>
              <a:t>and Amplifying Information</a:t>
            </a:r>
          </a:p>
        </p:txBody>
      </p:sp>
      <p:sp>
        <p:nvSpPr>
          <p:cNvPr id="3" name="Content Placeholder 2">
            <a:extLst>
              <a:ext uri="{FF2B5EF4-FFF2-40B4-BE49-F238E27FC236}">
                <a16:creationId xmlns:a16="http://schemas.microsoft.com/office/drawing/2014/main" id="{442B0691-2DF9-02EC-6C50-8698139B56CD}"/>
              </a:ext>
            </a:extLst>
          </p:cNvPr>
          <p:cNvSpPr>
            <a:spLocks noGrp="1"/>
          </p:cNvSpPr>
          <p:nvPr>
            <p:ph idx="1"/>
          </p:nvPr>
        </p:nvSpPr>
        <p:spPr>
          <a:xfrm>
            <a:off x="838200" y="2189018"/>
            <a:ext cx="10515600" cy="4303858"/>
          </a:xfrm>
        </p:spPr>
        <p:txBody>
          <a:bodyPr>
            <a:normAutofit fontScale="85000" lnSpcReduction="20000"/>
          </a:bodyPr>
          <a:lstStyle/>
          <a:p>
            <a:r>
              <a:rPr lang="en-US" sz="2000" dirty="0"/>
              <a:t>The attribute is defined by its ID number. The human-readable name (e.g. “Reallocated Sectors Count” for ID 5) may vary slightly depending on the software you use.</a:t>
            </a:r>
          </a:p>
          <a:p>
            <a:endParaRPr lang="en-US" sz="2000" dirty="0"/>
          </a:p>
          <a:p>
            <a:r>
              <a:rPr lang="en-US" sz="2000" dirty="0"/>
              <a:t>SATA HDDs, SAS HDDs, SATA SSDs, and </a:t>
            </a:r>
            <a:r>
              <a:rPr lang="en-US" sz="2000" dirty="0" err="1"/>
              <a:t>NVMe</a:t>
            </a:r>
            <a:r>
              <a:rPr lang="en-US" sz="2000" dirty="0"/>
              <a:t> SSDs use significantly different sets of attributes.</a:t>
            </a:r>
          </a:p>
          <a:p>
            <a:endParaRPr lang="en-US" sz="2000" dirty="0"/>
          </a:p>
          <a:p>
            <a:r>
              <a:rPr lang="en-US" sz="2000" dirty="0"/>
              <a:t>Some attributes are manufacturer-specific.</a:t>
            </a:r>
          </a:p>
          <a:p>
            <a:endParaRPr lang="en-US" sz="2000" dirty="0"/>
          </a:p>
          <a:p>
            <a:r>
              <a:rPr lang="en-US" sz="2000" dirty="0"/>
              <a:t>Whatever the format is of the SMART data, it will contain similar values, pay attention to what you are reading.  </a:t>
            </a:r>
          </a:p>
          <a:p>
            <a:endParaRPr lang="en-US" sz="2000" dirty="0"/>
          </a:p>
          <a:p>
            <a:r>
              <a:rPr lang="en-US" sz="2000" dirty="0"/>
              <a:t>If you have a question about an attribute, Google for “S.M.A.R.T.” and the attribute name.</a:t>
            </a:r>
          </a:p>
          <a:p>
            <a:endParaRPr lang="en-US" sz="2000" dirty="0"/>
          </a:p>
          <a:p>
            <a:r>
              <a:rPr lang="en-US" sz="2000" dirty="0"/>
              <a:t>SMART Data is not terribly difficult to read and understand. More SMART info on the next page, illustrating a typical output for a SATA Hard Drive. </a:t>
            </a:r>
          </a:p>
          <a:p>
            <a:endParaRPr lang="en-US" sz="1400" dirty="0"/>
          </a:p>
          <a:p>
            <a:r>
              <a:rPr lang="en-US" sz="2000" dirty="0"/>
              <a:t>If you have a question, ask for help deciphering the data.</a:t>
            </a:r>
          </a:p>
          <a:p>
            <a:endParaRPr lang="en-US" sz="2000" dirty="0"/>
          </a:p>
        </p:txBody>
      </p:sp>
    </p:spTree>
    <p:extLst>
      <p:ext uri="{BB962C8B-B14F-4D97-AF65-F5344CB8AC3E}">
        <p14:creationId xmlns:p14="http://schemas.microsoft.com/office/powerpoint/2010/main" val="2058523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2C8E1-1FEC-485F-B7D3-29084AD1DE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3DFFA6-933D-2DF5-B366-12D853D65E83}"/>
              </a:ext>
            </a:extLst>
          </p:cNvPr>
          <p:cNvSpPr>
            <a:spLocks noGrp="1"/>
          </p:cNvSpPr>
          <p:nvPr>
            <p:ph type="title"/>
          </p:nvPr>
        </p:nvSpPr>
        <p:spPr/>
        <p:txBody>
          <a:bodyPr>
            <a:normAutofit fontScale="90000"/>
          </a:bodyPr>
          <a:lstStyle/>
          <a:p>
            <a:pPr algn="ctr"/>
            <a:r>
              <a:rPr lang="en-US" sz="3200" dirty="0"/>
              <a:t>Appendix A</a:t>
            </a:r>
            <a:br>
              <a:rPr lang="en-US" dirty="0"/>
            </a:br>
            <a:r>
              <a:rPr lang="en-US" dirty="0"/>
              <a:t>How to read SMART Output</a:t>
            </a:r>
            <a:br>
              <a:rPr lang="en-US" dirty="0"/>
            </a:br>
            <a:r>
              <a:rPr lang="en-US" dirty="0"/>
              <a:t>and Amplifying Information</a:t>
            </a:r>
          </a:p>
        </p:txBody>
      </p:sp>
      <p:sp>
        <p:nvSpPr>
          <p:cNvPr id="3" name="Content Placeholder 2">
            <a:extLst>
              <a:ext uri="{FF2B5EF4-FFF2-40B4-BE49-F238E27FC236}">
                <a16:creationId xmlns:a16="http://schemas.microsoft.com/office/drawing/2014/main" id="{5C7EDF17-7892-7841-30FF-C991772F9331}"/>
              </a:ext>
            </a:extLst>
          </p:cNvPr>
          <p:cNvSpPr>
            <a:spLocks noGrp="1"/>
          </p:cNvSpPr>
          <p:nvPr>
            <p:ph idx="1"/>
          </p:nvPr>
        </p:nvSpPr>
        <p:spPr>
          <a:xfrm>
            <a:off x="838199" y="1838036"/>
            <a:ext cx="10707255" cy="4932219"/>
          </a:xfrm>
        </p:spPr>
        <p:txBody>
          <a:bodyPr>
            <a:normAutofit fontScale="47500" lnSpcReduction="20000"/>
          </a:bodyPr>
          <a:lstStyle/>
          <a:p>
            <a:pPr marL="0" indent="0">
              <a:buNone/>
            </a:pPr>
            <a:r>
              <a:rPr lang="en-US" dirty="0"/>
              <a:t>This is amplifying information to the troubleshooting flowcharts.</a:t>
            </a:r>
          </a:p>
          <a:p>
            <a:pPr marL="0" indent="0">
              <a:buNone/>
            </a:pPr>
            <a:r>
              <a:rPr lang="en-US" dirty="0"/>
              <a:t>Read the entire flowchart section before jumping into it.  You can wait 5 minutes to read this before you begin troubleshooting.</a:t>
            </a:r>
          </a:p>
          <a:p>
            <a:pPr marL="0" indent="0">
              <a:buNone/>
            </a:pPr>
            <a:endParaRPr lang="en-US" dirty="0"/>
          </a:p>
          <a:p>
            <a:pPr marL="0" indent="0">
              <a:buNone/>
            </a:pPr>
            <a:r>
              <a:rPr lang="en-US" dirty="0"/>
              <a:t>When reading SMART data, take in all of the data for the line you are reading.  This is the ID, Attribute, VALUE, WORST, THRESH, RAW_VALUE. When reading SMART values, pay attention to what the flowchart is asking for.</a:t>
            </a:r>
          </a:p>
          <a:p>
            <a:pPr marL="0" indent="0">
              <a:buNone/>
            </a:pPr>
            <a:endParaRPr lang="en-US" dirty="0"/>
          </a:p>
          <a:p>
            <a:pPr lvl="1">
              <a:buFont typeface="Wingdings" panose="05000000000000000000" pitchFamily="2" charset="2"/>
              <a:buChar char="Ø"/>
            </a:pPr>
            <a:r>
              <a:rPr lang="en-US" dirty="0"/>
              <a:t>The ID/Attribute defines the meaning of what you are examining.</a:t>
            </a:r>
          </a:p>
          <a:p>
            <a:pPr lvl="1">
              <a:buFont typeface="Wingdings" panose="05000000000000000000" pitchFamily="2" charset="2"/>
              <a:buChar char="Ø"/>
            </a:pPr>
            <a:r>
              <a:rPr lang="en-US" dirty="0"/>
              <a:t>VALUE is a Normalized value on the performance of this attribute.</a:t>
            </a:r>
          </a:p>
          <a:p>
            <a:pPr lvl="1">
              <a:buFont typeface="Wingdings" panose="05000000000000000000" pitchFamily="2" charset="2"/>
              <a:buChar char="Ø"/>
            </a:pPr>
            <a:r>
              <a:rPr lang="en-US" dirty="0"/>
              <a:t>WORST is the worst VALUE observed over the life of the drive.</a:t>
            </a:r>
          </a:p>
          <a:p>
            <a:pPr lvl="1">
              <a:buFont typeface="Wingdings" panose="05000000000000000000" pitchFamily="2" charset="2"/>
              <a:buChar char="Ø"/>
            </a:pPr>
            <a:r>
              <a:rPr lang="en-US" dirty="0"/>
              <a:t>THRESH is the lowest acceptable limit for VALUE and WORST. If VALUE or WORST for any attribute are below THRESH, the drive is considered failed. If THRESH is 0, the attribute is not considered life-critical (e.g. Power On Hours Count).</a:t>
            </a:r>
          </a:p>
          <a:p>
            <a:pPr lvl="1">
              <a:buFont typeface="Wingdings" panose="05000000000000000000" pitchFamily="2" charset="2"/>
              <a:buChar char="Ø"/>
            </a:pPr>
            <a:r>
              <a:rPr lang="en-US" dirty="0"/>
              <a:t>RAW_VALUE </a:t>
            </a:r>
            <a:r>
              <a:rPr lang="ru-RU" dirty="0"/>
              <a:t>(</a:t>
            </a:r>
            <a:r>
              <a:rPr lang="en-US" i="1" dirty="0"/>
              <a:t>raw</a:t>
            </a:r>
            <a:r>
              <a:rPr lang="en-US" dirty="0"/>
              <a:t>) is the non-normalized value.  This value is used often for many of the attributes and may not be reflected immediately in the Normalized values. The content of the RAW_VALUE is (in general) vendor-specific.</a:t>
            </a:r>
          </a:p>
          <a:p>
            <a:pPr lvl="1">
              <a:buFont typeface="Wingdings" panose="05000000000000000000" pitchFamily="2" charset="2"/>
              <a:buChar char="Ø"/>
            </a:pPr>
            <a:endParaRPr lang="en-US" dirty="0"/>
          </a:p>
          <a:p>
            <a:r>
              <a:rPr lang="en-US" dirty="0"/>
              <a:t>When evaluating SMART data:</a:t>
            </a:r>
          </a:p>
          <a:p>
            <a:pPr lvl="1">
              <a:buFont typeface="Courier New" panose="02070309020205020404" pitchFamily="49" charset="0"/>
              <a:buChar char="o"/>
            </a:pPr>
            <a:r>
              <a:rPr lang="en-US" dirty="0"/>
              <a:t>Example: ID195/Hardware ECC Recovered – VALUE=200, WORST=200, THRESH=0, RAW_VALUE=40945360 (data from my drive)</a:t>
            </a:r>
          </a:p>
          <a:p>
            <a:pPr marL="457200" lvl="1" indent="0">
              <a:buNone/>
            </a:pPr>
            <a:r>
              <a:rPr lang="en-US" dirty="0"/>
              <a:t>When the VALUE or WORST approaches the THRESH value, this is typically a failing indication.  In this case, if VALUE=45 and WORST=(45 or less), AND you have other errors, then this drive should be replaced at an opportune time.  If VALUE=20, I personally would replace immediately.  NEVER WAIT UNTIL THE LAST MINUTE!</a:t>
            </a:r>
          </a:p>
          <a:p>
            <a:pPr lvl="2">
              <a:buFont typeface="Courier New" panose="02070309020205020404" pitchFamily="49" charset="0"/>
              <a:buChar char="o"/>
            </a:pPr>
            <a:endParaRPr lang="en-US" dirty="0"/>
          </a:p>
          <a:p>
            <a:pPr lvl="1">
              <a:buFont typeface="Courier New" panose="02070309020205020404" pitchFamily="49" charset="0"/>
              <a:buChar char="o"/>
            </a:pPr>
            <a:r>
              <a:rPr lang="en-US" dirty="0"/>
              <a:t>Example: ID1/Raw Read Error Rate – VALUE=076, WORST=064, THRESH=006, RAW_VALUE=40945360 (familiar number?</a:t>
            </a:r>
          </a:p>
          <a:p>
            <a:pPr marL="457200" lvl="1" indent="0">
              <a:buNone/>
            </a:pPr>
            <a:r>
              <a:rPr lang="en-US" dirty="0"/>
              <a:t>Error rates change, they go down and they go up.  In this example you can see that the error rate dropped to 064 but is not 076.  Error rates are calculated over a large number of operations.  Seagate drives display these large RAW_VALUE number as this value represents more than a total number of failures.</a:t>
            </a:r>
          </a:p>
          <a:p>
            <a:pPr lvl="1">
              <a:buFont typeface="Wingdings" panose="05000000000000000000" pitchFamily="2" charset="2"/>
              <a:buChar char="Ø"/>
            </a:pPr>
            <a:endParaRPr lang="en-US" dirty="0"/>
          </a:p>
          <a:p>
            <a:pPr marL="0" indent="0">
              <a:buNone/>
            </a:pPr>
            <a:r>
              <a:rPr lang="en-US" dirty="0"/>
              <a:t>If you have a question about what you are reading, ask the question.  No one wants you to replace a drive unless it is failing, and does not want you to ignore a drive that is failing. Dang, did I say something like this before?</a:t>
            </a:r>
          </a:p>
          <a:p>
            <a:pPr marL="0" indent="0">
              <a:buNone/>
            </a:pPr>
            <a:endParaRPr lang="en-US" dirty="0"/>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3484060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981101A-3601-8C98-5B95-E46E4823910C}"/>
              </a:ext>
            </a:extLst>
          </p:cNvPr>
          <p:cNvPicPr>
            <a:picLocks noChangeAspect="1"/>
          </p:cNvPicPr>
          <p:nvPr/>
        </p:nvPicPr>
        <p:blipFill>
          <a:blip r:embed="rId2"/>
          <a:stretch>
            <a:fillRect/>
          </a:stretch>
        </p:blipFill>
        <p:spPr>
          <a:xfrm>
            <a:off x="308659" y="679045"/>
            <a:ext cx="7478169" cy="3982006"/>
          </a:xfrm>
          <a:prstGeom prst="rect">
            <a:avLst/>
          </a:prstGeom>
        </p:spPr>
      </p:pic>
      <p:sp>
        <p:nvSpPr>
          <p:cNvPr id="8" name="Callout: Line 7">
            <a:extLst>
              <a:ext uri="{FF2B5EF4-FFF2-40B4-BE49-F238E27FC236}">
                <a16:creationId xmlns:a16="http://schemas.microsoft.com/office/drawing/2014/main" id="{0B0F3A43-DCD8-D604-5B57-9D4515970AC1}"/>
              </a:ext>
            </a:extLst>
          </p:cNvPr>
          <p:cNvSpPr/>
          <p:nvPr/>
        </p:nvSpPr>
        <p:spPr>
          <a:xfrm>
            <a:off x="8293420" y="1213552"/>
            <a:ext cx="3278837" cy="2596019"/>
          </a:xfrm>
          <a:prstGeom prst="borderCallout1">
            <a:avLst>
              <a:gd name="adj1" fmla="val 48636"/>
              <a:gd name="adj2" fmla="val -164"/>
              <a:gd name="adj3" fmla="val 41252"/>
              <a:gd name="adj4" fmla="val -65936"/>
            </a:avLst>
          </a:prstGeom>
          <a:solidFill>
            <a:schemeClr val="bg2"/>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This provides manufacturer specific data.  It also includes if SMART is supported or not.</a:t>
            </a:r>
          </a:p>
          <a:p>
            <a:pPr algn="ctr"/>
            <a:endParaRPr lang="en-US" dirty="0">
              <a:solidFill>
                <a:schemeClr val="tx1"/>
              </a:solidFill>
            </a:endParaRPr>
          </a:p>
          <a:p>
            <a:pPr algn="ctr"/>
            <a:r>
              <a:rPr lang="en-US" dirty="0">
                <a:solidFill>
                  <a:schemeClr val="tx1"/>
                </a:solidFill>
              </a:rPr>
              <a:t>This is the typical location to obtain the drive serial number, which you will use to replace a drive, hint </a:t>
            </a:r>
            <a:r>
              <a:rPr lang="en-US" dirty="0" err="1">
                <a:solidFill>
                  <a:schemeClr val="tx1"/>
                </a:solidFill>
              </a:rPr>
              <a:t>hint</a:t>
            </a:r>
            <a:r>
              <a:rPr lang="en-US" dirty="0">
                <a:solidFill>
                  <a:schemeClr val="tx1"/>
                </a:solidFill>
              </a:rPr>
              <a:t>. </a:t>
            </a:r>
          </a:p>
        </p:txBody>
      </p:sp>
      <p:sp>
        <p:nvSpPr>
          <p:cNvPr id="2" name="Rectangle 1">
            <a:extLst>
              <a:ext uri="{FF2B5EF4-FFF2-40B4-BE49-F238E27FC236}">
                <a16:creationId xmlns:a16="http://schemas.microsoft.com/office/drawing/2014/main" id="{665372E7-3E74-5FC4-F0C4-07669E9A897E}"/>
              </a:ext>
            </a:extLst>
          </p:cNvPr>
          <p:cNvSpPr/>
          <p:nvPr/>
        </p:nvSpPr>
        <p:spPr>
          <a:xfrm>
            <a:off x="308659" y="1883664"/>
            <a:ext cx="5606473" cy="173736"/>
          </a:xfrm>
          <a:prstGeom prst="rect">
            <a:avLst/>
          </a:prstGeom>
          <a:noFill/>
          <a:ln w="254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7977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235D813-CFCC-F521-A361-277EEEF534F4}"/>
              </a:ext>
            </a:extLst>
          </p:cNvPr>
          <p:cNvPicPr>
            <a:picLocks noChangeAspect="1"/>
          </p:cNvPicPr>
          <p:nvPr/>
        </p:nvPicPr>
        <p:blipFill>
          <a:blip r:embed="rId2"/>
          <a:stretch>
            <a:fillRect/>
          </a:stretch>
        </p:blipFill>
        <p:spPr>
          <a:xfrm>
            <a:off x="226006" y="461548"/>
            <a:ext cx="8211696" cy="5934903"/>
          </a:xfrm>
          <a:prstGeom prst="rect">
            <a:avLst/>
          </a:prstGeom>
        </p:spPr>
      </p:pic>
      <p:sp>
        <p:nvSpPr>
          <p:cNvPr id="9" name="Rectangle 8">
            <a:extLst>
              <a:ext uri="{FF2B5EF4-FFF2-40B4-BE49-F238E27FC236}">
                <a16:creationId xmlns:a16="http://schemas.microsoft.com/office/drawing/2014/main" id="{E656A9F3-9B57-B1D7-5D25-710A1C3BCA9C}"/>
              </a:ext>
            </a:extLst>
          </p:cNvPr>
          <p:cNvSpPr/>
          <p:nvPr/>
        </p:nvSpPr>
        <p:spPr>
          <a:xfrm>
            <a:off x="157018" y="628073"/>
            <a:ext cx="5606473" cy="277091"/>
          </a:xfrm>
          <a:prstGeom prst="rect">
            <a:avLst/>
          </a:prstGeom>
          <a:noFill/>
          <a:ln w="254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F3CFEFF-0A6A-3023-F2A7-AF246C897A06}"/>
              </a:ext>
            </a:extLst>
          </p:cNvPr>
          <p:cNvSpPr/>
          <p:nvPr/>
        </p:nvSpPr>
        <p:spPr>
          <a:xfrm>
            <a:off x="157018" y="4922983"/>
            <a:ext cx="5015347" cy="720436"/>
          </a:xfrm>
          <a:prstGeom prst="rect">
            <a:avLst/>
          </a:prstGeom>
          <a:noFill/>
          <a:ln w="254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peech Bubble: Rectangle with Corners Rounded 10">
            <a:extLst>
              <a:ext uri="{FF2B5EF4-FFF2-40B4-BE49-F238E27FC236}">
                <a16:creationId xmlns:a16="http://schemas.microsoft.com/office/drawing/2014/main" id="{F78462F8-5E4B-3571-3469-7C537EC16D1A}"/>
              </a:ext>
            </a:extLst>
          </p:cNvPr>
          <p:cNvSpPr/>
          <p:nvPr/>
        </p:nvSpPr>
        <p:spPr>
          <a:xfrm>
            <a:off x="8788685" y="314035"/>
            <a:ext cx="3177309" cy="6229927"/>
          </a:xfrm>
          <a:prstGeom prst="wedgeRoundRectCallout">
            <a:avLst>
              <a:gd name="adj1" fmla="val -139438"/>
              <a:gd name="adj2" fmla="val -42391"/>
              <a:gd name="adj3" fmla="val 16667"/>
            </a:avLst>
          </a:prstGeom>
          <a:solidFill>
            <a:schemeClr val="bg2">
              <a:alpha val="7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These two boxes show if the SMART drive power on self-tests PASSED or FAILED.  A PASSED does not mean the drive is good.  This is an assumption many people make which is very wrong.</a:t>
            </a:r>
          </a:p>
          <a:p>
            <a:pPr algn="ctr"/>
            <a:endParaRPr lang="en-US" dirty="0">
              <a:solidFill>
                <a:schemeClr val="tx1"/>
              </a:solidFill>
            </a:endParaRPr>
          </a:p>
          <a:p>
            <a:pPr algn="ctr"/>
            <a:r>
              <a:rPr lang="en-US" dirty="0">
                <a:solidFill>
                  <a:schemeClr val="tx1"/>
                </a:solidFill>
              </a:rPr>
              <a:t>The lower box identifies how long it takes for a ‘typical undisturbed’ SMART Short and Long test should take.  Any drive activity (data access or scrub for example) slows this down as SMART testing has the lowest priority so it will take longer with drive activity.</a:t>
            </a:r>
          </a:p>
          <a:p>
            <a:pPr algn="ctr"/>
            <a:endParaRPr lang="en-US" dirty="0"/>
          </a:p>
        </p:txBody>
      </p:sp>
    </p:spTree>
    <p:extLst>
      <p:ext uri="{BB962C8B-B14F-4D97-AF65-F5344CB8AC3E}">
        <p14:creationId xmlns:p14="http://schemas.microsoft.com/office/powerpoint/2010/main" val="2608394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3ED0AFC-4E83-5A2C-D214-1802F4911D5B}"/>
              </a:ext>
            </a:extLst>
          </p:cNvPr>
          <p:cNvPicPr>
            <a:picLocks noChangeAspect="1"/>
          </p:cNvPicPr>
          <p:nvPr/>
        </p:nvPicPr>
        <p:blipFill>
          <a:blip r:embed="rId2"/>
          <a:stretch>
            <a:fillRect/>
          </a:stretch>
        </p:blipFill>
        <p:spPr>
          <a:xfrm>
            <a:off x="888287" y="2614618"/>
            <a:ext cx="10212225" cy="4048690"/>
          </a:xfrm>
          <a:prstGeom prst="rect">
            <a:avLst/>
          </a:prstGeom>
        </p:spPr>
      </p:pic>
      <p:sp>
        <p:nvSpPr>
          <p:cNvPr id="8" name="Rectangle 7">
            <a:extLst>
              <a:ext uri="{FF2B5EF4-FFF2-40B4-BE49-F238E27FC236}">
                <a16:creationId xmlns:a16="http://schemas.microsoft.com/office/drawing/2014/main" id="{8481C3E8-F073-B9CE-313E-68216F8BEA4A}"/>
              </a:ext>
            </a:extLst>
          </p:cNvPr>
          <p:cNvSpPr/>
          <p:nvPr/>
        </p:nvSpPr>
        <p:spPr>
          <a:xfrm>
            <a:off x="992111" y="1656159"/>
            <a:ext cx="2175962" cy="68386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ID and Attribute Name</a:t>
            </a:r>
          </a:p>
        </p:txBody>
      </p:sp>
      <p:sp>
        <p:nvSpPr>
          <p:cNvPr id="9" name="Rectangle 8">
            <a:extLst>
              <a:ext uri="{FF2B5EF4-FFF2-40B4-BE49-F238E27FC236}">
                <a16:creationId xmlns:a16="http://schemas.microsoft.com/office/drawing/2014/main" id="{9472E990-B842-A9D6-F5AF-FA28DCB3491C}"/>
              </a:ext>
            </a:extLst>
          </p:cNvPr>
          <p:cNvSpPr/>
          <p:nvPr/>
        </p:nvSpPr>
        <p:spPr>
          <a:xfrm>
            <a:off x="1847273" y="194693"/>
            <a:ext cx="2641600" cy="1069778"/>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Current Normalized Value</a:t>
            </a:r>
          </a:p>
          <a:p>
            <a:pPr algn="ctr"/>
            <a:endParaRPr lang="en-US" sz="1600" dirty="0">
              <a:solidFill>
                <a:schemeClr val="tx1"/>
              </a:solidFill>
            </a:endParaRPr>
          </a:p>
          <a:p>
            <a:pPr algn="ctr"/>
            <a:r>
              <a:rPr lang="en-US" sz="1600" dirty="0">
                <a:solidFill>
                  <a:schemeClr val="tx1"/>
                </a:solidFill>
              </a:rPr>
              <a:t>These are typically not used during troubleshooting.</a:t>
            </a:r>
          </a:p>
        </p:txBody>
      </p:sp>
      <p:sp>
        <p:nvSpPr>
          <p:cNvPr id="10" name="Rectangle 9">
            <a:extLst>
              <a:ext uri="{FF2B5EF4-FFF2-40B4-BE49-F238E27FC236}">
                <a16:creationId xmlns:a16="http://schemas.microsoft.com/office/drawing/2014/main" id="{7B4C973D-6F05-5D61-960C-0D23E235013D}"/>
              </a:ext>
            </a:extLst>
          </p:cNvPr>
          <p:cNvSpPr/>
          <p:nvPr/>
        </p:nvSpPr>
        <p:spPr>
          <a:xfrm>
            <a:off x="4840651" y="326306"/>
            <a:ext cx="3167275" cy="82823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Worst Normalized Value</a:t>
            </a:r>
          </a:p>
          <a:p>
            <a:pPr algn="ctr"/>
            <a:endParaRPr lang="en-US" sz="1600" dirty="0">
              <a:solidFill>
                <a:schemeClr val="tx1"/>
              </a:solidFill>
            </a:endParaRPr>
          </a:p>
          <a:p>
            <a:pPr algn="ctr"/>
            <a:r>
              <a:rPr lang="en-US" sz="1600" dirty="0">
                <a:solidFill>
                  <a:schemeClr val="tx1"/>
                </a:solidFill>
              </a:rPr>
              <a:t>The worst value seen by the drive.</a:t>
            </a:r>
          </a:p>
        </p:txBody>
      </p:sp>
      <p:sp>
        <p:nvSpPr>
          <p:cNvPr id="11" name="Rectangle 10">
            <a:extLst>
              <a:ext uri="{FF2B5EF4-FFF2-40B4-BE49-F238E27FC236}">
                <a16:creationId xmlns:a16="http://schemas.microsoft.com/office/drawing/2014/main" id="{F942F380-2F38-DA8E-0EE6-2388AC383947}"/>
              </a:ext>
            </a:extLst>
          </p:cNvPr>
          <p:cNvSpPr/>
          <p:nvPr/>
        </p:nvSpPr>
        <p:spPr>
          <a:xfrm>
            <a:off x="5477874" y="1263977"/>
            <a:ext cx="2790494" cy="99127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THRESH</a:t>
            </a:r>
          </a:p>
          <a:p>
            <a:pPr algn="ctr"/>
            <a:endParaRPr lang="en-US" sz="1600" dirty="0">
              <a:solidFill>
                <a:schemeClr val="tx1"/>
              </a:solidFill>
            </a:endParaRPr>
          </a:p>
          <a:p>
            <a:pPr algn="ctr"/>
            <a:r>
              <a:rPr lang="en-US" sz="1600" dirty="0">
                <a:solidFill>
                  <a:schemeClr val="tx1"/>
                </a:solidFill>
              </a:rPr>
              <a:t>If Current Value reaches this number, then it is failing.</a:t>
            </a:r>
          </a:p>
        </p:txBody>
      </p:sp>
      <p:sp>
        <p:nvSpPr>
          <p:cNvPr id="12" name="Rectangle 11">
            <a:extLst>
              <a:ext uri="{FF2B5EF4-FFF2-40B4-BE49-F238E27FC236}">
                <a16:creationId xmlns:a16="http://schemas.microsoft.com/office/drawing/2014/main" id="{27B459E6-242F-5429-58BD-332AB5A23989}"/>
              </a:ext>
            </a:extLst>
          </p:cNvPr>
          <p:cNvSpPr/>
          <p:nvPr/>
        </p:nvSpPr>
        <p:spPr>
          <a:xfrm>
            <a:off x="9575884" y="5785852"/>
            <a:ext cx="2510695" cy="96981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Error Log Status</a:t>
            </a:r>
          </a:p>
        </p:txBody>
      </p:sp>
      <p:sp>
        <p:nvSpPr>
          <p:cNvPr id="13" name="Rectangle 12">
            <a:extLst>
              <a:ext uri="{FF2B5EF4-FFF2-40B4-BE49-F238E27FC236}">
                <a16:creationId xmlns:a16="http://schemas.microsoft.com/office/drawing/2014/main" id="{6A2760B2-73B3-6464-1AFA-90247D2E7C3B}"/>
              </a:ext>
            </a:extLst>
          </p:cNvPr>
          <p:cNvSpPr/>
          <p:nvPr/>
        </p:nvSpPr>
        <p:spPr>
          <a:xfrm>
            <a:off x="8608291" y="383639"/>
            <a:ext cx="2954041" cy="187161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Raw Value</a:t>
            </a:r>
          </a:p>
          <a:p>
            <a:pPr algn="ctr"/>
            <a:endParaRPr lang="en-US" sz="1600" dirty="0">
              <a:solidFill>
                <a:schemeClr val="tx1"/>
              </a:solidFill>
            </a:endParaRPr>
          </a:p>
          <a:p>
            <a:pPr algn="ctr"/>
            <a:r>
              <a:rPr lang="en-US" sz="1600" dirty="0">
                <a:solidFill>
                  <a:schemeClr val="tx1"/>
                </a:solidFill>
              </a:rPr>
              <a:t>This is the “actual” value, not a “normalized” value.</a:t>
            </a:r>
          </a:p>
          <a:p>
            <a:pPr algn="ctr"/>
            <a:endParaRPr lang="en-US" sz="1600" dirty="0">
              <a:solidFill>
                <a:schemeClr val="tx1"/>
              </a:solidFill>
            </a:endParaRPr>
          </a:p>
          <a:p>
            <a:pPr algn="ctr"/>
            <a:r>
              <a:rPr lang="en-US" sz="1600" dirty="0">
                <a:solidFill>
                  <a:schemeClr val="tx1"/>
                </a:solidFill>
              </a:rPr>
              <a:t>These are the numbers to read when troubleshooting.</a:t>
            </a:r>
          </a:p>
        </p:txBody>
      </p:sp>
      <p:cxnSp>
        <p:nvCxnSpPr>
          <p:cNvPr id="15" name="Straight Arrow Connector 14">
            <a:extLst>
              <a:ext uri="{FF2B5EF4-FFF2-40B4-BE49-F238E27FC236}">
                <a16:creationId xmlns:a16="http://schemas.microsoft.com/office/drawing/2014/main" id="{3E134481-80D4-711E-1E94-43E9FA2EB510}"/>
              </a:ext>
            </a:extLst>
          </p:cNvPr>
          <p:cNvCxnSpPr>
            <a:cxnSpLocks/>
            <a:stCxn id="8" idx="2"/>
          </p:cNvCxnSpPr>
          <p:nvPr/>
        </p:nvCxnSpPr>
        <p:spPr>
          <a:xfrm>
            <a:off x="2080092" y="2340019"/>
            <a:ext cx="0" cy="569436"/>
          </a:xfrm>
          <a:prstGeom prst="straightConnector1">
            <a:avLst/>
          </a:prstGeom>
          <a:ln w="508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3EEDF5B8-4AEC-E7D7-4517-9A6F3638E7DA}"/>
              </a:ext>
            </a:extLst>
          </p:cNvPr>
          <p:cNvCxnSpPr>
            <a:cxnSpLocks/>
          </p:cNvCxnSpPr>
          <p:nvPr/>
        </p:nvCxnSpPr>
        <p:spPr>
          <a:xfrm>
            <a:off x="9335255" y="2255252"/>
            <a:ext cx="0" cy="569436"/>
          </a:xfrm>
          <a:prstGeom prst="straightConnector1">
            <a:avLst/>
          </a:prstGeom>
          <a:ln w="508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12502292-A19E-9F98-77DB-B8EB559942D2}"/>
              </a:ext>
            </a:extLst>
          </p:cNvPr>
          <p:cNvCxnSpPr>
            <a:cxnSpLocks/>
          </p:cNvCxnSpPr>
          <p:nvPr/>
        </p:nvCxnSpPr>
        <p:spPr>
          <a:xfrm flipH="1">
            <a:off x="5902036" y="2255252"/>
            <a:ext cx="389837" cy="654203"/>
          </a:xfrm>
          <a:prstGeom prst="straightConnector1">
            <a:avLst/>
          </a:prstGeom>
          <a:ln w="508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6269FD99-ADEC-5025-4524-CE24C01B9D02}"/>
              </a:ext>
            </a:extLst>
          </p:cNvPr>
          <p:cNvCxnSpPr>
            <a:cxnSpLocks/>
          </p:cNvCxnSpPr>
          <p:nvPr/>
        </p:nvCxnSpPr>
        <p:spPr>
          <a:xfrm>
            <a:off x="5188128" y="1154545"/>
            <a:ext cx="0" cy="1754910"/>
          </a:xfrm>
          <a:prstGeom prst="straightConnector1">
            <a:avLst/>
          </a:prstGeom>
          <a:ln w="508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B7FF116A-00B4-8824-23B6-DBD7E99ACE0D}"/>
              </a:ext>
            </a:extLst>
          </p:cNvPr>
          <p:cNvCxnSpPr>
            <a:cxnSpLocks/>
          </p:cNvCxnSpPr>
          <p:nvPr/>
        </p:nvCxnSpPr>
        <p:spPr>
          <a:xfrm>
            <a:off x="4038201" y="1263977"/>
            <a:ext cx="450672" cy="1665560"/>
          </a:xfrm>
          <a:prstGeom prst="straightConnector1">
            <a:avLst/>
          </a:prstGeom>
          <a:ln w="508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7FE55921-C148-7A81-689F-93816221D8C6}"/>
              </a:ext>
            </a:extLst>
          </p:cNvPr>
          <p:cNvCxnSpPr>
            <a:cxnSpLocks/>
            <a:stCxn id="12" idx="1"/>
          </p:cNvCxnSpPr>
          <p:nvPr/>
        </p:nvCxnSpPr>
        <p:spPr>
          <a:xfrm flipH="1">
            <a:off x="2974109" y="6270762"/>
            <a:ext cx="6601775" cy="260932"/>
          </a:xfrm>
          <a:prstGeom prst="straightConnector1">
            <a:avLst/>
          </a:prstGeom>
          <a:ln w="508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 name="Rectangle 1">
            <a:extLst>
              <a:ext uri="{FF2B5EF4-FFF2-40B4-BE49-F238E27FC236}">
                <a16:creationId xmlns:a16="http://schemas.microsoft.com/office/drawing/2014/main" id="{9027AF55-1D88-72EC-2EB2-DEC7918E13CA}"/>
              </a:ext>
            </a:extLst>
          </p:cNvPr>
          <p:cNvSpPr/>
          <p:nvPr/>
        </p:nvSpPr>
        <p:spPr>
          <a:xfrm>
            <a:off x="888287" y="4369528"/>
            <a:ext cx="8859207" cy="160030"/>
          </a:xfrm>
          <a:prstGeom prst="rect">
            <a:avLst/>
          </a:prstGeom>
          <a:noFill/>
          <a:ln w="254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86E7240-103E-BD11-89D4-C98760DFFF04}"/>
              </a:ext>
            </a:extLst>
          </p:cNvPr>
          <p:cNvSpPr/>
          <p:nvPr/>
        </p:nvSpPr>
        <p:spPr>
          <a:xfrm>
            <a:off x="888287" y="6437471"/>
            <a:ext cx="1727829" cy="160030"/>
          </a:xfrm>
          <a:prstGeom prst="rect">
            <a:avLst/>
          </a:prstGeom>
          <a:noFill/>
          <a:ln w="254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7625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4C9662D-0355-6EF2-1D86-28BA8ECCF545}"/>
              </a:ext>
            </a:extLst>
          </p:cNvPr>
          <p:cNvPicPr>
            <a:picLocks noChangeAspect="1"/>
          </p:cNvPicPr>
          <p:nvPr/>
        </p:nvPicPr>
        <p:blipFill>
          <a:blip r:embed="rId2"/>
          <a:stretch>
            <a:fillRect/>
          </a:stretch>
        </p:blipFill>
        <p:spPr>
          <a:xfrm>
            <a:off x="164456" y="109074"/>
            <a:ext cx="9221487" cy="6639852"/>
          </a:xfrm>
          <a:prstGeom prst="rect">
            <a:avLst/>
          </a:prstGeom>
        </p:spPr>
      </p:pic>
      <p:sp>
        <p:nvSpPr>
          <p:cNvPr id="8" name="Speech Bubble: Rectangle with Corners Rounded 7">
            <a:extLst>
              <a:ext uri="{FF2B5EF4-FFF2-40B4-BE49-F238E27FC236}">
                <a16:creationId xmlns:a16="http://schemas.microsoft.com/office/drawing/2014/main" id="{1E01F7A3-FD0F-D684-A58A-79B2ADA0DE18}"/>
              </a:ext>
            </a:extLst>
          </p:cNvPr>
          <p:cNvSpPr/>
          <p:nvPr/>
        </p:nvSpPr>
        <p:spPr>
          <a:xfrm>
            <a:off x="9458036" y="109075"/>
            <a:ext cx="2569508" cy="6639852"/>
          </a:xfrm>
          <a:prstGeom prst="wedgeRoundRectCallout">
            <a:avLst>
              <a:gd name="adj1" fmla="val -69961"/>
              <a:gd name="adj2" fmla="val -15888"/>
              <a:gd name="adj3" fmla="val 16667"/>
            </a:avLst>
          </a:prstGeom>
          <a:solidFill>
            <a:schemeClr val="bg2">
              <a:alpha val="7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SMART Self-test Results</a:t>
            </a:r>
          </a:p>
          <a:p>
            <a:pPr algn="ctr"/>
            <a:endParaRPr lang="en-US" sz="1400" dirty="0">
              <a:solidFill>
                <a:schemeClr val="tx1"/>
              </a:solidFill>
            </a:endParaRPr>
          </a:p>
          <a:p>
            <a:pPr algn="ctr"/>
            <a:r>
              <a:rPr lang="en-US" sz="1200" dirty="0">
                <a:solidFill>
                  <a:schemeClr val="tx1"/>
                </a:solidFill>
              </a:rPr>
              <a:t>This is a list of the most recent SMART self-tests and the results.</a:t>
            </a:r>
          </a:p>
          <a:p>
            <a:pPr algn="ctr"/>
            <a:endParaRPr lang="en-US" sz="1200" dirty="0">
              <a:solidFill>
                <a:schemeClr val="tx1"/>
              </a:solidFill>
            </a:endParaRPr>
          </a:p>
          <a:p>
            <a:pPr algn="ctr"/>
            <a:r>
              <a:rPr lang="en-US" sz="1200" dirty="0">
                <a:solidFill>
                  <a:schemeClr val="tx1"/>
                </a:solidFill>
              </a:rPr>
              <a:t>It lists what type of SMART test was performed, if it completed without error,  Failed, or Aborted.</a:t>
            </a:r>
          </a:p>
          <a:p>
            <a:pPr algn="ctr"/>
            <a:endParaRPr lang="en-US" sz="1200" dirty="0">
              <a:solidFill>
                <a:schemeClr val="tx1"/>
              </a:solidFill>
            </a:endParaRPr>
          </a:p>
          <a:p>
            <a:pPr algn="ctr"/>
            <a:r>
              <a:rPr lang="en-US" sz="1200" dirty="0">
                <a:solidFill>
                  <a:schemeClr val="tx1"/>
                </a:solidFill>
              </a:rPr>
              <a:t>If a test is in progress, you will see how much if the test remains.</a:t>
            </a:r>
          </a:p>
          <a:p>
            <a:pPr algn="ctr"/>
            <a:endParaRPr lang="en-US" sz="1200" dirty="0">
              <a:solidFill>
                <a:schemeClr val="tx1"/>
              </a:solidFill>
            </a:endParaRPr>
          </a:p>
          <a:p>
            <a:pPr algn="ctr"/>
            <a:r>
              <a:rPr lang="en-US" sz="1200" dirty="0">
                <a:solidFill>
                  <a:schemeClr val="tx1"/>
                </a:solidFill>
              </a:rPr>
              <a:t>When the test completes/fails/aborts, the Power On Hours value is recorded so you known when this test occurred.</a:t>
            </a:r>
          </a:p>
          <a:p>
            <a:pPr algn="ctr"/>
            <a:r>
              <a:rPr lang="en-US" sz="1200" dirty="0">
                <a:solidFill>
                  <a:schemeClr val="tx1"/>
                </a:solidFill>
              </a:rPr>
              <a:t>(note: I have tested this drive a lot for script development hence the multiple entries for the same hour.)</a:t>
            </a:r>
          </a:p>
          <a:p>
            <a:pPr algn="ctr"/>
            <a:endParaRPr lang="en-US" sz="1200" dirty="0">
              <a:solidFill>
                <a:schemeClr val="tx1"/>
              </a:solidFill>
            </a:endParaRPr>
          </a:p>
          <a:p>
            <a:pPr algn="ctr"/>
            <a:r>
              <a:rPr lang="en-US" sz="1200" dirty="0">
                <a:solidFill>
                  <a:schemeClr val="tx1"/>
                </a:solidFill>
              </a:rPr>
              <a:t>And if there is a failure, typically you will see a number which identifies the LBA (Logical Block Address) where the failure occurred.  There is likely problems right after that LBA as well, it is rarely one minor bad spot.</a:t>
            </a:r>
          </a:p>
        </p:txBody>
      </p:sp>
    </p:spTree>
    <p:extLst>
      <p:ext uri="{BB962C8B-B14F-4D97-AF65-F5344CB8AC3E}">
        <p14:creationId xmlns:p14="http://schemas.microsoft.com/office/powerpoint/2010/main" val="1631440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A4055-AED3-62F7-3A2B-635082BFA394}"/>
            </a:ext>
          </a:extLst>
        </p:cNvPr>
        <p:cNvGrpSpPr/>
        <p:nvPr/>
      </p:nvGrpSpPr>
      <p:grpSpPr>
        <a:xfrm>
          <a:off x="0" y="0"/>
          <a:ext cx="0" cy="0"/>
          <a:chOff x="0" y="0"/>
          <a:chExt cx="0" cy="0"/>
        </a:xfrm>
      </p:grpSpPr>
      <p:sp>
        <p:nvSpPr>
          <p:cNvPr id="8" name="Speech Bubble: Rectangle with Corners Rounded 7">
            <a:extLst>
              <a:ext uri="{FF2B5EF4-FFF2-40B4-BE49-F238E27FC236}">
                <a16:creationId xmlns:a16="http://schemas.microsoft.com/office/drawing/2014/main" id="{B3447AEB-D1D5-C4A4-1A8D-F79D6BDE868E}"/>
              </a:ext>
            </a:extLst>
          </p:cNvPr>
          <p:cNvSpPr/>
          <p:nvPr/>
        </p:nvSpPr>
        <p:spPr>
          <a:xfrm>
            <a:off x="8323385" y="109074"/>
            <a:ext cx="3551759" cy="6639852"/>
          </a:xfrm>
          <a:prstGeom prst="wedgeRoundRectCallout">
            <a:avLst>
              <a:gd name="adj1" fmla="val -76892"/>
              <a:gd name="adj2" fmla="val -19066"/>
              <a:gd name="adj3" fmla="val 16667"/>
            </a:avLst>
          </a:prstGeom>
          <a:solidFill>
            <a:schemeClr val="bg2">
              <a:alpha val="77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FARM Results</a:t>
            </a:r>
          </a:p>
          <a:p>
            <a:pPr algn="ctr"/>
            <a:endParaRPr lang="en-US" sz="1400" dirty="0">
              <a:solidFill>
                <a:schemeClr val="tx1"/>
              </a:solidFill>
            </a:endParaRPr>
          </a:p>
          <a:p>
            <a:pPr algn="ctr"/>
            <a:r>
              <a:rPr lang="en-US" sz="1400" dirty="0">
                <a:solidFill>
                  <a:schemeClr val="tx1"/>
                </a:solidFill>
              </a:rPr>
              <a:t>This is a list of the FARM results on a Seagate drive (currently only supported by Seagate).</a:t>
            </a:r>
          </a:p>
          <a:p>
            <a:pPr algn="ctr"/>
            <a:endParaRPr lang="en-US" sz="1400" dirty="0">
              <a:solidFill>
                <a:schemeClr val="tx1"/>
              </a:solidFill>
            </a:endParaRPr>
          </a:p>
          <a:p>
            <a:pPr algn="ctr"/>
            <a:r>
              <a:rPr lang="en-US" sz="1400" dirty="0">
                <a:solidFill>
                  <a:schemeClr val="tx1"/>
                </a:solidFill>
              </a:rPr>
              <a:t>Items to note are:</a:t>
            </a:r>
          </a:p>
          <a:p>
            <a:pPr algn="ctr"/>
            <a:r>
              <a:rPr lang="en-US" sz="1400" dirty="0">
                <a:solidFill>
                  <a:schemeClr val="tx1"/>
                </a:solidFill>
              </a:rPr>
              <a:t>Serial Number:</a:t>
            </a:r>
          </a:p>
          <a:p>
            <a:pPr algn="ctr"/>
            <a:r>
              <a:rPr lang="en-US" sz="1400" dirty="0">
                <a:solidFill>
                  <a:schemeClr val="tx1"/>
                </a:solidFill>
              </a:rPr>
              <a:t>Power on Hours:</a:t>
            </a:r>
          </a:p>
          <a:p>
            <a:pPr algn="ctr"/>
            <a:r>
              <a:rPr lang="en-US" sz="1400" dirty="0">
                <a:solidFill>
                  <a:schemeClr val="tx1"/>
                </a:solidFill>
              </a:rPr>
              <a:t>Spindle Power on Hours:</a:t>
            </a:r>
          </a:p>
          <a:p>
            <a:pPr algn="ctr"/>
            <a:r>
              <a:rPr lang="en-US" sz="1400" dirty="0">
                <a:solidFill>
                  <a:schemeClr val="tx1"/>
                </a:solidFill>
              </a:rPr>
              <a:t>Head Flight Hours:</a:t>
            </a:r>
          </a:p>
          <a:p>
            <a:pPr algn="ctr"/>
            <a:r>
              <a:rPr lang="en-US" sz="1400" dirty="0">
                <a:solidFill>
                  <a:schemeClr val="tx1"/>
                </a:solidFill>
              </a:rPr>
              <a:t>Assembly Date: (if provided)</a:t>
            </a:r>
          </a:p>
          <a:p>
            <a:pPr algn="ctr"/>
            <a:endParaRPr lang="en-US" sz="1400" dirty="0">
              <a:solidFill>
                <a:schemeClr val="tx1"/>
              </a:solidFill>
            </a:endParaRPr>
          </a:p>
          <a:p>
            <a:pPr algn="ctr"/>
            <a:r>
              <a:rPr lang="en-US" sz="1400" dirty="0">
                <a:solidFill>
                  <a:schemeClr val="tx1"/>
                </a:solidFill>
              </a:rPr>
              <a:t>Compare to the SMART data:</a:t>
            </a:r>
          </a:p>
          <a:p>
            <a:pPr marL="342900" indent="-342900" algn="ctr">
              <a:buAutoNum type="arabicPeriod"/>
            </a:pPr>
            <a:r>
              <a:rPr lang="en-US" sz="1400" dirty="0">
                <a:solidFill>
                  <a:schemeClr val="tx1"/>
                </a:solidFill>
              </a:rPr>
              <a:t>Serial Number and Power on Hours</a:t>
            </a:r>
          </a:p>
          <a:p>
            <a:pPr marL="342900" indent="-342900" algn="ctr">
              <a:buAutoNum type="arabicPeriod"/>
            </a:pPr>
            <a:r>
              <a:rPr lang="en-US" sz="1400" dirty="0">
                <a:solidFill>
                  <a:schemeClr val="tx1"/>
                </a:solidFill>
              </a:rPr>
              <a:t>Spindle Power On Hours and Head Flight Hours should be reasonably close to Power On Hours, especially for a new drive, </a:t>
            </a:r>
            <a:r>
              <a:rPr lang="en-US" sz="1400" u="sng" dirty="0">
                <a:solidFill>
                  <a:schemeClr val="tx1"/>
                </a:solidFill>
              </a:rPr>
              <a:t>unless</a:t>
            </a:r>
            <a:r>
              <a:rPr lang="en-US" sz="1400" dirty="0">
                <a:solidFill>
                  <a:schemeClr val="tx1"/>
                </a:solidFill>
              </a:rPr>
              <a:t> you Sleep the drive a lot.  Reasonable for a new drive would be less than 100 hours (should be closer to almost zero).</a:t>
            </a:r>
          </a:p>
          <a:p>
            <a:pPr marL="342900" indent="-342900" algn="ctr">
              <a:buAutoNum type="arabicPeriod"/>
            </a:pPr>
            <a:r>
              <a:rPr lang="en-US" sz="1400" dirty="0">
                <a:solidFill>
                  <a:schemeClr val="tx1"/>
                </a:solidFill>
              </a:rPr>
              <a:t>Assembly Date, if provided should match. My drive does not have this data.</a:t>
            </a:r>
          </a:p>
          <a:p>
            <a:pPr algn="ctr"/>
            <a:endParaRPr lang="en-US" sz="1400" dirty="0">
              <a:solidFill>
                <a:schemeClr val="tx1"/>
              </a:solidFill>
            </a:endParaRPr>
          </a:p>
        </p:txBody>
      </p:sp>
      <p:pic>
        <p:nvPicPr>
          <p:cNvPr id="3" name="Picture 2">
            <a:extLst>
              <a:ext uri="{FF2B5EF4-FFF2-40B4-BE49-F238E27FC236}">
                <a16:creationId xmlns:a16="http://schemas.microsoft.com/office/drawing/2014/main" id="{5D10DBDC-65F0-EB8D-FB1A-87F071D095F3}"/>
              </a:ext>
            </a:extLst>
          </p:cNvPr>
          <p:cNvPicPr>
            <a:picLocks noChangeAspect="1"/>
          </p:cNvPicPr>
          <p:nvPr/>
        </p:nvPicPr>
        <p:blipFill>
          <a:blip r:embed="rId2"/>
          <a:stretch>
            <a:fillRect/>
          </a:stretch>
        </p:blipFill>
        <p:spPr>
          <a:xfrm>
            <a:off x="0" y="0"/>
            <a:ext cx="7252448" cy="6858000"/>
          </a:xfrm>
          <a:prstGeom prst="rect">
            <a:avLst/>
          </a:prstGeom>
        </p:spPr>
      </p:pic>
      <p:sp>
        <p:nvSpPr>
          <p:cNvPr id="4" name="Rectangle 3">
            <a:extLst>
              <a:ext uri="{FF2B5EF4-FFF2-40B4-BE49-F238E27FC236}">
                <a16:creationId xmlns:a16="http://schemas.microsoft.com/office/drawing/2014/main" id="{614475E1-AF98-B0FF-BB29-DF9E229FCF41}"/>
              </a:ext>
            </a:extLst>
          </p:cNvPr>
          <p:cNvSpPr/>
          <p:nvPr/>
        </p:nvSpPr>
        <p:spPr>
          <a:xfrm>
            <a:off x="0" y="2295144"/>
            <a:ext cx="5606473" cy="173736"/>
          </a:xfrm>
          <a:prstGeom prst="rect">
            <a:avLst/>
          </a:prstGeom>
          <a:noFill/>
          <a:ln w="254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17BE1C8-9D2A-87E4-4437-0A2E60A227EA}"/>
              </a:ext>
            </a:extLst>
          </p:cNvPr>
          <p:cNvSpPr/>
          <p:nvPr/>
        </p:nvSpPr>
        <p:spPr>
          <a:xfrm>
            <a:off x="-1" y="4564380"/>
            <a:ext cx="5606473" cy="483108"/>
          </a:xfrm>
          <a:prstGeom prst="rect">
            <a:avLst/>
          </a:prstGeom>
          <a:noFill/>
          <a:ln w="254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7D0DC49-0356-6293-F469-2F79DC3E8F13}"/>
              </a:ext>
            </a:extLst>
          </p:cNvPr>
          <p:cNvSpPr/>
          <p:nvPr/>
        </p:nvSpPr>
        <p:spPr>
          <a:xfrm>
            <a:off x="-2" y="6489192"/>
            <a:ext cx="5606473" cy="173736"/>
          </a:xfrm>
          <a:prstGeom prst="rect">
            <a:avLst/>
          </a:prstGeom>
          <a:noFill/>
          <a:ln w="25400">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1978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FA731A-9817-57F9-DD5F-9F8FB7631F76}"/>
              </a:ext>
            </a:extLst>
          </p:cNvPr>
          <p:cNvSpPr txBox="1"/>
          <p:nvPr/>
        </p:nvSpPr>
        <p:spPr>
          <a:xfrm>
            <a:off x="2139696" y="920621"/>
            <a:ext cx="8037576" cy="4654479"/>
          </a:xfrm>
          <a:prstGeom prst="rect">
            <a:avLst/>
          </a:prstGeom>
          <a:noFill/>
        </p:spPr>
        <p:txBody>
          <a:bodyPr wrap="square">
            <a:spAutoFit/>
          </a:bodyPr>
          <a:lstStyle/>
          <a:p>
            <a:pPr marL="0" marR="0" algn="ctr">
              <a:lnSpc>
                <a:spcPct val="107000"/>
              </a:lnSpc>
              <a:spcAft>
                <a:spcPts val="800"/>
              </a:spcAft>
              <a:buNone/>
            </a:pPr>
            <a:r>
              <a:rPr lang="en-US" sz="1100" dirty="0">
                <a:effectLst/>
                <a:latin typeface="Calibri" panose="020F0502020204030204" pitchFamily="34" charset="0"/>
                <a:ea typeface="Calibri" panose="020F0502020204030204" pitchFamily="34" charset="0"/>
                <a:cs typeface="Times New Roman" panose="02020603050405020304" pitchFamily="18" charset="0"/>
              </a:rPr>
              <a:t>APPENDIX B</a:t>
            </a:r>
          </a:p>
          <a:p>
            <a:pPr marL="0" marR="0" algn="ctr">
              <a:lnSpc>
                <a:spcPct val="107000"/>
              </a:lnSpc>
              <a:spcAft>
                <a:spcPts val="800"/>
              </a:spcAft>
              <a:buNone/>
            </a:pPr>
            <a:r>
              <a:rPr lang="en-US" sz="1100" u="sng" dirty="0">
                <a:effectLst/>
                <a:latin typeface="Calibri" panose="020F0502020204030204" pitchFamily="34" charset="0"/>
                <a:ea typeface="Calibri" panose="020F0502020204030204" pitchFamily="34" charset="0"/>
                <a:cs typeface="Times New Roman" panose="02020603050405020304" pitchFamily="18" charset="0"/>
              </a:rPr>
              <a:t>COMMANDS TO HELP YOU</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buNone/>
            </a:pPr>
            <a:r>
              <a:rPr lang="en-US" sz="1100" dirty="0">
                <a:effectLst/>
                <a:latin typeface="Calibri" panose="020F0502020204030204" pitchFamily="34" charset="0"/>
                <a:ea typeface="Calibri" panose="020F0502020204030204" pitchFamily="34" charset="0"/>
                <a:cs typeface="Times New Roman" panose="02020603050405020304" pitchFamily="18" charset="0"/>
              </a:rPr>
              <a:t>Below is a list of common commands for both CORE (FreeBSD) and SCALE (Debian) which help diagnose the possible drive issue.  Unless specifically identified as CORE or SCALE, the commands work for both.  These commands are used in the troubleshooting procedures.  Some commands can be dangerous and I will bold those in </a:t>
            </a:r>
            <a:r>
              <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RED font</a:t>
            </a:r>
            <a:r>
              <a:rPr lang="en-US" sz="1100" dirty="0">
                <a:effectLst/>
                <a:latin typeface="Calibri" panose="020F0502020204030204" pitchFamily="34" charset="0"/>
                <a:ea typeface="Calibri" panose="020F0502020204030204" pitchFamily="34" charset="0"/>
                <a:cs typeface="Times New Roman" panose="02020603050405020304" pitchFamily="18" charset="0"/>
              </a:rPr>
              <a:t>.  But can be simply means, don’t misuse the command, and be very precise and press the correct keys.</a:t>
            </a:r>
          </a:p>
          <a:p>
            <a:pPr marL="0" marR="0">
              <a:lnSpc>
                <a:spcPct val="107000"/>
              </a:lnSpc>
              <a:spcAft>
                <a:spcPts val="800"/>
              </a:spcAft>
              <a:buNone/>
            </a:pPr>
            <a:r>
              <a:rPr lang="en-US" sz="1100" dirty="0">
                <a:effectLst/>
                <a:latin typeface="Calibri" panose="020F0502020204030204" pitchFamily="34" charset="0"/>
                <a:ea typeface="Calibri" panose="020F0502020204030204" pitchFamily="34" charset="0"/>
                <a:cs typeface="Times New Roman" panose="02020603050405020304" pitchFamily="18" charset="0"/>
              </a:rPr>
              <a:t>FORMAT: Each command will be surrounded by an apostrophe (`), the same way we post commands on the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TrueNAS</a:t>
            </a:r>
            <a:r>
              <a:rPr lang="en-US" sz="1100" dirty="0">
                <a:effectLst/>
                <a:latin typeface="Calibri" panose="020F0502020204030204" pitchFamily="34" charset="0"/>
                <a:ea typeface="Calibri" panose="020F0502020204030204" pitchFamily="34" charset="0"/>
                <a:cs typeface="Times New Roman" panose="02020603050405020304" pitchFamily="18" charset="0"/>
              </a:rPr>
              <a:t> Forum. </a:t>
            </a:r>
            <a:r>
              <a:rPr lang="en-US" sz="11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Blue Font represents the name of your pool, so replace pool with the name of your pool.</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ED7D31"/>
                </a:solidFill>
                <a:effectLst/>
                <a:latin typeface="Calibri" panose="020F0502020204030204" pitchFamily="34" charset="0"/>
                <a:ea typeface="Calibri" panose="020F0502020204030204" pitchFamily="34" charset="0"/>
                <a:cs typeface="Times New Roman" panose="02020603050405020304" pitchFamily="18" charset="0"/>
              </a:rPr>
              <a:t>Orange font indicates your Drive Ident.</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n-US" sz="1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Green font is Extra Information.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buNone/>
            </a:pPr>
            <a:r>
              <a:rPr lang="en-US" sz="1100" dirty="0">
                <a:effectLst/>
                <a:latin typeface="Calibri" panose="020F0502020204030204" pitchFamily="34" charset="0"/>
                <a:ea typeface="Calibri" panose="020F0502020204030204" pitchFamily="34" charset="0"/>
                <a:cs typeface="Times New Roman" panose="02020603050405020304" pitchFamily="18" charset="0"/>
              </a:rPr>
              <a:t>SAFETY OF COMMANDS: These commands are all safe to use as outlined below.  Some of the commands have do have destructive power, however you would have to </a:t>
            </a:r>
            <a:r>
              <a:rPr lang="en-US" sz="1100" b="1" u="sng" dirty="0">
                <a:effectLst/>
                <a:latin typeface="Calibri" panose="020F0502020204030204" pitchFamily="34" charset="0"/>
                <a:ea typeface="Calibri" panose="020F0502020204030204" pitchFamily="34" charset="0"/>
                <a:cs typeface="Times New Roman" panose="02020603050405020304" pitchFamily="18" charset="0"/>
              </a:rPr>
              <a:t>significantly</a:t>
            </a:r>
            <a:r>
              <a:rPr lang="en-US" sz="1100" dirty="0">
                <a:effectLst/>
                <a:latin typeface="Calibri" panose="020F0502020204030204" pitchFamily="34" charset="0"/>
                <a:ea typeface="Calibri" panose="020F0502020204030204" pitchFamily="34" charset="0"/>
                <a:cs typeface="Times New Roman" panose="02020603050405020304" pitchFamily="18" charset="0"/>
              </a:rPr>
              <a:t> deviate from the examples provided.</a:t>
            </a:r>
          </a:p>
          <a:p>
            <a:pPr marL="0" marR="0">
              <a:lnSpc>
                <a:spcPct val="107000"/>
              </a:lnSpc>
              <a:spcAft>
                <a:spcPts val="800"/>
              </a:spcAft>
              <a:buNone/>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Aft>
                <a:spcPts val="800"/>
              </a:spcAft>
              <a:buNone/>
            </a:pPr>
            <a:r>
              <a:rPr lang="en-US" sz="1100" b="1" dirty="0">
                <a:effectLst/>
                <a:latin typeface="Calibri" panose="020F0502020204030204" pitchFamily="34" charset="0"/>
                <a:ea typeface="Calibri" panose="020F0502020204030204" pitchFamily="34" charset="0"/>
                <a:cs typeface="Times New Roman" panose="02020603050405020304" pitchFamily="18" charset="0"/>
              </a:rPr>
              <a:t>ZPOOL COMMANDS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buNone/>
            </a:pPr>
            <a:r>
              <a:rPr lang="en-US" sz="1100" dirty="0">
                <a:effectLst/>
                <a:latin typeface="Calibri" panose="020F0502020204030204" pitchFamily="34" charset="0"/>
                <a:ea typeface="Calibri" panose="020F0502020204030204" pitchFamily="34" charset="0"/>
                <a:cs typeface="Times New Roman" panose="02020603050405020304" pitchFamily="18" charset="0"/>
              </a:rPr>
              <a:t>`</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zpool</a:t>
            </a:r>
            <a:r>
              <a:rPr lang="en-US" sz="1100" dirty="0">
                <a:effectLst/>
                <a:latin typeface="Calibri" panose="020F0502020204030204" pitchFamily="34" charset="0"/>
                <a:ea typeface="Calibri" panose="020F0502020204030204" pitchFamily="34" charset="0"/>
                <a:cs typeface="Times New Roman" panose="02020603050405020304" pitchFamily="18" charset="0"/>
              </a:rPr>
              <a:t> status -v`		Provides the pool status for all pools.</a:t>
            </a:r>
          </a:p>
          <a:p>
            <a:pPr marL="0" marR="0">
              <a:lnSpc>
                <a:spcPct val="107000"/>
              </a:lnSpc>
              <a:spcAft>
                <a:spcPts val="800"/>
              </a:spcAft>
              <a:buNone/>
            </a:pPr>
            <a:r>
              <a:rPr lang="en-US" sz="1100" dirty="0">
                <a:effectLst/>
                <a:latin typeface="Calibri" panose="020F0502020204030204" pitchFamily="34" charset="0"/>
                <a:ea typeface="Calibri" panose="020F0502020204030204" pitchFamily="34" charset="0"/>
                <a:cs typeface="Times New Roman" panose="02020603050405020304" pitchFamily="18" charset="0"/>
              </a:rPr>
              <a:t>`</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zpool</a:t>
            </a:r>
            <a:r>
              <a:rPr lang="en-US" sz="1100" dirty="0">
                <a:effectLst/>
                <a:latin typeface="Calibri" panose="020F0502020204030204" pitchFamily="34" charset="0"/>
                <a:ea typeface="Calibri" panose="020F0502020204030204" pitchFamily="34" charset="0"/>
                <a:cs typeface="Times New Roman" panose="02020603050405020304" pitchFamily="18" charset="0"/>
              </a:rPr>
              <a:t> scrub </a:t>
            </a:r>
            <a:r>
              <a:rPr lang="en-US" sz="11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pool</a:t>
            </a:r>
            <a:r>
              <a:rPr lang="en-US" sz="1100" dirty="0">
                <a:effectLst/>
                <a:latin typeface="Calibri" panose="020F0502020204030204" pitchFamily="34" charset="0"/>
                <a:ea typeface="Calibri" panose="020F0502020204030204" pitchFamily="34" charset="0"/>
                <a:cs typeface="Times New Roman" panose="02020603050405020304" pitchFamily="18" charset="0"/>
              </a:rPr>
              <a:t>`	Starts a SCRUB operation on the selected pool.</a:t>
            </a:r>
          </a:p>
          <a:p>
            <a:pPr marL="0" marR="0">
              <a:lnSpc>
                <a:spcPct val="107000"/>
              </a:lnSpc>
              <a:spcAft>
                <a:spcPts val="800"/>
              </a:spcAft>
              <a:buNone/>
            </a:pPr>
            <a:r>
              <a:rPr lang="en-US" sz="1100" dirty="0">
                <a:effectLst/>
                <a:latin typeface="Calibri" panose="020F0502020204030204" pitchFamily="34" charset="0"/>
                <a:ea typeface="Calibri" panose="020F0502020204030204" pitchFamily="34" charset="0"/>
                <a:cs typeface="Times New Roman" panose="02020603050405020304" pitchFamily="18" charset="0"/>
              </a:rPr>
              <a:t>`</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zpool</a:t>
            </a:r>
            <a:r>
              <a:rPr lang="en-US" sz="1100" dirty="0">
                <a:effectLst/>
                <a:latin typeface="Calibri" panose="020F0502020204030204" pitchFamily="34" charset="0"/>
                <a:ea typeface="Calibri" panose="020F0502020204030204" pitchFamily="34" charset="0"/>
                <a:cs typeface="Times New Roman" panose="02020603050405020304" pitchFamily="18" charset="0"/>
              </a:rPr>
              <a:t> clear </a:t>
            </a:r>
            <a:r>
              <a:rPr lang="en-US" sz="11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pool</a:t>
            </a:r>
            <a:r>
              <a:rPr lang="en-US" sz="1100" dirty="0">
                <a:effectLst/>
                <a:latin typeface="Calibri" panose="020F0502020204030204" pitchFamily="34" charset="0"/>
                <a:ea typeface="Calibri" panose="020F0502020204030204" pitchFamily="34" charset="0"/>
                <a:cs typeface="Times New Roman" panose="02020603050405020304" pitchFamily="18" charset="0"/>
              </a:rPr>
              <a:t> `	Clears all Read, Write, and </a:t>
            </a:r>
            <a:r>
              <a:rPr lang="en-US" sz="1100" dirty="0" err="1">
                <a:effectLst/>
                <a:latin typeface="Calibri" panose="020F0502020204030204" pitchFamily="34" charset="0"/>
                <a:ea typeface="Calibri" panose="020F0502020204030204" pitchFamily="34" charset="0"/>
                <a:cs typeface="Times New Roman" panose="02020603050405020304" pitchFamily="18" charset="0"/>
              </a:rPr>
              <a:t>Cksum</a:t>
            </a:r>
            <a:r>
              <a:rPr lang="en-US" sz="1100" dirty="0">
                <a:effectLst/>
                <a:latin typeface="Calibri" panose="020F0502020204030204" pitchFamily="34" charset="0"/>
                <a:ea typeface="Calibri" panose="020F0502020204030204" pitchFamily="34" charset="0"/>
                <a:cs typeface="Times New Roman" panose="02020603050405020304" pitchFamily="18" charset="0"/>
              </a:rPr>
              <a:t> errors for the designated pool.</a:t>
            </a:r>
          </a:p>
          <a:p>
            <a:pPr marL="0" marR="0">
              <a:lnSpc>
                <a:spcPct val="107000"/>
              </a:lnSpc>
              <a:spcAft>
                <a:spcPts val="800"/>
              </a:spcAft>
              <a:buNone/>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Aft>
                <a:spcPts val="800"/>
              </a:spcAft>
              <a:buNone/>
            </a:pPr>
            <a:br>
              <a:rPr lang="en-US" sz="1100" b="1" dirty="0">
                <a:effectLst/>
                <a:latin typeface="Calibri" panose="020F0502020204030204" pitchFamily="34" charset="0"/>
                <a:ea typeface="Calibri" panose="020F0502020204030204" pitchFamily="34" charset="0"/>
                <a:cs typeface="Times New Roman" panose="02020603050405020304" pitchFamily="18" charset="0"/>
              </a:rPr>
            </a:br>
            <a:r>
              <a:rPr lang="en-US" sz="11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7373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BE133B-985A-2AE5-A90F-D3E2FA0CE5F9}"/>
              </a:ext>
            </a:extLst>
          </p:cNvPr>
          <p:cNvSpPr txBox="1"/>
          <p:nvPr/>
        </p:nvSpPr>
        <p:spPr>
          <a:xfrm>
            <a:off x="1060704" y="715436"/>
            <a:ext cx="9884664" cy="5427127"/>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IDENTIFY DRIVE BY GPTID or DRIVE IDENT</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srgbClr val="70AD47"/>
                </a:solidFill>
                <a:effectLst/>
                <a:uLnTx/>
                <a:uFillTx/>
                <a:latin typeface="Calibri" panose="020F0502020204030204" pitchFamily="34" charset="0"/>
                <a:ea typeface="Calibri" panose="020F0502020204030204" pitchFamily="34" charset="0"/>
                <a:cs typeface="Times New Roman" panose="02020603050405020304" pitchFamily="18" charset="0"/>
              </a:rPr>
              <a:t>Note: Drives may have multiple partitions so when cross referencing by GPTID, you just need to look for a Drive ID, not the different partitions.  Drive ada0p1 is the same physical drive as ada0p2.</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srgbClr val="70AD47"/>
                </a:solidFill>
                <a:effectLst/>
                <a:uLnTx/>
                <a:uFillTx/>
                <a:latin typeface="Calibri" panose="020F0502020204030204" pitchFamily="34" charset="0"/>
                <a:ea typeface="Calibri" panose="020F0502020204030204" pitchFamily="34" charset="0"/>
                <a:cs typeface="Times New Roman" panose="02020603050405020304" pitchFamily="18" charset="0"/>
              </a:rPr>
              <a:t>Example “</a:t>
            </a:r>
            <a:r>
              <a:rPr kumimoji="0" lang="en-US" sz="1100" b="0" i="0" u="none" strike="noStrike" kern="1200" cap="none" spc="0" normalizeH="0" baseline="0" noProof="0" dirty="0" err="1">
                <a:ln>
                  <a:noFill/>
                </a:ln>
                <a:solidFill>
                  <a:srgbClr val="70AD47"/>
                </a:solidFill>
                <a:effectLst/>
                <a:uLnTx/>
                <a:uFillTx/>
                <a:latin typeface="Calibri" panose="020F0502020204030204" pitchFamily="34" charset="0"/>
                <a:ea typeface="Calibri" panose="020F0502020204030204" pitchFamily="34" charset="0"/>
                <a:cs typeface="Times New Roman" panose="02020603050405020304" pitchFamily="18" charset="0"/>
              </a:rPr>
              <a:t>gptid</a:t>
            </a:r>
            <a:r>
              <a:rPr kumimoji="0" lang="en-US" sz="1100" b="0" i="0" u="none" strike="noStrike" kern="1200" cap="none" spc="0" normalizeH="0" baseline="0" noProof="0" dirty="0">
                <a:ln>
                  <a:noFill/>
                </a:ln>
                <a:solidFill>
                  <a:srgbClr val="70AD47"/>
                </a:solidFill>
                <a:effectLst/>
                <a:uLnTx/>
                <a:uFillTx/>
                <a:latin typeface="Calibri" panose="020F0502020204030204" pitchFamily="34" charset="0"/>
                <a:ea typeface="Calibri" panose="020F0502020204030204" pitchFamily="34" charset="0"/>
                <a:cs typeface="Times New Roman" panose="02020603050405020304" pitchFamily="18" charset="0"/>
              </a:rPr>
              <a:t>/d0f8a4fe-bf79-11ed-a0df-000c296fd555  N/A  ada0p2”  This is Drive ID ada0 partition 2.</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r>
              <a:rPr kumimoji="0" lang="en-US" sz="11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lsblk</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-o +PARTUUID,NAME,LABEL,SERIAL`	[SCALE]: Provides a listing of your disks, partitions, drive ident, and drive serial numbers so you can cross reference all these identifying areas so you replace the correct drive using the serial number.</a:t>
            </a: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r>
              <a:rPr kumimoji="0" lang="en-US" sz="11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glabel</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status`	[CORE]: Provides the GPTID and Drive Ident. </a:t>
            </a:r>
            <a:r>
              <a:rPr kumimoji="0" lang="en-US" sz="1100" b="0" i="0" u="none" strike="noStrike" kern="1200" cap="none" spc="0" normalizeH="0" baseline="0" noProof="0" dirty="0">
                <a:ln>
                  <a:noFill/>
                </a:ln>
                <a:solidFill>
                  <a:srgbClr val="00B050"/>
                </a:solidFill>
                <a:effectLst/>
                <a:uLnTx/>
                <a:uFillTx/>
                <a:latin typeface="Calibri" panose="020F0502020204030204" pitchFamily="34" charset="0"/>
                <a:ea typeface="Calibri" panose="020F0502020204030204" pitchFamily="34" charset="0"/>
                <a:cs typeface="Times New Roman" panose="02020603050405020304" pitchFamily="18" charset="0"/>
              </a:rPr>
              <a:t>“nvd0” = “nvme0” To obtain the Drive Serial Number, use the “OBTAIN DRIVE SMART DATA” section to cross reference the DRIVE IDENT to the DRIVE SERIAL NUMBER.</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OBTAIN DRIVE SMART DATA INFERFACE</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r>
              <a:rPr kumimoji="0" lang="en-US" sz="11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smartctl</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--scan`	[CORE/SCALE]: Lists the interface types for all available drive.  If running the </a:t>
            </a:r>
            <a:r>
              <a:rPr kumimoji="0" lang="en-US" sz="11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smartctl</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commands below, there is an error reading the drive, try adding the interface type.</a:t>
            </a: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Format: `</a:t>
            </a:r>
            <a:r>
              <a:rPr kumimoji="0" lang="en-US" sz="11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smartctl</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sz="1100" b="0" i="0" u="none" strike="noStrike" kern="1200" cap="none" spc="0" normalizeH="0" baseline="0" noProof="0" dirty="0">
                <a:ln>
                  <a:noFill/>
                </a:ln>
                <a:solidFill>
                  <a:srgbClr val="70AD47"/>
                </a:solidFill>
                <a:effectLst/>
                <a:uLnTx/>
                <a:uFillTx/>
                <a:latin typeface="Calibri" panose="020F0502020204030204" pitchFamily="34" charset="0"/>
                <a:ea typeface="Calibri" panose="020F0502020204030204" pitchFamily="34" charset="0"/>
                <a:cs typeface="Times New Roman" panose="02020603050405020304" pitchFamily="18" charset="0"/>
              </a:rPr>
              <a:t>-d </a:t>
            </a:r>
            <a:r>
              <a:rPr kumimoji="0" lang="en-US" sz="1100" b="0" i="0" u="none" strike="noStrike" kern="1200" cap="none" spc="0" normalizeH="0" baseline="0" noProof="0" dirty="0" err="1">
                <a:ln>
                  <a:noFill/>
                </a:ln>
                <a:solidFill>
                  <a:srgbClr val="70AD47"/>
                </a:solidFill>
                <a:effectLst/>
                <a:uLnTx/>
                <a:uFillTx/>
                <a:latin typeface="Calibri" panose="020F0502020204030204" pitchFamily="34" charset="0"/>
                <a:ea typeface="Calibri" panose="020F0502020204030204" pitchFamily="34" charset="0"/>
                <a:cs typeface="Times New Roman" panose="02020603050405020304" pitchFamily="18" charset="0"/>
              </a:rPr>
              <a:t>interface_type</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command string`</a:t>
            </a: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Example: `</a:t>
            </a:r>
            <a:r>
              <a:rPr kumimoji="0" lang="en-US" sz="11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smartctl</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sz="1100" b="0" i="0" u="none" strike="noStrike" kern="1200" cap="none" spc="0" normalizeH="0" baseline="0" noProof="0" dirty="0">
                <a:ln>
                  <a:noFill/>
                </a:ln>
                <a:solidFill>
                  <a:srgbClr val="70AD47"/>
                </a:solidFill>
                <a:effectLst/>
                <a:uLnTx/>
                <a:uFillTx/>
                <a:latin typeface="Calibri" panose="020F0502020204030204" pitchFamily="34" charset="0"/>
                <a:ea typeface="Calibri" panose="020F0502020204030204" pitchFamily="34" charset="0"/>
                <a:cs typeface="Times New Roman" panose="02020603050405020304" pitchFamily="18" charset="0"/>
              </a:rPr>
              <a:t>-d </a:t>
            </a:r>
            <a:r>
              <a:rPr kumimoji="0" lang="en-US" sz="1100" b="0" i="0" u="none" strike="noStrike" kern="1200" cap="none" spc="0" normalizeH="0" baseline="0" noProof="0" dirty="0" err="1">
                <a:ln>
                  <a:noFill/>
                </a:ln>
                <a:solidFill>
                  <a:srgbClr val="70AD47"/>
                </a:solidFill>
                <a:effectLst/>
                <a:uLnTx/>
                <a:uFillTx/>
                <a:latin typeface="Calibri" panose="020F0502020204030204" pitchFamily="34" charset="0"/>
                <a:ea typeface="Calibri" panose="020F0502020204030204" pitchFamily="34" charset="0"/>
                <a:cs typeface="Times New Roman" panose="02020603050405020304" pitchFamily="18" charset="0"/>
              </a:rPr>
              <a:t>scsi</a:t>
            </a:r>
            <a:r>
              <a:rPr kumimoji="0" lang="en-US" sz="1100" b="0" i="0" u="none" strike="noStrike" kern="1200" cap="none" spc="0" normalizeH="0" baseline="0" noProof="0" dirty="0">
                <a:ln>
                  <a:noFill/>
                </a:ln>
                <a:solidFill>
                  <a:srgbClr val="70AD47"/>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 /dev/</a:t>
            </a:r>
            <a:r>
              <a:rPr kumimoji="0" lang="en-US" sz="11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sda</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OBTAIN DRIVE SMART DATA</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r>
              <a:rPr kumimoji="0" lang="en-US" sz="11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smartctl</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 /dev/</a:t>
            </a:r>
            <a:r>
              <a:rPr kumimoji="0" lang="en-US" sz="1100" b="0" i="0" u="none" strike="noStrike" kern="1200" cap="none" spc="0" normalizeH="0" baseline="0" noProof="0" dirty="0" err="1">
                <a:ln>
                  <a:noFill/>
                </a:ln>
                <a:solidFill>
                  <a:srgbClr val="ED7D31"/>
                </a:solidFill>
                <a:effectLst/>
                <a:uLnTx/>
                <a:uFillTx/>
                <a:latin typeface="Calibri" panose="020F0502020204030204" pitchFamily="34" charset="0"/>
                <a:ea typeface="Calibri" panose="020F0502020204030204" pitchFamily="34" charset="0"/>
                <a:cs typeface="Times New Roman" panose="02020603050405020304" pitchFamily="18" charset="0"/>
              </a:rPr>
              <a:t>sda</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[SCALE]: Provides a BASIC listing of the drive SMART data.  Most diagnosis can be made using this data.  The Orange indicates the Drive Ident.</a:t>
            </a: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r>
              <a:rPr kumimoji="0" lang="en-US" sz="11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smartctl</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 /dev/</a:t>
            </a:r>
            <a:r>
              <a:rPr kumimoji="0" lang="en-US" sz="1100" b="0" i="0" u="none" strike="noStrike" kern="1200" cap="none" spc="0" normalizeH="0" baseline="0" noProof="0" dirty="0">
                <a:ln>
                  <a:noFill/>
                </a:ln>
                <a:solidFill>
                  <a:srgbClr val="ED7D31"/>
                </a:solidFill>
                <a:effectLst/>
                <a:uLnTx/>
                <a:uFillTx/>
                <a:latin typeface="Calibri" panose="020F0502020204030204" pitchFamily="34" charset="0"/>
                <a:ea typeface="Calibri" panose="020F0502020204030204" pitchFamily="34" charset="0"/>
                <a:cs typeface="Times New Roman" panose="02020603050405020304" pitchFamily="18" charset="0"/>
              </a:rPr>
              <a:t>da0</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or `</a:t>
            </a:r>
            <a:r>
              <a:rPr kumimoji="0" lang="en-US" sz="1100" b="0" i="0" u="none" strike="noStrike" kern="1200" cap="none" spc="0" normalizeH="0" baseline="0" noProof="0" dirty="0">
                <a:ln>
                  <a:noFill/>
                </a:ln>
                <a:solidFill>
                  <a:srgbClr val="ED7D31"/>
                </a:solidFill>
                <a:effectLst/>
                <a:uLnTx/>
                <a:uFillTx/>
                <a:latin typeface="Calibri" panose="020F0502020204030204" pitchFamily="34" charset="0"/>
                <a:ea typeface="Calibri" panose="020F0502020204030204" pitchFamily="34" charset="0"/>
                <a:cs typeface="Times New Roman" panose="02020603050405020304" pitchFamily="18" charset="0"/>
              </a:rPr>
              <a:t>ada0</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[CORE]: Same as above.</a:t>
            </a: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r>
              <a:rPr kumimoji="0" lang="en-US" sz="11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smartctl</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-x /dev/</a:t>
            </a:r>
            <a:r>
              <a:rPr kumimoji="0" lang="en-US" sz="1100" b="0" i="0" u="none" strike="noStrike" kern="1200" cap="none" spc="0" normalizeH="0" baseline="0" noProof="0" dirty="0" err="1">
                <a:ln>
                  <a:noFill/>
                </a:ln>
                <a:solidFill>
                  <a:srgbClr val="ED7D31"/>
                </a:solidFill>
                <a:effectLst/>
                <a:uLnTx/>
                <a:uFillTx/>
                <a:latin typeface="Calibri" panose="020F0502020204030204" pitchFamily="34" charset="0"/>
                <a:ea typeface="Calibri" panose="020F0502020204030204" pitchFamily="34" charset="0"/>
                <a:cs typeface="Times New Roman" panose="02020603050405020304" pitchFamily="18" charset="0"/>
              </a:rPr>
              <a:t>sda</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[SCALE]: Provides EXTENDED listing of the drive SMART data.</a:t>
            </a: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r>
              <a:rPr kumimoji="0" lang="en-US" sz="11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smartctl</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-x /dev/</a:t>
            </a:r>
            <a:r>
              <a:rPr kumimoji="0" lang="en-US" sz="1100" b="0" i="0" u="none" strike="noStrike" kern="1200" cap="none" spc="0" normalizeH="0" baseline="0" noProof="0" dirty="0">
                <a:ln>
                  <a:noFill/>
                </a:ln>
                <a:solidFill>
                  <a:srgbClr val="ED7D31"/>
                </a:solidFill>
                <a:effectLst/>
                <a:uLnTx/>
                <a:uFillTx/>
                <a:latin typeface="Calibri" panose="020F0502020204030204" pitchFamily="34" charset="0"/>
                <a:ea typeface="Calibri" panose="020F0502020204030204" pitchFamily="34" charset="0"/>
                <a:cs typeface="Times New Roman" panose="02020603050405020304" pitchFamily="18" charset="0"/>
              </a:rPr>
              <a:t>da0</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or `</a:t>
            </a:r>
            <a:r>
              <a:rPr kumimoji="0" lang="en-US" sz="1100" b="0" i="0" u="none" strike="noStrike" kern="1200" cap="none" spc="0" normalizeH="0" baseline="0" noProof="0" dirty="0">
                <a:ln>
                  <a:noFill/>
                </a:ln>
                <a:solidFill>
                  <a:srgbClr val="ED7D31"/>
                </a:solidFill>
                <a:effectLst/>
                <a:uLnTx/>
                <a:uFillTx/>
                <a:latin typeface="Calibri" panose="020F0502020204030204" pitchFamily="34" charset="0"/>
                <a:ea typeface="Calibri" panose="020F0502020204030204" pitchFamily="34" charset="0"/>
                <a:cs typeface="Times New Roman" panose="02020603050405020304" pitchFamily="18" charset="0"/>
              </a:rPr>
              <a:t>ada0</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[CORE]: Same as above.</a:t>
            </a:r>
          </a:p>
        </p:txBody>
      </p:sp>
    </p:spTree>
    <p:extLst>
      <p:ext uri="{BB962C8B-B14F-4D97-AF65-F5344CB8AC3E}">
        <p14:creationId xmlns:p14="http://schemas.microsoft.com/office/powerpoint/2010/main" val="220047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421731-0538-1278-7FFD-191F85CC2EB7}"/>
              </a:ext>
            </a:extLst>
          </p:cNvPr>
          <p:cNvSpPr txBox="1"/>
          <p:nvPr/>
        </p:nvSpPr>
        <p:spPr>
          <a:xfrm>
            <a:off x="1188720" y="935849"/>
            <a:ext cx="9895332" cy="4986301"/>
          </a:xfrm>
          <a:prstGeom prst="rect">
            <a:avLst/>
          </a:prstGeom>
          <a:noFill/>
        </p:spPr>
        <p:txBody>
          <a:bodyPr wrap="square">
            <a:spAutoFit/>
          </a:bodyPr>
          <a:lstStyle/>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sz="11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OBTAIN DRIVE FARM DATA</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r>
              <a:rPr kumimoji="0" lang="en-US" sz="11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smartclt</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-l farm /dev/</a:t>
            </a:r>
            <a:r>
              <a:rPr kumimoji="0" lang="en-US" sz="1100" b="0" i="0" u="none" strike="noStrike" kern="1200" cap="none" spc="0" normalizeH="0" baseline="0" noProof="0" dirty="0" err="1">
                <a:ln>
                  <a:noFill/>
                </a:ln>
                <a:solidFill>
                  <a:srgbClr val="ED7D31"/>
                </a:solidFill>
                <a:effectLst/>
                <a:uLnTx/>
                <a:uFillTx/>
                <a:latin typeface="Calibri" panose="020F0502020204030204" pitchFamily="34" charset="0"/>
                <a:ea typeface="Calibri" panose="020F0502020204030204" pitchFamily="34" charset="0"/>
                <a:cs typeface="Times New Roman" panose="02020603050405020304" pitchFamily="18" charset="0"/>
              </a:rPr>
              <a:t>sda</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[SCALE]: Provides Field Access Reliability Metrics log ‘FARM’. </a:t>
            </a:r>
            <a:r>
              <a:rPr kumimoji="0" lang="en-US" sz="1100" b="0" i="0" u="none" strike="noStrike" kern="1200" cap="none" spc="0" normalizeH="0" baseline="0" noProof="0" dirty="0">
                <a:ln>
                  <a:noFill/>
                </a:ln>
                <a:solidFill>
                  <a:srgbClr val="70AD47"/>
                </a:solidFill>
                <a:effectLst/>
                <a:uLnTx/>
                <a:uFillTx/>
                <a:latin typeface="Calibri" panose="020F0502020204030204" pitchFamily="34" charset="0"/>
                <a:ea typeface="Calibri" panose="020F0502020204030204" pitchFamily="34" charset="0"/>
                <a:cs typeface="Times New Roman" panose="02020603050405020304" pitchFamily="18" charset="0"/>
              </a:rPr>
              <a:t>This data can be useful in determining if a drive has had the SMART data reset.</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r>
              <a:rPr kumimoji="0" lang="en-US" sz="11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smartclt</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-l farm /dev/</a:t>
            </a:r>
            <a:r>
              <a:rPr kumimoji="0" lang="en-US" sz="1100" b="0" i="0" u="none" strike="noStrike" kern="1200" cap="none" spc="0" normalizeH="0" baseline="0" noProof="0" dirty="0">
                <a:ln>
                  <a:noFill/>
                </a:ln>
                <a:solidFill>
                  <a:srgbClr val="ED7D31"/>
                </a:solidFill>
                <a:effectLst/>
                <a:uLnTx/>
                <a:uFillTx/>
                <a:latin typeface="Calibri" panose="020F0502020204030204" pitchFamily="34" charset="0"/>
                <a:ea typeface="Calibri" panose="020F0502020204030204" pitchFamily="34" charset="0"/>
                <a:cs typeface="Times New Roman" panose="02020603050405020304" pitchFamily="18" charset="0"/>
              </a:rPr>
              <a:t>da0</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or `</a:t>
            </a:r>
            <a:r>
              <a:rPr kumimoji="0" lang="en-US" sz="1100" b="0" i="0" u="none" strike="noStrike" kern="1200" cap="none" spc="0" normalizeH="0" baseline="0" noProof="0" dirty="0">
                <a:ln>
                  <a:noFill/>
                </a:ln>
                <a:solidFill>
                  <a:srgbClr val="ED7D31"/>
                </a:solidFill>
                <a:effectLst/>
                <a:uLnTx/>
                <a:uFillTx/>
                <a:latin typeface="Calibri" panose="020F0502020204030204" pitchFamily="34" charset="0"/>
                <a:ea typeface="Calibri" panose="020F0502020204030204" pitchFamily="34" charset="0"/>
                <a:cs typeface="Times New Roman" panose="02020603050405020304" pitchFamily="18" charset="0"/>
              </a:rPr>
              <a:t>ada0</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[CORE]: Same as above.</a:t>
            </a:r>
          </a:p>
          <a:p>
            <a:pPr marL="2743200" marR="0" lvl="0" indent="-2743200" algn="l" defTabSz="914400" rtl="0" eaLnBrk="1" fontAlgn="auto" latinLnBrk="0" hangingPunct="1">
              <a:lnSpc>
                <a:spcPct val="107000"/>
              </a:lnSpc>
              <a:spcBef>
                <a:spcPts val="0"/>
              </a:spcBef>
              <a:spcAft>
                <a:spcPts val="80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START/STOP A SMART TEST (HDD/SSD/Most NVMe)</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SHORT TEST</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r>
              <a:rPr kumimoji="0" lang="en-US" sz="11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smartctl</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-t short /dev/</a:t>
            </a:r>
            <a:r>
              <a:rPr kumimoji="0" lang="en-US" sz="1100" b="0" i="0" u="none" strike="noStrike" kern="1200" cap="none" spc="0" normalizeH="0" baseline="0" noProof="0" dirty="0" err="1">
                <a:ln>
                  <a:noFill/>
                </a:ln>
                <a:solidFill>
                  <a:srgbClr val="ED7D31"/>
                </a:solidFill>
                <a:effectLst/>
                <a:uLnTx/>
                <a:uFillTx/>
                <a:latin typeface="Calibri" panose="020F0502020204030204" pitchFamily="34" charset="0"/>
                <a:ea typeface="Calibri" panose="020F0502020204030204" pitchFamily="34" charset="0"/>
                <a:cs typeface="Times New Roman" panose="02020603050405020304" pitchFamily="18" charset="0"/>
              </a:rPr>
              <a:t>sda</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[SCALE]: Run a “short” SMART test on the drive.</a:t>
            </a: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r>
              <a:rPr kumimoji="0" lang="en-US" sz="11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smartctl</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-t short /dev/</a:t>
            </a:r>
            <a:r>
              <a:rPr kumimoji="0" lang="en-US" sz="1100" b="0" i="0" u="none" strike="noStrike" kern="1200" cap="none" spc="0" normalizeH="0" baseline="0" noProof="0" dirty="0">
                <a:ln>
                  <a:noFill/>
                </a:ln>
                <a:solidFill>
                  <a:srgbClr val="ED7D31"/>
                </a:solidFill>
                <a:effectLst/>
                <a:uLnTx/>
                <a:uFillTx/>
                <a:latin typeface="Calibri" panose="020F0502020204030204" pitchFamily="34" charset="0"/>
                <a:ea typeface="Calibri" panose="020F0502020204030204" pitchFamily="34" charset="0"/>
                <a:cs typeface="Times New Roman" panose="02020603050405020304" pitchFamily="18" charset="0"/>
              </a:rPr>
              <a:t>da0</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or `</a:t>
            </a:r>
            <a:r>
              <a:rPr kumimoji="0" lang="en-US" sz="1100" b="0" i="0" u="none" strike="noStrike" kern="1200" cap="none" spc="0" normalizeH="0" baseline="0" noProof="0" dirty="0">
                <a:ln>
                  <a:noFill/>
                </a:ln>
                <a:solidFill>
                  <a:srgbClr val="ED7D31"/>
                </a:solidFill>
                <a:effectLst/>
                <a:uLnTx/>
                <a:uFillTx/>
                <a:latin typeface="Calibri" panose="020F0502020204030204" pitchFamily="34" charset="0"/>
                <a:ea typeface="Calibri" panose="020F0502020204030204" pitchFamily="34" charset="0"/>
                <a:cs typeface="Times New Roman" panose="02020603050405020304" pitchFamily="18" charset="0"/>
              </a:rPr>
              <a:t>ada0</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[CORE]: Same as above.</a:t>
            </a: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LONG TEST	</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r>
              <a:rPr kumimoji="0" lang="en-US" sz="11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smartctl</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-t long /dev/</a:t>
            </a:r>
            <a:r>
              <a:rPr kumimoji="0" lang="en-US" sz="1100" b="0" i="0" u="none" strike="noStrike" kern="1200" cap="none" spc="0" normalizeH="0" baseline="0" noProof="0" dirty="0" err="1">
                <a:ln>
                  <a:noFill/>
                </a:ln>
                <a:solidFill>
                  <a:srgbClr val="ED7D31"/>
                </a:solidFill>
                <a:effectLst/>
                <a:uLnTx/>
                <a:uFillTx/>
                <a:latin typeface="Calibri" panose="020F0502020204030204" pitchFamily="34" charset="0"/>
                <a:ea typeface="Calibri" panose="020F0502020204030204" pitchFamily="34" charset="0"/>
                <a:cs typeface="Times New Roman" panose="02020603050405020304" pitchFamily="18" charset="0"/>
              </a:rPr>
              <a:t>sda</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[SCALE]: Run a “long” SMART test on the drive.</a:t>
            </a: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r>
              <a:rPr kumimoji="0" lang="en-US" sz="11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smartctl</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-t long /dev/</a:t>
            </a:r>
            <a:r>
              <a:rPr kumimoji="0" lang="en-US" sz="1100" b="0" i="0" u="none" strike="noStrike" kern="1200" cap="none" spc="0" normalizeH="0" baseline="0" noProof="0" dirty="0">
                <a:ln>
                  <a:noFill/>
                </a:ln>
                <a:solidFill>
                  <a:srgbClr val="ED7D31"/>
                </a:solidFill>
                <a:effectLst/>
                <a:uLnTx/>
                <a:uFillTx/>
                <a:latin typeface="Calibri" panose="020F0502020204030204" pitchFamily="34" charset="0"/>
                <a:ea typeface="Calibri" panose="020F0502020204030204" pitchFamily="34" charset="0"/>
                <a:cs typeface="Times New Roman" panose="02020603050405020304" pitchFamily="18" charset="0"/>
              </a:rPr>
              <a:t>da0</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or `</a:t>
            </a:r>
            <a:r>
              <a:rPr kumimoji="0" lang="en-US" sz="1100" b="0" i="0" u="none" strike="noStrike" kern="1200" cap="none" spc="0" normalizeH="0" baseline="0" noProof="0" dirty="0">
                <a:ln>
                  <a:noFill/>
                </a:ln>
                <a:solidFill>
                  <a:srgbClr val="ED7D31"/>
                </a:solidFill>
                <a:effectLst/>
                <a:uLnTx/>
                <a:uFillTx/>
                <a:latin typeface="Calibri" panose="020F0502020204030204" pitchFamily="34" charset="0"/>
                <a:ea typeface="Calibri" panose="020F0502020204030204" pitchFamily="34" charset="0"/>
                <a:cs typeface="Times New Roman" panose="02020603050405020304" pitchFamily="18" charset="0"/>
              </a:rPr>
              <a:t>ada0</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[CORE]: Same as above.</a:t>
            </a: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STOP TEST</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r>
              <a:rPr kumimoji="0" lang="en-US" sz="11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smartctl</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-X /dev/</a:t>
            </a:r>
            <a:r>
              <a:rPr kumimoji="0" lang="en-US" sz="1100" b="0" i="0" u="none" strike="noStrike" kern="1200" cap="none" spc="0" normalizeH="0" baseline="0" noProof="0" dirty="0" err="1">
                <a:ln>
                  <a:noFill/>
                </a:ln>
                <a:solidFill>
                  <a:srgbClr val="ED7D31"/>
                </a:solidFill>
                <a:effectLst/>
                <a:uLnTx/>
                <a:uFillTx/>
                <a:latin typeface="Calibri" panose="020F0502020204030204" pitchFamily="34" charset="0"/>
                <a:ea typeface="Calibri" panose="020F0502020204030204" pitchFamily="34" charset="0"/>
                <a:cs typeface="Times New Roman" panose="02020603050405020304" pitchFamily="18" charset="0"/>
              </a:rPr>
              <a:t>sda</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[SCALE]: This will abort the current SMART test if one is running.</a:t>
            </a: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r>
              <a:rPr kumimoji="0" lang="en-US" sz="11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smartctl</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-X /dev/</a:t>
            </a:r>
            <a:r>
              <a:rPr kumimoji="0" lang="en-US" sz="1100" b="0" i="0" u="none" strike="noStrike" kern="1200" cap="none" spc="0" normalizeH="0" baseline="0" noProof="0" dirty="0">
                <a:ln>
                  <a:noFill/>
                </a:ln>
                <a:solidFill>
                  <a:srgbClr val="ED7D31"/>
                </a:solidFill>
                <a:effectLst/>
                <a:uLnTx/>
                <a:uFillTx/>
                <a:latin typeface="Calibri" panose="020F0502020204030204" pitchFamily="34" charset="0"/>
                <a:ea typeface="Calibri" panose="020F0502020204030204" pitchFamily="34" charset="0"/>
                <a:cs typeface="Times New Roman" panose="02020603050405020304" pitchFamily="18" charset="0"/>
              </a:rPr>
              <a:t>da0</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or `</a:t>
            </a:r>
            <a:r>
              <a:rPr kumimoji="0" lang="en-US" sz="1100" b="0" i="0" u="none" strike="noStrike" kern="1200" cap="none" spc="0" normalizeH="0" baseline="0" noProof="0" dirty="0">
                <a:ln>
                  <a:noFill/>
                </a:ln>
                <a:solidFill>
                  <a:srgbClr val="ED7D31"/>
                </a:solidFill>
                <a:effectLst/>
                <a:uLnTx/>
                <a:uFillTx/>
                <a:latin typeface="Calibri" panose="020F0502020204030204" pitchFamily="34" charset="0"/>
                <a:ea typeface="Calibri" panose="020F0502020204030204" pitchFamily="34" charset="0"/>
                <a:cs typeface="Times New Roman" panose="02020603050405020304" pitchFamily="18" charset="0"/>
              </a:rPr>
              <a:t>ada0</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[CORE]: Same as above.</a:t>
            </a: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032816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5821"/>
            <a:ext cx="10515600" cy="868652"/>
          </a:xfrm>
        </p:spPr>
        <p:txBody>
          <a:bodyPr/>
          <a:lstStyle/>
          <a:p>
            <a:r>
              <a:rPr lang="en-US" dirty="0"/>
              <a:t>How to use / Disclaimer</a:t>
            </a:r>
          </a:p>
        </p:txBody>
      </p:sp>
      <p:sp>
        <p:nvSpPr>
          <p:cNvPr id="3" name="Content Placeholder 2"/>
          <p:cNvSpPr>
            <a:spLocks noGrp="1"/>
          </p:cNvSpPr>
          <p:nvPr>
            <p:ph idx="1"/>
          </p:nvPr>
        </p:nvSpPr>
        <p:spPr>
          <a:xfrm>
            <a:off x="838200" y="906457"/>
            <a:ext cx="10515600" cy="5606472"/>
          </a:xfrm>
        </p:spPr>
        <p:txBody>
          <a:bodyPr>
            <a:noAutofit/>
          </a:bodyPr>
          <a:lstStyle/>
          <a:p>
            <a:r>
              <a:rPr lang="en-US" sz="1200" b="1" dirty="0"/>
              <a:t>Use at your own risk!  Do not blindly follow instructions.  If you are not familiar with these types of commands in the Appendix, then do not perform them without understanding the risks.  Not entering the command properly can cause data loss.</a:t>
            </a:r>
          </a:p>
          <a:p>
            <a:r>
              <a:rPr lang="en-US" sz="1200" b="1" dirty="0"/>
              <a:t>This is a troubleshooting guide for the most common problems.</a:t>
            </a:r>
            <a:r>
              <a:rPr lang="en-US" sz="1200" dirty="0"/>
              <a:t> It is </a:t>
            </a:r>
            <a:r>
              <a:rPr lang="en-US" sz="1200" b="1" dirty="0"/>
              <a:t>NOT a guide to fix every little problem</a:t>
            </a:r>
            <a:r>
              <a:rPr lang="en-US" sz="1200" dirty="0"/>
              <a:t> that can arise from a file system issue, this is focused on physical drive issues.  I did include some basic ZFS troubleshooting because many people think these problems are drive failures and this will identify if it is a drive failure or not.  Pay attention to the little things that catch your eye, as said, not everything is in these flowcharts but I tried to include the most common seen problems.</a:t>
            </a:r>
          </a:p>
          <a:p>
            <a:r>
              <a:rPr lang="en-US" sz="1200" b="1" dirty="0"/>
              <a:t>You MUST be a privileged user</a:t>
            </a:r>
            <a:r>
              <a:rPr lang="en-US" sz="1200" dirty="0"/>
              <a:t> such as `root` or you may need to use `</a:t>
            </a:r>
            <a:r>
              <a:rPr lang="en-US" sz="1200" dirty="0" err="1"/>
              <a:t>sudo</a:t>
            </a:r>
            <a:r>
              <a:rPr lang="en-US" sz="1200" dirty="0"/>
              <a:t>`.  If you enter a command and get the response that the command cannot be found, then you do not have the privileges to run that command.</a:t>
            </a:r>
          </a:p>
          <a:p>
            <a:r>
              <a:rPr lang="en-US" sz="1200" b="1" dirty="0"/>
              <a:t>Refer to Appendix A</a:t>
            </a:r>
            <a:r>
              <a:rPr lang="en-US" sz="1200" dirty="0"/>
              <a:t> for examples of Self-Monitoring, Analysis, and Reporting Technology (SMART) and Field Access Reliability Metrics (FARM) screen outputs and Appendix A also has Amplifying Information for the Chart questions.</a:t>
            </a:r>
          </a:p>
          <a:p>
            <a:r>
              <a:rPr lang="en-US" sz="1200" b="1" dirty="0"/>
              <a:t>Refer to Appendix B</a:t>
            </a:r>
            <a:r>
              <a:rPr lang="en-US" sz="1200" dirty="0"/>
              <a:t>  when an operation is requested, such as reading SMART data or performing a SCRUB, for what the command is and how to use the command.  If you are uncomfortable executing any of the commands, then seek additional help.</a:t>
            </a:r>
          </a:p>
          <a:p>
            <a:r>
              <a:rPr lang="en-US" sz="1200" b="1" dirty="0"/>
              <a:t>Seagate</a:t>
            </a:r>
            <a:r>
              <a:rPr lang="en-US" sz="1200" dirty="0"/>
              <a:t> </a:t>
            </a:r>
            <a:r>
              <a:rPr lang="en-US" sz="1200" b="1" dirty="0"/>
              <a:t>drives </a:t>
            </a:r>
            <a:r>
              <a:rPr lang="en-US" sz="1200" dirty="0"/>
              <a:t>may (generally do) report Error Rates differently, it looks like a wild rapidly changing number.  Be aware of this for Seagate drives.</a:t>
            </a:r>
          </a:p>
          <a:p>
            <a:r>
              <a:rPr lang="en-US" sz="1200" dirty="0"/>
              <a:t>Often people see an error and jump to an incorrect conclusion, especially when experiencing ZFS errors.  This guide will help reduce going down the wrong path by using a more systematic approach.</a:t>
            </a:r>
          </a:p>
          <a:p>
            <a:r>
              <a:rPr lang="en-US" sz="1200" dirty="0"/>
              <a:t>Values I used for Good/Bad evaluations are my personal values that I go by, not some industry standard.  Example: “ID5 &lt; 5” means this is my personal value where I allow a few reallocated sectors but when it becomes greater than 5, I replace the drive before complete failure.  Some people may prefer a value of 1 as a failure, a value of 1 to me means to keep a watch on the value, if it starts to increase then that is a problem.</a:t>
            </a:r>
          </a:p>
          <a:p>
            <a:pPr marL="0" indent="0">
              <a:buNone/>
            </a:pPr>
            <a:r>
              <a:rPr lang="en-US" sz="1200" dirty="0"/>
              <a:t>There are four flowcharts:</a:t>
            </a:r>
          </a:p>
          <a:p>
            <a:pPr marL="457200" indent="-457200">
              <a:buAutoNum type="arabicPeriod"/>
            </a:pPr>
            <a:r>
              <a:rPr lang="en-US" sz="1200" b="1" dirty="0"/>
              <a:t>ZFS ERRORS</a:t>
            </a:r>
            <a:r>
              <a:rPr lang="en-US" sz="1200" dirty="0"/>
              <a:t> </a:t>
            </a:r>
          </a:p>
          <a:p>
            <a:pPr marL="457200" indent="-457200">
              <a:buAutoNum type="arabicPeriod"/>
            </a:pPr>
            <a:r>
              <a:rPr lang="en-US" sz="1200" b="1" dirty="0"/>
              <a:t>CRITICAL DRIVE ERRORS</a:t>
            </a:r>
            <a:r>
              <a:rPr lang="en-US" sz="1200" dirty="0"/>
              <a:t> - This flowchart is for what the author considers critical errors.</a:t>
            </a:r>
          </a:p>
          <a:p>
            <a:pPr marL="457200" indent="-457200">
              <a:buAutoNum type="arabicPeriod"/>
            </a:pPr>
            <a:r>
              <a:rPr lang="en-US" sz="1200" b="1" dirty="0"/>
              <a:t>NON-CRITICAL DRIVE ERRORS</a:t>
            </a:r>
            <a:r>
              <a:rPr lang="en-US" sz="1200" dirty="0"/>
              <a:t> – This flowchart is for what the author considers are non-critical errors, however that doesn’t mean they are to be ignored and pushed off.  You still need to take action.</a:t>
            </a:r>
          </a:p>
          <a:p>
            <a:pPr marL="457200" indent="-457200">
              <a:buAutoNum type="arabicPeriod"/>
            </a:pPr>
            <a:r>
              <a:rPr lang="en-US" sz="1200" b="1" dirty="0"/>
              <a:t>SUSPECT FOUL PLAY (ALTERED DRIVE DATA)</a:t>
            </a:r>
            <a:r>
              <a:rPr lang="en-US" sz="1200" dirty="0"/>
              <a:t> – The Seagate Drive Issue Saga (Not only a Seagate issue)</a:t>
            </a:r>
          </a:p>
        </p:txBody>
      </p:sp>
    </p:spTree>
    <p:extLst>
      <p:ext uri="{BB962C8B-B14F-4D97-AF65-F5344CB8AC3E}">
        <p14:creationId xmlns:p14="http://schemas.microsoft.com/office/powerpoint/2010/main" val="3416513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B3B6F1-6BFB-7798-DE06-44D046E0FEA6}"/>
              </a:ext>
            </a:extLst>
          </p:cNvPr>
          <p:cNvSpPr txBox="1"/>
          <p:nvPr/>
        </p:nvSpPr>
        <p:spPr>
          <a:xfrm>
            <a:off x="1295400" y="803560"/>
            <a:ext cx="9601200" cy="3671646"/>
          </a:xfrm>
          <a:prstGeom prst="rect">
            <a:avLst/>
          </a:prstGeom>
          <a:noFill/>
        </p:spPr>
        <p:txBody>
          <a:bodyPr wrap="square">
            <a:spAutoFit/>
          </a:bodyPr>
          <a:lstStyle/>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sz="11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START/STOP a SMART TEST (</a:t>
            </a:r>
            <a:r>
              <a:rPr kumimoji="0" lang="en-US" sz="1100" b="1" i="0" u="none"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cs typeface="Times New Roman" panose="02020603050405020304" pitchFamily="18" charset="0"/>
              </a:rPr>
              <a:t>NVME UNIQUE, IF SMARTCTL DOES NOT WORK</a:t>
            </a:r>
            <a:r>
              <a:rPr kumimoji="0" lang="en-US" sz="11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1" i="0" u="none" strike="noStrike" kern="1200" cap="none" spc="0" normalizeH="0" baseline="0" noProof="0" dirty="0">
                <a:ln>
                  <a:noFill/>
                </a:ln>
                <a:solidFill>
                  <a:srgbClr val="FF0000"/>
                </a:solidFill>
                <a:effectLst/>
                <a:uLnTx/>
                <a:uFillTx/>
                <a:latin typeface="Calibri" panose="020F0502020204030204" pitchFamily="34" charset="0"/>
                <a:ea typeface="Calibri" panose="020F0502020204030204" pitchFamily="34" charset="0"/>
                <a:cs typeface="Times New Roman" panose="02020603050405020304" pitchFamily="18" charset="0"/>
              </a:rPr>
              <a:t>These commands if misused could be destructive, enter as written.</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SHORT TEST</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r>
              <a:rPr kumimoji="0" lang="en-US" sz="11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nvme</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device-self-test /dev/</a:t>
            </a:r>
            <a:r>
              <a:rPr kumimoji="0" lang="en-US" sz="1100" b="0" i="0" u="none" strike="noStrike" kern="1200" cap="none" spc="0" normalizeH="0" baseline="0" noProof="0" dirty="0">
                <a:ln>
                  <a:noFill/>
                </a:ln>
                <a:solidFill>
                  <a:srgbClr val="ED7D31"/>
                </a:solidFill>
                <a:effectLst/>
                <a:uLnTx/>
                <a:uFillTx/>
                <a:latin typeface="Calibri" panose="020F0502020204030204" pitchFamily="34" charset="0"/>
                <a:ea typeface="Calibri" panose="020F0502020204030204" pitchFamily="34" charset="0"/>
                <a:cs typeface="Times New Roman" panose="02020603050405020304" pitchFamily="18" charset="0"/>
              </a:rPr>
              <a:t>nvme0 </a:t>
            </a: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-s 1`</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[SCALE]: Run a “short” SMART test on the drive.</a:t>
            </a: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r>
              <a:rPr kumimoji="0" lang="en-US" sz="11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nvmecontrol</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sz="11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selftest</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-c 1 </a:t>
            </a:r>
            <a:r>
              <a:rPr kumimoji="0" lang="en-US" sz="1100" b="0" i="0" u="none" strike="noStrike" kern="1200" cap="none" spc="0" normalizeH="0" baseline="0" noProof="0" dirty="0">
                <a:ln>
                  <a:noFill/>
                </a:ln>
                <a:solidFill>
                  <a:srgbClr val="ED7D31"/>
                </a:solidFill>
                <a:effectLst/>
                <a:uLnTx/>
                <a:uFillTx/>
                <a:latin typeface="Calibri" panose="020F0502020204030204" pitchFamily="34" charset="0"/>
                <a:ea typeface="Calibri" panose="020F0502020204030204" pitchFamily="34" charset="0"/>
                <a:cs typeface="Times New Roman" panose="02020603050405020304" pitchFamily="18" charset="0"/>
              </a:rPr>
              <a:t>nvme0`</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[CORE]: Same as above.</a:t>
            </a: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LONG TEST</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r>
              <a:rPr kumimoji="0" lang="en-US" sz="11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nvme</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device-self-test /dev/</a:t>
            </a:r>
            <a:r>
              <a:rPr kumimoji="0" lang="en-US" sz="1100" b="0" i="0" u="none" strike="noStrike" kern="1200" cap="none" spc="0" normalizeH="0" baseline="0" noProof="0" dirty="0">
                <a:ln>
                  <a:noFill/>
                </a:ln>
                <a:solidFill>
                  <a:srgbClr val="ED7D31"/>
                </a:solidFill>
                <a:effectLst/>
                <a:uLnTx/>
                <a:uFillTx/>
                <a:latin typeface="Calibri" panose="020F0502020204030204" pitchFamily="34" charset="0"/>
                <a:ea typeface="Calibri" panose="020F0502020204030204" pitchFamily="34" charset="0"/>
                <a:cs typeface="Times New Roman" panose="02020603050405020304" pitchFamily="18" charset="0"/>
              </a:rPr>
              <a:t>nvme0 </a:t>
            </a: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-s 2`</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[SCALE]: Run a “long” SMART test on the drive.</a:t>
            </a: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r>
              <a:rPr kumimoji="0" lang="en-US" sz="11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nvmecontrol</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sz="11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selftest</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-c 2 </a:t>
            </a:r>
            <a:r>
              <a:rPr kumimoji="0" lang="en-US" sz="1100" b="0" i="0" u="none" strike="noStrike" kern="1200" cap="none" spc="0" normalizeH="0" baseline="0" noProof="0" dirty="0">
                <a:ln>
                  <a:noFill/>
                </a:ln>
                <a:solidFill>
                  <a:srgbClr val="ED7D31"/>
                </a:solidFill>
                <a:effectLst/>
                <a:uLnTx/>
                <a:uFillTx/>
                <a:latin typeface="Calibri" panose="020F0502020204030204" pitchFamily="34" charset="0"/>
                <a:ea typeface="Calibri" panose="020F0502020204030204" pitchFamily="34" charset="0"/>
                <a:cs typeface="Times New Roman" panose="02020603050405020304" pitchFamily="18" charset="0"/>
              </a:rPr>
              <a:t>nvme0`</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[CORE]: Same as above.</a:t>
            </a: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sz="11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STOP SMART TEST</a:t>
            </a:r>
            <a:endPar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r>
              <a:rPr kumimoji="0" lang="en-US" sz="11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nvme</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device-self-test /dev/</a:t>
            </a:r>
            <a:r>
              <a:rPr kumimoji="0" lang="en-US" sz="1100" b="0" i="0" u="none" strike="noStrike" kern="1200" cap="none" spc="0" normalizeH="0" baseline="0" noProof="0" dirty="0">
                <a:ln>
                  <a:noFill/>
                </a:ln>
                <a:solidFill>
                  <a:srgbClr val="ED7D31"/>
                </a:solidFill>
                <a:effectLst/>
                <a:uLnTx/>
                <a:uFillTx/>
                <a:latin typeface="Calibri" panose="020F0502020204030204" pitchFamily="34" charset="0"/>
                <a:ea typeface="Calibri" panose="020F0502020204030204" pitchFamily="34" charset="0"/>
                <a:cs typeface="Times New Roman" panose="02020603050405020304" pitchFamily="18" charset="0"/>
              </a:rPr>
              <a:t>nvme0 </a:t>
            </a:r>
            <a:r>
              <a:rPr kumimoji="0" lang="en-US" sz="11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Times New Roman" panose="02020603050405020304" pitchFamily="18" charset="0"/>
              </a:rPr>
              <a:t>-s 0xf`</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[SCALE]: This will abort the current SMART test if one is running.</a:t>
            </a:r>
          </a:p>
          <a:p>
            <a:pPr marL="2743200" marR="0" lvl="0" indent="-2743200" algn="l" defTabSz="914400" rtl="0" eaLnBrk="1" fontAlgn="auto" latinLnBrk="0" hangingPunct="1">
              <a:lnSpc>
                <a:spcPct val="107000"/>
              </a:lnSpc>
              <a:spcBef>
                <a:spcPts val="0"/>
              </a:spcBef>
              <a:spcAft>
                <a:spcPts val="80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r>
              <a:rPr kumimoji="0" lang="en-US" sz="11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nvmecontrol</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r>
              <a:rPr kumimoji="0" lang="en-US" sz="11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selftest</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-c 0xf </a:t>
            </a:r>
            <a:r>
              <a:rPr kumimoji="0" lang="en-US" sz="1100" b="0" i="0" u="none" strike="noStrike" kern="1200" cap="none" spc="0" normalizeH="0" baseline="0" noProof="0" dirty="0">
                <a:ln>
                  <a:noFill/>
                </a:ln>
                <a:solidFill>
                  <a:srgbClr val="ED7D31"/>
                </a:solidFill>
                <a:effectLst/>
                <a:uLnTx/>
                <a:uFillTx/>
                <a:latin typeface="Calibri" panose="020F0502020204030204" pitchFamily="34" charset="0"/>
                <a:ea typeface="Calibri" panose="020F0502020204030204" pitchFamily="34" charset="0"/>
                <a:cs typeface="Times New Roman" panose="02020603050405020304" pitchFamily="18" charset="0"/>
              </a:rPr>
              <a:t>nvme0`</a:t>
            </a:r>
            <a:r>
              <a:rPr kumimoji="0" lang="en-US" sz="11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[CORE]: Same as above.</a:t>
            </a:r>
            <a:endParaRPr lang="en-US" dirty="0"/>
          </a:p>
        </p:txBody>
      </p:sp>
    </p:spTree>
    <p:extLst>
      <p:ext uri="{BB962C8B-B14F-4D97-AF65-F5344CB8AC3E}">
        <p14:creationId xmlns:p14="http://schemas.microsoft.com/office/powerpoint/2010/main" val="3896767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71CE7E-F3B3-F472-D3D3-3091E5AA62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9EB345-8E9A-4AD7-892E-8B46E40C2692}"/>
              </a:ext>
            </a:extLst>
          </p:cNvPr>
          <p:cNvSpPr>
            <a:spLocks noGrp="1"/>
          </p:cNvSpPr>
          <p:nvPr>
            <p:ph type="title"/>
          </p:nvPr>
        </p:nvSpPr>
        <p:spPr>
          <a:xfrm>
            <a:off x="838200" y="295563"/>
            <a:ext cx="10515600" cy="868652"/>
          </a:xfrm>
        </p:spPr>
        <p:txBody>
          <a:bodyPr/>
          <a:lstStyle/>
          <a:p>
            <a:r>
              <a:rPr lang="en-US" dirty="0"/>
              <a:t>Hey Doc, How do I do something?</a:t>
            </a:r>
          </a:p>
        </p:txBody>
      </p:sp>
      <p:sp>
        <p:nvSpPr>
          <p:cNvPr id="3" name="Content Placeholder 2">
            <a:extLst>
              <a:ext uri="{FF2B5EF4-FFF2-40B4-BE49-F238E27FC236}">
                <a16:creationId xmlns:a16="http://schemas.microsoft.com/office/drawing/2014/main" id="{F3B2E783-68A8-6612-A066-419EB2762F80}"/>
              </a:ext>
            </a:extLst>
          </p:cNvPr>
          <p:cNvSpPr>
            <a:spLocks noGrp="1"/>
          </p:cNvSpPr>
          <p:nvPr>
            <p:ph idx="1"/>
          </p:nvPr>
        </p:nvSpPr>
        <p:spPr>
          <a:xfrm>
            <a:off x="838200" y="1034473"/>
            <a:ext cx="10515600" cy="4662239"/>
          </a:xfrm>
        </p:spPr>
        <p:txBody>
          <a:bodyPr>
            <a:noAutofit/>
          </a:bodyPr>
          <a:lstStyle/>
          <a:p>
            <a:r>
              <a:rPr lang="en-US" sz="1400" dirty="0"/>
              <a:t>This set of flowcharts is not designed to hold your hand and take you step by step to perform the troubleshooting, drive replacements, etc.  These flowcharts are very easy to follow.  ANSWER THE QUESTIONS AS WRITTEN.  Do not assume I meant something different or you might do down the wrong path.</a:t>
            </a:r>
          </a:p>
          <a:p>
            <a:r>
              <a:rPr lang="en-US" sz="1400" dirty="0"/>
              <a:t>Use the </a:t>
            </a:r>
            <a:r>
              <a:rPr lang="en-US" sz="1400" dirty="0" err="1"/>
              <a:t>TrueNAS</a:t>
            </a:r>
            <a:r>
              <a:rPr lang="en-US" sz="1400" dirty="0"/>
              <a:t> Guide to perform things like “How to replace a drive”.  It is there and is well written.</a:t>
            </a:r>
          </a:p>
          <a:p>
            <a:r>
              <a:rPr lang="en-US" sz="1400" dirty="0"/>
              <a:t>To check if you have an SMR drive, you need to play Detective on the internet and find out if your drive is SMR or CMR.  If you have SMR, this could be your problem.</a:t>
            </a:r>
          </a:p>
          <a:p>
            <a:r>
              <a:rPr lang="en-US" sz="1400" dirty="0"/>
              <a:t>These flowcharts will not help you put your pool back ONLINE.  If your pool is ONLINE, then it will help with correcting the common ZFS problems seen, which many people attribute to a drive failure.</a:t>
            </a:r>
          </a:p>
          <a:p>
            <a:r>
              <a:rPr lang="en-US" sz="1400" dirty="0"/>
              <a:t>If you need help, post the entire output of `</a:t>
            </a:r>
            <a:r>
              <a:rPr lang="en-US" sz="1400" dirty="0" err="1"/>
              <a:t>smartctl</a:t>
            </a:r>
            <a:r>
              <a:rPr lang="en-US" sz="1400" dirty="0"/>
              <a:t> –x /dev/???` for interpretation.  Do not hold back any data (serial number exception), thinking you know better.  No one like to ask for data more than once.</a:t>
            </a:r>
          </a:p>
          <a:p>
            <a:r>
              <a:rPr lang="en-US" sz="1400" dirty="0"/>
              <a:t>If you have recommended changes, reach out to me.  I will evaluate it and update if I agree.  </a:t>
            </a:r>
          </a:p>
          <a:p>
            <a:r>
              <a:rPr lang="en-US" sz="1400" dirty="0"/>
              <a:t>Thank you @Alexey for your recommended changes.</a:t>
            </a:r>
          </a:p>
          <a:p>
            <a:endParaRPr lang="en-US" sz="1400" dirty="0"/>
          </a:p>
          <a:p>
            <a:endParaRPr lang="en-US" sz="1400" dirty="0"/>
          </a:p>
          <a:p>
            <a:r>
              <a:rPr lang="en-US" sz="1400" b="1" dirty="0"/>
              <a:t>Disclaimer Again</a:t>
            </a:r>
            <a:r>
              <a:rPr lang="en-US" sz="1400" dirty="0"/>
              <a:t>:  All of the commands in these flowcharts are safe “if” you use them as prescribed. If you find yourself not sure what you should do, STOP!  Ask the forum members.  No one wants to see a person lose data.  That could one of us in the future, it certainly was us in the past.  Pain, lots of pain.</a:t>
            </a:r>
          </a:p>
          <a:p>
            <a:endParaRPr lang="en-US" sz="1400" dirty="0"/>
          </a:p>
          <a:p>
            <a:endParaRPr lang="en-US" sz="1400" dirty="0"/>
          </a:p>
        </p:txBody>
      </p:sp>
    </p:spTree>
    <p:extLst>
      <p:ext uri="{BB962C8B-B14F-4D97-AF65-F5344CB8AC3E}">
        <p14:creationId xmlns:p14="http://schemas.microsoft.com/office/powerpoint/2010/main" val="923855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10AEFE-F468-D11B-22BC-92421D0530C5}"/>
              </a:ext>
            </a:extLst>
          </p:cNvPr>
          <p:cNvSpPr/>
          <p:nvPr/>
        </p:nvSpPr>
        <p:spPr>
          <a:xfrm>
            <a:off x="420876" y="250318"/>
            <a:ext cx="2385622" cy="560877"/>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ZFS Errors</a:t>
            </a:r>
          </a:p>
        </p:txBody>
      </p:sp>
      <p:sp>
        <p:nvSpPr>
          <p:cNvPr id="6" name="Diamond 5">
            <a:extLst>
              <a:ext uri="{FF2B5EF4-FFF2-40B4-BE49-F238E27FC236}">
                <a16:creationId xmlns:a16="http://schemas.microsoft.com/office/drawing/2014/main" id="{130BFDB6-344E-B909-8A6F-8206E897C3C9}"/>
              </a:ext>
            </a:extLst>
          </p:cNvPr>
          <p:cNvSpPr/>
          <p:nvPr/>
        </p:nvSpPr>
        <p:spPr>
          <a:xfrm>
            <a:off x="694287" y="3759170"/>
            <a:ext cx="1792409" cy="1095618"/>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sz="1100" dirty="0">
                <a:solidFill>
                  <a:schemeClr val="tx1"/>
                </a:solidFill>
              </a:rPr>
              <a:t>Do you have Read, Write, or </a:t>
            </a:r>
            <a:r>
              <a:rPr lang="en-US" sz="1100" dirty="0" err="1">
                <a:solidFill>
                  <a:schemeClr val="tx1"/>
                </a:solidFill>
              </a:rPr>
              <a:t>Cksum</a:t>
            </a:r>
            <a:r>
              <a:rPr lang="en-US" sz="1100" dirty="0">
                <a:solidFill>
                  <a:schemeClr val="tx1"/>
                </a:solidFill>
              </a:rPr>
              <a:t> Errors?</a:t>
            </a:r>
          </a:p>
        </p:txBody>
      </p:sp>
      <p:sp>
        <p:nvSpPr>
          <p:cNvPr id="7" name="Flowchart: Alternate Process 6">
            <a:extLst>
              <a:ext uri="{FF2B5EF4-FFF2-40B4-BE49-F238E27FC236}">
                <a16:creationId xmlns:a16="http://schemas.microsoft.com/office/drawing/2014/main" id="{F6B11AF9-D68F-67D4-EBB5-82A6AC295BF8}"/>
              </a:ext>
            </a:extLst>
          </p:cNvPr>
          <p:cNvSpPr/>
          <p:nvPr/>
        </p:nvSpPr>
        <p:spPr>
          <a:xfrm>
            <a:off x="2842113" y="1107094"/>
            <a:ext cx="3258149" cy="739824"/>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200" dirty="0">
                <a:solidFill>
                  <a:schemeClr val="tx1"/>
                </a:solidFill>
              </a:rPr>
              <a:t>This Flowchart does not assist in getting a ZFS Pool back ONLINE.  It can be very involved and you should seek additional help.</a:t>
            </a:r>
          </a:p>
        </p:txBody>
      </p:sp>
      <p:sp>
        <p:nvSpPr>
          <p:cNvPr id="9" name="Diamond 8">
            <a:extLst>
              <a:ext uri="{FF2B5EF4-FFF2-40B4-BE49-F238E27FC236}">
                <a16:creationId xmlns:a16="http://schemas.microsoft.com/office/drawing/2014/main" id="{108487A6-C369-E5FE-D632-F4ECFC881F3A}"/>
              </a:ext>
            </a:extLst>
          </p:cNvPr>
          <p:cNvSpPr/>
          <p:nvPr/>
        </p:nvSpPr>
        <p:spPr>
          <a:xfrm>
            <a:off x="2636490" y="4959845"/>
            <a:ext cx="1967125" cy="1165976"/>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wrap="square" lIns="0" tIns="91440" rIns="0" rtlCol="0" anchor="ctr" anchorCtr="0">
            <a:noAutofit/>
          </a:bodyPr>
          <a:lstStyle/>
          <a:p>
            <a:pPr algn="ctr"/>
            <a:r>
              <a:rPr lang="en-US" sz="1100" dirty="0">
                <a:solidFill>
                  <a:schemeClr val="tx1"/>
                </a:solidFill>
              </a:rPr>
              <a:t>Did the Read, Write, or </a:t>
            </a:r>
            <a:r>
              <a:rPr lang="en-US" sz="1100" dirty="0" err="1">
                <a:solidFill>
                  <a:schemeClr val="tx1"/>
                </a:solidFill>
              </a:rPr>
              <a:t>Cksum</a:t>
            </a:r>
            <a:r>
              <a:rPr lang="en-US" sz="1100" dirty="0">
                <a:solidFill>
                  <a:schemeClr val="tx1"/>
                </a:solidFill>
              </a:rPr>
              <a:t> Errors increase? </a:t>
            </a:r>
            <a:r>
              <a:rPr lang="en-US" sz="1050" dirty="0">
                <a:solidFill>
                  <a:schemeClr val="tx1"/>
                </a:solidFill>
              </a:rPr>
              <a:t>Note any corrupt files</a:t>
            </a:r>
            <a:endParaRPr lang="en-US" sz="1100" dirty="0">
              <a:solidFill>
                <a:schemeClr val="tx1"/>
              </a:solidFill>
            </a:endParaRPr>
          </a:p>
        </p:txBody>
      </p:sp>
      <p:sp>
        <p:nvSpPr>
          <p:cNvPr id="10" name="Diamond 9">
            <a:extLst>
              <a:ext uri="{FF2B5EF4-FFF2-40B4-BE49-F238E27FC236}">
                <a16:creationId xmlns:a16="http://schemas.microsoft.com/office/drawing/2014/main" id="{DEF9AC6D-1CC2-E2C2-AE87-B5272CCEB6AF}"/>
              </a:ext>
            </a:extLst>
          </p:cNvPr>
          <p:cNvSpPr/>
          <p:nvPr/>
        </p:nvSpPr>
        <p:spPr>
          <a:xfrm>
            <a:off x="746242" y="2199081"/>
            <a:ext cx="1723552" cy="1095618"/>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sz="1000" dirty="0">
                <a:solidFill>
                  <a:schemeClr val="tx1"/>
                </a:solidFill>
              </a:rPr>
              <a:t>Is Repaired Data &gt; “0” or  do  you have SCRUB Errors?</a:t>
            </a:r>
          </a:p>
        </p:txBody>
      </p:sp>
      <p:sp>
        <p:nvSpPr>
          <p:cNvPr id="12" name="Flowchart: Alternate Process 11">
            <a:extLst>
              <a:ext uri="{FF2B5EF4-FFF2-40B4-BE49-F238E27FC236}">
                <a16:creationId xmlns:a16="http://schemas.microsoft.com/office/drawing/2014/main" id="{BD9E2B3E-4032-2A00-D809-B5A9C9A4A943}"/>
              </a:ext>
            </a:extLst>
          </p:cNvPr>
          <p:cNvSpPr/>
          <p:nvPr/>
        </p:nvSpPr>
        <p:spPr>
          <a:xfrm>
            <a:off x="5019140" y="5169531"/>
            <a:ext cx="1058388" cy="758815"/>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200" dirty="0">
                <a:solidFill>
                  <a:schemeClr val="tx1"/>
                </a:solidFill>
              </a:rPr>
              <a:t>Run a </a:t>
            </a:r>
            <a:r>
              <a:rPr lang="en-US" sz="1200" dirty="0" err="1">
                <a:solidFill>
                  <a:schemeClr val="tx1"/>
                </a:solidFill>
              </a:rPr>
              <a:t>Zpool</a:t>
            </a:r>
            <a:r>
              <a:rPr lang="en-US" sz="1200" dirty="0">
                <a:solidFill>
                  <a:schemeClr val="tx1"/>
                </a:solidFill>
              </a:rPr>
              <a:t> Clear on your pool</a:t>
            </a:r>
          </a:p>
        </p:txBody>
      </p:sp>
      <p:sp>
        <p:nvSpPr>
          <p:cNvPr id="13" name="Flowchart: Alternate Process 12">
            <a:extLst>
              <a:ext uri="{FF2B5EF4-FFF2-40B4-BE49-F238E27FC236}">
                <a16:creationId xmlns:a16="http://schemas.microsoft.com/office/drawing/2014/main" id="{879D9A3B-435C-34E2-9819-6270D0415418}"/>
              </a:ext>
            </a:extLst>
          </p:cNvPr>
          <p:cNvSpPr/>
          <p:nvPr/>
        </p:nvSpPr>
        <p:spPr>
          <a:xfrm>
            <a:off x="4888923" y="2187241"/>
            <a:ext cx="1355766" cy="589601"/>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200" dirty="0">
                <a:solidFill>
                  <a:schemeClr val="tx1"/>
                </a:solidFill>
              </a:rPr>
              <a:t>Restore any corrupt files from a  backup.</a:t>
            </a:r>
          </a:p>
        </p:txBody>
      </p:sp>
      <p:cxnSp>
        <p:nvCxnSpPr>
          <p:cNvPr id="17" name="Straight Arrow Connector 16">
            <a:extLst>
              <a:ext uri="{FF2B5EF4-FFF2-40B4-BE49-F238E27FC236}">
                <a16:creationId xmlns:a16="http://schemas.microsoft.com/office/drawing/2014/main" id="{79E965D9-FB03-6BEC-6573-C44D83729FFF}"/>
              </a:ext>
            </a:extLst>
          </p:cNvPr>
          <p:cNvCxnSpPr>
            <a:cxnSpLocks/>
            <a:stCxn id="179" idx="1"/>
            <a:endCxn id="6" idx="3"/>
          </p:cNvCxnSpPr>
          <p:nvPr/>
        </p:nvCxnSpPr>
        <p:spPr>
          <a:xfrm flipH="1" flipV="1">
            <a:off x="2486696" y="4306979"/>
            <a:ext cx="273192" cy="6263"/>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46FD8F72-794E-995E-F00E-45C644DB26B8}"/>
              </a:ext>
            </a:extLst>
          </p:cNvPr>
          <p:cNvCxnSpPr>
            <a:cxnSpLocks/>
            <a:stCxn id="272" idx="0"/>
            <a:endCxn id="276" idx="2"/>
          </p:cNvCxnSpPr>
          <p:nvPr/>
        </p:nvCxnSpPr>
        <p:spPr>
          <a:xfrm flipV="1">
            <a:off x="7043077" y="4814243"/>
            <a:ext cx="1767" cy="204737"/>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A75042C9-1D3E-29A0-05FE-C549B4D0AE1D}"/>
              </a:ext>
            </a:extLst>
          </p:cNvPr>
          <p:cNvCxnSpPr>
            <a:cxnSpLocks/>
            <a:stCxn id="286" idx="3"/>
            <a:endCxn id="293" idx="1"/>
          </p:cNvCxnSpPr>
          <p:nvPr/>
        </p:nvCxnSpPr>
        <p:spPr>
          <a:xfrm>
            <a:off x="9515541" y="3223282"/>
            <a:ext cx="320151" cy="5748"/>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0D30D54-2651-D714-E286-3D0A8BC78715}"/>
              </a:ext>
            </a:extLst>
          </p:cNvPr>
          <p:cNvCxnSpPr>
            <a:cxnSpLocks/>
            <a:stCxn id="4" idx="2"/>
            <a:endCxn id="122" idx="0"/>
          </p:cNvCxnSpPr>
          <p:nvPr/>
        </p:nvCxnSpPr>
        <p:spPr>
          <a:xfrm flipH="1">
            <a:off x="1611451" y="811195"/>
            <a:ext cx="2236" cy="127418"/>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E4DE523E-100B-3AEB-95A1-FB4522E564DF}"/>
              </a:ext>
            </a:extLst>
          </p:cNvPr>
          <p:cNvCxnSpPr>
            <a:cxnSpLocks/>
            <a:stCxn id="122" idx="2"/>
            <a:endCxn id="10" idx="0"/>
          </p:cNvCxnSpPr>
          <p:nvPr/>
        </p:nvCxnSpPr>
        <p:spPr>
          <a:xfrm flipH="1">
            <a:off x="1608018" y="2044751"/>
            <a:ext cx="3433" cy="154330"/>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AC1891E3-0ABE-B3F8-90C8-CD8E053FE31F}"/>
              </a:ext>
            </a:extLst>
          </p:cNvPr>
          <p:cNvCxnSpPr>
            <a:cxnSpLocks/>
            <a:stCxn id="9" idx="0"/>
            <a:endCxn id="179" idx="2"/>
          </p:cNvCxnSpPr>
          <p:nvPr/>
        </p:nvCxnSpPr>
        <p:spPr>
          <a:xfrm flipV="1">
            <a:off x="3620053" y="4797566"/>
            <a:ext cx="1611" cy="162279"/>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F8D0AE0E-B57D-4318-C333-C19BB4CA0EAC}"/>
              </a:ext>
            </a:extLst>
          </p:cNvPr>
          <p:cNvCxnSpPr>
            <a:cxnSpLocks/>
            <a:stCxn id="124" idx="3"/>
            <a:endCxn id="9" idx="1"/>
          </p:cNvCxnSpPr>
          <p:nvPr/>
        </p:nvCxnSpPr>
        <p:spPr>
          <a:xfrm>
            <a:off x="1993183" y="5516246"/>
            <a:ext cx="643307" cy="26587"/>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7CC72C58-B16F-878E-65CF-210C8D7B8597}"/>
              </a:ext>
            </a:extLst>
          </p:cNvPr>
          <p:cNvCxnSpPr>
            <a:cxnSpLocks/>
            <a:stCxn id="276" idx="3"/>
            <a:endCxn id="279" idx="1"/>
          </p:cNvCxnSpPr>
          <p:nvPr/>
        </p:nvCxnSpPr>
        <p:spPr>
          <a:xfrm flipV="1">
            <a:off x="7494805" y="4466182"/>
            <a:ext cx="287879" cy="220"/>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9" name="Connector: Elbow 38">
            <a:extLst>
              <a:ext uri="{FF2B5EF4-FFF2-40B4-BE49-F238E27FC236}">
                <a16:creationId xmlns:a16="http://schemas.microsoft.com/office/drawing/2014/main" id="{BC1ED520-1838-5BF2-C93F-DC4AE0D17E6F}"/>
              </a:ext>
            </a:extLst>
          </p:cNvPr>
          <p:cNvCxnSpPr>
            <a:cxnSpLocks/>
            <a:stCxn id="279" idx="2"/>
            <a:endCxn id="272" idx="3"/>
          </p:cNvCxnSpPr>
          <p:nvPr/>
        </p:nvCxnSpPr>
        <p:spPr>
          <a:xfrm rot="5400000">
            <a:off x="7957173" y="4775255"/>
            <a:ext cx="485348" cy="902509"/>
          </a:xfrm>
          <a:prstGeom prst="bentConnector2">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94" name="TextBox 93">
            <a:extLst>
              <a:ext uri="{FF2B5EF4-FFF2-40B4-BE49-F238E27FC236}">
                <a16:creationId xmlns:a16="http://schemas.microsoft.com/office/drawing/2014/main" id="{EB860874-F239-8081-7117-98E9C9C3025C}"/>
              </a:ext>
            </a:extLst>
          </p:cNvPr>
          <p:cNvSpPr txBox="1"/>
          <p:nvPr/>
        </p:nvSpPr>
        <p:spPr>
          <a:xfrm>
            <a:off x="3414612" y="3854323"/>
            <a:ext cx="410741" cy="246221"/>
          </a:xfrm>
          <a:prstGeom prst="rect">
            <a:avLst/>
          </a:prstGeom>
          <a:noFill/>
        </p:spPr>
        <p:txBody>
          <a:bodyPr wrap="square" rtlCol="0">
            <a:spAutoFit/>
          </a:bodyPr>
          <a:lstStyle/>
          <a:p>
            <a:r>
              <a:rPr lang="en-US" sz="1000" b="1" dirty="0"/>
              <a:t>YES</a:t>
            </a:r>
          </a:p>
        </p:txBody>
      </p:sp>
      <p:sp>
        <p:nvSpPr>
          <p:cNvPr id="95" name="TextBox 94">
            <a:extLst>
              <a:ext uri="{FF2B5EF4-FFF2-40B4-BE49-F238E27FC236}">
                <a16:creationId xmlns:a16="http://schemas.microsoft.com/office/drawing/2014/main" id="{D1E12630-BA97-8398-A3D4-A5FE8AAC487F}"/>
              </a:ext>
            </a:extLst>
          </p:cNvPr>
          <p:cNvSpPr txBox="1"/>
          <p:nvPr/>
        </p:nvSpPr>
        <p:spPr>
          <a:xfrm>
            <a:off x="4175912" y="5382404"/>
            <a:ext cx="395497" cy="246221"/>
          </a:xfrm>
          <a:prstGeom prst="rect">
            <a:avLst/>
          </a:prstGeom>
          <a:noFill/>
        </p:spPr>
        <p:txBody>
          <a:bodyPr wrap="square" rtlCol="0">
            <a:spAutoFit/>
          </a:bodyPr>
          <a:lstStyle/>
          <a:p>
            <a:r>
              <a:rPr lang="en-US" sz="1000" b="1" dirty="0"/>
              <a:t>NO</a:t>
            </a:r>
          </a:p>
        </p:txBody>
      </p:sp>
      <p:sp>
        <p:nvSpPr>
          <p:cNvPr id="96" name="TextBox 95">
            <a:extLst>
              <a:ext uri="{FF2B5EF4-FFF2-40B4-BE49-F238E27FC236}">
                <a16:creationId xmlns:a16="http://schemas.microsoft.com/office/drawing/2014/main" id="{E644F031-9D78-AB06-6797-69D4844929AA}"/>
              </a:ext>
            </a:extLst>
          </p:cNvPr>
          <p:cNvSpPr txBox="1"/>
          <p:nvPr/>
        </p:nvSpPr>
        <p:spPr>
          <a:xfrm>
            <a:off x="2140607" y="1363525"/>
            <a:ext cx="395497" cy="246221"/>
          </a:xfrm>
          <a:prstGeom prst="rect">
            <a:avLst/>
          </a:prstGeom>
          <a:noFill/>
        </p:spPr>
        <p:txBody>
          <a:bodyPr wrap="square" rtlCol="0">
            <a:spAutoFit/>
          </a:bodyPr>
          <a:lstStyle/>
          <a:p>
            <a:r>
              <a:rPr lang="en-US" sz="1000" b="1" dirty="0"/>
              <a:t>NO</a:t>
            </a:r>
          </a:p>
        </p:txBody>
      </p:sp>
      <p:sp>
        <p:nvSpPr>
          <p:cNvPr id="98" name="TextBox 97">
            <a:extLst>
              <a:ext uri="{FF2B5EF4-FFF2-40B4-BE49-F238E27FC236}">
                <a16:creationId xmlns:a16="http://schemas.microsoft.com/office/drawing/2014/main" id="{7C24824C-88FF-0A44-B19C-C94AC00350FD}"/>
              </a:ext>
            </a:extLst>
          </p:cNvPr>
          <p:cNvSpPr txBox="1"/>
          <p:nvPr/>
        </p:nvSpPr>
        <p:spPr>
          <a:xfrm>
            <a:off x="2806498" y="4183120"/>
            <a:ext cx="395497" cy="246221"/>
          </a:xfrm>
          <a:prstGeom prst="rect">
            <a:avLst/>
          </a:prstGeom>
          <a:noFill/>
        </p:spPr>
        <p:txBody>
          <a:bodyPr wrap="square" rtlCol="0">
            <a:spAutoFit/>
          </a:bodyPr>
          <a:lstStyle/>
          <a:p>
            <a:r>
              <a:rPr lang="en-US" sz="1000" b="1" dirty="0"/>
              <a:t>NO</a:t>
            </a:r>
          </a:p>
        </p:txBody>
      </p:sp>
      <p:sp>
        <p:nvSpPr>
          <p:cNvPr id="100" name="TextBox 99">
            <a:extLst>
              <a:ext uri="{FF2B5EF4-FFF2-40B4-BE49-F238E27FC236}">
                <a16:creationId xmlns:a16="http://schemas.microsoft.com/office/drawing/2014/main" id="{311E5DA6-8435-A46C-D9AF-8A1988711B08}"/>
              </a:ext>
            </a:extLst>
          </p:cNvPr>
          <p:cNvSpPr txBox="1"/>
          <p:nvPr/>
        </p:nvSpPr>
        <p:spPr>
          <a:xfrm>
            <a:off x="8477850" y="3957673"/>
            <a:ext cx="395497" cy="246221"/>
          </a:xfrm>
          <a:prstGeom prst="rect">
            <a:avLst/>
          </a:prstGeom>
          <a:noFill/>
        </p:spPr>
        <p:txBody>
          <a:bodyPr wrap="square" rtlCol="0">
            <a:spAutoFit/>
          </a:bodyPr>
          <a:lstStyle/>
          <a:p>
            <a:r>
              <a:rPr lang="en-US" sz="1000" b="1" dirty="0"/>
              <a:t>NO</a:t>
            </a:r>
          </a:p>
        </p:txBody>
      </p:sp>
      <p:sp>
        <p:nvSpPr>
          <p:cNvPr id="101" name="TextBox 100">
            <a:extLst>
              <a:ext uri="{FF2B5EF4-FFF2-40B4-BE49-F238E27FC236}">
                <a16:creationId xmlns:a16="http://schemas.microsoft.com/office/drawing/2014/main" id="{AC05D2DE-9D27-DA34-7665-0227272C7C7A}"/>
              </a:ext>
            </a:extLst>
          </p:cNvPr>
          <p:cNvSpPr txBox="1"/>
          <p:nvPr/>
        </p:nvSpPr>
        <p:spPr>
          <a:xfrm>
            <a:off x="9056445" y="3111791"/>
            <a:ext cx="410741" cy="246221"/>
          </a:xfrm>
          <a:prstGeom prst="rect">
            <a:avLst/>
          </a:prstGeom>
          <a:noFill/>
        </p:spPr>
        <p:txBody>
          <a:bodyPr wrap="square" rtlCol="0">
            <a:spAutoFit/>
          </a:bodyPr>
          <a:lstStyle/>
          <a:p>
            <a:r>
              <a:rPr lang="en-US" sz="1000" b="1" dirty="0"/>
              <a:t>YES</a:t>
            </a:r>
          </a:p>
        </p:txBody>
      </p:sp>
      <p:sp>
        <p:nvSpPr>
          <p:cNvPr id="105" name="TextBox 104">
            <a:extLst>
              <a:ext uri="{FF2B5EF4-FFF2-40B4-BE49-F238E27FC236}">
                <a16:creationId xmlns:a16="http://schemas.microsoft.com/office/drawing/2014/main" id="{22048B64-EC8D-6C02-655E-1155F55EC44E}"/>
              </a:ext>
            </a:extLst>
          </p:cNvPr>
          <p:cNvSpPr txBox="1"/>
          <p:nvPr/>
        </p:nvSpPr>
        <p:spPr>
          <a:xfrm>
            <a:off x="1393411" y="4599421"/>
            <a:ext cx="410741" cy="246221"/>
          </a:xfrm>
          <a:prstGeom prst="rect">
            <a:avLst/>
          </a:prstGeom>
          <a:noFill/>
        </p:spPr>
        <p:txBody>
          <a:bodyPr wrap="square" rtlCol="0">
            <a:spAutoFit/>
          </a:bodyPr>
          <a:lstStyle/>
          <a:p>
            <a:r>
              <a:rPr lang="en-US" sz="1000" b="1" dirty="0"/>
              <a:t>YES</a:t>
            </a:r>
          </a:p>
        </p:txBody>
      </p:sp>
      <p:sp>
        <p:nvSpPr>
          <p:cNvPr id="106" name="TextBox 105">
            <a:extLst>
              <a:ext uri="{FF2B5EF4-FFF2-40B4-BE49-F238E27FC236}">
                <a16:creationId xmlns:a16="http://schemas.microsoft.com/office/drawing/2014/main" id="{68035077-443C-8693-85E3-9790942E50B6}"/>
              </a:ext>
            </a:extLst>
          </p:cNvPr>
          <p:cNvSpPr txBox="1"/>
          <p:nvPr/>
        </p:nvSpPr>
        <p:spPr>
          <a:xfrm>
            <a:off x="3414681" y="4976107"/>
            <a:ext cx="410741" cy="246221"/>
          </a:xfrm>
          <a:prstGeom prst="rect">
            <a:avLst/>
          </a:prstGeom>
          <a:noFill/>
        </p:spPr>
        <p:txBody>
          <a:bodyPr wrap="square" rtlCol="0">
            <a:spAutoFit/>
          </a:bodyPr>
          <a:lstStyle/>
          <a:p>
            <a:r>
              <a:rPr lang="en-US" sz="1000" b="1" dirty="0"/>
              <a:t>YES</a:t>
            </a:r>
          </a:p>
        </p:txBody>
      </p:sp>
      <p:sp>
        <p:nvSpPr>
          <p:cNvPr id="107" name="TextBox 106">
            <a:extLst>
              <a:ext uri="{FF2B5EF4-FFF2-40B4-BE49-F238E27FC236}">
                <a16:creationId xmlns:a16="http://schemas.microsoft.com/office/drawing/2014/main" id="{9576B2D3-700A-824B-1B79-D5B16E57B7F4}"/>
              </a:ext>
            </a:extLst>
          </p:cNvPr>
          <p:cNvSpPr txBox="1"/>
          <p:nvPr/>
        </p:nvSpPr>
        <p:spPr>
          <a:xfrm>
            <a:off x="8445729" y="4732914"/>
            <a:ext cx="410741" cy="246221"/>
          </a:xfrm>
          <a:prstGeom prst="rect">
            <a:avLst/>
          </a:prstGeom>
          <a:noFill/>
        </p:spPr>
        <p:txBody>
          <a:bodyPr wrap="square" rtlCol="0">
            <a:spAutoFit/>
          </a:bodyPr>
          <a:lstStyle/>
          <a:p>
            <a:r>
              <a:rPr lang="en-US" sz="1000" b="1" dirty="0"/>
              <a:t>YES</a:t>
            </a:r>
          </a:p>
        </p:txBody>
      </p:sp>
      <p:sp>
        <p:nvSpPr>
          <p:cNvPr id="108" name="TextBox 107">
            <a:extLst>
              <a:ext uri="{FF2B5EF4-FFF2-40B4-BE49-F238E27FC236}">
                <a16:creationId xmlns:a16="http://schemas.microsoft.com/office/drawing/2014/main" id="{A658D9FF-49AE-39FA-449D-76D3DAA352C8}"/>
              </a:ext>
            </a:extLst>
          </p:cNvPr>
          <p:cNvSpPr txBox="1"/>
          <p:nvPr/>
        </p:nvSpPr>
        <p:spPr>
          <a:xfrm>
            <a:off x="773469" y="2623779"/>
            <a:ext cx="410741" cy="246221"/>
          </a:xfrm>
          <a:prstGeom prst="rect">
            <a:avLst/>
          </a:prstGeom>
          <a:noFill/>
        </p:spPr>
        <p:txBody>
          <a:bodyPr wrap="square" rtlCol="0">
            <a:spAutoFit/>
          </a:bodyPr>
          <a:lstStyle/>
          <a:p>
            <a:r>
              <a:rPr lang="en-US" sz="1000" b="1" dirty="0"/>
              <a:t>YES</a:t>
            </a:r>
          </a:p>
        </p:txBody>
      </p:sp>
      <p:sp>
        <p:nvSpPr>
          <p:cNvPr id="124" name="Flowchart: Alternate Process 123">
            <a:extLst>
              <a:ext uri="{FF2B5EF4-FFF2-40B4-BE49-F238E27FC236}">
                <a16:creationId xmlns:a16="http://schemas.microsoft.com/office/drawing/2014/main" id="{22D175C2-15DE-FAFF-F75D-1533D061C60D}"/>
              </a:ext>
            </a:extLst>
          </p:cNvPr>
          <p:cNvSpPr/>
          <p:nvPr/>
        </p:nvSpPr>
        <p:spPr>
          <a:xfrm>
            <a:off x="1194199" y="5191623"/>
            <a:ext cx="798984" cy="649246"/>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200" dirty="0">
                <a:solidFill>
                  <a:schemeClr val="tx1"/>
                </a:solidFill>
              </a:rPr>
              <a:t>Run a Scrub</a:t>
            </a:r>
          </a:p>
        </p:txBody>
      </p:sp>
      <p:sp>
        <p:nvSpPr>
          <p:cNvPr id="125" name="Flowchart: Alternate Process 124">
            <a:extLst>
              <a:ext uri="{FF2B5EF4-FFF2-40B4-BE49-F238E27FC236}">
                <a16:creationId xmlns:a16="http://schemas.microsoft.com/office/drawing/2014/main" id="{8EFBF738-FAF8-6856-9882-EA5BB082A131}"/>
              </a:ext>
            </a:extLst>
          </p:cNvPr>
          <p:cNvSpPr/>
          <p:nvPr/>
        </p:nvSpPr>
        <p:spPr>
          <a:xfrm>
            <a:off x="5155130" y="4222069"/>
            <a:ext cx="794046" cy="695683"/>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200" dirty="0">
                <a:solidFill>
                  <a:schemeClr val="tx1"/>
                </a:solidFill>
              </a:rPr>
              <a:t>Run a Scrub</a:t>
            </a:r>
          </a:p>
        </p:txBody>
      </p:sp>
      <p:cxnSp>
        <p:nvCxnSpPr>
          <p:cNvPr id="128" name="Connector: Elbow 127">
            <a:extLst>
              <a:ext uri="{FF2B5EF4-FFF2-40B4-BE49-F238E27FC236}">
                <a16:creationId xmlns:a16="http://schemas.microsoft.com/office/drawing/2014/main" id="{28EFF55D-4CAA-6111-A409-BE29FE0CEA6D}"/>
              </a:ext>
            </a:extLst>
          </p:cNvPr>
          <p:cNvCxnSpPr>
            <a:cxnSpLocks/>
            <a:stCxn id="6" idx="2"/>
            <a:endCxn id="124" idx="0"/>
          </p:cNvCxnSpPr>
          <p:nvPr/>
        </p:nvCxnSpPr>
        <p:spPr>
          <a:xfrm rot="16200000" flipH="1">
            <a:off x="1423674" y="5021605"/>
            <a:ext cx="336835" cy="3199"/>
          </a:xfrm>
          <a:prstGeom prst="bentConnector3">
            <a:avLst>
              <a:gd name="adj1" fmla="val 50000"/>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151" name="Straight Arrow Connector 150">
            <a:extLst>
              <a:ext uri="{FF2B5EF4-FFF2-40B4-BE49-F238E27FC236}">
                <a16:creationId xmlns:a16="http://schemas.microsoft.com/office/drawing/2014/main" id="{EB37D19D-74DF-7354-4F92-31F6C28EA520}"/>
              </a:ext>
            </a:extLst>
          </p:cNvPr>
          <p:cNvCxnSpPr>
            <a:cxnSpLocks/>
            <a:stCxn id="12" idx="0"/>
            <a:endCxn id="125" idx="2"/>
          </p:cNvCxnSpPr>
          <p:nvPr/>
        </p:nvCxnSpPr>
        <p:spPr>
          <a:xfrm flipV="1">
            <a:off x="5548334" y="4917752"/>
            <a:ext cx="3819" cy="251779"/>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90AAEC6D-F91A-76B8-A01F-ED33D50C4953}"/>
              </a:ext>
            </a:extLst>
          </p:cNvPr>
          <p:cNvCxnSpPr>
            <a:cxnSpLocks/>
            <a:stCxn id="13" idx="3"/>
            <a:endCxn id="174" idx="1"/>
          </p:cNvCxnSpPr>
          <p:nvPr/>
        </p:nvCxnSpPr>
        <p:spPr>
          <a:xfrm>
            <a:off x="6244689" y="2482042"/>
            <a:ext cx="639999" cy="2673"/>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153" name="Straight Arrow Connector 152">
            <a:extLst>
              <a:ext uri="{FF2B5EF4-FFF2-40B4-BE49-F238E27FC236}">
                <a16:creationId xmlns:a16="http://schemas.microsoft.com/office/drawing/2014/main" id="{32D15AE8-E3AA-017D-B59C-919889FB92CA}"/>
              </a:ext>
            </a:extLst>
          </p:cNvPr>
          <p:cNvCxnSpPr>
            <a:cxnSpLocks/>
            <a:stCxn id="125" idx="0"/>
            <a:endCxn id="169" idx="2"/>
          </p:cNvCxnSpPr>
          <p:nvPr/>
        </p:nvCxnSpPr>
        <p:spPr>
          <a:xfrm flipV="1">
            <a:off x="5552153" y="3993928"/>
            <a:ext cx="4788" cy="228141"/>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F61D8412-B09E-F8B1-67BD-CEAC4A5DA93F}"/>
              </a:ext>
            </a:extLst>
          </p:cNvPr>
          <p:cNvCxnSpPr>
            <a:cxnSpLocks/>
            <a:stCxn id="179" idx="0"/>
            <a:endCxn id="187" idx="2"/>
          </p:cNvCxnSpPr>
          <p:nvPr/>
        </p:nvCxnSpPr>
        <p:spPr>
          <a:xfrm flipV="1">
            <a:off x="3621664" y="3650595"/>
            <a:ext cx="9596" cy="178322"/>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169" name="Diamond 168">
            <a:extLst>
              <a:ext uri="{FF2B5EF4-FFF2-40B4-BE49-F238E27FC236}">
                <a16:creationId xmlns:a16="http://schemas.microsoft.com/office/drawing/2014/main" id="{432D8D0C-DFF0-03BF-4378-25D9BF96AE03}"/>
              </a:ext>
            </a:extLst>
          </p:cNvPr>
          <p:cNvSpPr/>
          <p:nvPr/>
        </p:nvSpPr>
        <p:spPr>
          <a:xfrm>
            <a:off x="4759063" y="3004501"/>
            <a:ext cx="1595756" cy="989427"/>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200" dirty="0">
                <a:solidFill>
                  <a:schemeClr val="tx1"/>
                </a:solidFill>
              </a:rPr>
              <a:t>Do you still have errors?</a:t>
            </a:r>
          </a:p>
        </p:txBody>
      </p:sp>
      <p:sp>
        <p:nvSpPr>
          <p:cNvPr id="174" name="Flowchart: Alternate Process 173">
            <a:extLst>
              <a:ext uri="{FF2B5EF4-FFF2-40B4-BE49-F238E27FC236}">
                <a16:creationId xmlns:a16="http://schemas.microsoft.com/office/drawing/2014/main" id="{DD5DB4BD-27E9-65AF-43A5-28AFF3A9EE06}"/>
              </a:ext>
            </a:extLst>
          </p:cNvPr>
          <p:cNvSpPr/>
          <p:nvPr/>
        </p:nvSpPr>
        <p:spPr>
          <a:xfrm>
            <a:off x="6884688" y="2228474"/>
            <a:ext cx="1553499" cy="512482"/>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200" dirty="0">
                <a:solidFill>
                  <a:schemeClr val="tx1"/>
                </a:solidFill>
              </a:rPr>
              <a:t>Problem Corrected</a:t>
            </a:r>
          </a:p>
        </p:txBody>
      </p:sp>
      <p:cxnSp>
        <p:nvCxnSpPr>
          <p:cNvPr id="175" name="Straight Arrow Connector 174">
            <a:extLst>
              <a:ext uri="{FF2B5EF4-FFF2-40B4-BE49-F238E27FC236}">
                <a16:creationId xmlns:a16="http://schemas.microsoft.com/office/drawing/2014/main" id="{E1F44CD9-1B9B-4B6B-1F55-D7BE3F55C1C3}"/>
              </a:ext>
            </a:extLst>
          </p:cNvPr>
          <p:cNvCxnSpPr>
            <a:cxnSpLocks/>
            <a:stCxn id="10" idx="2"/>
            <a:endCxn id="6" idx="0"/>
          </p:cNvCxnSpPr>
          <p:nvPr/>
        </p:nvCxnSpPr>
        <p:spPr>
          <a:xfrm flipH="1">
            <a:off x="1590492" y="3294699"/>
            <a:ext cx="17526" cy="464471"/>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176" name="Straight Arrow Connector 175">
            <a:extLst>
              <a:ext uri="{FF2B5EF4-FFF2-40B4-BE49-F238E27FC236}">
                <a16:creationId xmlns:a16="http://schemas.microsoft.com/office/drawing/2014/main" id="{F484E529-F46F-2A9F-778D-95D2363D8660}"/>
              </a:ext>
            </a:extLst>
          </p:cNvPr>
          <p:cNvCxnSpPr>
            <a:cxnSpLocks/>
            <a:stCxn id="169" idx="0"/>
            <a:endCxn id="13" idx="2"/>
          </p:cNvCxnSpPr>
          <p:nvPr/>
        </p:nvCxnSpPr>
        <p:spPr>
          <a:xfrm flipV="1">
            <a:off x="5556941" y="2776842"/>
            <a:ext cx="9865" cy="227659"/>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179" name="Diamond 178">
            <a:extLst>
              <a:ext uri="{FF2B5EF4-FFF2-40B4-BE49-F238E27FC236}">
                <a16:creationId xmlns:a16="http://schemas.microsoft.com/office/drawing/2014/main" id="{14FA40EC-8DF2-8A64-F2B6-D7968088DA3B}"/>
              </a:ext>
            </a:extLst>
          </p:cNvPr>
          <p:cNvSpPr/>
          <p:nvPr/>
        </p:nvSpPr>
        <p:spPr>
          <a:xfrm>
            <a:off x="2759888" y="3828917"/>
            <a:ext cx="1723552" cy="968649"/>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lIns="0" tIns="91440" rIns="0" bIns="0" rtlCol="0" anchor="ctr">
            <a:noAutofit/>
          </a:bodyPr>
          <a:lstStyle/>
          <a:p>
            <a:pPr algn="ctr"/>
            <a:r>
              <a:rPr lang="en-US" sz="1000" dirty="0">
                <a:solidFill>
                  <a:schemeClr val="tx1"/>
                </a:solidFill>
              </a:rPr>
              <a:t>Have you been through this loop more than twice?</a:t>
            </a:r>
          </a:p>
        </p:txBody>
      </p:sp>
      <p:sp>
        <p:nvSpPr>
          <p:cNvPr id="187" name="Flowchart: Alternate Process 186">
            <a:extLst>
              <a:ext uri="{FF2B5EF4-FFF2-40B4-BE49-F238E27FC236}">
                <a16:creationId xmlns:a16="http://schemas.microsoft.com/office/drawing/2014/main" id="{5EA3E55B-80EB-1C16-89AB-2B747D0EF1F6}"/>
              </a:ext>
            </a:extLst>
          </p:cNvPr>
          <p:cNvSpPr/>
          <p:nvPr/>
        </p:nvSpPr>
        <p:spPr>
          <a:xfrm>
            <a:off x="2736619" y="2901220"/>
            <a:ext cx="1789281" cy="749375"/>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You have a serious problem, backup your data and seek additional help.</a:t>
            </a:r>
          </a:p>
        </p:txBody>
      </p:sp>
      <p:cxnSp>
        <p:nvCxnSpPr>
          <p:cNvPr id="188" name="Straight Arrow Connector 187">
            <a:extLst>
              <a:ext uri="{FF2B5EF4-FFF2-40B4-BE49-F238E27FC236}">
                <a16:creationId xmlns:a16="http://schemas.microsoft.com/office/drawing/2014/main" id="{CCBC186F-1B99-9238-B8FE-96836315915C}"/>
              </a:ext>
            </a:extLst>
          </p:cNvPr>
          <p:cNvCxnSpPr>
            <a:cxnSpLocks/>
            <a:stCxn id="9" idx="3"/>
            <a:endCxn id="12" idx="1"/>
          </p:cNvCxnSpPr>
          <p:nvPr/>
        </p:nvCxnSpPr>
        <p:spPr>
          <a:xfrm>
            <a:off x="4603615" y="5542833"/>
            <a:ext cx="415525" cy="6106"/>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97" name="Connector: Elbow 296">
            <a:extLst>
              <a:ext uri="{FF2B5EF4-FFF2-40B4-BE49-F238E27FC236}">
                <a16:creationId xmlns:a16="http://schemas.microsoft.com/office/drawing/2014/main" id="{17990C24-94BD-D5AE-5408-B62E1159A2EF}"/>
              </a:ext>
            </a:extLst>
          </p:cNvPr>
          <p:cNvCxnSpPr>
            <a:cxnSpLocks/>
            <a:stCxn id="10" idx="1"/>
            <a:endCxn id="272" idx="2"/>
          </p:cNvCxnSpPr>
          <p:nvPr/>
        </p:nvCxnSpPr>
        <p:spPr>
          <a:xfrm rot="10800000" flipH="1" flipV="1">
            <a:off x="746241" y="2746890"/>
            <a:ext cx="6296835" cy="3172496"/>
          </a:xfrm>
          <a:prstGeom prst="bentConnector4">
            <a:avLst>
              <a:gd name="adj1" fmla="val -6857"/>
              <a:gd name="adj2" fmla="val 118269"/>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103" name="Connector: Elbow 102">
            <a:extLst>
              <a:ext uri="{FF2B5EF4-FFF2-40B4-BE49-F238E27FC236}">
                <a16:creationId xmlns:a16="http://schemas.microsoft.com/office/drawing/2014/main" id="{A573C825-BBC5-1588-6F2C-0265DE75FA04}"/>
              </a:ext>
            </a:extLst>
          </p:cNvPr>
          <p:cNvCxnSpPr>
            <a:cxnSpLocks/>
            <a:stCxn id="279" idx="0"/>
            <a:endCxn id="286" idx="2"/>
          </p:cNvCxnSpPr>
          <p:nvPr/>
        </p:nvCxnSpPr>
        <p:spPr>
          <a:xfrm rot="5400000" flipH="1" flipV="1">
            <a:off x="8531972" y="3826736"/>
            <a:ext cx="240923" cy="2664"/>
          </a:xfrm>
          <a:prstGeom prst="bentConnector3">
            <a:avLst>
              <a:gd name="adj1" fmla="val 50000"/>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114" name="Straight Arrow Connector 113">
            <a:extLst>
              <a:ext uri="{FF2B5EF4-FFF2-40B4-BE49-F238E27FC236}">
                <a16:creationId xmlns:a16="http://schemas.microsoft.com/office/drawing/2014/main" id="{4ECC7983-5305-7E23-EFC5-A3A3AEA71056}"/>
              </a:ext>
            </a:extLst>
          </p:cNvPr>
          <p:cNvCxnSpPr>
            <a:cxnSpLocks/>
            <a:stCxn id="293" idx="0"/>
          </p:cNvCxnSpPr>
          <p:nvPr/>
        </p:nvCxnSpPr>
        <p:spPr>
          <a:xfrm flipV="1">
            <a:off x="10666703" y="2550245"/>
            <a:ext cx="0" cy="196367"/>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122" name="Diamond 121">
            <a:extLst>
              <a:ext uri="{FF2B5EF4-FFF2-40B4-BE49-F238E27FC236}">
                <a16:creationId xmlns:a16="http://schemas.microsoft.com/office/drawing/2014/main" id="{DACCAFD2-FD69-0E27-C518-757B591BDE8A}"/>
              </a:ext>
            </a:extLst>
          </p:cNvPr>
          <p:cNvSpPr/>
          <p:nvPr/>
        </p:nvSpPr>
        <p:spPr>
          <a:xfrm>
            <a:off x="685299" y="938613"/>
            <a:ext cx="1852304" cy="1106138"/>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sz="1050" dirty="0">
                <a:solidFill>
                  <a:schemeClr val="tx1"/>
                </a:solidFill>
              </a:rPr>
              <a:t>Is your </a:t>
            </a:r>
            <a:r>
              <a:rPr lang="en-US" sz="1050" b="1" dirty="0">
                <a:solidFill>
                  <a:schemeClr val="tx1"/>
                </a:solidFill>
              </a:rPr>
              <a:t>pool state </a:t>
            </a:r>
            <a:r>
              <a:rPr lang="en-US" sz="1050" dirty="0">
                <a:solidFill>
                  <a:schemeClr val="tx1"/>
                </a:solidFill>
              </a:rPr>
              <a:t>“ONLINE” or “DEGRADED</a:t>
            </a:r>
            <a:r>
              <a:rPr lang="en-US" sz="1200" dirty="0">
                <a:solidFill>
                  <a:schemeClr val="tx1"/>
                </a:solidFill>
              </a:rPr>
              <a:t>”?</a:t>
            </a:r>
          </a:p>
        </p:txBody>
      </p:sp>
      <p:sp>
        <p:nvSpPr>
          <p:cNvPr id="140" name="TextBox 139">
            <a:extLst>
              <a:ext uri="{FF2B5EF4-FFF2-40B4-BE49-F238E27FC236}">
                <a16:creationId xmlns:a16="http://schemas.microsoft.com/office/drawing/2014/main" id="{48D7D6D9-D7C2-857E-564B-9F12BBF252B2}"/>
              </a:ext>
            </a:extLst>
          </p:cNvPr>
          <p:cNvSpPr txBox="1"/>
          <p:nvPr/>
        </p:nvSpPr>
        <p:spPr>
          <a:xfrm>
            <a:off x="1431416" y="3047139"/>
            <a:ext cx="395497" cy="246221"/>
          </a:xfrm>
          <a:prstGeom prst="rect">
            <a:avLst/>
          </a:prstGeom>
          <a:noFill/>
        </p:spPr>
        <p:txBody>
          <a:bodyPr wrap="square" rtlCol="0">
            <a:spAutoFit/>
          </a:bodyPr>
          <a:lstStyle/>
          <a:p>
            <a:r>
              <a:rPr lang="en-US" sz="1000" b="1" dirty="0"/>
              <a:t>NO</a:t>
            </a:r>
          </a:p>
        </p:txBody>
      </p:sp>
      <p:sp>
        <p:nvSpPr>
          <p:cNvPr id="142" name="TextBox 141">
            <a:extLst>
              <a:ext uri="{FF2B5EF4-FFF2-40B4-BE49-F238E27FC236}">
                <a16:creationId xmlns:a16="http://schemas.microsoft.com/office/drawing/2014/main" id="{FDF675E4-734F-CA3E-1468-2389F6DB46DC}"/>
              </a:ext>
            </a:extLst>
          </p:cNvPr>
          <p:cNvSpPr txBox="1"/>
          <p:nvPr/>
        </p:nvSpPr>
        <p:spPr>
          <a:xfrm>
            <a:off x="1421636" y="1728512"/>
            <a:ext cx="410741" cy="246221"/>
          </a:xfrm>
          <a:prstGeom prst="rect">
            <a:avLst/>
          </a:prstGeom>
          <a:noFill/>
        </p:spPr>
        <p:txBody>
          <a:bodyPr wrap="square" rtlCol="0">
            <a:spAutoFit/>
          </a:bodyPr>
          <a:lstStyle/>
          <a:p>
            <a:r>
              <a:rPr lang="en-US" sz="1000" b="1" dirty="0"/>
              <a:t>YES</a:t>
            </a:r>
          </a:p>
        </p:txBody>
      </p:sp>
      <p:cxnSp>
        <p:nvCxnSpPr>
          <p:cNvPr id="143" name="Straight Arrow Connector 142">
            <a:extLst>
              <a:ext uri="{FF2B5EF4-FFF2-40B4-BE49-F238E27FC236}">
                <a16:creationId xmlns:a16="http://schemas.microsoft.com/office/drawing/2014/main" id="{F58F8BF9-4BCB-BBCF-FD58-845DE7770629}"/>
              </a:ext>
            </a:extLst>
          </p:cNvPr>
          <p:cNvCxnSpPr>
            <a:cxnSpLocks/>
            <a:stCxn id="122" idx="3"/>
            <a:endCxn id="7" idx="1"/>
          </p:cNvCxnSpPr>
          <p:nvPr/>
        </p:nvCxnSpPr>
        <p:spPr>
          <a:xfrm flipV="1">
            <a:off x="2537603" y="1477006"/>
            <a:ext cx="304510" cy="14676"/>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0A728748-D8D1-ED3B-7495-487270713A51}"/>
              </a:ext>
            </a:extLst>
          </p:cNvPr>
          <p:cNvCxnSpPr>
            <a:cxnSpLocks/>
            <a:stCxn id="293" idx="2"/>
            <a:endCxn id="319" idx="0"/>
          </p:cNvCxnSpPr>
          <p:nvPr/>
        </p:nvCxnSpPr>
        <p:spPr>
          <a:xfrm>
            <a:off x="10666703" y="3711448"/>
            <a:ext cx="1463" cy="344443"/>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43D55DEE-157A-A16C-5F9C-27F713CA6954}"/>
              </a:ext>
            </a:extLst>
          </p:cNvPr>
          <p:cNvSpPr txBox="1"/>
          <p:nvPr/>
        </p:nvSpPr>
        <p:spPr>
          <a:xfrm>
            <a:off x="4787262" y="3381420"/>
            <a:ext cx="410741" cy="246221"/>
          </a:xfrm>
          <a:prstGeom prst="rect">
            <a:avLst/>
          </a:prstGeom>
          <a:noFill/>
        </p:spPr>
        <p:txBody>
          <a:bodyPr wrap="square" rtlCol="0">
            <a:spAutoFit/>
          </a:bodyPr>
          <a:lstStyle/>
          <a:p>
            <a:r>
              <a:rPr lang="en-US" sz="1000" b="1" dirty="0"/>
              <a:t>YES</a:t>
            </a:r>
          </a:p>
        </p:txBody>
      </p:sp>
      <p:sp>
        <p:nvSpPr>
          <p:cNvPr id="28" name="TextBox 27">
            <a:extLst>
              <a:ext uri="{FF2B5EF4-FFF2-40B4-BE49-F238E27FC236}">
                <a16:creationId xmlns:a16="http://schemas.microsoft.com/office/drawing/2014/main" id="{F56888ED-C56D-2D71-8DB6-85E2FFE2BD2C}"/>
              </a:ext>
            </a:extLst>
          </p:cNvPr>
          <p:cNvSpPr txBox="1"/>
          <p:nvPr/>
        </p:nvSpPr>
        <p:spPr>
          <a:xfrm>
            <a:off x="5358696" y="3022803"/>
            <a:ext cx="395497" cy="246221"/>
          </a:xfrm>
          <a:prstGeom prst="rect">
            <a:avLst/>
          </a:prstGeom>
          <a:noFill/>
        </p:spPr>
        <p:txBody>
          <a:bodyPr wrap="square" rtlCol="0">
            <a:spAutoFit/>
          </a:bodyPr>
          <a:lstStyle/>
          <a:p>
            <a:r>
              <a:rPr lang="en-US" sz="1000" b="1" dirty="0"/>
              <a:t>NO</a:t>
            </a:r>
          </a:p>
        </p:txBody>
      </p:sp>
      <p:sp>
        <p:nvSpPr>
          <p:cNvPr id="3" name="TextBox 2">
            <a:extLst>
              <a:ext uri="{FF2B5EF4-FFF2-40B4-BE49-F238E27FC236}">
                <a16:creationId xmlns:a16="http://schemas.microsoft.com/office/drawing/2014/main" id="{7BB87037-5939-132D-E329-BE784D80730F}"/>
              </a:ext>
            </a:extLst>
          </p:cNvPr>
          <p:cNvSpPr txBox="1"/>
          <p:nvPr/>
        </p:nvSpPr>
        <p:spPr>
          <a:xfrm>
            <a:off x="10492321" y="3467928"/>
            <a:ext cx="395497" cy="246221"/>
          </a:xfrm>
          <a:prstGeom prst="rect">
            <a:avLst/>
          </a:prstGeom>
          <a:noFill/>
        </p:spPr>
        <p:txBody>
          <a:bodyPr wrap="square" rtlCol="0">
            <a:spAutoFit/>
          </a:bodyPr>
          <a:lstStyle/>
          <a:p>
            <a:r>
              <a:rPr lang="en-US" sz="1000" b="1" dirty="0"/>
              <a:t>NO</a:t>
            </a:r>
          </a:p>
        </p:txBody>
      </p:sp>
      <p:sp>
        <p:nvSpPr>
          <p:cNvPr id="5" name="TextBox 4">
            <a:extLst>
              <a:ext uri="{FF2B5EF4-FFF2-40B4-BE49-F238E27FC236}">
                <a16:creationId xmlns:a16="http://schemas.microsoft.com/office/drawing/2014/main" id="{A066A081-0434-8F6E-1B64-298796015ED9}"/>
              </a:ext>
            </a:extLst>
          </p:cNvPr>
          <p:cNvSpPr txBox="1"/>
          <p:nvPr/>
        </p:nvSpPr>
        <p:spPr>
          <a:xfrm>
            <a:off x="10471361" y="2790091"/>
            <a:ext cx="410741" cy="246221"/>
          </a:xfrm>
          <a:prstGeom prst="rect">
            <a:avLst/>
          </a:prstGeom>
          <a:noFill/>
        </p:spPr>
        <p:txBody>
          <a:bodyPr wrap="square" rtlCol="0">
            <a:spAutoFit/>
          </a:bodyPr>
          <a:lstStyle/>
          <a:p>
            <a:r>
              <a:rPr lang="en-US" sz="1000" b="1" dirty="0"/>
              <a:t>YES</a:t>
            </a:r>
          </a:p>
        </p:txBody>
      </p:sp>
      <p:cxnSp>
        <p:nvCxnSpPr>
          <p:cNvPr id="40" name="Connector: Elbow 39">
            <a:extLst>
              <a:ext uri="{FF2B5EF4-FFF2-40B4-BE49-F238E27FC236}">
                <a16:creationId xmlns:a16="http://schemas.microsoft.com/office/drawing/2014/main" id="{25AB1716-D16E-229E-1CEA-5A069C6C79C6}"/>
              </a:ext>
            </a:extLst>
          </p:cNvPr>
          <p:cNvCxnSpPr>
            <a:cxnSpLocks/>
            <a:stCxn id="169" idx="1"/>
            <a:endCxn id="179" idx="3"/>
          </p:cNvCxnSpPr>
          <p:nvPr/>
        </p:nvCxnSpPr>
        <p:spPr>
          <a:xfrm rot="10800000" flipV="1">
            <a:off x="4483441" y="3499214"/>
            <a:ext cx="275623" cy="814027"/>
          </a:xfrm>
          <a:prstGeom prst="bentConnector3">
            <a:avLst>
              <a:gd name="adj1" fmla="val 36596"/>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81" name="TextBox 80">
            <a:extLst>
              <a:ext uri="{FF2B5EF4-FFF2-40B4-BE49-F238E27FC236}">
                <a16:creationId xmlns:a16="http://schemas.microsoft.com/office/drawing/2014/main" id="{F245C72E-EAD7-E278-5BFE-9EC640D3161E}"/>
              </a:ext>
            </a:extLst>
          </p:cNvPr>
          <p:cNvSpPr txBox="1"/>
          <p:nvPr/>
        </p:nvSpPr>
        <p:spPr>
          <a:xfrm>
            <a:off x="8474711" y="2762375"/>
            <a:ext cx="395497" cy="246221"/>
          </a:xfrm>
          <a:prstGeom prst="rect">
            <a:avLst/>
          </a:prstGeom>
          <a:noFill/>
        </p:spPr>
        <p:txBody>
          <a:bodyPr wrap="square" rtlCol="0">
            <a:spAutoFit/>
          </a:bodyPr>
          <a:lstStyle/>
          <a:p>
            <a:r>
              <a:rPr lang="en-US" sz="1000" b="1" dirty="0"/>
              <a:t>NO</a:t>
            </a:r>
          </a:p>
        </p:txBody>
      </p:sp>
      <p:cxnSp>
        <p:nvCxnSpPr>
          <p:cNvPr id="83" name="Connector: Elbow 82">
            <a:extLst>
              <a:ext uri="{FF2B5EF4-FFF2-40B4-BE49-F238E27FC236}">
                <a16:creationId xmlns:a16="http://schemas.microsoft.com/office/drawing/2014/main" id="{38E36DC5-0007-698A-65FF-D5D0C8E107AD}"/>
              </a:ext>
            </a:extLst>
          </p:cNvPr>
          <p:cNvCxnSpPr>
            <a:cxnSpLocks/>
            <a:stCxn id="286" idx="0"/>
            <a:endCxn id="10" idx="3"/>
          </p:cNvCxnSpPr>
          <p:nvPr/>
        </p:nvCxnSpPr>
        <p:spPr>
          <a:xfrm rot="16200000" flipH="1" flipV="1">
            <a:off x="5557813" y="-349063"/>
            <a:ext cx="7933" cy="6183971"/>
          </a:xfrm>
          <a:prstGeom prst="bentConnector4">
            <a:avLst>
              <a:gd name="adj1" fmla="val -9285264"/>
              <a:gd name="adj2" fmla="val 88333"/>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272" name="Flowchart: Alternate Process 271">
            <a:extLst>
              <a:ext uri="{FF2B5EF4-FFF2-40B4-BE49-F238E27FC236}">
                <a16:creationId xmlns:a16="http://schemas.microsoft.com/office/drawing/2014/main" id="{2A4EF712-B44F-7C01-1834-686E0D2613C2}"/>
              </a:ext>
            </a:extLst>
          </p:cNvPr>
          <p:cNvSpPr/>
          <p:nvPr/>
        </p:nvSpPr>
        <p:spPr>
          <a:xfrm>
            <a:off x="6337562" y="5018980"/>
            <a:ext cx="1411030" cy="900406"/>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200" dirty="0">
                <a:solidFill>
                  <a:schemeClr val="tx1"/>
                </a:solidFill>
              </a:rPr>
              <a:t>Record the names of the corrupt files and delete them.</a:t>
            </a:r>
          </a:p>
        </p:txBody>
      </p:sp>
      <p:sp>
        <p:nvSpPr>
          <p:cNvPr id="276" name="Flowchart: Alternate Process 275">
            <a:extLst>
              <a:ext uri="{FF2B5EF4-FFF2-40B4-BE49-F238E27FC236}">
                <a16:creationId xmlns:a16="http://schemas.microsoft.com/office/drawing/2014/main" id="{C5AA6601-4E50-2F40-6F20-166325D54717}"/>
              </a:ext>
            </a:extLst>
          </p:cNvPr>
          <p:cNvSpPr/>
          <p:nvPr/>
        </p:nvSpPr>
        <p:spPr>
          <a:xfrm>
            <a:off x="6594882" y="4118560"/>
            <a:ext cx="899923" cy="695683"/>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200" dirty="0">
                <a:solidFill>
                  <a:schemeClr val="tx1"/>
                </a:solidFill>
              </a:rPr>
              <a:t>Run a Scrub</a:t>
            </a:r>
          </a:p>
        </p:txBody>
      </p:sp>
      <p:sp>
        <p:nvSpPr>
          <p:cNvPr id="279" name="Diamond 278">
            <a:extLst>
              <a:ext uri="{FF2B5EF4-FFF2-40B4-BE49-F238E27FC236}">
                <a16:creationId xmlns:a16="http://schemas.microsoft.com/office/drawing/2014/main" id="{BB16D847-3A29-000B-04D1-61BBB148BC7A}"/>
              </a:ext>
            </a:extLst>
          </p:cNvPr>
          <p:cNvSpPr/>
          <p:nvPr/>
        </p:nvSpPr>
        <p:spPr>
          <a:xfrm>
            <a:off x="7782684" y="3948529"/>
            <a:ext cx="1736833" cy="1035306"/>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900" dirty="0">
                <a:solidFill>
                  <a:schemeClr val="tx1"/>
                </a:solidFill>
              </a:rPr>
              <a:t>Do you still have Repaired Data errors?</a:t>
            </a:r>
          </a:p>
        </p:txBody>
      </p:sp>
      <p:sp>
        <p:nvSpPr>
          <p:cNvPr id="286" name="Diamond 285">
            <a:extLst>
              <a:ext uri="{FF2B5EF4-FFF2-40B4-BE49-F238E27FC236}">
                <a16:creationId xmlns:a16="http://schemas.microsoft.com/office/drawing/2014/main" id="{08A28E27-3C1D-A6AE-0926-A1226009BB06}"/>
              </a:ext>
            </a:extLst>
          </p:cNvPr>
          <p:cNvSpPr/>
          <p:nvPr/>
        </p:nvSpPr>
        <p:spPr>
          <a:xfrm>
            <a:off x="7791989" y="2738957"/>
            <a:ext cx="1723552" cy="968649"/>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sz="900" dirty="0">
                <a:solidFill>
                  <a:schemeClr val="tx1"/>
                </a:solidFill>
              </a:rPr>
              <a:t>Have you been through this loop more than twice?</a:t>
            </a:r>
          </a:p>
        </p:txBody>
      </p:sp>
      <p:sp>
        <p:nvSpPr>
          <p:cNvPr id="293" name="Diamond 292">
            <a:extLst>
              <a:ext uri="{FF2B5EF4-FFF2-40B4-BE49-F238E27FC236}">
                <a16:creationId xmlns:a16="http://schemas.microsoft.com/office/drawing/2014/main" id="{C0CF6EA5-6BE8-1C0C-1718-882CD2EB5D08}"/>
              </a:ext>
            </a:extLst>
          </p:cNvPr>
          <p:cNvSpPr/>
          <p:nvPr/>
        </p:nvSpPr>
        <p:spPr>
          <a:xfrm>
            <a:off x="9835692" y="2746612"/>
            <a:ext cx="1662021" cy="964836"/>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850" dirty="0">
                <a:solidFill>
                  <a:schemeClr val="tx1"/>
                </a:solidFill>
              </a:rPr>
              <a:t>Are the errors associated ONLY with one drive?</a:t>
            </a:r>
          </a:p>
        </p:txBody>
      </p:sp>
      <p:sp>
        <p:nvSpPr>
          <p:cNvPr id="318" name="Flowchart: Alternate Process 317">
            <a:extLst>
              <a:ext uri="{FF2B5EF4-FFF2-40B4-BE49-F238E27FC236}">
                <a16:creationId xmlns:a16="http://schemas.microsoft.com/office/drawing/2014/main" id="{BD5DF7DF-72BF-8909-B518-02FD1E458B42}"/>
              </a:ext>
            </a:extLst>
          </p:cNvPr>
          <p:cNvSpPr/>
          <p:nvPr/>
        </p:nvSpPr>
        <p:spPr>
          <a:xfrm>
            <a:off x="9078186" y="1878225"/>
            <a:ext cx="2781889" cy="672020"/>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200" dirty="0">
                <a:solidFill>
                  <a:schemeClr val="tx1"/>
                </a:solidFill>
              </a:rPr>
              <a:t>Troubleshoot the drive error using the Critical and Non-Critical Flow Charts.</a:t>
            </a:r>
          </a:p>
        </p:txBody>
      </p:sp>
      <p:sp>
        <p:nvSpPr>
          <p:cNvPr id="319" name="Flowchart: Alternate Process 318">
            <a:extLst>
              <a:ext uri="{FF2B5EF4-FFF2-40B4-BE49-F238E27FC236}">
                <a16:creationId xmlns:a16="http://schemas.microsoft.com/office/drawing/2014/main" id="{9C773C27-F8F7-6D9E-8394-F4BE0684F980}"/>
              </a:ext>
            </a:extLst>
          </p:cNvPr>
          <p:cNvSpPr/>
          <p:nvPr/>
        </p:nvSpPr>
        <p:spPr>
          <a:xfrm>
            <a:off x="9735029" y="4055891"/>
            <a:ext cx="1866273" cy="820581"/>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You have a serious problem, backup your data and seek additional help.</a:t>
            </a:r>
          </a:p>
        </p:txBody>
      </p:sp>
      <p:sp>
        <p:nvSpPr>
          <p:cNvPr id="340" name="TextBox 339">
            <a:extLst>
              <a:ext uri="{FF2B5EF4-FFF2-40B4-BE49-F238E27FC236}">
                <a16:creationId xmlns:a16="http://schemas.microsoft.com/office/drawing/2014/main" id="{BB057349-83FF-A2E4-7070-184997D99339}"/>
              </a:ext>
            </a:extLst>
          </p:cNvPr>
          <p:cNvSpPr txBox="1"/>
          <p:nvPr/>
        </p:nvSpPr>
        <p:spPr>
          <a:xfrm>
            <a:off x="723690" y="4187740"/>
            <a:ext cx="395497" cy="246221"/>
          </a:xfrm>
          <a:prstGeom prst="rect">
            <a:avLst/>
          </a:prstGeom>
          <a:noFill/>
        </p:spPr>
        <p:txBody>
          <a:bodyPr wrap="square" rtlCol="0">
            <a:spAutoFit/>
          </a:bodyPr>
          <a:lstStyle/>
          <a:p>
            <a:r>
              <a:rPr lang="en-US" sz="1000" b="1" dirty="0"/>
              <a:t>NO</a:t>
            </a:r>
          </a:p>
        </p:txBody>
      </p:sp>
      <p:cxnSp>
        <p:nvCxnSpPr>
          <p:cNvPr id="341" name="Connector: Elbow 340">
            <a:extLst>
              <a:ext uri="{FF2B5EF4-FFF2-40B4-BE49-F238E27FC236}">
                <a16:creationId xmlns:a16="http://schemas.microsoft.com/office/drawing/2014/main" id="{717B273F-EBE0-31A1-4B29-E7D0E2944C37}"/>
              </a:ext>
            </a:extLst>
          </p:cNvPr>
          <p:cNvCxnSpPr>
            <a:cxnSpLocks/>
            <a:stCxn id="6" idx="1"/>
            <a:endCxn id="12" idx="2"/>
          </p:cNvCxnSpPr>
          <p:nvPr/>
        </p:nvCxnSpPr>
        <p:spPr>
          <a:xfrm rot="10800000" flipH="1" flipV="1">
            <a:off x="694286" y="4306978"/>
            <a:ext cx="4854047" cy="1621367"/>
          </a:xfrm>
          <a:prstGeom prst="bentConnector4">
            <a:avLst>
              <a:gd name="adj1" fmla="val -4709"/>
              <a:gd name="adj2" fmla="val 121995"/>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363" name="Flowchart: Alternate Process 362">
            <a:extLst>
              <a:ext uri="{FF2B5EF4-FFF2-40B4-BE49-F238E27FC236}">
                <a16:creationId xmlns:a16="http://schemas.microsoft.com/office/drawing/2014/main" id="{5DE3D918-49A4-3F1F-8BC0-6A9A40BE86E9}"/>
              </a:ext>
            </a:extLst>
          </p:cNvPr>
          <p:cNvSpPr/>
          <p:nvPr/>
        </p:nvSpPr>
        <p:spPr>
          <a:xfrm>
            <a:off x="6244689" y="252812"/>
            <a:ext cx="5615387" cy="1455853"/>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r>
              <a:rPr lang="en-US" sz="1400" b="1" dirty="0">
                <a:solidFill>
                  <a:schemeClr val="tx1"/>
                </a:solidFill>
              </a:rPr>
              <a:t>How To Use:</a:t>
            </a:r>
          </a:p>
          <a:p>
            <a:pPr algn="ctr"/>
            <a:r>
              <a:rPr lang="en-US" sz="1400" dirty="0">
                <a:solidFill>
                  <a:schemeClr val="tx1"/>
                </a:solidFill>
              </a:rPr>
              <a:t>Read each block carefully and answer each question.  If you need to perform a task such as “Run a Scrub”, refer to Appendix B for the command(s) required to perform the action.</a:t>
            </a:r>
          </a:p>
          <a:p>
            <a:pPr algn="ctr"/>
            <a:endParaRPr lang="en-US" sz="1400" b="1" dirty="0">
              <a:solidFill>
                <a:schemeClr val="tx1"/>
              </a:solidFill>
            </a:endParaRPr>
          </a:p>
          <a:p>
            <a:pPr algn="ctr"/>
            <a:r>
              <a:rPr lang="en-US" sz="1400" b="1" dirty="0">
                <a:solidFill>
                  <a:schemeClr val="tx1"/>
                </a:solidFill>
              </a:rPr>
              <a:t>Note: </a:t>
            </a:r>
            <a:r>
              <a:rPr lang="en-US" sz="1400" dirty="0">
                <a:solidFill>
                  <a:schemeClr val="tx1"/>
                </a:solidFill>
              </a:rPr>
              <a:t>If you get stuck in a loop more than 2 times, exit the loop and seek additional help.  Use your brain, repeating the same operation over and over again without any change is a waste of your time.</a:t>
            </a:r>
          </a:p>
          <a:p>
            <a:pPr algn="ctr"/>
            <a:endParaRPr lang="en-US" sz="1400" dirty="0">
              <a:solidFill>
                <a:schemeClr val="tx1"/>
              </a:solidFill>
            </a:endParaRPr>
          </a:p>
        </p:txBody>
      </p:sp>
      <p:sp>
        <p:nvSpPr>
          <p:cNvPr id="372" name="Rectangle 371">
            <a:extLst>
              <a:ext uri="{FF2B5EF4-FFF2-40B4-BE49-F238E27FC236}">
                <a16:creationId xmlns:a16="http://schemas.microsoft.com/office/drawing/2014/main" id="{461047FA-3729-BC12-DAE8-F2BC982E2089}"/>
              </a:ext>
            </a:extLst>
          </p:cNvPr>
          <p:cNvSpPr/>
          <p:nvPr/>
        </p:nvSpPr>
        <p:spPr>
          <a:xfrm>
            <a:off x="8909874" y="6029325"/>
            <a:ext cx="2950201" cy="560877"/>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ZFS Errors Sheet 1 of 2</a:t>
            </a:r>
          </a:p>
        </p:txBody>
      </p:sp>
    </p:spTree>
    <p:extLst>
      <p:ext uri="{BB962C8B-B14F-4D97-AF65-F5344CB8AC3E}">
        <p14:creationId xmlns:p14="http://schemas.microsoft.com/office/powerpoint/2010/main" val="2897797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F65A5-65C8-0320-765F-0734E85BF455}"/>
            </a:ext>
          </a:extLst>
        </p:cNvPr>
        <p:cNvGrpSpPr/>
        <p:nvPr/>
      </p:nvGrpSpPr>
      <p:grpSpPr>
        <a:xfrm>
          <a:off x="0" y="0"/>
          <a:ext cx="0" cy="0"/>
          <a:chOff x="0" y="0"/>
          <a:chExt cx="0" cy="0"/>
        </a:xfrm>
      </p:grpSpPr>
      <p:sp>
        <p:nvSpPr>
          <p:cNvPr id="90" name="Rectangle 89">
            <a:extLst>
              <a:ext uri="{FF2B5EF4-FFF2-40B4-BE49-F238E27FC236}">
                <a16:creationId xmlns:a16="http://schemas.microsoft.com/office/drawing/2014/main" id="{3E48526D-8872-3429-7516-1E7D6893373A}"/>
              </a:ext>
            </a:extLst>
          </p:cNvPr>
          <p:cNvSpPr/>
          <p:nvPr/>
        </p:nvSpPr>
        <p:spPr>
          <a:xfrm>
            <a:off x="1360635" y="335352"/>
            <a:ext cx="2815110" cy="575928"/>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ZFS Slow Pool</a:t>
            </a:r>
          </a:p>
          <a:p>
            <a:pPr algn="ctr"/>
            <a:r>
              <a:rPr lang="en-US" sz="900" b="1" dirty="0">
                <a:solidFill>
                  <a:schemeClr val="tx1"/>
                </a:solidFill>
              </a:rPr>
              <a:t>(The pool is so slow today, what happened?)</a:t>
            </a:r>
          </a:p>
        </p:txBody>
      </p:sp>
      <p:sp>
        <p:nvSpPr>
          <p:cNvPr id="91" name="Diamond 90">
            <a:extLst>
              <a:ext uri="{FF2B5EF4-FFF2-40B4-BE49-F238E27FC236}">
                <a16:creationId xmlns:a16="http://schemas.microsoft.com/office/drawing/2014/main" id="{D1FAAA53-4E85-5496-5FA1-A28BC8389A2B}"/>
              </a:ext>
            </a:extLst>
          </p:cNvPr>
          <p:cNvSpPr/>
          <p:nvPr/>
        </p:nvSpPr>
        <p:spPr>
          <a:xfrm>
            <a:off x="1925949" y="1150629"/>
            <a:ext cx="1684481" cy="1142189"/>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sz="1200" dirty="0">
                <a:solidFill>
                  <a:schemeClr val="tx1"/>
                </a:solidFill>
              </a:rPr>
              <a:t>Is your Used Space Over 80%?</a:t>
            </a:r>
          </a:p>
        </p:txBody>
      </p:sp>
      <p:sp>
        <p:nvSpPr>
          <p:cNvPr id="92" name="Flowchart: Alternate Process 91">
            <a:extLst>
              <a:ext uri="{FF2B5EF4-FFF2-40B4-BE49-F238E27FC236}">
                <a16:creationId xmlns:a16="http://schemas.microsoft.com/office/drawing/2014/main" id="{6DC1D72D-0F31-9349-6F79-57347AC28443}"/>
              </a:ext>
            </a:extLst>
          </p:cNvPr>
          <p:cNvSpPr/>
          <p:nvPr/>
        </p:nvSpPr>
        <p:spPr>
          <a:xfrm>
            <a:off x="4361383" y="1062878"/>
            <a:ext cx="2624632" cy="1295188"/>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US" sz="1200" dirty="0">
                <a:solidFill>
                  <a:schemeClr val="tx1"/>
                </a:solidFill>
              </a:rPr>
              <a:t>The pool has limited space to write data and it slows everything down.  Typically, when it hits 90% full, it slows down considerably.  Reduce your pool capacity below 80%</a:t>
            </a:r>
          </a:p>
        </p:txBody>
      </p:sp>
      <p:sp>
        <p:nvSpPr>
          <p:cNvPr id="93" name="Flowchart: Alternate Process 92">
            <a:extLst>
              <a:ext uri="{FF2B5EF4-FFF2-40B4-BE49-F238E27FC236}">
                <a16:creationId xmlns:a16="http://schemas.microsoft.com/office/drawing/2014/main" id="{C20284BC-DF32-39A4-FBCB-D8073E1D09DF}"/>
              </a:ext>
            </a:extLst>
          </p:cNvPr>
          <p:cNvSpPr/>
          <p:nvPr/>
        </p:nvSpPr>
        <p:spPr>
          <a:xfrm>
            <a:off x="4361382" y="4557169"/>
            <a:ext cx="2898399" cy="1307922"/>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lIns="91440" tIns="0" rIns="0" bIns="0" rtlCol="0" anchor="ctr">
            <a:noAutofit/>
          </a:bodyPr>
          <a:lstStyle/>
          <a:p>
            <a:pPr marL="228600" indent="-228600">
              <a:buAutoNum type="arabicPeriod"/>
            </a:pPr>
            <a:r>
              <a:rPr lang="en-US" sz="1200" dirty="0">
                <a:solidFill>
                  <a:schemeClr val="tx1"/>
                </a:solidFill>
              </a:rPr>
              <a:t>Did you Reboot?</a:t>
            </a:r>
          </a:p>
          <a:p>
            <a:pPr marL="228600" indent="-228600">
              <a:buAutoNum type="arabicPeriod"/>
            </a:pPr>
            <a:r>
              <a:rPr lang="en-US" sz="1200" dirty="0">
                <a:solidFill>
                  <a:schemeClr val="tx1"/>
                </a:solidFill>
              </a:rPr>
              <a:t>Check to see if your NAS is just Busy</a:t>
            </a:r>
          </a:p>
          <a:p>
            <a:pPr marL="228600" indent="-228600">
              <a:buAutoNum type="arabicPeriod"/>
            </a:pPr>
            <a:r>
              <a:rPr lang="en-US" sz="1200" dirty="0">
                <a:solidFill>
                  <a:schemeClr val="tx1"/>
                </a:solidFill>
              </a:rPr>
              <a:t>Check SNAPSHOTS</a:t>
            </a:r>
          </a:p>
          <a:p>
            <a:pPr marL="228600" indent="-228600">
              <a:buAutoNum type="arabicPeriod"/>
            </a:pPr>
            <a:r>
              <a:rPr lang="en-US" sz="1200" dirty="0">
                <a:solidFill>
                  <a:schemeClr val="tx1"/>
                </a:solidFill>
              </a:rPr>
              <a:t>Check SWAP SPACE</a:t>
            </a:r>
          </a:p>
          <a:p>
            <a:pPr marL="228600" indent="-228600">
              <a:buAutoNum type="arabicPeriod"/>
            </a:pPr>
            <a:r>
              <a:rPr lang="en-US" sz="1200" dirty="0">
                <a:solidFill>
                  <a:schemeClr val="tx1"/>
                </a:solidFill>
              </a:rPr>
              <a:t>Seek Additional Help</a:t>
            </a:r>
          </a:p>
        </p:txBody>
      </p:sp>
      <p:cxnSp>
        <p:nvCxnSpPr>
          <p:cNvPr id="114" name="Straight Arrow Connector 113">
            <a:extLst>
              <a:ext uri="{FF2B5EF4-FFF2-40B4-BE49-F238E27FC236}">
                <a16:creationId xmlns:a16="http://schemas.microsoft.com/office/drawing/2014/main" id="{2D64FFC2-0CAA-3385-64BB-DC29EED71477}"/>
              </a:ext>
            </a:extLst>
          </p:cNvPr>
          <p:cNvCxnSpPr>
            <a:cxnSpLocks/>
            <a:stCxn id="91" idx="3"/>
            <a:endCxn id="92" idx="1"/>
          </p:cNvCxnSpPr>
          <p:nvPr/>
        </p:nvCxnSpPr>
        <p:spPr>
          <a:xfrm flipV="1">
            <a:off x="3610430" y="1710472"/>
            <a:ext cx="750953" cy="11252"/>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AF357CA7-D7FE-CB31-D4AB-D832A35283E8}"/>
              </a:ext>
            </a:extLst>
          </p:cNvPr>
          <p:cNvCxnSpPr>
            <a:cxnSpLocks/>
            <a:stCxn id="90" idx="2"/>
            <a:endCxn id="91" idx="0"/>
          </p:cNvCxnSpPr>
          <p:nvPr/>
        </p:nvCxnSpPr>
        <p:spPr>
          <a:xfrm>
            <a:off x="2768190" y="911280"/>
            <a:ext cx="0" cy="239349"/>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40881260-9C41-EF23-1105-093D3759D26E}"/>
              </a:ext>
            </a:extLst>
          </p:cNvPr>
          <p:cNvSpPr txBox="1"/>
          <p:nvPr/>
        </p:nvSpPr>
        <p:spPr>
          <a:xfrm>
            <a:off x="2607384" y="2012657"/>
            <a:ext cx="395497" cy="246221"/>
          </a:xfrm>
          <a:prstGeom prst="rect">
            <a:avLst/>
          </a:prstGeom>
          <a:noFill/>
        </p:spPr>
        <p:txBody>
          <a:bodyPr wrap="square" rtlCol="0">
            <a:spAutoFit/>
          </a:bodyPr>
          <a:lstStyle/>
          <a:p>
            <a:r>
              <a:rPr lang="en-US" sz="1000" b="1" dirty="0"/>
              <a:t>NO</a:t>
            </a:r>
          </a:p>
        </p:txBody>
      </p:sp>
      <p:sp>
        <p:nvSpPr>
          <p:cNvPr id="5" name="TextBox 4">
            <a:extLst>
              <a:ext uri="{FF2B5EF4-FFF2-40B4-BE49-F238E27FC236}">
                <a16:creationId xmlns:a16="http://schemas.microsoft.com/office/drawing/2014/main" id="{151C4F6B-038D-28D2-B6F6-A88331D35535}"/>
              </a:ext>
            </a:extLst>
          </p:cNvPr>
          <p:cNvSpPr txBox="1"/>
          <p:nvPr/>
        </p:nvSpPr>
        <p:spPr>
          <a:xfrm>
            <a:off x="3190453" y="1598612"/>
            <a:ext cx="410741" cy="246221"/>
          </a:xfrm>
          <a:prstGeom prst="rect">
            <a:avLst/>
          </a:prstGeom>
          <a:noFill/>
        </p:spPr>
        <p:txBody>
          <a:bodyPr wrap="square" rtlCol="0">
            <a:spAutoFit/>
          </a:bodyPr>
          <a:lstStyle/>
          <a:p>
            <a:r>
              <a:rPr lang="en-US" sz="1000" b="1" dirty="0"/>
              <a:t>YES</a:t>
            </a:r>
          </a:p>
        </p:txBody>
      </p:sp>
      <p:sp>
        <p:nvSpPr>
          <p:cNvPr id="25" name="Diamond 24">
            <a:extLst>
              <a:ext uri="{FF2B5EF4-FFF2-40B4-BE49-F238E27FC236}">
                <a16:creationId xmlns:a16="http://schemas.microsoft.com/office/drawing/2014/main" id="{3BEA7954-777D-5B9A-5438-CF41761DB2D3}"/>
              </a:ext>
            </a:extLst>
          </p:cNvPr>
          <p:cNvSpPr/>
          <p:nvPr/>
        </p:nvSpPr>
        <p:spPr>
          <a:xfrm>
            <a:off x="1966524" y="2820318"/>
            <a:ext cx="1583325" cy="987737"/>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sz="1200" dirty="0">
                <a:solidFill>
                  <a:schemeClr val="tx1"/>
                </a:solidFill>
              </a:rPr>
              <a:t>Do you have SMR drives?</a:t>
            </a:r>
          </a:p>
        </p:txBody>
      </p:sp>
      <p:cxnSp>
        <p:nvCxnSpPr>
          <p:cNvPr id="40" name="Connector: Elbow 39">
            <a:extLst>
              <a:ext uri="{FF2B5EF4-FFF2-40B4-BE49-F238E27FC236}">
                <a16:creationId xmlns:a16="http://schemas.microsoft.com/office/drawing/2014/main" id="{5F355182-5DCD-A916-52C9-EEEC8AA0C29D}"/>
              </a:ext>
            </a:extLst>
          </p:cNvPr>
          <p:cNvCxnSpPr>
            <a:cxnSpLocks/>
            <a:stCxn id="25" idx="2"/>
            <a:endCxn id="93" idx="1"/>
          </p:cNvCxnSpPr>
          <p:nvPr/>
        </p:nvCxnSpPr>
        <p:spPr>
          <a:xfrm rot="16200000" flipH="1">
            <a:off x="2858247" y="3707994"/>
            <a:ext cx="1403075" cy="1603195"/>
          </a:xfrm>
          <a:prstGeom prst="bentConnector2">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81" name="TextBox 80">
            <a:extLst>
              <a:ext uri="{FF2B5EF4-FFF2-40B4-BE49-F238E27FC236}">
                <a16:creationId xmlns:a16="http://schemas.microsoft.com/office/drawing/2014/main" id="{0CE5BB97-859B-4A02-10B2-EF6F403A88D9}"/>
              </a:ext>
            </a:extLst>
          </p:cNvPr>
          <p:cNvSpPr txBox="1"/>
          <p:nvPr/>
        </p:nvSpPr>
        <p:spPr>
          <a:xfrm>
            <a:off x="2579675" y="3552596"/>
            <a:ext cx="395497" cy="246221"/>
          </a:xfrm>
          <a:prstGeom prst="rect">
            <a:avLst/>
          </a:prstGeom>
          <a:noFill/>
        </p:spPr>
        <p:txBody>
          <a:bodyPr wrap="square" rtlCol="0">
            <a:spAutoFit/>
          </a:bodyPr>
          <a:lstStyle/>
          <a:p>
            <a:r>
              <a:rPr lang="en-US" sz="1000" b="1" dirty="0"/>
              <a:t>NO</a:t>
            </a:r>
          </a:p>
        </p:txBody>
      </p:sp>
      <p:sp>
        <p:nvSpPr>
          <p:cNvPr id="82" name="TextBox 81">
            <a:extLst>
              <a:ext uri="{FF2B5EF4-FFF2-40B4-BE49-F238E27FC236}">
                <a16:creationId xmlns:a16="http://schemas.microsoft.com/office/drawing/2014/main" id="{0CFEA76C-C7BC-5DEC-64A8-A489D0BC156A}"/>
              </a:ext>
            </a:extLst>
          </p:cNvPr>
          <p:cNvSpPr txBox="1"/>
          <p:nvPr/>
        </p:nvSpPr>
        <p:spPr>
          <a:xfrm>
            <a:off x="3111836" y="3184703"/>
            <a:ext cx="438829" cy="246221"/>
          </a:xfrm>
          <a:prstGeom prst="rect">
            <a:avLst/>
          </a:prstGeom>
          <a:noFill/>
        </p:spPr>
        <p:txBody>
          <a:bodyPr wrap="square" rtlCol="0">
            <a:spAutoFit/>
          </a:bodyPr>
          <a:lstStyle/>
          <a:p>
            <a:r>
              <a:rPr lang="en-US" sz="1000" b="1" dirty="0"/>
              <a:t>YES</a:t>
            </a:r>
          </a:p>
        </p:txBody>
      </p:sp>
      <p:sp>
        <p:nvSpPr>
          <p:cNvPr id="118" name="Flowchart: Alternate Process 117">
            <a:extLst>
              <a:ext uri="{FF2B5EF4-FFF2-40B4-BE49-F238E27FC236}">
                <a16:creationId xmlns:a16="http://schemas.microsoft.com/office/drawing/2014/main" id="{DA1ABF66-FC31-CD7C-B276-6ABE2290F567}"/>
              </a:ext>
            </a:extLst>
          </p:cNvPr>
          <p:cNvSpPr/>
          <p:nvPr/>
        </p:nvSpPr>
        <p:spPr>
          <a:xfrm>
            <a:off x="4382087" y="2748893"/>
            <a:ext cx="2624631" cy="1117839"/>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200" dirty="0">
                <a:solidFill>
                  <a:schemeClr val="tx1"/>
                </a:solidFill>
              </a:rPr>
              <a:t>ZFS does not work well with SMR drives during the write operations.  Replace with CMR type drives.</a:t>
            </a:r>
          </a:p>
        </p:txBody>
      </p:sp>
      <p:cxnSp>
        <p:nvCxnSpPr>
          <p:cNvPr id="61" name="Straight Arrow Connector 60">
            <a:extLst>
              <a:ext uri="{FF2B5EF4-FFF2-40B4-BE49-F238E27FC236}">
                <a16:creationId xmlns:a16="http://schemas.microsoft.com/office/drawing/2014/main" id="{C23595F0-2AB8-BA0C-FD5A-2AA314D08B3C}"/>
              </a:ext>
            </a:extLst>
          </p:cNvPr>
          <p:cNvCxnSpPr>
            <a:cxnSpLocks/>
            <a:stCxn id="25" idx="3"/>
            <a:endCxn id="118" idx="1"/>
          </p:cNvCxnSpPr>
          <p:nvPr/>
        </p:nvCxnSpPr>
        <p:spPr>
          <a:xfrm flipV="1">
            <a:off x="3549849" y="3307813"/>
            <a:ext cx="832238" cy="6374"/>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68" name="Rectangle 67">
            <a:extLst>
              <a:ext uri="{FF2B5EF4-FFF2-40B4-BE49-F238E27FC236}">
                <a16:creationId xmlns:a16="http://schemas.microsoft.com/office/drawing/2014/main" id="{B33A5FD1-98F2-09E4-44CA-CE39341017D4}"/>
              </a:ext>
            </a:extLst>
          </p:cNvPr>
          <p:cNvSpPr/>
          <p:nvPr/>
        </p:nvSpPr>
        <p:spPr>
          <a:xfrm>
            <a:off x="8909875" y="6035075"/>
            <a:ext cx="2950201" cy="560877"/>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ZFS Errors Sheet 2 of 2</a:t>
            </a:r>
          </a:p>
        </p:txBody>
      </p:sp>
      <p:sp>
        <p:nvSpPr>
          <p:cNvPr id="69" name="Flowchart: Alternate Process 68">
            <a:extLst>
              <a:ext uri="{FF2B5EF4-FFF2-40B4-BE49-F238E27FC236}">
                <a16:creationId xmlns:a16="http://schemas.microsoft.com/office/drawing/2014/main" id="{5A04720A-D4FA-F1DF-4706-B572BCB0DFEF}"/>
              </a:ext>
            </a:extLst>
          </p:cNvPr>
          <p:cNvSpPr/>
          <p:nvPr/>
        </p:nvSpPr>
        <p:spPr>
          <a:xfrm>
            <a:off x="7391899" y="252812"/>
            <a:ext cx="4468177" cy="1862315"/>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r>
              <a:rPr lang="en-US" sz="1400" b="1" dirty="0">
                <a:solidFill>
                  <a:schemeClr val="tx1"/>
                </a:solidFill>
              </a:rPr>
              <a:t>How To Use:</a:t>
            </a:r>
          </a:p>
          <a:p>
            <a:pPr algn="ctr"/>
            <a:r>
              <a:rPr lang="en-US" sz="1400" dirty="0">
                <a:solidFill>
                  <a:schemeClr val="tx1"/>
                </a:solidFill>
              </a:rPr>
              <a:t>Read each block carefully and answer each question.  If you need to perform a task such as “Run a Scrub”, refer to Appendix B for the command(s) required to perform the action.</a:t>
            </a:r>
          </a:p>
          <a:p>
            <a:pPr algn="ctr"/>
            <a:r>
              <a:rPr lang="en-US" sz="1400" b="1" dirty="0">
                <a:solidFill>
                  <a:schemeClr val="tx1"/>
                </a:solidFill>
              </a:rPr>
              <a:t>This flowchart is for pools which previously worked faster and have a noticeable slowdown.</a:t>
            </a:r>
          </a:p>
          <a:p>
            <a:pPr algn="ctr"/>
            <a:endParaRPr lang="en-US" sz="1400" dirty="0">
              <a:solidFill>
                <a:schemeClr val="tx1"/>
              </a:solidFill>
            </a:endParaRPr>
          </a:p>
        </p:txBody>
      </p:sp>
      <p:cxnSp>
        <p:nvCxnSpPr>
          <p:cNvPr id="70" name="Straight Arrow Connector 69">
            <a:extLst>
              <a:ext uri="{FF2B5EF4-FFF2-40B4-BE49-F238E27FC236}">
                <a16:creationId xmlns:a16="http://schemas.microsoft.com/office/drawing/2014/main" id="{7978143D-1C28-2328-DF2F-BAE55290AADA}"/>
              </a:ext>
            </a:extLst>
          </p:cNvPr>
          <p:cNvCxnSpPr>
            <a:cxnSpLocks/>
            <a:stCxn id="91" idx="2"/>
            <a:endCxn id="25" idx="0"/>
          </p:cNvCxnSpPr>
          <p:nvPr/>
        </p:nvCxnSpPr>
        <p:spPr>
          <a:xfrm flipH="1">
            <a:off x="2758187" y="2292818"/>
            <a:ext cx="10003" cy="527500"/>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132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42954-6DDF-1DDE-89A6-008695DE90DE}"/>
            </a:ext>
          </a:extLst>
        </p:cNvPr>
        <p:cNvGrpSpPr/>
        <p:nvPr/>
      </p:nvGrpSpPr>
      <p:grpSpPr>
        <a:xfrm>
          <a:off x="0" y="0"/>
          <a:ext cx="0" cy="0"/>
          <a:chOff x="0" y="0"/>
          <a:chExt cx="0" cy="0"/>
        </a:xfrm>
      </p:grpSpPr>
      <p:cxnSp>
        <p:nvCxnSpPr>
          <p:cNvPr id="103" name="Connector: Elbow 102">
            <a:extLst>
              <a:ext uri="{FF2B5EF4-FFF2-40B4-BE49-F238E27FC236}">
                <a16:creationId xmlns:a16="http://schemas.microsoft.com/office/drawing/2014/main" id="{FB37A7B6-CDED-702F-AFC0-CA5EE7E4BEF9}"/>
              </a:ext>
            </a:extLst>
          </p:cNvPr>
          <p:cNvCxnSpPr>
            <a:cxnSpLocks/>
            <a:stCxn id="81" idx="1"/>
          </p:cNvCxnSpPr>
          <p:nvPr/>
        </p:nvCxnSpPr>
        <p:spPr>
          <a:xfrm rot="10800000">
            <a:off x="1000477" y="2395613"/>
            <a:ext cx="3551259" cy="1572692"/>
          </a:xfrm>
          <a:prstGeom prst="bentConnector3">
            <a:avLst>
              <a:gd name="adj1" fmla="val 100210"/>
            </a:avLst>
          </a:prstGeom>
          <a:ln w="25400">
            <a:solidFill>
              <a:schemeClr val="accent2">
                <a:lumMod val="60000"/>
                <a:lumOff val="40000"/>
              </a:schemeClr>
            </a:solidFill>
            <a:tailEnd type="triangle" w="lg" len="med"/>
          </a:ln>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FD90D1D7-9CEA-D68A-3C2F-AF021E438CDF}"/>
              </a:ext>
            </a:extLst>
          </p:cNvPr>
          <p:cNvSpPr/>
          <p:nvPr/>
        </p:nvSpPr>
        <p:spPr>
          <a:xfrm>
            <a:off x="521448" y="178693"/>
            <a:ext cx="5314121" cy="896112"/>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Critical Drive Errors</a:t>
            </a:r>
          </a:p>
        </p:txBody>
      </p:sp>
      <p:sp>
        <p:nvSpPr>
          <p:cNvPr id="6" name="Diamond 5">
            <a:extLst>
              <a:ext uri="{FF2B5EF4-FFF2-40B4-BE49-F238E27FC236}">
                <a16:creationId xmlns:a16="http://schemas.microsoft.com/office/drawing/2014/main" id="{6DC92B1D-379C-537A-3CE7-806F43BA4079}"/>
              </a:ext>
            </a:extLst>
          </p:cNvPr>
          <p:cNvSpPr/>
          <p:nvPr/>
        </p:nvSpPr>
        <p:spPr>
          <a:xfrm>
            <a:off x="2716497" y="5211763"/>
            <a:ext cx="1792409" cy="1095618"/>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For SSD/</a:t>
            </a:r>
            <a:r>
              <a:rPr lang="en-US" sz="900" dirty="0" err="1">
                <a:solidFill>
                  <a:schemeClr val="tx1"/>
                </a:solidFill>
              </a:rPr>
              <a:t>NVMe</a:t>
            </a:r>
            <a:r>
              <a:rPr lang="en-US" sz="900" dirty="0">
                <a:solidFill>
                  <a:schemeClr val="tx1"/>
                </a:solidFill>
              </a:rPr>
              <a:t>, Is </a:t>
            </a:r>
            <a:r>
              <a:rPr lang="en-US" sz="900" b="1" dirty="0">
                <a:solidFill>
                  <a:schemeClr val="tx1"/>
                </a:solidFill>
              </a:rPr>
              <a:t>Wear Level </a:t>
            </a:r>
            <a:r>
              <a:rPr lang="en-US" sz="900" i="1" dirty="0">
                <a:solidFill>
                  <a:schemeClr val="tx1"/>
                </a:solidFill>
              </a:rPr>
              <a:t>value</a:t>
            </a:r>
            <a:r>
              <a:rPr lang="en-US" sz="900" b="1" dirty="0">
                <a:solidFill>
                  <a:schemeClr val="tx1"/>
                </a:solidFill>
              </a:rPr>
              <a:t> </a:t>
            </a:r>
            <a:r>
              <a:rPr lang="en-US" sz="900" dirty="0">
                <a:solidFill>
                  <a:schemeClr val="tx1"/>
                </a:solidFill>
              </a:rPr>
              <a:t>‘0’ Zero or for HDD is </a:t>
            </a:r>
            <a:r>
              <a:rPr lang="en-US" sz="900" b="1" dirty="0">
                <a:solidFill>
                  <a:schemeClr val="tx1"/>
                </a:solidFill>
              </a:rPr>
              <a:t>Helium </a:t>
            </a:r>
            <a:r>
              <a:rPr lang="en-US" sz="900" i="1" dirty="0">
                <a:solidFill>
                  <a:schemeClr val="tx1"/>
                </a:solidFill>
              </a:rPr>
              <a:t>value</a:t>
            </a:r>
            <a:r>
              <a:rPr lang="en-US" sz="900" dirty="0">
                <a:solidFill>
                  <a:schemeClr val="tx1"/>
                </a:solidFill>
              </a:rPr>
              <a:t> Low?</a:t>
            </a:r>
          </a:p>
        </p:txBody>
      </p:sp>
      <p:sp>
        <p:nvSpPr>
          <p:cNvPr id="10" name="Diamond 9">
            <a:extLst>
              <a:ext uri="{FF2B5EF4-FFF2-40B4-BE49-F238E27FC236}">
                <a16:creationId xmlns:a16="http://schemas.microsoft.com/office/drawing/2014/main" id="{13158A46-EF84-593F-1FBE-A7BF8630ABBE}"/>
              </a:ext>
            </a:extLst>
          </p:cNvPr>
          <p:cNvSpPr/>
          <p:nvPr/>
        </p:nvSpPr>
        <p:spPr>
          <a:xfrm>
            <a:off x="2314126" y="1269773"/>
            <a:ext cx="1723552" cy="1095618"/>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Can you obtain SMART data from the drive?</a:t>
            </a:r>
          </a:p>
        </p:txBody>
      </p:sp>
      <p:sp>
        <p:nvSpPr>
          <p:cNvPr id="11" name="Flowchart: Alternate Process 10">
            <a:extLst>
              <a:ext uri="{FF2B5EF4-FFF2-40B4-BE49-F238E27FC236}">
                <a16:creationId xmlns:a16="http://schemas.microsoft.com/office/drawing/2014/main" id="{EC3EA2F9-3A32-363C-AC8D-98480EBE3932}"/>
              </a:ext>
            </a:extLst>
          </p:cNvPr>
          <p:cNvSpPr/>
          <p:nvPr/>
        </p:nvSpPr>
        <p:spPr>
          <a:xfrm>
            <a:off x="4880246" y="4692472"/>
            <a:ext cx="1102126" cy="790452"/>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You have a serious problem</a:t>
            </a:r>
          </a:p>
        </p:txBody>
      </p:sp>
      <p:cxnSp>
        <p:nvCxnSpPr>
          <p:cNvPr id="17" name="Straight Arrow Connector 16">
            <a:extLst>
              <a:ext uri="{FF2B5EF4-FFF2-40B4-BE49-F238E27FC236}">
                <a16:creationId xmlns:a16="http://schemas.microsoft.com/office/drawing/2014/main" id="{1AFC0554-1AEB-26D4-1249-0C656FC8B2FE}"/>
              </a:ext>
            </a:extLst>
          </p:cNvPr>
          <p:cNvCxnSpPr>
            <a:cxnSpLocks/>
            <a:stCxn id="61" idx="2"/>
            <a:endCxn id="69" idx="0"/>
          </p:cNvCxnSpPr>
          <p:nvPr/>
        </p:nvCxnSpPr>
        <p:spPr>
          <a:xfrm flipH="1">
            <a:off x="3175277" y="3665971"/>
            <a:ext cx="3428" cy="422804"/>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4BA9FB4F-A742-D858-D2F9-CD20AA5FD50C}"/>
              </a:ext>
            </a:extLst>
          </p:cNvPr>
          <p:cNvCxnSpPr>
            <a:cxnSpLocks/>
            <a:stCxn id="10" idx="2"/>
            <a:endCxn id="61" idx="0"/>
          </p:cNvCxnSpPr>
          <p:nvPr/>
        </p:nvCxnSpPr>
        <p:spPr>
          <a:xfrm>
            <a:off x="3175902" y="2365391"/>
            <a:ext cx="2803" cy="204962"/>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60D09AAF-BAAA-3AA7-07CE-212B68F19F5B}"/>
              </a:ext>
            </a:extLst>
          </p:cNvPr>
          <p:cNvCxnSpPr>
            <a:cxnSpLocks/>
            <a:stCxn id="4" idx="2"/>
            <a:endCxn id="10" idx="0"/>
          </p:cNvCxnSpPr>
          <p:nvPr/>
        </p:nvCxnSpPr>
        <p:spPr>
          <a:xfrm flipH="1">
            <a:off x="3175902" y="1074805"/>
            <a:ext cx="2607" cy="194968"/>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09748085-A645-0138-60C2-46C5C87D1160}"/>
              </a:ext>
            </a:extLst>
          </p:cNvPr>
          <p:cNvCxnSpPr>
            <a:cxnSpLocks/>
            <a:stCxn id="66" idx="2"/>
            <a:endCxn id="75" idx="0"/>
          </p:cNvCxnSpPr>
          <p:nvPr/>
        </p:nvCxnSpPr>
        <p:spPr>
          <a:xfrm>
            <a:off x="5240415" y="2314361"/>
            <a:ext cx="0" cy="282781"/>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98889F51-1A72-5C95-F969-303FDE413909}"/>
              </a:ext>
            </a:extLst>
          </p:cNvPr>
          <p:cNvCxnSpPr>
            <a:cxnSpLocks/>
            <a:stCxn id="104" idx="2"/>
          </p:cNvCxnSpPr>
          <p:nvPr/>
        </p:nvCxnSpPr>
        <p:spPr>
          <a:xfrm>
            <a:off x="1218699" y="5500465"/>
            <a:ext cx="0" cy="247163"/>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1FBABDD5-C33B-5536-C3CC-7787D0599938}"/>
              </a:ext>
            </a:extLst>
          </p:cNvPr>
          <p:cNvCxnSpPr>
            <a:cxnSpLocks/>
            <a:stCxn id="104" idx="0"/>
            <a:endCxn id="40" idx="2"/>
          </p:cNvCxnSpPr>
          <p:nvPr/>
        </p:nvCxnSpPr>
        <p:spPr>
          <a:xfrm flipH="1" flipV="1">
            <a:off x="1217784" y="2397088"/>
            <a:ext cx="915" cy="2007759"/>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9" name="Connector: Elbow 38">
            <a:extLst>
              <a:ext uri="{FF2B5EF4-FFF2-40B4-BE49-F238E27FC236}">
                <a16:creationId xmlns:a16="http://schemas.microsoft.com/office/drawing/2014/main" id="{5FF312A5-AA44-2F59-A5FD-87F9CE10EEE1}"/>
              </a:ext>
            </a:extLst>
          </p:cNvPr>
          <p:cNvCxnSpPr>
            <a:cxnSpLocks/>
            <a:stCxn id="61" idx="1"/>
          </p:cNvCxnSpPr>
          <p:nvPr/>
        </p:nvCxnSpPr>
        <p:spPr>
          <a:xfrm rot="10800000">
            <a:off x="1483291" y="2406232"/>
            <a:ext cx="833639" cy="711930"/>
          </a:xfrm>
          <a:prstGeom prst="bentConnector3">
            <a:avLst>
              <a:gd name="adj1" fmla="val 99858"/>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94" name="TextBox 93">
            <a:extLst>
              <a:ext uri="{FF2B5EF4-FFF2-40B4-BE49-F238E27FC236}">
                <a16:creationId xmlns:a16="http://schemas.microsoft.com/office/drawing/2014/main" id="{D0EB441E-476E-A1D5-551B-11B87F1D1246}"/>
              </a:ext>
            </a:extLst>
          </p:cNvPr>
          <p:cNvSpPr txBox="1"/>
          <p:nvPr/>
        </p:nvSpPr>
        <p:spPr>
          <a:xfrm>
            <a:off x="3135125" y="3584628"/>
            <a:ext cx="410741" cy="246221"/>
          </a:xfrm>
          <a:prstGeom prst="rect">
            <a:avLst/>
          </a:prstGeom>
          <a:noFill/>
        </p:spPr>
        <p:txBody>
          <a:bodyPr wrap="square" rtlCol="0">
            <a:spAutoFit/>
          </a:bodyPr>
          <a:lstStyle/>
          <a:p>
            <a:r>
              <a:rPr lang="en-US" sz="1000" b="1" dirty="0"/>
              <a:t>NO</a:t>
            </a:r>
          </a:p>
        </p:txBody>
      </p:sp>
      <p:sp>
        <p:nvSpPr>
          <p:cNvPr id="95" name="TextBox 94">
            <a:extLst>
              <a:ext uri="{FF2B5EF4-FFF2-40B4-BE49-F238E27FC236}">
                <a16:creationId xmlns:a16="http://schemas.microsoft.com/office/drawing/2014/main" id="{99AD0E50-8EA7-2902-EB95-D78EA364A2D4}"/>
              </a:ext>
            </a:extLst>
          </p:cNvPr>
          <p:cNvSpPr txBox="1"/>
          <p:nvPr/>
        </p:nvSpPr>
        <p:spPr>
          <a:xfrm>
            <a:off x="4389438" y="5754084"/>
            <a:ext cx="722759" cy="246221"/>
          </a:xfrm>
          <a:prstGeom prst="rect">
            <a:avLst/>
          </a:prstGeom>
          <a:noFill/>
        </p:spPr>
        <p:txBody>
          <a:bodyPr wrap="square" rtlCol="0">
            <a:spAutoFit/>
          </a:bodyPr>
          <a:lstStyle/>
          <a:p>
            <a:r>
              <a:rPr lang="en-US" sz="1000" b="1" dirty="0"/>
              <a:t>NO or NA</a:t>
            </a:r>
          </a:p>
        </p:txBody>
      </p:sp>
      <p:sp>
        <p:nvSpPr>
          <p:cNvPr id="96" name="TextBox 95">
            <a:extLst>
              <a:ext uri="{FF2B5EF4-FFF2-40B4-BE49-F238E27FC236}">
                <a16:creationId xmlns:a16="http://schemas.microsoft.com/office/drawing/2014/main" id="{AE9E4A1B-E099-6540-EAB7-69D83EB9E7F5}"/>
              </a:ext>
            </a:extLst>
          </p:cNvPr>
          <p:cNvSpPr txBox="1"/>
          <p:nvPr/>
        </p:nvSpPr>
        <p:spPr>
          <a:xfrm>
            <a:off x="1186988" y="5439025"/>
            <a:ext cx="511446" cy="246221"/>
          </a:xfrm>
          <a:prstGeom prst="rect">
            <a:avLst/>
          </a:prstGeom>
          <a:noFill/>
        </p:spPr>
        <p:txBody>
          <a:bodyPr wrap="square" rtlCol="0">
            <a:spAutoFit/>
          </a:bodyPr>
          <a:lstStyle/>
          <a:p>
            <a:r>
              <a:rPr lang="en-US" sz="1000" b="1" dirty="0"/>
              <a:t>PASS</a:t>
            </a:r>
          </a:p>
        </p:txBody>
      </p:sp>
      <p:sp>
        <p:nvSpPr>
          <p:cNvPr id="97" name="TextBox 96">
            <a:extLst>
              <a:ext uri="{FF2B5EF4-FFF2-40B4-BE49-F238E27FC236}">
                <a16:creationId xmlns:a16="http://schemas.microsoft.com/office/drawing/2014/main" id="{BCD3293C-7C47-A6A8-AD29-77DF8AA4035A}"/>
              </a:ext>
            </a:extLst>
          </p:cNvPr>
          <p:cNvSpPr txBox="1"/>
          <p:nvPr/>
        </p:nvSpPr>
        <p:spPr>
          <a:xfrm>
            <a:off x="3011518" y="5173398"/>
            <a:ext cx="379242" cy="246222"/>
          </a:xfrm>
          <a:prstGeom prst="rect">
            <a:avLst/>
          </a:prstGeom>
          <a:noFill/>
        </p:spPr>
        <p:txBody>
          <a:bodyPr wrap="square" rtlCol="0">
            <a:spAutoFit/>
          </a:bodyPr>
          <a:lstStyle/>
          <a:p>
            <a:r>
              <a:rPr lang="en-US" sz="1000" b="1" dirty="0"/>
              <a:t>NO</a:t>
            </a:r>
          </a:p>
        </p:txBody>
      </p:sp>
      <p:sp>
        <p:nvSpPr>
          <p:cNvPr id="98" name="TextBox 97">
            <a:extLst>
              <a:ext uri="{FF2B5EF4-FFF2-40B4-BE49-F238E27FC236}">
                <a16:creationId xmlns:a16="http://schemas.microsoft.com/office/drawing/2014/main" id="{30B51F8E-BA93-8D00-CEC8-8FA755A922BA}"/>
              </a:ext>
            </a:extLst>
          </p:cNvPr>
          <p:cNvSpPr txBox="1"/>
          <p:nvPr/>
        </p:nvSpPr>
        <p:spPr>
          <a:xfrm>
            <a:off x="817168" y="4210830"/>
            <a:ext cx="458976" cy="246221"/>
          </a:xfrm>
          <a:prstGeom prst="rect">
            <a:avLst/>
          </a:prstGeom>
          <a:noFill/>
        </p:spPr>
        <p:txBody>
          <a:bodyPr wrap="square" rtlCol="0">
            <a:spAutoFit/>
          </a:bodyPr>
          <a:lstStyle/>
          <a:p>
            <a:r>
              <a:rPr lang="en-US" sz="1000" b="1" dirty="0"/>
              <a:t>FAIL</a:t>
            </a:r>
          </a:p>
        </p:txBody>
      </p:sp>
      <p:sp>
        <p:nvSpPr>
          <p:cNvPr id="99" name="TextBox 98">
            <a:extLst>
              <a:ext uri="{FF2B5EF4-FFF2-40B4-BE49-F238E27FC236}">
                <a16:creationId xmlns:a16="http://schemas.microsoft.com/office/drawing/2014/main" id="{7D2C5751-8FFB-C24B-1001-A210209AD35C}"/>
              </a:ext>
            </a:extLst>
          </p:cNvPr>
          <p:cNvSpPr txBox="1"/>
          <p:nvPr/>
        </p:nvSpPr>
        <p:spPr>
          <a:xfrm>
            <a:off x="2049201" y="1544194"/>
            <a:ext cx="395497" cy="246221"/>
          </a:xfrm>
          <a:prstGeom prst="rect">
            <a:avLst/>
          </a:prstGeom>
          <a:noFill/>
        </p:spPr>
        <p:txBody>
          <a:bodyPr wrap="square" rtlCol="0">
            <a:spAutoFit/>
          </a:bodyPr>
          <a:lstStyle/>
          <a:p>
            <a:r>
              <a:rPr lang="en-US" sz="1000" b="1" dirty="0"/>
              <a:t>NO</a:t>
            </a:r>
          </a:p>
        </p:txBody>
      </p:sp>
      <p:sp>
        <p:nvSpPr>
          <p:cNvPr id="100" name="TextBox 99">
            <a:extLst>
              <a:ext uri="{FF2B5EF4-FFF2-40B4-BE49-F238E27FC236}">
                <a16:creationId xmlns:a16="http://schemas.microsoft.com/office/drawing/2014/main" id="{168A3278-48EB-3898-AC16-2D8B829ACA36}"/>
              </a:ext>
            </a:extLst>
          </p:cNvPr>
          <p:cNvSpPr txBox="1"/>
          <p:nvPr/>
        </p:nvSpPr>
        <p:spPr>
          <a:xfrm>
            <a:off x="6013344" y="1785764"/>
            <a:ext cx="395497" cy="246221"/>
          </a:xfrm>
          <a:prstGeom prst="rect">
            <a:avLst/>
          </a:prstGeom>
          <a:noFill/>
        </p:spPr>
        <p:txBody>
          <a:bodyPr wrap="square" rtlCol="0">
            <a:spAutoFit/>
          </a:bodyPr>
          <a:lstStyle/>
          <a:p>
            <a:r>
              <a:rPr lang="en-US" sz="1000" b="1" dirty="0"/>
              <a:t>NO</a:t>
            </a:r>
          </a:p>
        </p:txBody>
      </p:sp>
      <p:sp>
        <p:nvSpPr>
          <p:cNvPr id="101" name="TextBox 100">
            <a:extLst>
              <a:ext uri="{FF2B5EF4-FFF2-40B4-BE49-F238E27FC236}">
                <a16:creationId xmlns:a16="http://schemas.microsoft.com/office/drawing/2014/main" id="{79564ADC-4716-79C5-8830-593BFA171DEE}"/>
              </a:ext>
            </a:extLst>
          </p:cNvPr>
          <p:cNvSpPr txBox="1"/>
          <p:nvPr/>
        </p:nvSpPr>
        <p:spPr>
          <a:xfrm>
            <a:off x="10604623" y="3981227"/>
            <a:ext cx="410741" cy="246221"/>
          </a:xfrm>
          <a:prstGeom prst="rect">
            <a:avLst/>
          </a:prstGeom>
          <a:noFill/>
        </p:spPr>
        <p:txBody>
          <a:bodyPr wrap="square" rtlCol="0">
            <a:spAutoFit/>
          </a:bodyPr>
          <a:lstStyle/>
          <a:p>
            <a:r>
              <a:rPr lang="en-US" sz="1000" b="1" dirty="0"/>
              <a:t>YES</a:t>
            </a:r>
          </a:p>
        </p:txBody>
      </p:sp>
      <p:sp>
        <p:nvSpPr>
          <p:cNvPr id="102" name="TextBox 101">
            <a:extLst>
              <a:ext uri="{FF2B5EF4-FFF2-40B4-BE49-F238E27FC236}">
                <a16:creationId xmlns:a16="http://schemas.microsoft.com/office/drawing/2014/main" id="{6E4F45F6-CBEB-8316-FC90-F33E700F186D}"/>
              </a:ext>
            </a:extLst>
          </p:cNvPr>
          <p:cNvSpPr txBox="1"/>
          <p:nvPr/>
        </p:nvSpPr>
        <p:spPr>
          <a:xfrm>
            <a:off x="3138359" y="2292699"/>
            <a:ext cx="410741" cy="246221"/>
          </a:xfrm>
          <a:prstGeom prst="rect">
            <a:avLst/>
          </a:prstGeom>
          <a:noFill/>
        </p:spPr>
        <p:txBody>
          <a:bodyPr wrap="square" rtlCol="0">
            <a:spAutoFit/>
          </a:bodyPr>
          <a:lstStyle/>
          <a:p>
            <a:r>
              <a:rPr lang="en-US" sz="1000" b="1" dirty="0"/>
              <a:t>YES</a:t>
            </a:r>
          </a:p>
        </p:txBody>
      </p:sp>
      <p:sp>
        <p:nvSpPr>
          <p:cNvPr id="105" name="TextBox 104">
            <a:extLst>
              <a:ext uri="{FF2B5EF4-FFF2-40B4-BE49-F238E27FC236}">
                <a16:creationId xmlns:a16="http://schemas.microsoft.com/office/drawing/2014/main" id="{8FDFC98A-1DC1-E539-32F5-2F608778C4FA}"/>
              </a:ext>
            </a:extLst>
          </p:cNvPr>
          <p:cNvSpPr txBox="1"/>
          <p:nvPr/>
        </p:nvSpPr>
        <p:spPr>
          <a:xfrm>
            <a:off x="1961371" y="2869595"/>
            <a:ext cx="410741" cy="246221"/>
          </a:xfrm>
          <a:prstGeom prst="rect">
            <a:avLst/>
          </a:prstGeom>
          <a:noFill/>
        </p:spPr>
        <p:txBody>
          <a:bodyPr wrap="square" rtlCol="0">
            <a:spAutoFit/>
          </a:bodyPr>
          <a:lstStyle/>
          <a:p>
            <a:r>
              <a:rPr lang="en-US" sz="1000" b="1" dirty="0"/>
              <a:t>YES</a:t>
            </a:r>
          </a:p>
        </p:txBody>
      </p:sp>
      <p:sp>
        <p:nvSpPr>
          <p:cNvPr id="106" name="TextBox 105">
            <a:extLst>
              <a:ext uri="{FF2B5EF4-FFF2-40B4-BE49-F238E27FC236}">
                <a16:creationId xmlns:a16="http://schemas.microsoft.com/office/drawing/2014/main" id="{F138DAFE-03F7-BB89-EBEF-B98843F70D31}"/>
              </a:ext>
            </a:extLst>
          </p:cNvPr>
          <p:cNvSpPr txBox="1"/>
          <p:nvPr/>
        </p:nvSpPr>
        <p:spPr>
          <a:xfrm>
            <a:off x="3237910" y="6246357"/>
            <a:ext cx="410741" cy="246221"/>
          </a:xfrm>
          <a:prstGeom prst="rect">
            <a:avLst/>
          </a:prstGeom>
          <a:noFill/>
        </p:spPr>
        <p:txBody>
          <a:bodyPr wrap="square" rtlCol="0">
            <a:spAutoFit/>
          </a:bodyPr>
          <a:lstStyle/>
          <a:p>
            <a:r>
              <a:rPr lang="en-US" sz="1000" b="1" dirty="0"/>
              <a:t>YES</a:t>
            </a:r>
          </a:p>
        </p:txBody>
      </p:sp>
      <p:sp>
        <p:nvSpPr>
          <p:cNvPr id="107" name="TextBox 106">
            <a:extLst>
              <a:ext uri="{FF2B5EF4-FFF2-40B4-BE49-F238E27FC236}">
                <a16:creationId xmlns:a16="http://schemas.microsoft.com/office/drawing/2014/main" id="{9DC4D392-8567-A582-AD27-02505E1E4303}"/>
              </a:ext>
            </a:extLst>
          </p:cNvPr>
          <p:cNvSpPr txBox="1"/>
          <p:nvPr/>
        </p:nvSpPr>
        <p:spPr>
          <a:xfrm>
            <a:off x="5187820" y="2246269"/>
            <a:ext cx="410741" cy="246221"/>
          </a:xfrm>
          <a:prstGeom prst="rect">
            <a:avLst/>
          </a:prstGeom>
          <a:noFill/>
        </p:spPr>
        <p:txBody>
          <a:bodyPr wrap="square" rtlCol="0">
            <a:spAutoFit/>
          </a:bodyPr>
          <a:lstStyle/>
          <a:p>
            <a:r>
              <a:rPr lang="en-US" sz="1000" b="1" dirty="0"/>
              <a:t>YES</a:t>
            </a:r>
          </a:p>
        </p:txBody>
      </p:sp>
      <p:sp>
        <p:nvSpPr>
          <p:cNvPr id="108" name="TextBox 107">
            <a:extLst>
              <a:ext uri="{FF2B5EF4-FFF2-40B4-BE49-F238E27FC236}">
                <a16:creationId xmlns:a16="http://schemas.microsoft.com/office/drawing/2014/main" id="{21321A80-3733-6590-4797-BFAEA332A405}"/>
              </a:ext>
            </a:extLst>
          </p:cNvPr>
          <p:cNvSpPr txBox="1"/>
          <p:nvPr/>
        </p:nvSpPr>
        <p:spPr>
          <a:xfrm>
            <a:off x="1982486" y="4430135"/>
            <a:ext cx="410741" cy="246221"/>
          </a:xfrm>
          <a:prstGeom prst="rect">
            <a:avLst/>
          </a:prstGeom>
          <a:noFill/>
        </p:spPr>
        <p:txBody>
          <a:bodyPr wrap="square" rtlCol="0">
            <a:spAutoFit/>
          </a:bodyPr>
          <a:lstStyle/>
          <a:p>
            <a:r>
              <a:rPr lang="en-US" sz="1000" b="1" dirty="0"/>
              <a:t>YES</a:t>
            </a:r>
          </a:p>
        </p:txBody>
      </p:sp>
      <p:cxnSp>
        <p:nvCxnSpPr>
          <p:cNvPr id="128" name="Connector: Elbow 127">
            <a:extLst>
              <a:ext uri="{FF2B5EF4-FFF2-40B4-BE49-F238E27FC236}">
                <a16:creationId xmlns:a16="http://schemas.microsoft.com/office/drawing/2014/main" id="{633889E2-D363-E7F0-4E63-6FA98C076BA0}"/>
              </a:ext>
            </a:extLst>
          </p:cNvPr>
          <p:cNvCxnSpPr>
            <a:cxnSpLocks/>
            <a:stCxn id="69" idx="2"/>
            <a:endCxn id="6" idx="0"/>
          </p:cNvCxnSpPr>
          <p:nvPr/>
        </p:nvCxnSpPr>
        <p:spPr>
          <a:xfrm rot="16200000" flipH="1">
            <a:off x="3380304" y="4979365"/>
            <a:ext cx="27370" cy="437425"/>
          </a:xfrm>
          <a:prstGeom prst="bentConnector3">
            <a:avLst>
              <a:gd name="adj1" fmla="val 50000"/>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154" name="Straight Arrow Connector 153">
            <a:extLst>
              <a:ext uri="{FF2B5EF4-FFF2-40B4-BE49-F238E27FC236}">
                <a16:creationId xmlns:a16="http://schemas.microsoft.com/office/drawing/2014/main" id="{56E50FDA-AF31-2126-B910-A74E0ABE22A8}"/>
              </a:ext>
            </a:extLst>
          </p:cNvPr>
          <p:cNvCxnSpPr>
            <a:cxnSpLocks/>
            <a:stCxn id="81" idx="3"/>
            <a:endCxn id="149" idx="1"/>
          </p:cNvCxnSpPr>
          <p:nvPr/>
        </p:nvCxnSpPr>
        <p:spPr>
          <a:xfrm>
            <a:off x="6275287" y="3968305"/>
            <a:ext cx="217707" cy="2039"/>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174" name="Flowchart: Alternate Process 173">
            <a:extLst>
              <a:ext uri="{FF2B5EF4-FFF2-40B4-BE49-F238E27FC236}">
                <a16:creationId xmlns:a16="http://schemas.microsoft.com/office/drawing/2014/main" id="{406C93D1-8B3B-22C9-7D8F-DBE6D46CDB7D}"/>
              </a:ext>
            </a:extLst>
          </p:cNvPr>
          <p:cNvSpPr/>
          <p:nvPr/>
        </p:nvSpPr>
        <p:spPr>
          <a:xfrm>
            <a:off x="224746" y="5740495"/>
            <a:ext cx="2287045" cy="872513"/>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Problem Corrected. </a:t>
            </a:r>
            <a:r>
              <a:rPr lang="en-US" sz="1200" b="1" dirty="0">
                <a:solidFill>
                  <a:schemeClr val="tx1"/>
                </a:solidFill>
              </a:rPr>
              <a:t>Monitor for reoccurrence</a:t>
            </a:r>
            <a:r>
              <a:rPr lang="en-US" sz="1200" dirty="0">
                <a:solidFill>
                  <a:schemeClr val="tx1"/>
                </a:solidFill>
              </a:rPr>
              <a:t>.  Another failure means the drive is bad.</a:t>
            </a:r>
          </a:p>
        </p:txBody>
      </p:sp>
      <p:cxnSp>
        <p:nvCxnSpPr>
          <p:cNvPr id="175" name="Straight Arrow Connector 174">
            <a:extLst>
              <a:ext uri="{FF2B5EF4-FFF2-40B4-BE49-F238E27FC236}">
                <a16:creationId xmlns:a16="http://schemas.microsoft.com/office/drawing/2014/main" id="{99961AF9-2EEA-1832-B057-F65EC4A13331}"/>
              </a:ext>
            </a:extLst>
          </p:cNvPr>
          <p:cNvCxnSpPr>
            <a:cxnSpLocks/>
            <a:stCxn id="10" idx="1"/>
            <a:endCxn id="40" idx="3"/>
          </p:cNvCxnSpPr>
          <p:nvPr/>
        </p:nvCxnSpPr>
        <p:spPr>
          <a:xfrm flipH="1" flipV="1">
            <a:off x="2098195" y="1814066"/>
            <a:ext cx="215931" cy="3516"/>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183" name="TextBox 182">
            <a:extLst>
              <a:ext uri="{FF2B5EF4-FFF2-40B4-BE49-F238E27FC236}">
                <a16:creationId xmlns:a16="http://schemas.microsoft.com/office/drawing/2014/main" id="{8502AB5A-7155-8754-F83E-FAB8A9420B8A}"/>
              </a:ext>
            </a:extLst>
          </p:cNvPr>
          <p:cNvSpPr txBox="1"/>
          <p:nvPr/>
        </p:nvSpPr>
        <p:spPr>
          <a:xfrm>
            <a:off x="6124373" y="3726875"/>
            <a:ext cx="571112" cy="246221"/>
          </a:xfrm>
          <a:prstGeom prst="rect">
            <a:avLst/>
          </a:prstGeom>
          <a:noFill/>
        </p:spPr>
        <p:txBody>
          <a:bodyPr wrap="square" rtlCol="0">
            <a:spAutoFit/>
          </a:bodyPr>
          <a:lstStyle/>
          <a:p>
            <a:r>
              <a:rPr lang="en-US" sz="1000" b="1" dirty="0"/>
              <a:t>PASS</a:t>
            </a:r>
          </a:p>
        </p:txBody>
      </p:sp>
      <p:cxnSp>
        <p:nvCxnSpPr>
          <p:cNvPr id="297" name="Connector: Elbow 296">
            <a:extLst>
              <a:ext uri="{FF2B5EF4-FFF2-40B4-BE49-F238E27FC236}">
                <a16:creationId xmlns:a16="http://schemas.microsoft.com/office/drawing/2014/main" id="{0DB093A1-264C-6314-5D2D-BE09ED24F698}"/>
              </a:ext>
            </a:extLst>
          </p:cNvPr>
          <p:cNvCxnSpPr>
            <a:cxnSpLocks/>
            <a:stCxn id="69" idx="1"/>
            <a:endCxn id="104" idx="3"/>
          </p:cNvCxnSpPr>
          <p:nvPr/>
        </p:nvCxnSpPr>
        <p:spPr>
          <a:xfrm rot="10800000" flipV="1">
            <a:off x="2080475" y="4636584"/>
            <a:ext cx="233026" cy="316072"/>
          </a:xfrm>
          <a:prstGeom prst="bentConnector3">
            <a:avLst>
              <a:gd name="adj1" fmla="val 50000"/>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40" name="Flowchart: Alternate Process 39">
            <a:extLst>
              <a:ext uri="{FF2B5EF4-FFF2-40B4-BE49-F238E27FC236}">
                <a16:creationId xmlns:a16="http://schemas.microsoft.com/office/drawing/2014/main" id="{A9758735-1D88-3809-5984-CC408008C2C7}"/>
              </a:ext>
            </a:extLst>
          </p:cNvPr>
          <p:cNvSpPr/>
          <p:nvPr/>
        </p:nvSpPr>
        <p:spPr>
          <a:xfrm>
            <a:off x="337372" y="1231044"/>
            <a:ext cx="1760823" cy="1166044"/>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Back up your data, then consider replacing the drive.</a:t>
            </a:r>
          </a:p>
        </p:txBody>
      </p:sp>
      <p:sp>
        <p:nvSpPr>
          <p:cNvPr id="61" name="Diamond 60">
            <a:extLst>
              <a:ext uri="{FF2B5EF4-FFF2-40B4-BE49-F238E27FC236}">
                <a16:creationId xmlns:a16="http://schemas.microsoft.com/office/drawing/2014/main" id="{6CE1D9E2-E51D-E856-0834-C25B6ACB64F3}"/>
              </a:ext>
            </a:extLst>
          </p:cNvPr>
          <p:cNvSpPr/>
          <p:nvPr/>
        </p:nvSpPr>
        <p:spPr>
          <a:xfrm>
            <a:off x="2316929" y="2570353"/>
            <a:ext cx="1723552" cy="1095618"/>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Is </a:t>
            </a:r>
            <a:r>
              <a:rPr lang="en-US" sz="900" b="1" dirty="0">
                <a:solidFill>
                  <a:schemeClr val="tx1"/>
                </a:solidFill>
              </a:rPr>
              <a:t>SMART STATUS – FAIL. Media Error,</a:t>
            </a:r>
            <a:r>
              <a:rPr lang="en-US" sz="900" dirty="0">
                <a:solidFill>
                  <a:schemeClr val="tx1"/>
                </a:solidFill>
              </a:rPr>
              <a:t> or </a:t>
            </a:r>
            <a:r>
              <a:rPr lang="en-US" sz="900" b="1" dirty="0">
                <a:solidFill>
                  <a:schemeClr val="tx1"/>
                </a:solidFill>
              </a:rPr>
              <a:t>Critical Warning</a:t>
            </a:r>
            <a:r>
              <a:rPr lang="en-US" sz="900" dirty="0">
                <a:solidFill>
                  <a:schemeClr val="tx1"/>
                </a:solidFill>
              </a:rPr>
              <a:t>?</a:t>
            </a:r>
          </a:p>
        </p:txBody>
      </p:sp>
      <p:sp>
        <p:nvSpPr>
          <p:cNvPr id="69" name="Diamond 68">
            <a:extLst>
              <a:ext uri="{FF2B5EF4-FFF2-40B4-BE49-F238E27FC236}">
                <a16:creationId xmlns:a16="http://schemas.microsoft.com/office/drawing/2014/main" id="{AE7A594E-1AE1-B735-5FA6-4442C30BCB77}"/>
              </a:ext>
            </a:extLst>
          </p:cNvPr>
          <p:cNvSpPr/>
          <p:nvPr/>
        </p:nvSpPr>
        <p:spPr>
          <a:xfrm>
            <a:off x="2313501" y="4088775"/>
            <a:ext cx="1723552" cy="1095618"/>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Did a SMART Short or Long test fail?</a:t>
            </a:r>
          </a:p>
        </p:txBody>
      </p:sp>
      <p:sp>
        <p:nvSpPr>
          <p:cNvPr id="104" name="Diamond 103">
            <a:extLst>
              <a:ext uri="{FF2B5EF4-FFF2-40B4-BE49-F238E27FC236}">
                <a16:creationId xmlns:a16="http://schemas.microsoft.com/office/drawing/2014/main" id="{43522373-7306-9AFE-5ED8-8FE4CE5A134A}"/>
              </a:ext>
            </a:extLst>
          </p:cNvPr>
          <p:cNvSpPr/>
          <p:nvPr/>
        </p:nvSpPr>
        <p:spPr>
          <a:xfrm>
            <a:off x="356923" y="4404847"/>
            <a:ext cx="1723552" cy="1095618"/>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Run a SMART Long Test.</a:t>
            </a:r>
          </a:p>
          <a:p>
            <a:pPr algn="ctr"/>
            <a:r>
              <a:rPr lang="en-US" sz="900" dirty="0">
                <a:solidFill>
                  <a:schemeClr val="tx1"/>
                </a:solidFill>
              </a:rPr>
              <a:t>Did it PASS or FAIL?</a:t>
            </a:r>
          </a:p>
        </p:txBody>
      </p:sp>
      <p:sp>
        <p:nvSpPr>
          <p:cNvPr id="45" name="TextBox 44">
            <a:extLst>
              <a:ext uri="{FF2B5EF4-FFF2-40B4-BE49-F238E27FC236}">
                <a16:creationId xmlns:a16="http://schemas.microsoft.com/office/drawing/2014/main" id="{E7BFEC05-8EE9-5CBB-2849-E3E9D19C6E12}"/>
              </a:ext>
            </a:extLst>
          </p:cNvPr>
          <p:cNvSpPr txBox="1"/>
          <p:nvPr/>
        </p:nvSpPr>
        <p:spPr>
          <a:xfrm>
            <a:off x="6260649" y="181507"/>
            <a:ext cx="5549986" cy="1446550"/>
          </a:xfrm>
          <a:prstGeom prst="rect">
            <a:avLst/>
          </a:prstGeom>
          <a:noFill/>
          <a:ln>
            <a:solidFill>
              <a:schemeClr val="accent1">
                <a:shade val="15000"/>
              </a:schemeClr>
            </a:solidFill>
          </a:ln>
        </p:spPr>
        <p:txBody>
          <a:bodyPr wrap="square" rtlCol="0">
            <a:spAutoFit/>
          </a:bodyPr>
          <a:lstStyle/>
          <a:p>
            <a:r>
              <a:rPr lang="en-US" sz="1600" dirty="0"/>
              <a:t>NOTE:</a:t>
            </a:r>
          </a:p>
          <a:p>
            <a:r>
              <a:rPr lang="en-US" sz="1200" dirty="0"/>
              <a:t>NA = Not Applicable</a:t>
            </a:r>
          </a:p>
          <a:p>
            <a:r>
              <a:rPr lang="en-US" sz="1200" dirty="0"/>
              <a:t>Media Wear Level –  Can be reported as ‘Wear Level’ or ‘Percent Used’.  Wear level </a:t>
            </a:r>
            <a:r>
              <a:rPr lang="en-US" sz="1200" i="1" dirty="0"/>
              <a:t>value</a:t>
            </a:r>
            <a:r>
              <a:rPr lang="en-US" sz="1200" dirty="0"/>
              <a:t> typically starts at 100 and decreases, Percent Used </a:t>
            </a:r>
            <a:r>
              <a:rPr lang="en-US" sz="1200" i="1" dirty="0"/>
              <a:t>value</a:t>
            </a:r>
            <a:r>
              <a:rPr lang="en-US" sz="1200" dirty="0"/>
              <a:t> typically starts at 0 and increases.  Examine the ‘Thresh’, if it is below 50 then a value of 100=new, 0=worn out.  If ‘Thresh’ is above 50 then 0=new, 100=worn out.</a:t>
            </a:r>
          </a:p>
          <a:p>
            <a:r>
              <a:rPr lang="en-US" sz="1200" b="1" dirty="0"/>
              <a:t>*</a:t>
            </a:r>
            <a:r>
              <a:rPr lang="en-US" sz="1200" dirty="0"/>
              <a:t> Refer to Appendix A for amplifying information on SMART attributes and values.</a:t>
            </a:r>
          </a:p>
        </p:txBody>
      </p:sp>
      <p:cxnSp>
        <p:nvCxnSpPr>
          <p:cNvPr id="51" name="Connector: Elbow 50">
            <a:extLst>
              <a:ext uri="{FF2B5EF4-FFF2-40B4-BE49-F238E27FC236}">
                <a16:creationId xmlns:a16="http://schemas.microsoft.com/office/drawing/2014/main" id="{87746358-BE60-8186-8C43-82D489234505}"/>
              </a:ext>
            </a:extLst>
          </p:cNvPr>
          <p:cNvCxnSpPr>
            <a:cxnSpLocks/>
            <a:stCxn id="6" idx="3"/>
            <a:endCxn id="66" idx="1"/>
          </p:cNvCxnSpPr>
          <p:nvPr/>
        </p:nvCxnSpPr>
        <p:spPr>
          <a:xfrm flipH="1" flipV="1">
            <a:off x="4356457" y="1806765"/>
            <a:ext cx="152449" cy="3952807"/>
          </a:xfrm>
          <a:prstGeom prst="bentConnector5">
            <a:avLst>
              <a:gd name="adj1" fmla="val -149952"/>
              <a:gd name="adj2" fmla="val 34547"/>
              <a:gd name="adj3" fmla="val 249952"/>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53" name="Connector: Elbow 52">
            <a:extLst>
              <a:ext uri="{FF2B5EF4-FFF2-40B4-BE49-F238E27FC236}">
                <a16:creationId xmlns:a16="http://schemas.microsoft.com/office/drawing/2014/main" id="{25B1880C-1740-1B3F-5E47-B07530A7271B}"/>
              </a:ext>
            </a:extLst>
          </p:cNvPr>
          <p:cNvCxnSpPr>
            <a:cxnSpLocks/>
            <a:stCxn id="6" idx="2"/>
            <a:endCxn id="11" idx="2"/>
          </p:cNvCxnSpPr>
          <p:nvPr/>
        </p:nvCxnSpPr>
        <p:spPr>
          <a:xfrm rot="5400000" flipH="1" flipV="1">
            <a:off x="4109776" y="4985849"/>
            <a:ext cx="824457" cy="1818607"/>
          </a:xfrm>
          <a:prstGeom prst="bentConnector3">
            <a:avLst>
              <a:gd name="adj1" fmla="val -27727"/>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66" name="Diamond 65">
            <a:extLst>
              <a:ext uri="{FF2B5EF4-FFF2-40B4-BE49-F238E27FC236}">
                <a16:creationId xmlns:a16="http://schemas.microsoft.com/office/drawing/2014/main" id="{E8E76E01-2523-1D52-4427-C1FB10D7AEFF}"/>
              </a:ext>
            </a:extLst>
          </p:cNvPr>
          <p:cNvSpPr/>
          <p:nvPr/>
        </p:nvSpPr>
        <p:spPr>
          <a:xfrm>
            <a:off x="4356457" y="1299168"/>
            <a:ext cx="1767916" cy="1015193"/>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Is </a:t>
            </a:r>
            <a:r>
              <a:rPr lang="en-US" sz="900" b="1" dirty="0">
                <a:solidFill>
                  <a:schemeClr val="tx1"/>
                </a:solidFill>
              </a:rPr>
              <a:t>Reallocated Sectors </a:t>
            </a:r>
            <a:r>
              <a:rPr lang="en-US" sz="900" dirty="0">
                <a:solidFill>
                  <a:schemeClr val="tx1"/>
                </a:solidFill>
              </a:rPr>
              <a:t>(ID 5) </a:t>
            </a:r>
            <a:r>
              <a:rPr lang="en-US" sz="900" i="1" dirty="0">
                <a:solidFill>
                  <a:schemeClr val="tx1"/>
                </a:solidFill>
              </a:rPr>
              <a:t>raw</a:t>
            </a:r>
            <a:r>
              <a:rPr lang="en-US" sz="900" dirty="0">
                <a:solidFill>
                  <a:schemeClr val="tx1"/>
                </a:solidFill>
              </a:rPr>
              <a:t> &lt; 5?</a:t>
            </a:r>
          </a:p>
        </p:txBody>
      </p:sp>
      <p:sp>
        <p:nvSpPr>
          <p:cNvPr id="75" name="Flowchart: Alternate Process 74">
            <a:extLst>
              <a:ext uri="{FF2B5EF4-FFF2-40B4-BE49-F238E27FC236}">
                <a16:creationId xmlns:a16="http://schemas.microsoft.com/office/drawing/2014/main" id="{D3D3F5A3-259E-EBFE-3565-107CD7D8CB32}"/>
              </a:ext>
            </a:extLst>
          </p:cNvPr>
          <p:cNvSpPr/>
          <p:nvPr/>
        </p:nvSpPr>
        <p:spPr>
          <a:xfrm>
            <a:off x="4624658" y="2597142"/>
            <a:ext cx="1231514" cy="551996"/>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Run a SMART Long Test</a:t>
            </a:r>
          </a:p>
        </p:txBody>
      </p:sp>
      <p:sp>
        <p:nvSpPr>
          <p:cNvPr id="90" name="TextBox 89">
            <a:extLst>
              <a:ext uri="{FF2B5EF4-FFF2-40B4-BE49-F238E27FC236}">
                <a16:creationId xmlns:a16="http://schemas.microsoft.com/office/drawing/2014/main" id="{5CE4D944-561C-51CD-CA65-4F20D9DC51A6}"/>
              </a:ext>
            </a:extLst>
          </p:cNvPr>
          <p:cNvSpPr txBox="1"/>
          <p:nvPr/>
        </p:nvSpPr>
        <p:spPr>
          <a:xfrm>
            <a:off x="7391556" y="5812662"/>
            <a:ext cx="410741" cy="246221"/>
          </a:xfrm>
          <a:prstGeom prst="rect">
            <a:avLst/>
          </a:prstGeom>
          <a:noFill/>
        </p:spPr>
        <p:txBody>
          <a:bodyPr wrap="square" rtlCol="0">
            <a:spAutoFit/>
          </a:bodyPr>
          <a:lstStyle/>
          <a:p>
            <a:r>
              <a:rPr lang="en-US" sz="1000" b="1" dirty="0"/>
              <a:t>YES</a:t>
            </a:r>
          </a:p>
        </p:txBody>
      </p:sp>
      <p:sp>
        <p:nvSpPr>
          <p:cNvPr id="92" name="TextBox 91">
            <a:extLst>
              <a:ext uri="{FF2B5EF4-FFF2-40B4-BE49-F238E27FC236}">
                <a16:creationId xmlns:a16="http://schemas.microsoft.com/office/drawing/2014/main" id="{A442D26F-D697-0210-4095-9CD65B440825}"/>
              </a:ext>
            </a:extLst>
          </p:cNvPr>
          <p:cNvSpPr txBox="1"/>
          <p:nvPr/>
        </p:nvSpPr>
        <p:spPr>
          <a:xfrm>
            <a:off x="7331680" y="4436202"/>
            <a:ext cx="410741" cy="246221"/>
          </a:xfrm>
          <a:prstGeom prst="rect">
            <a:avLst/>
          </a:prstGeom>
          <a:noFill/>
        </p:spPr>
        <p:txBody>
          <a:bodyPr wrap="square" rtlCol="0">
            <a:spAutoFit/>
          </a:bodyPr>
          <a:lstStyle/>
          <a:p>
            <a:r>
              <a:rPr lang="en-US" sz="1000" b="1" dirty="0"/>
              <a:t>YES</a:t>
            </a:r>
          </a:p>
        </p:txBody>
      </p:sp>
      <p:sp>
        <p:nvSpPr>
          <p:cNvPr id="93" name="TextBox 92">
            <a:extLst>
              <a:ext uri="{FF2B5EF4-FFF2-40B4-BE49-F238E27FC236}">
                <a16:creationId xmlns:a16="http://schemas.microsoft.com/office/drawing/2014/main" id="{50ABB22C-1B92-487B-3066-D84E86A30E25}"/>
              </a:ext>
            </a:extLst>
          </p:cNvPr>
          <p:cNvSpPr txBox="1"/>
          <p:nvPr/>
        </p:nvSpPr>
        <p:spPr>
          <a:xfrm>
            <a:off x="4181268" y="3778002"/>
            <a:ext cx="490500" cy="246221"/>
          </a:xfrm>
          <a:prstGeom prst="rect">
            <a:avLst/>
          </a:prstGeom>
          <a:noFill/>
        </p:spPr>
        <p:txBody>
          <a:bodyPr wrap="square" rtlCol="0">
            <a:spAutoFit/>
          </a:bodyPr>
          <a:lstStyle/>
          <a:p>
            <a:r>
              <a:rPr lang="en-US" sz="1000" b="1" dirty="0"/>
              <a:t>FAIL</a:t>
            </a:r>
          </a:p>
        </p:txBody>
      </p:sp>
      <p:sp>
        <p:nvSpPr>
          <p:cNvPr id="115" name="Flowchart: Alternate Process 114">
            <a:extLst>
              <a:ext uri="{FF2B5EF4-FFF2-40B4-BE49-F238E27FC236}">
                <a16:creationId xmlns:a16="http://schemas.microsoft.com/office/drawing/2014/main" id="{5226CCF1-153C-67C7-3520-7459F0ADCD81}"/>
              </a:ext>
            </a:extLst>
          </p:cNvPr>
          <p:cNvSpPr/>
          <p:nvPr/>
        </p:nvSpPr>
        <p:spPr>
          <a:xfrm>
            <a:off x="8732251" y="4932279"/>
            <a:ext cx="1834497" cy="821805"/>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You do Not have a Critical Problem. Refer to Non-Critical Flowchart</a:t>
            </a:r>
          </a:p>
        </p:txBody>
      </p:sp>
      <p:sp>
        <p:nvSpPr>
          <p:cNvPr id="122" name="Diamond 121">
            <a:extLst>
              <a:ext uri="{FF2B5EF4-FFF2-40B4-BE49-F238E27FC236}">
                <a16:creationId xmlns:a16="http://schemas.microsoft.com/office/drawing/2014/main" id="{D40866EE-CCAB-DC00-E67A-4AFD473C0F50}"/>
              </a:ext>
            </a:extLst>
          </p:cNvPr>
          <p:cNvSpPr/>
          <p:nvPr/>
        </p:nvSpPr>
        <p:spPr>
          <a:xfrm>
            <a:off x="8595379" y="3390445"/>
            <a:ext cx="2112400" cy="1178591"/>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50" b="1" dirty="0">
                <a:solidFill>
                  <a:schemeClr val="tx1"/>
                </a:solidFill>
              </a:rPr>
              <a:t>Current Pending</a:t>
            </a:r>
            <a:r>
              <a:rPr lang="en-US" sz="850" dirty="0">
                <a:solidFill>
                  <a:schemeClr val="tx1"/>
                </a:solidFill>
              </a:rPr>
              <a:t> (ID 197) </a:t>
            </a:r>
            <a:r>
              <a:rPr lang="en-US" sz="850" i="1" dirty="0">
                <a:solidFill>
                  <a:schemeClr val="tx1"/>
                </a:solidFill>
              </a:rPr>
              <a:t>raw</a:t>
            </a:r>
            <a:r>
              <a:rPr lang="en-US" sz="850" dirty="0">
                <a:solidFill>
                  <a:schemeClr val="tx1"/>
                </a:solidFill>
              </a:rPr>
              <a:t> &gt; 0 </a:t>
            </a:r>
          </a:p>
          <a:p>
            <a:pPr algn="ctr"/>
            <a:r>
              <a:rPr lang="en-US" sz="850" dirty="0">
                <a:solidFill>
                  <a:schemeClr val="tx1"/>
                </a:solidFill>
              </a:rPr>
              <a:t>-- or  --</a:t>
            </a:r>
            <a:r>
              <a:rPr lang="en-US" sz="850" b="1" dirty="0">
                <a:solidFill>
                  <a:schemeClr val="tx1"/>
                </a:solidFill>
              </a:rPr>
              <a:t>Uncorrectable Sector </a:t>
            </a:r>
            <a:r>
              <a:rPr lang="en-US" sz="850" dirty="0">
                <a:solidFill>
                  <a:schemeClr val="tx1"/>
                </a:solidFill>
              </a:rPr>
              <a:t>(ID 198) </a:t>
            </a:r>
            <a:r>
              <a:rPr lang="en-US" sz="850" i="1" dirty="0">
                <a:solidFill>
                  <a:schemeClr val="tx1"/>
                </a:solidFill>
              </a:rPr>
              <a:t>raw </a:t>
            </a:r>
            <a:r>
              <a:rPr lang="en-US" sz="850" dirty="0">
                <a:solidFill>
                  <a:schemeClr val="tx1"/>
                </a:solidFill>
              </a:rPr>
              <a:t>&gt; 0?</a:t>
            </a:r>
          </a:p>
        </p:txBody>
      </p:sp>
      <p:cxnSp>
        <p:nvCxnSpPr>
          <p:cNvPr id="133" name="Straight Arrow Connector 132">
            <a:extLst>
              <a:ext uri="{FF2B5EF4-FFF2-40B4-BE49-F238E27FC236}">
                <a16:creationId xmlns:a16="http://schemas.microsoft.com/office/drawing/2014/main" id="{98887235-7641-9F0C-4CF9-A2CD04A62E77}"/>
              </a:ext>
            </a:extLst>
          </p:cNvPr>
          <p:cNvCxnSpPr>
            <a:cxnSpLocks/>
            <a:stCxn id="177" idx="3"/>
            <a:endCxn id="115" idx="1"/>
          </p:cNvCxnSpPr>
          <p:nvPr/>
        </p:nvCxnSpPr>
        <p:spPr>
          <a:xfrm>
            <a:off x="8340496" y="5334139"/>
            <a:ext cx="391755" cy="9043"/>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136" name="TextBox 135">
            <a:extLst>
              <a:ext uri="{FF2B5EF4-FFF2-40B4-BE49-F238E27FC236}">
                <a16:creationId xmlns:a16="http://schemas.microsoft.com/office/drawing/2014/main" id="{BEF3317E-7EC5-C7AD-C705-96E8FA9701C7}"/>
              </a:ext>
            </a:extLst>
          </p:cNvPr>
          <p:cNvSpPr txBox="1"/>
          <p:nvPr/>
        </p:nvSpPr>
        <p:spPr>
          <a:xfrm>
            <a:off x="8106742" y="3730740"/>
            <a:ext cx="395497" cy="246221"/>
          </a:xfrm>
          <a:prstGeom prst="rect">
            <a:avLst/>
          </a:prstGeom>
          <a:noFill/>
        </p:spPr>
        <p:txBody>
          <a:bodyPr wrap="square" rtlCol="0">
            <a:spAutoFit/>
          </a:bodyPr>
          <a:lstStyle/>
          <a:p>
            <a:r>
              <a:rPr lang="en-US" sz="1000" b="1" dirty="0"/>
              <a:t>NO</a:t>
            </a:r>
          </a:p>
        </p:txBody>
      </p:sp>
      <p:sp>
        <p:nvSpPr>
          <p:cNvPr id="140" name="Flowchart: Alternate Process 139">
            <a:extLst>
              <a:ext uri="{FF2B5EF4-FFF2-40B4-BE49-F238E27FC236}">
                <a16:creationId xmlns:a16="http://schemas.microsoft.com/office/drawing/2014/main" id="{700D7924-9F63-B32A-2BDC-4E888B2436BC}"/>
              </a:ext>
            </a:extLst>
          </p:cNvPr>
          <p:cNvSpPr/>
          <p:nvPr/>
        </p:nvSpPr>
        <p:spPr>
          <a:xfrm>
            <a:off x="9649500" y="1983280"/>
            <a:ext cx="2161138" cy="1177375"/>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These errors </a:t>
            </a:r>
            <a:r>
              <a:rPr lang="en-US" sz="1200" b="1" dirty="0">
                <a:solidFill>
                  <a:schemeClr val="tx1"/>
                </a:solidFill>
              </a:rPr>
              <a:t>alone</a:t>
            </a:r>
            <a:r>
              <a:rPr lang="en-US" sz="1200" dirty="0">
                <a:solidFill>
                  <a:schemeClr val="tx1"/>
                </a:solidFill>
              </a:rPr>
              <a:t> are generally not considered “Critical”.  You do Not have a Critical Problem. Refer to Non-Critical Flowchart</a:t>
            </a:r>
          </a:p>
        </p:txBody>
      </p:sp>
      <p:sp>
        <p:nvSpPr>
          <p:cNvPr id="149" name="Diamond 148">
            <a:extLst>
              <a:ext uri="{FF2B5EF4-FFF2-40B4-BE49-F238E27FC236}">
                <a16:creationId xmlns:a16="http://schemas.microsoft.com/office/drawing/2014/main" id="{68348F5B-59CA-03DF-ECE5-CE146AA6C398}"/>
              </a:ext>
            </a:extLst>
          </p:cNvPr>
          <p:cNvSpPr/>
          <p:nvPr/>
        </p:nvSpPr>
        <p:spPr>
          <a:xfrm>
            <a:off x="6492994" y="3422535"/>
            <a:ext cx="1723552" cy="1095618"/>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Is </a:t>
            </a:r>
            <a:r>
              <a:rPr lang="en-US" sz="1050" b="1" dirty="0">
                <a:solidFill>
                  <a:schemeClr val="tx1"/>
                </a:solidFill>
              </a:rPr>
              <a:t>Spin Retry Count</a:t>
            </a:r>
            <a:r>
              <a:rPr lang="en-US" sz="1050" dirty="0">
                <a:solidFill>
                  <a:schemeClr val="tx1"/>
                </a:solidFill>
              </a:rPr>
              <a:t> (ID 10) </a:t>
            </a:r>
            <a:r>
              <a:rPr lang="en-US" sz="1050" i="1" dirty="0">
                <a:solidFill>
                  <a:schemeClr val="tx1"/>
                </a:solidFill>
              </a:rPr>
              <a:t>raw </a:t>
            </a:r>
            <a:r>
              <a:rPr lang="en-US" sz="1050" dirty="0">
                <a:solidFill>
                  <a:schemeClr val="tx1"/>
                </a:solidFill>
              </a:rPr>
              <a:t>&gt; 0</a:t>
            </a:r>
          </a:p>
        </p:txBody>
      </p:sp>
      <p:cxnSp>
        <p:nvCxnSpPr>
          <p:cNvPr id="162" name="Straight Arrow Connector 161">
            <a:extLst>
              <a:ext uri="{FF2B5EF4-FFF2-40B4-BE49-F238E27FC236}">
                <a16:creationId xmlns:a16="http://schemas.microsoft.com/office/drawing/2014/main" id="{7FAF5C24-5CD6-2C3C-16D8-80270AEBB280}"/>
              </a:ext>
            </a:extLst>
          </p:cNvPr>
          <p:cNvCxnSpPr>
            <a:cxnSpLocks/>
            <a:stCxn id="149" idx="2"/>
            <a:endCxn id="177" idx="0"/>
          </p:cNvCxnSpPr>
          <p:nvPr/>
        </p:nvCxnSpPr>
        <p:spPr>
          <a:xfrm>
            <a:off x="7354770" y="4518153"/>
            <a:ext cx="9563" cy="268177"/>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168" name="Straight Arrow Connector 167">
            <a:extLst>
              <a:ext uri="{FF2B5EF4-FFF2-40B4-BE49-F238E27FC236}">
                <a16:creationId xmlns:a16="http://schemas.microsoft.com/office/drawing/2014/main" id="{96A59482-9E31-DF7F-DE52-537B6BA199F3}"/>
              </a:ext>
            </a:extLst>
          </p:cNvPr>
          <p:cNvCxnSpPr>
            <a:cxnSpLocks/>
            <a:stCxn id="149" idx="3"/>
            <a:endCxn id="122" idx="1"/>
          </p:cNvCxnSpPr>
          <p:nvPr/>
        </p:nvCxnSpPr>
        <p:spPr>
          <a:xfrm>
            <a:off x="8216546" y="3970344"/>
            <a:ext cx="378833" cy="9397"/>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177" name="Diamond 176">
            <a:extLst>
              <a:ext uri="{FF2B5EF4-FFF2-40B4-BE49-F238E27FC236}">
                <a16:creationId xmlns:a16="http://schemas.microsoft.com/office/drawing/2014/main" id="{F87B100B-BF93-A559-5AE4-57E8E25F5F0E}"/>
              </a:ext>
            </a:extLst>
          </p:cNvPr>
          <p:cNvSpPr/>
          <p:nvPr/>
        </p:nvSpPr>
        <p:spPr>
          <a:xfrm>
            <a:off x="6388170" y="4786330"/>
            <a:ext cx="1952326" cy="1095618"/>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endParaRPr lang="en-US" sz="1050" b="1" dirty="0">
              <a:solidFill>
                <a:schemeClr val="tx1"/>
              </a:solidFill>
            </a:endParaRPr>
          </a:p>
          <a:p>
            <a:pPr algn="ctr"/>
            <a:r>
              <a:rPr lang="en-US" sz="1050" dirty="0">
                <a:solidFill>
                  <a:schemeClr val="tx1"/>
                </a:solidFill>
              </a:rPr>
              <a:t>Does the drive sound like it is spinning up and down?</a:t>
            </a:r>
          </a:p>
        </p:txBody>
      </p:sp>
      <p:cxnSp>
        <p:nvCxnSpPr>
          <p:cNvPr id="181" name="Connector: Elbow 180">
            <a:extLst>
              <a:ext uri="{FF2B5EF4-FFF2-40B4-BE49-F238E27FC236}">
                <a16:creationId xmlns:a16="http://schemas.microsoft.com/office/drawing/2014/main" id="{511DDA2E-F230-5034-7249-77B3FB7136FD}"/>
              </a:ext>
            </a:extLst>
          </p:cNvPr>
          <p:cNvCxnSpPr>
            <a:cxnSpLocks/>
            <a:stCxn id="177" idx="2"/>
            <a:endCxn id="15" idx="3"/>
          </p:cNvCxnSpPr>
          <p:nvPr/>
        </p:nvCxnSpPr>
        <p:spPr>
          <a:xfrm rot="5400000">
            <a:off x="7057376" y="5869793"/>
            <a:ext cx="294803" cy="319112"/>
          </a:xfrm>
          <a:prstGeom prst="bentConnector2">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185" name="TextBox 184">
            <a:extLst>
              <a:ext uri="{FF2B5EF4-FFF2-40B4-BE49-F238E27FC236}">
                <a16:creationId xmlns:a16="http://schemas.microsoft.com/office/drawing/2014/main" id="{AC801D10-C0C7-83A0-5B65-9EE0137922E7}"/>
              </a:ext>
            </a:extLst>
          </p:cNvPr>
          <p:cNvSpPr txBox="1"/>
          <p:nvPr/>
        </p:nvSpPr>
        <p:spPr>
          <a:xfrm>
            <a:off x="8223417" y="5075641"/>
            <a:ext cx="395497" cy="246221"/>
          </a:xfrm>
          <a:prstGeom prst="rect">
            <a:avLst/>
          </a:prstGeom>
          <a:noFill/>
        </p:spPr>
        <p:txBody>
          <a:bodyPr wrap="square" rtlCol="0">
            <a:spAutoFit/>
          </a:bodyPr>
          <a:lstStyle/>
          <a:p>
            <a:r>
              <a:rPr lang="en-US" sz="1000" b="1" dirty="0"/>
              <a:t>NO</a:t>
            </a:r>
          </a:p>
        </p:txBody>
      </p:sp>
      <p:sp>
        <p:nvSpPr>
          <p:cNvPr id="256" name="TextBox 255">
            <a:extLst>
              <a:ext uri="{FF2B5EF4-FFF2-40B4-BE49-F238E27FC236}">
                <a16:creationId xmlns:a16="http://schemas.microsoft.com/office/drawing/2014/main" id="{78B743FD-16A3-C711-5377-15FD5D280989}"/>
              </a:ext>
            </a:extLst>
          </p:cNvPr>
          <p:cNvSpPr txBox="1"/>
          <p:nvPr/>
        </p:nvSpPr>
        <p:spPr>
          <a:xfrm>
            <a:off x="9726348" y="4530965"/>
            <a:ext cx="395497" cy="246221"/>
          </a:xfrm>
          <a:prstGeom prst="rect">
            <a:avLst/>
          </a:prstGeom>
          <a:noFill/>
        </p:spPr>
        <p:txBody>
          <a:bodyPr wrap="square" rtlCol="0">
            <a:spAutoFit/>
          </a:bodyPr>
          <a:lstStyle/>
          <a:p>
            <a:r>
              <a:rPr lang="en-US" sz="1000" b="1" dirty="0"/>
              <a:t>NO</a:t>
            </a:r>
          </a:p>
        </p:txBody>
      </p:sp>
      <p:cxnSp>
        <p:nvCxnSpPr>
          <p:cNvPr id="257" name="Connector: Elbow 256">
            <a:extLst>
              <a:ext uri="{FF2B5EF4-FFF2-40B4-BE49-F238E27FC236}">
                <a16:creationId xmlns:a16="http://schemas.microsoft.com/office/drawing/2014/main" id="{319E88A1-20F8-4979-9CEC-6B2D96AEF045}"/>
              </a:ext>
            </a:extLst>
          </p:cNvPr>
          <p:cNvCxnSpPr>
            <a:cxnSpLocks/>
            <a:stCxn id="122" idx="2"/>
            <a:endCxn id="115" idx="0"/>
          </p:cNvCxnSpPr>
          <p:nvPr/>
        </p:nvCxnSpPr>
        <p:spPr>
          <a:xfrm rot="5400000">
            <a:off x="9468919" y="4749618"/>
            <a:ext cx="363243" cy="2079"/>
          </a:xfrm>
          <a:prstGeom prst="bentConnector3">
            <a:avLst>
              <a:gd name="adj1" fmla="val 50000"/>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63" name="Connector: Elbow 262">
            <a:extLst>
              <a:ext uri="{FF2B5EF4-FFF2-40B4-BE49-F238E27FC236}">
                <a16:creationId xmlns:a16="http://schemas.microsoft.com/office/drawing/2014/main" id="{4D119903-4CDA-B309-EAFC-9DAA50983ABC}"/>
              </a:ext>
            </a:extLst>
          </p:cNvPr>
          <p:cNvCxnSpPr>
            <a:cxnSpLocks/>
            <a:stCxn id="122" idx="3"/>
            <a:endCxn id="140" idx="2"/>
          </p:cNvCxnSpPr>
          <p:nvPr/>
        </p:nvCxnSpPr>
        <p:spPr>
          <a:xfrm flipV="1">
            <a:off x="10707779" y="3160655"/>
            <a:ext cx="22290" cy="819086"/>
          </a:xfrm>
          <a:prstGeom prst="bentConnector2">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266" name="Flowchart: Alternate Process 265">
            <a:extLst>
              <a:ext uri="{FF2B5EF4-FFF2-40B4-BE49-F238E27FC236}">
                <a16:creationId xmlns:a16="http://schemas.microsoft.com/office/drawing/2014/main" id="{AE250C13-B30A-0C64-B7FB-81B18A82E571}"/>
              </a:ext>
            </a:extLst>
          </p:cNvPr>
          <p:cNvSpPr/>
          <p:nvPr/>
        </p:nvSpPr>
        <p:spPr>
          <a:xfrm>
            <a:off x="6523475" y="1983094"/>
            <a:ext cx="2435645" cy="1166044"/>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You likely have a serious problem; this kind of error generally means media damage or wear has occurred.  Seek additional help.  The drive should be replaced.</a:t>
            </a:r>
          </a:p>
        </p:txBody>
      </p:sp>
      <p:cxnSp>
        <p:nvCxnSpPr>
          <p:cNvPr id="267" name="Connector: Elbow 266">
            <a:extLst>
              <a:ext uri="{FF2B5EF4-FFF2-40B4-BE49-F238E27FC236}">
                <a16:creationId xmlns:a16="http://schemas.microsoft.com/office/drawing/2014/main" id="{AAD7A1B9-F8E3-B5CB-49F5-EBDFFE5261C2}"/>
              </a:ext>
            </a:extLst>
          </p:cNvPr>
          <p:cNvCxnSpPr>
            <a:cxnSpLocks/>
            <a:stCxn id="66" idx="3"/>
            <a:endCxn id="266" idx="0"/>
          </p:cNvCxnSpPr>
          <p:nvPr/>
        </p:nvCxnSpPr>
        <p:spPr>
          <a:xfrm>
            <a:off x="6124373" y="1806765"/>
            <a:ext cx="1616925" cy="176329"/>
          </a:xfrm>
          <a:prstGeom prst="bentConnector2">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81" name="Diamond 80">
            <a:extLst>
              <a:ext uri="{FF2B5EF4-FFF2-40B4-BE49-F238E27FC236}">
                <a16:creationId xmlns:a16="http://schemas.microsoft.com/office/drawing/2014/main" id="{FC154033-64B2-0AC7-2446-B03F1816C242}"/>
              </a:ext>
            </a:extLst>
          </p:cNvPr>
          <p:cNvSpPr/>
          <p:nvPr/>
        </p:nvSpPr>
        <p:spPr>
          <a:xfrm>
            <a:off x="4551735" y="3420496"/>
            <a:ext cx="1723552" cy="1095618"/>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Did the SMART Long test PASS or FAIL?</a:t>
            </a:r>
          </a:p>
        </p:txBody>
      </p:sp>
      <p:cxnSp>
        <p:nvCxnSpPr>
          <p:cNvPr id="27" name="Connector: Elbow 26">
            <a:extLst>
              <a:ext uri="{FF2B5EF4-FFF2-40B4-BE49-F238E27FC236}">
                <a16:creationId xmlns:a16="http://schemas.microsoft.com/office/drawing/2014/main" id="{6F6037C4-C8AF-1E78-E8D1-81046C291526}"/>
              </a:ext>
            </a:extLst>
          </p:cNvPr>
          <p:cNvCxnSpPr>
            <a:cxnSpLocks/>
            <a:stCxn id="75" idx="2"/>
            <a:endCxn id="81" idx="0"/>
          </p:cNvCxnSpPr>
          <p:nvPr/>
        </p:nvCxnSpPr>
        <p:spPr>
          <a:xfrm rot="16200000" flipH="1">
            <a:off x="5191284" y="3198269"/>
            <a:ext cx="271358" cy="173096"/>
          </a:xfrm>
          <a:prstGeom prst="bentConnector3">
            <a:avLst>
              <a:gd name="adj1" fmla="val 50000"/>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sp>
        <p:nvSpPr>
          <p:cNvPr id="2" name="Rectangle 1">
            <a:extLst>
              <a:ext uri="{FF2B5EF4-FFF2-40B4-BE49-F238E27FC236}">
                <a16:creationId xmlns:a16="http://schemas.microsoft.com/office/drawing/2014/main" id="{E89A6DFF-8641-8B4D-31F1-6D0FC23BA849}"/>
              </a:ext>
            </a:extLst>
          </p:cNvPr>
          <p:cNvSpPr/>
          <p:nvPr/>
        </p:nvSpPr>
        <p:spPr>
          <a:xfrm>
            <a:off x="8909875" y="6035075"/>
            <a:ext cx="2950201" cy="560877"/>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Critical Drive Errors Sheet 1 of 1</a:t>
            </a:r>
          </a:p>
        </p:txBody>
      </p:sp>
      <p:sp>
        <p:nvSpPr>
          <p:cNvPr id="15" name="Flowchart: Alternate Process 14">
            <a:extLst>
              <a:ext uri="{FF2B5EF4-FFF2-40B4-BE49-F238E27FC236}">
                <a16:creationId xmlns:a16="http://schemas.microsoft.com/office/drawing/2014/main" id="{224B89C8-209C-8DAA-4BF8-1A98ADDB61B9}"/>
              </a:ext>
            </a:extLst>
          </p:cNvPr>
          <p:cNvSpPr/>
          <p:nvPr/>
        </p:nvSpPr>
        <p:spPr>
          <a:xfrm>
            <a:off x="5598561" y="5781525"/>
            <a:ext cx="1446660" cy="790452"/>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This could be a drive or PSU failure.  Check the power before replacing the drive.</a:t>
            </a:r>
          </a:p>
        </p:txBody>
      </p:sp>
    </p:spTree>
    <p:extLst>
      <p:ext uri="{BB962C8B-B14F-4D97-AF65-F5344CB8AC3E}">
        <p14:creationId xmlns:p14="http://schemas.microsoft.com/office/powerpoint/2010/main" val="829358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A335A-9623-3E93-5C89-A13FC2D3349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5CAF000-B5E9-1642-9E2A-88C89350E870}"/>
              </a:ext>
            </a:extLst>
          </p:cNvPr>
          <p:cNvSpPr/>
          <p:nvPr/>
        </p:nvSpPr>
        <p:spPr>
          <a:xfrm>
            <a:off x="2590670" y="219855"/>
            <a:ext cx="3930897" cy="545939"/>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Non-Critical Drive Errors</a:t>
            </a:r>
          </a:p>
        </p:txBody>
      </p:sp>
      <p:sp>
        <p:nvSpPr>
          <p:cNvPr id="10" name="Diamond 9">
            <a:extLst>
              <a:ext uri="{FF2B5EF4-FFF2-40B4-BE49-F238E27FC236}">
                <a16:creationId xmlns:a16="http://schemas.microsoft.com/office/drawing/2014/main" id="{4340EB32-EF7D-A059-EBB6-E29412CDCC4F}"/>
              </a:ext>
            </a:extLst>
          </p:cNvPr>
          <p:cNvSpPr/>
          <p:nvPr/>
        </p:nvSpPr>
        <p:spPr>
          <a:xfrm>
            <a:off x="3696350" y="940265"/>
            <a:ext cx="1723552" cy="1095618"/>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Can you obtain SMART data from the drive?</a:t>
            </a:r>
          </a:p>
        </p:txBody>
      </p:sp>
      <p:sp>
        <p:nvSpPr>
          <p:cNvPr id="13" name="Flowchart: Alternate Process 12">
            <a:extLst>
              <a:ext uri="{FF2B5EF4-FFF2-40B4-BE49-F238E27FC236}">
                <a16:creationId xmlns:a16="http://schemas.microsoft.com/office/drawing/2014/main" id="{F283D2B8-D65A-ECB7-1204-01870442513C}"/>
              </a:ext>
            </a:extLst>
          </p:cNvPr>
          <p:cNvSpPr/>
          <p:nvPr/>
        </p:nvSpPr>
        <p:spPr>
          <a:xfrm>
            <a:off x="3974242" y="3641536"/>
            <a:ext cx="2330438" cy="586960"/>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Typically, this type of error is caused by a drive data cable issue.</a:t>
            </a:r>
          </a:p>
          <a:p>
            <a:pPr algn="ctr"/>
            <a:r>
              <a:rPr lang="en-US" sz="1050" b="1" dirty="0">
                <a:solidFill>
                  <a:schemeClr val="tx1"/>
                </a:solidFill>
              </a:rPr>
              <a:t>Note the drive serial number</a:t>
            </a:r>
            <a:r>
              <a:rPr lang="en-US" sz="1050" dirty="0">
                <a:solidFill>
                  <a:schemeClr val="tx1"/>
                </a:solidFill>
              </a:rPr>
              <a:t>.</a:t>
            </a:r>
          </a:p>
        </p:txBody>
      </p:sp>
      <p:cxnSp>
        <p:nvCxnSpPr>
          <p:cNvPr id="19" name="Straight Arrow Connector 18">
            <a:extLst>
              <a:ext uri="{FF2B5EF4-FFF2-40B4-BE49-F238E27FC236}">
                <a16:creationId xmlns:a16="http://schemas.microsoft.com/office/drawing/2014/main" id="{BB25413E-B884-3F00-002E-F9E08FBF7A34}"/>
              </a:ext>
            </a:extLst>
          </p:cNvPr>
          <p:cNvCxnSpPr>
            <a:cxnSpLocks/>
            <a:stCxn id="13" idx="2"/>
            <a:endCxn id="69" idx="0"/>
          </p:cNvCxnSpPr>
          <p:nvPr/>
        </p:nvCxnSpPr>
        <p:spPr>
          <a:xfrm>
            <a:off x="5139461" y="4228496"/>
            <a:ext cx="2765" cy="200686"/>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D1455DE4-9565-FD77-95FE-DC1F4E50B97F}"/>
              </a:ext>
            </a:extLst>
          </p:cNvPr>
          <p:cNvCxnSpPr>
            <a:cxnSpLocks/>
            <a:stCxn id="10" idx="2"/>
            <a:endCxn id="61" idx="0"/>
          </p:cNvCxnSpPr>
          <p:nvPr/>
        </p:nvCxnSpPr>
        <p:spPr>
          <a:xfrm>
            <a:off x="4558126" y="2035883"/>
            <a:ext cx="2711" cy="224099"/>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7E583E28-5313-B3DC-2E61-B46815A5EB1F}"/>
              </a:ext>
            </a:extLst>
          </p:cNvPr>
          <p:cNvCxnSpPr>
            <a:cxnSpLocks/>
            <a:stCxn id="4" idx="2"/>
            <a:endCxn id="10" idx="0"/>
          </p:cNvCxnSpPr>
          <p:nvPr/>
        </p:nvCxnSpPr>
        <p:spPr>
          <a:xfrm>
            <a:off x="4556119" y="765794"/>
            <a:ext cx="2007" cy="174471"/>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D146F141-0FE2-A37E-D238-9D1778F8ACDB}"/>
              </a:ext>
            </a:extLst>
          </p:cNvPr>
          <p:cNvCxnSpPr>
            <a:cxnSpLocks/>
            <a:stCxn id="61" idx="2"/>
          </p:cNvCxnSpPr>
          <p:nvPr/>
        </p:nvCxnSpPr>
        <p:spPr>
          <a:xfrm>
            <a:off x="4560837" y="3355600"/>
            <a:ext cx="0" cy="285936"/>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ADF2A586-7747-959A-29BA-DEBDA138AE31}"/>
              </a:ext>
            </a:extLst>
          </p:cNvPr>
          <p:cNvCxnSpPr>
            <a:cxnSpLocks/>
            <a:stCxn id="38" idx="2"/>
            <a:endCxn id="179" idx="0"/>
          </p:cNvCxnSpPr>
          <p:nvPr/>
        </p:nvCxnSpPr>
        <p:spPr>
          <a:xfrm>
            <a:off x="9058592" y="3174025"/>
            <a:ext cx="10192" cy="514050"/>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94" name="TextBox 93">
            <a:extLst>
              <a:ext uri="{FF2B5EF4-FFF2-40B4-BE49-F238E27FC236}">
                <a16:creationId xmlns:a16="http://schemas.microsoft.com/office/drawing/2014/main" id="{E1DDAAD6-85C6-5BCF-C7F4-143477CBA08E}"/>
              </a:ext>
            </a:extLst>
          </p:cNvPr>
          <p:cNvSpPr txBox="1"/>
          <p:nvPr/>
        </p:nvSpPr>
        <p:spPr>
          <a:xfrm>
            <a:off x="6785060" y="1935924"/>
            <a:ext cx="410741" cy="246221"/>
          </a:xfrm>
          <a:prstGeom prst="rect">
            <a:avLst/>
          </a:prstGeom>
          <a:noFill/>
        </p:spPr>
        <p:txBody>
          <a:bodyPr wrap="square" rtlCol="0">
            <a:spAutoFit/>
          </a:bodyPr>
          <a:lstStyle/>
          <a:p>
            <a:r>
              <a:rPr lang="en-US" sz="1000" b="1" dirty="0"/>
              <a:t>NO</a:t>
            </a:r>
          </a:p>
        </p:txBody>
      </p:sp>
      <p:sp>
        <p:nvSpPr>
          <p:cNvPr id="95" name="TextBox 94">
            <a:extLst>
              <a:ext uri="{FF2B5EF4-FFF2-40B4-BE49-F238E27FC236}">
                <a16:creationId xmlns:a16="http://schemas.microsoft.com/office/drawing/2014/main" id="{491E0738-68E7-9E6E-B3C9-337438EBC24C}"/>
              </a:ext>
            </a:extLst>
          </p:cNvPr>
          <p:cNvSpPr txBox="1"/>
          <p:nvPr/>
        </p:nvSpPr>
        <p:spPr>
          <a:xfrm>
            <a:off x="7450963" y="2211932"/>
            <a:ext cx="395497" cy="246221"/>
          </a:xfrm>
          <a:prstGeom prst="rect">
            <a:avLst/>
          </a:prstGeom>
          <a:noFill/>
        </p:spPr>
        <p:txBody>
          <a:bodyPr wrap="square" rtlCol="0">
            <a:spAutoFit/>
          </a:bodyPr>
          <a:lstStyle/>
          <a:p>
            <a:r>
              <a:rPr lang="en-US" sz="1000" b="1" dirty="0"/>
              <a:t>NO</a:t>
            </a:r>
          </a:p>
        </p:txBody>
      </p:sp>
      <p:sp>
        <p:nvSpPr>
          <p:cNvPr id="97" name="TextBox 96">
            <a:extLst>
              <a:ext uri="{FF2B5EF4-FFF2-40B4-BE49-F238E27FC236}">
                <a16:creationId xmlns:a16="http://schemas.microsoft.com/office/drawing/2014/main" id="{CA6A379A-D398-B975-E151-2B965E912A3A}"/>
              </a:ext>
            </a:extLst>
          </p:cNvPr>
          <p:cNvSpPr txBox="1"/>
          <p:nvPr/>
        </p:nvSpPr>
        <p:spPr>
          <a:xfrm>
            <a:off x="5080957" y="5791037"/>
            <a:ext cx="379242" cy="246222"/>
          </a:xfrm>
          <a:prstGeom prst="rect">
            <a:avLst/>
          </a:prstGeom>
          <a:noFill/>
        </p:spPr>
        <p:txBody>
          <a:bodyPr wrap="square" rtlCol="0">
            <a:spAutoFit/>
          </a:bodyPr>
          <a:lstStyle/>
          <a:p>
            <a:r>
              <a:rPr lang="en-US" sz="1000" b="1" dirty="0"/>
              <a:t>NO</a:t>
            </a:r>
          </a:p>
        </p:txBody>
      </p:sp>
      <p:sp>
        <p:nvSpPr>
          <p:cNvPr id="99" name="TextBox 98">
            <a:extLst>
              <a:ext uri="{FF2B5EF4-FFF2-40B4-BE49-F238E27FC236}">
                <a16:creationId xmlns:a16="http://schemas.microsoft.com/office/drawing/2014/main" id="{981C8D4A-0E08-52F0-1EC9-E8379068A47A}"/>
              </a:ext>
            </a:extLst>
          </p:cNvPr>
          <p:cNvSpPr txBox="1"/>
          <p:nvPr/>
        </p:nvSpPr>
        <p:spPr>
          <a:xfrm>
            <a:off x="3477697" y="1260406"/>
            <a:ext cx="395497" cy="246221"/>
          </a:xfrm>
          <a:prstGeom prst="rect">
            <a:avLst/>
          </a:prstGeom>
          <a:noFill/>
        </p:spPr>
        <p:txBody>
          <a:bodyPr wrap="square" rtlCol="0">
            <a:spAutoFit/>
          </a:bodyPr>
          <a:lstStyle/>
          <a:p>
            <a:r>
              <a:rPr lang="en-US" sz="1000" b="1" dirty="0"/>
              <a:t>NO</a:t>
            </a:r>
          </a:p>
        </p:txBody>
      </p:sp>
      <p:sp>
        <p:nvSpPr>
          <p:cNvPr id="100" name="TextBox 99">
            <a:extLst>
              <a:ext uri="{FF2B5EF4-FFF2-40B4-BE49-F238E27FC236}">
                <a16:creationId xmlns:a16="http://schemas.microsoft.com/office/drawing/2014/main" id="{C07E6D54-48AF-7EF7-5DBA-28B2B0E2656B}"/>
              </a:ext>
            </a:extLst>
          </p:cNvPr>
          <p:cNvSpPr txBox="1"/>
          <p:nvPr/>
        </p:nvSpPr>
        <p:spPr>
          <a:xfrm>
            <a:off x="3451254" y="2601286"/>
            <a:ext cx="395497" cy="246221"/>
          </a:xfrm>
          <a:prstGeom prst="rect">
            <a:avLst/>
          </a:prstGeom>
          <a:noFill/>
        </p:spPr>
        <p:txBody>
          <a:bodyPr wrap="square" rtlCol="0">
            <a:spAutoFit/>
          </a:bodyPr>
          <a:lstStyle/>
          <a:p>
            <a:r>
              <a:rPr lang="en-US" sz="1000" b="1" dirty="0"/>
              <a:t>NO</a:t>
            </a:r>
          </a:p>
        </p:txBody>
      </p:sp>
      <p:sp>
        <p:nvSpPr>
          <p:cNvPr id="101" name="TextBox 100">
            <a:extLst>
              <a:ext uri="{FF2B5EF4-FFF2-40B4-BE49-F238E27FC236}">
                <a16:creationId xmlns:a16="http://schemas.microsoft.com/office/drawing/2014/main" id="{921511AC-446F-7F23-5124-24C6FF15DAE5}"/>
              </a:ext>
            </a:extLst>
          </p:cNvPr>
          <p:cNvSpPr txBox="1"/>
          <p:nvPr/>
        </p:nvSpPr>
        <p:spPr>
          <a:xfrm>
            <a:off x="7833331" y="1231791"/>
            <a:ext cx="410741" cy="246221"/>
          </a:xfrm>
          <a:prstGeom prst="rect">
            <a:avLst/>
          </a:prstGeom>
          <a:noFill/>
        </p:spPr>
        <p:txBody>
          <a:bodyPr wrap="square" rtlCol="0">
            <a:spAutoFit/>
          </a:bodyPr>
          <a:lstStyle/>
          <a:p>
            <a:r>
              <a:rPr lang="en-US" sz="1000" b="1" dirty="0"/>
              <a:t>YES</a:t>
            </a:r>
          </a:p>
        </p:txBody>
      </p:sp>
      <p:sp>
        <p:nvSpPr>
          <p:cNvPr id="102" name="TextBox 101">
            <a:extLst>
              <a:ext uri="{FF2B5EF4-FFF2-40B4-BE49-F238E27FC236}">
                <a16:creationId xmlns:a16="http://schemas.microsoft.com/office/drawing/2014/main" id="{18687CAD-914E-7FE7-B470-5991FF59B83D}"/>
              </a:ext>
            </a:extLst>
          </p:cNvPr>
          <p:cNvSpPr txBox="1"/>
          <p:nvPr/>
        </p:nvSpPr>
        <p:spPr>
          <a:xfrm>
            <a:off x="4530845" y="1982894"/>
            <a:ext cx="410741" cy="246221"/>
          </a:xfrm>
          <a:prstGeom prst="rect">
            <a:avLst/>
          </a:prstGeom>
          <a:noFill/>
        </p:spPr>
        <p:txBody>
          <a:bodyPr wrap="square" rtlCol="0">
            <a:spAutoFit/>
          </a:bodyPr>
          <a:lstStyle/>
          <a:p>
            <a:r>
              <a:rPr lang="en-US" sz="1000" b="1" dirty="0"/>
              <a:t>YES</a:t>
            </a:r>
          </a:p>
        </p:txBody>
      </p:sp>
      <p:sp>
        <p:nvSpPr>
          <p:cNvPr id="105" name="TextBox 104">
            <a:extLst>
              <a:ext uri="{FF2B5EF4-FFF2-40B4-BE49-F238E27FC236}">
                <a16:creationId xmlns:a16="http://schemas.microsoft.com/office/drawing/2014/main" id="{141D3608-25C7-E5FC-DBAF-651B2F3BAAF8}"/>
              </a:ext>
            </a:extLst>
          </p:cNvPr>
          <p:cNvSpPr txBox="1"/>
          <p:nvPr/>
        </p:nvSpPr>
        <p:spPr>
          <a:xfrm>
            <a:off x="4530845" y="3295323"/>
            <a:ext cx="410741" cy="246221"/>
          </a:xfrm>
          <a:prstGeom prst="rect">
            <a:avLst/>
          </a:prstGeom>
          <a:noFill/>
        </p:spPr>
        <p:txBody>
          <a:bodyPr wrap="square" rtlCol="0">
            <a:spAutoFit/>
          </a:bodyPr>
          <a:lstStyle/>
          <a:p>
            <a:r>
              <a:rPr lang="en-US" sz="1000" b="1" dirty="0"/>
              <a:t>YES</a:t>
            </a:r>
          </a:p>
        </p:txBody>
      </p:sp>
      <p:sp>
        <p:nvSpPr>
          <p:cNvPr id="106" name="TextBox 105">
            <a:extLst>
              <a:ext uri="{FF2B5EF4-FFF2-40B4-BE49-F238E27FC236}">
                <a16:creationId xmlns:a16="http://schemas.microsoft.com/office/drawing/2014/main" id="{1F24F492-3C4C-0F15-121C-BB915FDB23C4}"/>
              </a:ext>
            </a:extLst>
          </p:cNvPr>
          <p:cNvSpPr txBox="1"/>
          <p:nvPr/>
        </p:nvSpPr>
        <p:spPr>
          <a:xfrm>
            <a:off x="9019276" y="3134986"/>
            <a:ext cx="410741" cy="246221"/>
          </a:xfrm>
          <a:prstGeom prst="rect">
            <a:avLst/>
          </a:prstGeom>
          <a:noFill/>
        </p:spPr>
        <p:txBody>
          <a:bodyPr wrap="square" rtlCol="0">
            <a:spAutoFit/>
          </a:bodyPr>
          <a:lstStyle/>
          <a:p>
            <a:r>
              <a:rPr lang="en-US" sz="1000" b="1" dirty="0"/>
              <a:t>YES</a:t>
            </a:r>
          </a:p>
        </p:txBody>
      </p:sp>
      <p:sp>
        <p:nvSpPr>
          <p:cNvPr id="107" name="TextBox 106">
            <a:extLst>
              <a:ext uri="{FF2B5EF4-FFF2-40B4-BE49-F238E27FC236}">
                <a16:creationId xmlns:a16="http://schemas.microsoft.com/office/drawing/2014/main" id="{2BBF4BD4-2D8D-CEF9-0226-1C74B398A0FD}"/>
              </a:ext>
            </a:extLst>
          </p:cNvPr>
          <p:cNvSpPr txBox="1"/>
          <p:nvPr/>
        </p:nvSpPr>
        <p:spPr>
          <a:xfrm>
            <a:off x="9133872" y="4992082"/>
            <a:ext cx="978241" cy="400110"/>
          </a:xfrm>
          <a:prstGeom prst="rect">
            <a:avLst/>
          </a:prstGeom>
          <a:noFill/>
        </p:spPr>
        <p:txBody>
          <a:bodyPr wrap="square" rtlCol="0">
            <a:spAutoFit/>
          </a:bodyPr>
          <a:lstStyle/>
          <a:p>
            <a:r>
              <a:rPr lang="en-US" sz="1000" b="1" dirty="0"/>
              <a:t>Stays with suspect drive</a:t>
            </a:r>
          </a:p>
        </p:txBody>
      </p:sp>
      <p:sp>
        <p:nvSpPr>
          <p:cNvPr id="108" name="TextBox 107">
            <a:extLst>
              <a:ext uri="{FF2B5EF4-FFF2-40B4-BE49-F238E27FC236}">
                <a16:creationId xmlns:a16="http://schemas.microsoft.com/office/drawing/2014/main" id="{B39F8545-D204-A8BC-C3A4-3BAB6C826EA9}"/>
              </a:ext>
            </a:extLst>
          </p:cNvPr>
          <p:cNvSpPr txBox="1"/>
          <p:nvPr/>
        </p:nvSpPr>
        <p:spPr>
          <a:xfrm>
            <a:off x="6010953" y="5005770"/>
            <a:ext cx="410741" cy="246221"/>
          </a:xfrm>
          <a:prstGeom prst="rect">
            <a:avLst/>
          </a:prstGeom>
          <a:noFill/>
        </p:spPr>
        <p:txBody>
          <a:bodyPr wrap="square" rtlCol="0">
            <a:spAutoFit/>
          </a:bodyPr>
          <a:lstStyle/>
          <a:p>
            <a:r>
              <a:rPr lang="en-US" sz="1000" b="1" dirty="0"/>
              <a:t>YES</a:t>
            </a:r>
          </a:p>
        </p:txBody>
      </p:sp>
      <p:cxnSp>
        <p:nvCxnSpPr>
          <p:cNvPr id="175" name="Straight Arrow Connector 174">
            <a:extLst>
              <a:ext uri="{FF2B5EF4-FFF2-40B4-BE49-F238E27FC236}">
                <a16:creationId xmlns:a16="http://schemas.microsoft.com/office/drawing/2014/main" id="{DC7D6E12-4B65-8678-136F-2DE8AD6D09E9}"/>
              </a:ext>
            </a:extLst>
          </p:cNvPr>
          <p:cNvCxnSpPr>
            <a:cxnSpLocks/>
            <a:stCxn id="10" idx="1"/>
            <a:endCxn id="40" idx="3"/>
          </p:cNvCxnSpPr>
          <p:nvPr/>
        </p:nvCxnSpPr>
        <p:spPr>
          <a:xfrm flipH="1">
            <a:off x="3437574" y="1488074"/>
            <a:ext cx="258776" cy="1760"/>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179" name="Diamond 178">
            <a:extLst>
              <a:ext uri="{FF2B5EF4-FFF2-40B4-BE49-F238E27FC236}">
                <a16:creationId xmlns:a16="http://schemas.microsoft.com/office/drawing/2014/main" id="{965A2DE1-2263-EA50-2AE7-2F778C00EA3A}"/>
              </a:ext>
            </a:extLst>
          </p:cNvPr>
          <p:cNvSpPr/>
          <p:nvPr/>
        </p:nvSpPr>
        <p:spPr>
          <a:xfrm>
            <a:off x="7962853" y="3688075"/>
            <a:ext cx="2211862" cy="1378861"/>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Physically </a:t>
            </a:r>
            <a:r>
              <a:rPr lang="en-US" sz="900" b="1" dirty="0">
                <a:solidFill>
                  <a:schemeClr val="tx1"/>
                </a:solidFill>
              </a:rPr>
              <a:t>swap just the drive </a:t>
            </a:r>
            <a:r>
              <a:rPr lang="en-US" sz="900" dirty="0">
                <a:solidFill>
                  <a:schemeClr val="tx1"/>
                </a:solidFill>
              </a:rPr>
              <a:t>with a known good drive.  Does the problem follow the suspect drive?</a:t>
            </a:r>
          </a:p>
        </p:txBody>
      </p:sp>
      <p:sp>
        <p:nvSpPr>
          <p:cNvPr id="183" name="TextBox 182">
            <a:extLst>
              <a:ext uri="{FF2B5EF4-FFF2-40B4-BE49-F238E27FC236}">
                <a16:creationId xmlns:a16="http://schemas.microsoft.com/office/drawing/2014/main" id="{52753741-C58B-8F1B-AB31-7BB5473E5EA2}"/>
              </a:ext>
            </a:extLst>
          </p:cNvPr>
          <p:cNvSpPr txBox="1"/>
          <p:nvPr/>
        </p:nvSpPr>
        <p:spPr>
          <a:xfrm>
            <a:off x="2320452" y="3350254"/>
            <a:ext cx="395497" cy="246221"/>
          </a:xfrm>
          <a:prstGeom prst="rect">
            <a:avLst/>
          </a:prstGeom>
          <a:noFill/>
        </p:spPr>
        <p:txBody>
          <a:bodyPr wrap="square" rtlCol="0">
            <a:spAutoFit/>
          </a:bodyPr>
          <a:lstStyle/>
          <a:p>
            <a:r>
              <a:rPr lang="en-US" sz="1000" b="1" dirty="0"/>
              <a:t>NO</a:t>
            </a:r>
          </a:p>
        </p:txBody>
      </p:sp>
      <p:cxnSp>
        <p:nvCxnSpPr>
          <p:cNvPr id="297" name="Connector: Elbow 296">
            <a:extLst>
              <a:ext uri="{FF2B5EF4-FFF2-40B4-BE49-F238E27FC236}">
                <a16:creationId xmlns:a16="http://schemas.microsoft.com/office/drawing/2014/main" id="{8094EFC1-5E21-5729-62AD-814AB00D7EA4}"/>
              </a:ext>
            </a:extLst>
          </p:cNvPr>
          <p:cNvCxnSpPr>
            <a:cxnSpLocks/>
            <a:stCxn id="69" idx="2"/>
            <a:endCxn id="29" idx="1"/>
          </p:cNvCxnSpPr>
          <p:nvPr/>
        </p:nvCxnSpPr>
        <p:spPr>
          <a:xfrm rot="16200000" flipH="1">
            <a:off x="5601545" y="5354853"/>
            <a:ext cx="279848" cy="1198486"/>
          </a:xfrm>
          <a:prstGeom prst="bentConnector2">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40" name="Flowchart: Alternate Process 39">
            <a:extLst>
              <a:ext uri="{FF2B5EF4-FFF2-40B4-BE49-F238E27FC236}">
                <a16:creationId xmlns:a16="http://schemas.microsoft.com/office/drawing/2014/main" id="{FB87C902-54DB-AAC0-378E-9D469AE88029}"/>
              </a:ext>
            </a:extLst>
          </p:cNvPr>
          <p:cNvSpPr/>
          <p:nvPr/>
        </p:nvSpPr>
        <p:spPr>
          <a:xfrm>
            <a:off x="2141525" y="967097"/>
            <a:ext cx="1296049" cy="1045474"/>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You have a serious problem, seek additional help.</a:t>
            </a:r>
          </a:p>
        </p:txBody>
      </p:sp>
      <p:sp>
        <p:nvSpPr>
          <p:cNvPr id="61" name="Diamond 60">
            <a:extLst>
              <a:ext uri="{FF2B5EF4-FFF2-40B4-BE49-F238E27FC236}">
                <a16:creationId xmlns:a16="http://schemas.microsoft.com/office/drawing/2014/main" id="{9B72BC02-8A3D-84CE-4231-6752A9FCEA74}"/>
              </a:ext>
            </a:extLst>
          </p:cNvPr>
          <p:cNvSpPr/>
          <p:nvPr/>
        </p:nvSpPr>
        <p:spPr>
          <a:xfrm>
            <a:off x="3699061" y="2259982"/>
            <a:ext cx="1723552" cy="1095618"/>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Is </a:t>
            </a:r>
            <a:r>
              <a:rPr lang="en-US" sz="1000" b="1" dirty="0">
                <a:solidFill>
                  <a:schemeClr val="tx1"/>
                </a:solidFill>
              </a:rPr>
              <a:t>UDMA CRC Errors</a:t>
            </a:r>
            <a:r>
              <a:rPr lang="en-US" sz="1000" dirty="0">
                <a:solidFill>
                  <a:schemeClr val="tx1"/>
                </a:solidFill>
              </a:rPr>
              <a:t> (ID 199) </a:t>
            </a:r>
            <a:r>
              <a:rPr lang="en-US" sz="1000" i="1" dirty="0">
                <a:solidFill>
                  <a:schemeClr val="tx1"/>
                </a:solidFill>
              </a:rPr>
              <a:t>raw </a:t>
            </a:r>
            <a:r>
              <a:rPr lang="en-US" sz="1000" dirty="0">
                <a:solidFill>
                  <a:schemeClr val="tx1"/>
                </a:solidFill>
              </a:rPr>
              <a:t>increasing?</a:t>
            </a:r>
          </a:p>
        </p:txBody>
      </p:sp>
      <p:sp>
        <p:nvSpPr>
          <p:cNvPr id="69" name="Diamond 68">
            <a:extLst>
              <a:ext uri="{FF2B5EF4-FFF2-40B4-BE49-F238E27FC236}">
                <a16:creationId xmlns:a16="http://schemas.microsoft.com/office/drawing/2014/main" id="{CFB312AD-BAB0-F726-8824-A4E2E7E467E2}"/>
              </a:ext>
            </a:extLst>
          </p:cNvPr>
          <p:cNvSpPr/>
          <p:nvPr/>
        </p:nvSpPr>
        <p:spPr>
          <a:xfrm>
            <a:off x="3772202" y="4429182"/>
            <a:ext cx="2740047" cy="1384990"/>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Power off, disconnect and reconnect the drive data cable, power on.  Does </a:t>
            </a:r>
            <a:r>
              <a:rPr lang="en-US" sz="900" b="1" dirty="0">
                <a:solidFill>
                  <a:schemeClr val="tx1"/>
                </a:solidFill>
              </a:rPr>
              <a:t>UDMA CRC</a:t>
            </a:r>
            <a:r>
              <a:rPr lang="en-US" sz="900" dirty="0">
                <a:solidFill>
                  <a:schemeClr val="tx1"/>
                </a:solidFill>
              </a:rPr>
              <a:t> (ID 199) </a:t>
            </a:r>
            <a:r>
              <a:rPr lang="en-US" sz="900" i="1" dirty="0">
                <a:solidFill>
                  <a:schemeClr val="tx1"/>
                </a:solidFill>
              </a:rPr>
              <a:t>raw</a:t>
            </a:r>
            <a:r>
              <a:rPr lang="en-US" sz="900" dirty="0">
                <a:solidFill>
                  <a:schemeClr val="tx1"/>
                </a:solidFill>
              </a:rPr>
              <a:t> continue to increase?</a:t>
            </a:r>
          </a:p>
        </p:txBody>
      </p:sp>
      <p:sp>
        <p:nvSpPr>
          <p:cNvPr id="104" name="Diamond 103">
            <a:extLst>
              <a:ext uri="{FF2B5EF4-FFF2-40B4-BE49-F238E27FC236}">
                <a16:creationId xmlns:a16="http://schemas.microsoft.com/office/drawing/2014/main" id="{BC05A2B2-8DDD-2092-45ED-5853D94D219F}"/>
              </a:ext>
            </a:extLst>
          </p:cNvPr>
          <p:cNvSpPr/>
          <p:nvPr/>
        </p:nvSpPr>
        <p:spPr>
          <a:xfrm>
            <a:off x="5676744" y="963794"/>
            <a:ext cx="2262405" cy="1020351"/>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Replace the suspect Data Cable. Does the </a:t>
            </a:r>
            <a:r>
              <a:rPr lang="en-US" sz="800" b="1" dirty="0">
                <a:solidFill>
                  <a:schemeClr val="tx1"/>
                </a:solidFill>
              </a:rPr>
              <a:t>UDMA CRC Errors  (</a:t>
            </a:r>
            <a:r>
              <a:rPr lang="en-US" sz="800" dirty="0">
                <a:solidFill>
                  <a:schemeClr val="tx1"/>
                </a:solidFill>
              </a:rPr>
              <a:t>ID 199) </a:t>
            </a:r>
            <a:r>
              <a:rPr lang="en-US" sz="800" i="1" dirty="0">
                <a:solidFill>
                  <a:schemeClr val="tx1"/>
                </a:solidFill>
              </a:rPr>
              <a:t>raw </a:t>
            </a:r>
            <a:r>
              <a:rPr lang="en-US" sz="800" dirty="0">
                <a:solidFill>
                  <a:schemeClr val="tx1"/>
                </a:solidFill>
              </a:rPr>
              <a:t>continue to increase?</a:t>
            </a:r>
          </a:p>
        </p:txBody>
      </p:sp>
      <p:sp>
        <p:nvSpPr>
          <p:cNvPr id="29" name="Flowchart: Alternate Process 28">
            <a:extLst>
              <a:ext uri="{FF2B5EF4-FFF2-40B4-BE49-F238E27FC236}">
                <a16:creationId xmlns:a16="http://schemas.microsoft.com/office/drawing/2014/main" id="{EF78CFEB-E913-F63F-84A0-016D9D57B08B}"/>
              </a:ext>
            </a:extLst>
          </p:cNvPr>
          <p:cNvSpPr/>
          <p:nvPr/>
        </p:nvSpPr>
        <p:spPr>
          <a:xfrm>
            <a:off x="6340712" y="5549895"/>
            <a:ext cx="2821450" cy="1088250"/>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Problem Corrected.</a:t>
            </a:r>
          </a:p>
          <a:p>
            <a:pPr algn="ctr"/>
            <a:r>
              <a:rPr lang="en-US" sz="1050" dirty="0">
                <a:solidFill>
                  <a:schemeClr val="tx1"/>
                </a:solidFill>
              </a:rPr>
              <a:t>The </a:t>
            </a:r>
            <a:r>
              <a:rPr lang="en-US" sz="1050" i="1" dirty="0">
                <a:solidFill>
                  <a:schemeClr val="tx1"/>
                </a:solidFill>
              </a:rPr>
              <a:t>raw</a:t>
            </a:r>
            <a:r>
              <a:rPr lang="en-US" sz="1050" dirty="0">
                <a:solidFill>
                  <a:schemeClr val="tx1"/>
                </a:solidFill>
              </a:rPr>
              <a:t> count will never decrease, it lives with the drive for life.</a:t>
            </a:r>
          </a:p>
          <a:p>
            <a:pPr algn="ctr"/>
            <a:r>
              <a:rPr lang="en-US" sz="1050" dirty="0">
                <a:solidFill>
                  <a:schemeClr val="tx1"/>
                </a:solidFill>
              </a:rPr>
              <a:t>Monitor for reoccurrence.  If problem returns, skip to previous question and answer Yes.</a:t>
            </a:r>
          </a:p>
        </p:txBody>
      </p:sp>
      <p:sp>
        <p:nvSpPr>
          <p:cNvPr id="38" name="Diamond 37">
            <a:extLst>
              <a:ext uri="{FF2B5EF4-FFF2-40B4-BE49-F238E27FC236}">
                <a16:creationId xmlns:a16="http://schemas.microsoft.com/office/drawing/2014/main" id="{60FD73F8-064F-499A-3013-863D1D4959C3}"/>
              </a:ext>
            </a:extLst>
          </p:cNvPr>
          <p:cNvSpPr/>
          <p:nvPr/>
        </p:nvSpPr>
        <p:spPr>
          <a:xfrm>
            <a:off x="7707803" y="1701757"/>
            <a:ext cx="2701577" cy="1472268"/>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Move the data cable to another port on the MB or HBA. Does the </a:t>
            </a:r>
            <a:r>
              <a:rPr lang="en-US" sz="900" b="1" dirty="0">
                <a:solidFill>
                  <a:schemeClr val="tx1"/>
                </a:solidFill>
              </a:rPr>
              <a:t>UDMA CRC Errors </a:t>
            </a:r>
            <a:r>
              <a:rPr lang="en-US" sz="900" dirty="0">
                <a:solidFill>
                  <a:schemeClr val="tx1"/>
                </a:solidFill>
              </a:rPr>
              <a:t>(ID 199)</a:t>
            </a:r>
            <a:r>
              <a:rPr lang="en-US" sz="900" b="1" dirty="0">
                <a:solidFill>
                  <a:schemeClr val="tx1"/>
                </a:solidFill>
              </a:rPr>
              <a:t> </a:t>
            </a:r>
            <a:r>
              <a:rPr lang="en-US" sz="900" i="1" dirty="0">
                <a:solidFill>
                  <a:schemeClr val="tx1"/>
                </a:solidFill>
              </a:rPr>
              <a:t>raw </a:t>
            </a:r>
            <a:r>
              <a:rPr lang="en-US" sz="900" dirty="0">
                <a:solidFill>
                  <a:schemeClr val="tx1"/>
                </a:solidFill>
              </a:rPr>
              <a:t>continue to increase?</a:t>
            </a:r>
          </a:p>
        </p:txBody>
      </p:sp>
      <p:cxnSp>
        <p:nvCxnSpPr>
          <p:cNvPr id="42" name="Connector: Elbow 41">
            <a:extLst>
              <a:ext uri="{FF2B5EF4-FFF2-40B4-BE49-F238E27FC236}">
                <a16:creationId xmlns:a16="http://schemas.microsoft.com/office/drawing/2014/main" id="{5D430987-B8C6-0A0E-CA55-0DBB714F8D4D}"/>
              </a:ext>
            </a:extLst>
          </p:cNvPr>
          <p:cNvCxnSpPr>
            <a:cxnSpLocks/>
            <a:stCxn id="69" idx="3"/>
            <a:endCxn id="104" idx="1"/>
          </p:cNvCxnSpPr>
          <p:nvPr/>
        </p:nvCxnSpPr>
        <p:spPr>
          <a:xfrm flipH="1" flipV="1">
            <a:off x="5676744" y="1473970"/>
            <a:ext cx="835505" cy="3647707"/>
          </a:xfrm>
          <a:prstGeom prst="bentConnector5">
            <a:avLst>
              <a:gd name="adj1" fmla="val -14228"/>
              <a:gd name="adj2" fmla="val 76564"/>
              <a:gd name="adj3" fmla="val 11751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53" name="Connector: Elbow 52">
            <a:extLst>
              <a:ext uri="{FF2B5EF4-FFF2-40B4-BE49-F238E27FC236}">
                <a16:creationId xmlns:a16="http://schemas.microsoft.com/office/drawing/2014/main" id="{2AD02A48-7C5C-F496-09B3-70EF735BC937}"/>
              </a:ext>
            </a:extLst>
          </p:cNvPr>
          <p:cNvCxnSpPr>
            <a:cxnSpLocks/>
            <a:stCxn id="38" idx="1"/>
          </p:cNvCxnSpPr>
          <p:nvPr/>
        </p:nvCxnSpPr>
        <p:spPr>
          <a:xfrm rot="10800000" flipV="1">
            <a:off x="7450971" y="2437891"/>
            <a:ext cx="256832" cy="3112004"/>
          </a:xfrm>
          <a:prstGeom prst="bentConnector2">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55" name="Connector: Elbow 54">
            <a:extLst>
              <a:ext uri="{FF2B5EF4-FFF2-40B4-BE49-F238E27FC236}">
                <a16:creationId xmlns:a16="http://schemas.microsoft.com/office/drawing/2014/main" id="{BFB11432-5054-0A65-578C-099A53373B26}"/>
              </a:ext>
            </a:extLst>
          </p:cNvPr>
          <p:cNvCxnSpPr>
            <a:cxnSpLocks/>
            <a:stCxn id="179" idx="2"/>
            <a:endCxn id="64" idx="0"/>
          </p:cNvCxnSpPr>
          <p:nvPr/>
        </p:nvCxnSpPr>
        <p:spPr>
          <a:xfrm rot="16200000" flipH="1">
            <a:off x="9504770" y="4630950"/>
            <a:ext cx="550531" cy="1422502"/>
          </a:xfrm>
          <a:prstGeom prst="bentConnector3">
            <a:avLst>
              <a:gd name="adj1" fmla="val 50000"/>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56" name="Connector: Elbow 55">
            <a:extLst>
              <a:ext uri="{FF2B5EF4-FFF2-40B4-BE49-F238E27FC236}">
                <a16:creationId xmlns:a16="http://schemas.microsoft.com/office/drawing/2014/main" id="{7C6829E4-1F2E-0766-0958-D86CD289AA20}"/>
              </a:ext>
            </a:extLst>
          </p:cNvPr>
          <p:cNvCxnSpPr>
            <a:cxnSpLocks/>
            <a:stCxn id="104" idx="3"/>
            <a:endCxn id="38" idx="0"/>
          </p:cNvCxnSpPr>
          <p:nvPr/>
        </p:nvCxnSpPr>
        <p:spPr>
          <a:xfrm>
            <a:off x="7939149" y="1473970"/>
            <a:ext cx="1119443" cy="227787"/>
          </a:xfrm>
          <a:prstGeom prst="bentConnector2">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64" name="Flowchart: Alternate Process 63">
            <a:extLst>
              <a:ext uri="{FF2B5EF4-FFF2-40B4-BE49-F238E27FC236}">
                <a16:creationId xmlns:a16="http://schemas.microsoft.com/office/drawing/2014/main" id="{798DC3FD-F69B-9FAD-92B6-D147BBBE4178}"/>
              </a:ext>
            </a:extLst>
          </p:cNvPr>
          <p:cNvSpPr/>
          <p:nvPr/>
        </p:nvSpPr>
        <p:spPr>
          <a:xfrm>
            <a:off x="9468831" y="5617467"/>
            <a:ext cx="2044910" cy="872513"/>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The drive appears to be faulty.  This is generally not the typical outcome. Replace the drive.</a:t>
            </a:r>
          </a:p>
        </p:txBody>
      </p:sp>
      <p:sp>
        <p:nvSpPr>
          <p:cNvPr id="70" name="TextBox 69">
            <a:extLst>
              <a:ext uri="{FF2B5EF4-FFF2-40B4-BE49-F238E27FC236}">
                <a16:creationId xmlns:a16="http://schemas.microsoft.com/office/drawing/2014/main" id="{4986CAE1-2D45-4F56-884E-82347363C226}"/>
              </a:ext>
            </a:extLst>
          </p:cNvPr>
          <p:cNvSpPr txBox="1"/>
          <p:nvPr/>
        </p:nvSpPr>
        <p:spPr>
          <a:xfrm>
            <a:off x="10106253" y="4042887"/>
            <a:ext cx="1238378" cy="369332"/>
          </a:xfrm>
          <a:prstGeom prst="rect">
            <a:avLst/>
          </a:prstGeom>
          <a:noFill/>
        </p:spPr>
        <p:txBody>
          <a:bodyPr wrap="square" rtlCol="0">
            <a:spAutoFit/>
          </a:bodyPr>
          <a:lstStyle/>
          <a:p>
            <a:r>
              <a:rPr lang="en-US" sz="900" b="1" dirty="0"/>
              <a:t>New drive has UDMA errors now</a:t>
            </a:r>
          </a:p>
        </p:txBody>
      </p:sp>
      <p:cxnSp>
        <p:nvCxnSpPr>
          <p:cNvPr id="73" name="Connector: Elbow 72">
            <a:extLst>
              <a:ext uri="{FF2B5EF4-FFF2-40B4-BE49-F238E27FC236}">
                <a16:creationId xmlns:a16="http://schemas.microsoft.com/office/drawing/2014/main" id="{023CC905-1183-44ED-356F-67BC2CE15A6D}"/>
              </a:ext>
            </a:extLst>
          </p:cNvPr>
          <p:cNvCxnSpPr>
            <a:cxnSpLocks/>
            <a:stCxn id="179" idx="3"/>
            <a:endCxn id="2" idx="2"/>
          </p:cNvCxnSpPr>
          <p:nvPr/>
        </p:nvCxnSpPr>
        <p:spPr>
          <a:xfrm flipV="1">
            <a:off x="10174715" y="4017774"/>
            <a:ext cx="968755" cy="359732"/>
          </a:xfrm>
          <a:prstGeom prst="bentConnector2">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116" name="Diamond 115">
            <a:extLst>
              <a:ext uri="{FF2B5EF4-FFF2-40B4-BE49-F238E27FC236}">
                <a16:creationId xmlns:a16="http://schemas.microsoft.com/office/drawing/2014/main" id="{260F35EC-CDB8-BE7D-1188-0F0CD29535FE}"/>
              </a:ext>
            </a:extLst>
          </p:cNvPr>
          <p:cNvSpPr/>
          <p:nvPr/>
        </p:nvSpPr>
        <p:spPr>
          <a:xfrm>
            <a:off x="1348581" y="2203321"/>
            <a:ext cx="1973415" cy="1225679"/>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 </a:t>
            </a:r>
            <a:r>
              <a:rPr lang="en-US" sz="800" dirty="0">
                <a:solidFill>
                  <a:schemeClr val="tx1"/>
                </a:solidFill>
              </a:rPr>
              <a:t>Are </a:t>
            </a:r>
            <a:r>
              <a:rPr lang="en-US" sz="800" b="1" dirty="0">
                <a:solidFill>
                  <a:schemeClr val="tx1"/>
                </a:solidFill>
              </a:rPr>
              <a:t>Hardware</a:t>
            </a:r>
            <a:r>
              <a:rPr lang="en-US" sz="800" dirty="0">
                <a:solidFill>
                  <a:schemeClr val="tx1"/>
                </a:solidFill>
              </a:rPr>
              <a:t> </a:t>
            </a:r>
            <a:r>
              <a:rPr lang="en-US" sz="800" b="1" dirty="0">
                <a:solidFill>
                  <a:schemeClr val="tx1"/>
                </a:solidFill>
              </a:rPr>
              <a:t>ECC Recovered </a:t>
            </a:r>
            <a:r>
              <a:rPr lang="en-US" sz="800" dirty="0">
                <a:solidFill>
                  <a:schemeClr val="tx1"/>
                </a:solidFill>
              </a:rPr>
              <a:t>or </a:t>
            </a:r>
            <a:r>
              <a:rPr lang="en-US" sz="800" b="1" dirty="0" err="1">
                <a:solidFill>
                  <a:schemeClr val="tx1"/>
                </a:solidFill>
              </a:rPr>
              <a:t>MultiZone</a:t>
            </a:r>
            <a:r>
              <a:rPr lang="en-US" sz="800" b="1" dirty="0">
                <a:solidFill>
                  <a:schemeClr val="tx1"/>
                </a:solidFill>
              </a:rPr>
              <a:t> Errors</a:t>
            </a:r>
            <a:r>
              <a:rPr lang="en-US" sz="800" dirty="0">
                <a:solidFill>
                  <a:schemeClr val="tx1"/>
                </a:solidFill>
              </a:rPr>
              <a:t> increasing and the </a:t>
            </a:r>
            <a:r>
              <a:rPr lang="en-US" sz="800" b="1" dirty="0">
                <a:solidFill>
                  <a:schemeClr val="tx1"/>
                </a:solidFill>
              </a:rPr>
              <a:t>ONLY</a:t>
            </a:r>
            <a:r>
              <a:rPr lang="en-US" sz="800" dirty="0">
                <a:solidFill>
                  <a:schemeClr val="tx1"/>
                </a:solidFill>
              </a:rPr>
              <a:t> errors?</a:t>
            </a:r>
          </a:p>
        </p:txBody>
      </p:sp>
      <p:cxnSp>
        <p:nvCxnSpPr>
          <p:cNvPr id="118" name="Straight Arrow Connector 117">
            <a:extLst>
              <a:ext uri="{FF2B5EF4-FFF2-40B4-BE49-F238E27FC236}">
                <a16:creationId xmlns:a16="http://schemas.microsoft.com/office/drawing/2014/main" id="{E8C78710-BB47-75B3-2B23-6645A5F6A57E}"/>
              </a:ext>
            </a:extLst>
          </p:cNvPr>
          <p:cNvCxnSpPr>
            <a:cxnSpLocks/>
            <a:stCxn id="61" idx="1"/>
            <a:endCxn id="116" idx="3"/>
          </p:cNvCxnSpPr>
          <p:nvPr/>
        </p:nvCxnSpPr>
        <p:spPr>
          <a:xfrm flipH="1">
            <a:off x="3321996" y="2807791"/>
            <a:ext cx="377065" cy="8370"/>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122" name="TextBox 121">
            <a:extLst>
              <a:ext uri="{FF2B5EF4-FFF2-40B4-BE49-F238E27FC236}">
                <a16:creationId xmlns:a16="http://schemas.microsoft.com/office/drawing/2014/main" id="{DFBBE880-5378-549A-BCF7-D20616E0EDC5}"/>
              </a:ext>
            </a:extLst>
          </p:cNvPr>
          <p:cNvSpPr txBox="1"/>
          <p:nvPr/>
        </p:nvSpPr>
        <p:spPr>
          <a:xfrm>
            <a:off x="1048530" y="2777573"/>
            <a:ext cx="410741" cy="246221"/>
          </a:xfrm>
          <a:prstGeom prst="rect">
            <a:avLst/>
          </a:prstGeom>
          <a:noFill/>
        </p:spPr>
        <p:txBody>
          <a:bodyPr wrap="square" rtlCol="0">
            <a:spAutoFit/>
          </a:bodyPr>
          <a:lstStyle/>
          <a:p>
            <a:r>
              <a:rPr lang="en-US" sz="1000" b="1" dirty="0"/>
              <a:t>YES</a:t>
            </a:r>
          </a:p>
        </p:txBody>
      </p:sp>
      <p:sp>
        <p:nvSpPr>
          <p:cNvPr id="123" name="Diamond 122">
            <a:extLst>
              <a:ext uri="{FF2B5EF4-FFF2-40B4-BE49-F238E27FC236}">
                <a16:creationId xmlns:a16="http://schemas.microsoft.com/office/drawing/2014/main" id="{BC8DD8CE-8773-0B73-2C66-A17B3C12403F}"/>
              </a:ext>
            </a:extLst>
          </p:cNvPr>
          <p:cNvSpPr/>
          <p:nvPr/>
        </p:nvSpPr>
        <p:spPr>
          <a:xfrm>
            <a:off x="1596935" y="3874966"/>
            <a:ext cx="1457514" cy="905247"/>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Are there any other errors?</a:t>
            </a:r>
          </a:p>
        </p:txBody>
      </p:sp>
      <p:cxnSp>
        <p:nvCxnSpPr>
          <p:cNvPr id="130" name="Straight Arrow Connector 129">
            <a:extLst>
              <a:ext uri="{FF2B5EF4-FFF2-40B4-BE49-F238E27FC236}">
                <a16:creationId xmlns:a16="http://schemas.microsoft.com/office/drawing/2014/main" id="{E621A341-A0C6-F50B-3B78-0C5D729EF532}"/>
              </a:ext>
            </a:extLst>
          </p:cNvPr>
          <p:cNvCxnSpPr>
            <a:cxnSpLocks/>
            <a:stCxn id="116" idx="2"/>
            <a:endCxn id="123" idx="0"/>
          </p:cNvCxnSpPr>
          <p:nvPr/>
        </p:nvCxnSpPr>
        <p:spPr>
          <a:xfrm flipH="1">
            <a:off x="2325692" y="3429000"/>
            <a:ext cx="9597" cy="445966"/>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133" name="TextBox 132">
            <a:extLst>
              <a:ext uri="{FF2B5EF4-FFF2-40B4-BE49-F238E27FC236}">
                <a16:creationId xmlns:a16="http://schemas.microsoft.com/office/drawing/2014/main" id="{5573A864-D213-F091-DD2D-0A4169BFC4E9}"/>
              </a:ext>
            </a:extLst>
          </p:cNvPr>
          <p:cNvSpPr txBox="1"/>
          <p:nvPr/>
        </p:nvSpPr>
        <p:spPr>
          <a:xfrm>
            <a:off x="2292817" y="4716827"/>
            <a:ext cx="395497" cy="246221"/>
          </a:xfrm>
          <a:prstGeom prst="rect">
            <a:avLst/>
          </a:prstGeom>
          <a:noFill/>
        </p:spPr>
        <p:txBody>
          <a:bodyPr wrap="square" rtlCol="0">
            <a:spAutoFit/>
          </a:bodyPr>
          <a:lstStyle/>
          <a:p>
            <a:r>
              <a:rPr lang="en-US" sz="1000" b="1" dirty="0"/>
              <a:t>NO</a:t>
            </a:r>
          </a:p>
        </p:txBody>
      </p:sp>
      <p:sp>
        <p:nvSpPr>
          <p:cNvPr id="134" name="TextBox 133">
            <a:extLst>
              <a:ext uri="{FF2B5EF4-FFF2-40B4-BE49-F238E27FC236}">
                <a16:creationId xmlns:a16="http://schemas.microsoft.com/office/drawing/2014/main" id="{790BC371-B47E-95AA-4253-692E010C3A82}"/>
              </a:ext>
            </a:extLst>
          </p:cNvPr>
          <p:cNvSpPr txBox="1"/>
          <p:nvPr/>
        </p:nvSpPr>
        <p:spPr>
          <a:xfrm>
            <a:off x="1279978" y="4127181"/>
            <a:ext cx="410741" cy="246221"/>
          </a:xfrm>
          <a:prstGeom prst="rect">
            <a:avLst/>
          </a:prstGeom>
          <a:noFill/>
        </p:spPr>
        <p:txBody>
          <a:bodyPr wrap="square" rtlCol="0">
            <a:spAutoFit/>
          </a:bodyPr>
          <a:lstStyle/>
          <a:p>
            <a:r>
              <a:rPr lang="en-US" sz="1000" b="1" dirty="0"/>
              <a:t>YES</a:t>
            </a:r>
          </a:p>
        </p:txBody>
      </p:sp>
      <p:sp>
        <p:nvSpPr>
          <p:cNvPr id="148" name="Flowchart: Alternate Process 147">
            <a:extLst>
              <a:ext uri="{FF2B5EF4-FFF2-40B4-BE49-F238E27FC236}">
                <a16:creationId xmlns:a16="http://schemas.microsoft.com/office/drawing/2014/main" id="{5E197660-FC6F-04FF-3F14-90F680E1F5CD}"/>
              </a:ext>
            </a:extLst>
          </p:cNvPr>
          <p:cNvSpPr/>
          <p:nvPr/>
        </p:nvSpPr>
        <p:spPr>
          <a:xfrm>
            <a:off x="1080808" y="5115369"/>
            <a:ext cx="2494822" cy="1366241"/>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tx1"/>
                </a:solidFill>
              </a:rPr>
              <a:t>Hardware ECC Recovered</a:t>
            </a:r>
            <a:r>
              <a:rPr lang="en-US" sz="1050" dirty="0">
                <a:solidFill>
                  <a:schemeClr val="tx1"/>
                </a:solidFill>
              </a:rPr>
              <a:t> </a:t>
            </a:r>
            <a:r>
              <a:rPr lang="ru-RU" sz="1050" dirty="0">
                <a:solidFill>
                  <a:schemeClr val="tx1"/>
                </a:solidFill>
              </a:rPr>
              <a:t>(ID 195) </a:t>
            </a:r>
            <a:r>
              <a:rPr lang="en-US" sz="1050" dirty="0">
                <a:solidFill>
                  <a:schemeClr val="tx1"/>
                </a:solidFill>
              </a:rPr>
              <a:t>is the drive hardware automatically correcting the data read, as it should.  </a:t>
            </a:r>
            <a:r>
              <a:rPr lang="en-US" sz="1050" b="1" dirty="0" err="1">
                <a:solidFill>
                  <a:schemeClr val="tx1"/>
                </a:solidFill>
              </a:rPr>
              <a:t>MultiZone</a:t>
            </a:r>
            <a:r>
              <a:rPr lang="en-US" sz="1050" b="1" dirty="0">
                <a:solidFill>
                  <a:schemeClr val="tx1"/>
                </a:solidFill>
              </a:rPr>
              <a:t> Error</a:t>
            </a:r>
            <a:r>
              <a:rPr lang="ru-RU" sz="1050" b="1" dirty="0">
                <a:solidFill>
                  <a:schemeClr val="tx1"/>
                </a:solidFill>
              </a:rPr>
              <a:t> </a:t>
            </a:r>
            <a:r>
              <a:rPr lang="ru-RU" sz="1050" dirty="0">
                <a:solidFill>
                  <a:schemeClr val="tx1"/>
                </a:solidFill>
              </a:rPr>
              <a:t>(ID 200)</a:t>
            </a:r>
            <a:r>
              <a:rPr lang="en-US" sz="1050" dirty="0">
                <a:solidFill>
                  <a:schemeClr val="tx1"/>
                </a:solidFill>
              </a:rPr>
              <a:t> sometimes is an indicator of a problem, if associated errors exist, otherwise usually not an issue.</a:t>
            </a:r>
          </a:p>
        </p:txBody>
      </p:sp>
      <p:cxnSp>
        <p:nvCxnSpPr>
          <p:cNvPr id="149" name="Straight Arrow Connector 148">
            <a:extLst>
              <a:ext uri="{FF2B5EF4-FFF2-40B4-BE49-F238E27FC236}">
                <a16:creationId xmlns:a16="http://schemas.microsoft.com/office/drawing/2014/main" id="{8F4A6DDF-CAE1-B893-B6D4-B462BD251F85}"/>
              </a:ext>
            </a:extLst>
          </p:cNvPr>
          <p:cNvCxnSpPr>
            <a:cxnSpLocks/>
            <a:stCxn id="123" idx="2"/>
            <a:endCxn id="148" idx="0"/>
          </p:cNvCxnSpPr>
          <p:nvPr/>
        </p:nvCxnSpPr>
        <p:spPr>
          <a:xfrm>
            <a:off x="2325692" y="4780213"/>
            <a:ext cx="2527" cy="335156"/>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159" name="Flowchart: Alternate Process 158">
            <a:extLst>
              <a:ext uri="{FF2B5EF4-FFF2-40B4-BE49-F238E27FC236}">
                <a16:creationId xmlns:a16="http://schemas.microsoft.com/office/drawing/2014/main" id="{883C65F3-6F01-7587-05E0-F9F88280A089}"/>
              </a:ext>
            </a:extLst>
          </p:cNvPr>
          <p:cNvSpPr/>
          <p:nvPr/>
        </p:nvSpPr>
        <p:spPr>
          <a:xfrm>
            <a:off x="301904" y="618836"/>
            <a:ext cx="1472542" cy="1656145"/>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This is not an immediate issue, monitor for increasing counts. </a:t>
            </a:r>
            <a:r>
              <a:rPr lang="en-US" sz="1050" b="1" dirty="0">
                <a:solidFill>
                  <a:schemeClr val="tx1"/>
                </a:solidFill>
              </a:rPr>
              <a:t>Hardware ECC Recovered </a:t>
            </a:r>
            <a:r>
              <a:rPr lang="en-US" sz="1050" dirty="0">
                <a:solidFill>
                  <a:schemeClr val="tx1"/>
                </a:solidFill>
              </a:rPr>
              <a:t>(ID 195) </a:t>
            </a:r>
            <a:r>
              <a:rPr lang="en-US" sz="1050" i="1" dirty="0">
                <a:solidFill>
                  <a:schemeClr val="tx1"/>
                </a:solidFill>
              </a:rPr>
              <a:t>raw</a:t>
            </a:r>
            <a:r>
              <a:rPr lang="en-US" sz="1050" dirty="0">
                <a:solidFill>
                  <a:schemeClr val="tx1"/>
                </a:solidFill>
              </a:rPr>
              <a:t> count does not indicate a typical drive failure.</a:t>
            </a:r>
          </a:p>
        </p:txBody>
      </p:sp>
      <p:cxnSp>
        <p:nvCxnSpPr>
          <p:cNvPr id="160" name="Connector: Elbow 159">
            <a:extLst>
              <a:ext uri="{FF2B5EF4-FFF2-40B4-BE49-F238E27FC236}">
                <a16:creationId xmlns:a16="http://schemas.microsoft.com/office/drawing/2014/main" id="{CBEECADF-C865-A1A5-C50F-DFF6F045DB41}"/>
              </a:ext>
            </a:extLst>
          </p:cNvPr>
          <p:cNvCxnSpPr>
            <a:cxnSpLocks/>
            <a:stCxn id="116" idx="1"/>
            <a:endCxn id="159" idx="2"/>
          </p:cNvCxnSpPr>
          <p:nvPr/>
        </p:nvCxnSpPr>
        <p:spPr>
          <a:xfrm rot="10800000">
            <a:off x="1038175" y="2274981"/>
            <a:ext cx="310406" cy="541180"/>
          </a:xfrm>
          <a:prstGeom prst="bentConnector2">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164" name="Flowchart: Connector 163">
            <a:extLst>
              <a:ext uri="{FF2B5EF4-FFF2-40B4-BE49-F238E27FC236}">
                <a16:creationId xmlns:a16="http://schemas.microsoft.com/office/drawing/2014/main" id="{F453CBA2-6C2F-3758-AD5D-C8C78667D332}"/>
              </a:ext>
            </a:extLst>
          </p:cNvPr>
          <p:cNvSpPr/>
          <p:nvPr/>
        </p:nvSpPr>
        <p:spPr>
          <a:xfrm>
            <a:off x="81596" y="3797880"/>
            <a:ext cx="1122198" cy="1065274"/>
          </a:xfrm>
          <a:prstGeom prst="flowChartConnector">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Proceed to</a:t>
            </a:r>
          </a:p>
          <a:p>
            <a:pPr algn="ctr"/>
            <a:r>
              <a:rPr lang="en-US" sz="1100" dirty="0">
                <a:solidFill>
                  <a:schemeClr val="tx1"/>
                </a:solidFill>
              </a:rPr>
              <a:t>SHEET 2</a:t>
            </a:r>
          </a:p>
        </p:txBody>
      </p:sp>
      <p:cxnSp>
        <p:nvCxnSpPr>
          <p:cNvPr id="166" name="Straight Arrow Connector 165">
            <a:extLst>
              <a:ext uri="{FF2B5EF4-FFF2-40B4-BE49-F238E27FC236}">
                <a16:creationId xmlns:a16="http://schemas.microsoft.com/office/drawing/2014/main" id="{E127AF1D-E84B-1F1F-71D0-F0F9FD2FAE47}"/>
              </a:ext>
            </a:extLst>
          </p:cNvPr>
          <p:cNvCxnSpPr>
            <a:cxnSpLocks/>
            <a:stCxn id="123" idx="1"/>
            <a:endCxn id="164" idx="6"/>
          </p:cNvCxnSpPr>
          <p:nvPr/>
        </p:nvCxnSpPr>
        <p:spPr>
          <a:xfrm flipH="1">
            <a:off x="1203794" y="4327590"/>
            <a:ext cx="393141" cy="2927"/>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2" name="Flowchart: Alternate Process 1">
            <a:extLst>
              <a:ext uri="{FF2B5EF4-FFF2-40B4-BE49-F238E27FC236}">
                <a16:creationId xmlns:a16="http://schemas.microsoft.com/office/drawing/2014/main" id="{9B6DE82F-FF31-FE8A-15D8-6156F659A435}"/>
              </a:ext>
            </a:extLst>
          </p:cNvPr>
          <p:cNvSpPr/>
          <p:nvPr/>
        </p:nvSpPr>
        <p:spPr>
          <a:xfrm>
            <a:off x="10328297" y="2885880"/>
            <a:ext cx="1630346" cy="1131894"/>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You have an odd problem. Seek additional help.</a:t>
            </a:r>
          </a:p>
          <a:p>
            <a:pPr algn="ctr"/>
            <a:r>
              <a:rPr lang="en-US" sz="1200" dirty="0">
                <a:solidFill>
                  <a:schemeClr val="tx1"/>
                </a:solidFill>
              </a:rPr>
              <a:t>Consider replacing the HBA / MB.</a:t>
            </a:r>
          </a:p>
        </p:txBody>
      </p:sp>
      <p:cxnSp>
        <p:nvCxnSpPr>
          <p:cNvPr id="39" name="Straight Arrow Connector 38">
            <a:extLst>
              <a:ext uri="{FF2B5EF4-FFF2-40B4-BE49-F238E27FC236}">
                <a16:creationId xmlns:a16="http://schemas.microsoft.com/office/drawing/2014/main" id="{D0931D24-1F3F-5E51-4C42-451621FD0232}"/>
              </a:ext>
            </a:extLst>
          </p:cNvPr>
          <p:cNvCxnSpPr>
            <a:cxnSpLocks/>
          </p:cNvCxnSpPr>
          <p:nvPr/>
        </p:nvCxnSpPr>
        <p:spPr>
          <a:xfrm>
            <a:off x="6835657" y="1984863"/>
            <a:ext cx="0" cy="3565750"/>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54" name="Rectangle 53">
            <a:extLst>
              <a:ext uri="{FF2B5EF4-FFF2-40B4-BE49-F238E27FC236}">
                <a16:creationId xmlns:a16="http://schemas.microsoft.com/office/drawing/2014/main" id="{736C2F90-FFC9-4320-0143-F3EB7E6EC913}"/>
              </a:ext>
            </a:extLst>
          </p:cNvPr>
          <p:cNvSpPr/>
          <p:nvPr/>
        </p:nvSpPr>
        <p:spPr>
          <a:xfrm>
            <a:off x="8751421" y="219491"/>
            <a:ext cx="3136087" cy="560877"/>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Non-Critical Drive Errors Sheet 1 of 2</a:t>
            </a:r>
          </a:p>
        </p:txBody>
      </p:sp>
    </p:spTree>
    <p:extLst>
      <p:ext uri="{BB962C8B-B14F-4D97-AF65-F5344CB8AC3E}">
        <p14:creationId xmlns:p14="http://schemas.microsoft.com/office/powerpoint/2010/main" val="1092676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E99A7-935F-D3A0-B5D3-A25A77FB9A7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5D1D38B-E40C-6A8D-1D27-59888F3C9CDA}"/>
              </a:ext>
            </a:extLst>
          </p:cNvPr>
          <p:cNvSpPr/>
          <p:nvPr/>
        </p:nvSpPr>
        <p:spPr>
          <a:xfrm>
            <a:off x="2590670" y="219855"/>
            <a:ext cx="3930897" cy="545939"/>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Non-Critical Drive Errors</a:t>
            </a:r>
          </a:p>
        </p:txBody>
      </p:sp>
      <p:sp>
        <p:nvSpPr>
          <p:cNvPr id="170" name="Diamond 169">
            <a:extLst>
              <a:ext uri="{FF2B5EF4-FFF2-40B4-BE49-F238E27FC236}">
                <a16:creationId xmlns:a16="http://schemas.microsoft.com/office/drawing/2014/main" id="{6DDB5398-888E-D837-E33F-53E1DB5D6B93}"/>
              </a:ext>
            </a:extLst>
          </p:cNvPr>
          <p:cNvSpPr/>
          <p:nvPr/>
        </p:nvSpPr>
        <p:spPr>
          <a:xfrm>
            <a:off x="941832" y="2223815"/>
            <a:ext cx="1812605" cy="1195393"/>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Is </a:t>
            </a:r>
            <a:r>
              <a:rPr lang="en-US" sz="900" b="1" dirty="0">
                <a:solidFill>
                  <a:schemeClr val="tx1"/>
                </a:solidFill>
              </a:rPr>
              <a:t>Current Pending Sectors </a:t>
            </a:r>
            <a:r>
              <a:rPr lang="en-US" sz="900" dirty="0">
                <a:solidFill>
                  <a:schemeClr val="tx1"/>
                </a:solidFill>
              </a:rPr>
              <a:t>(ID 197)</a:t>
            </a:r>
            <a:r>
              <a:rPr lang="en-US" sz="900" b="1" dirty="0">
                <a:solidFill>
                  <a:schemeClr val="tx1"/>
                </a:solidFill>
              </a:rPr>
              <a:t> </a:t>
            </a:r>
            <a:r>
              <a:rPr lang="en-US" sz="900" i="1" dirty="0">
                <a:solidFill>
                  <a:schemeClr val="tx1"/>
                </a:solidFill>
              </a:rPr>
              <a:t>raw</a:t>
            </a:r>
            <a:r>
              <a:rPr lang="en-US" sz="900" dirty="0">
                <a:solidFill>
                  <a:schemeClr val="tx1"/>
                </a:solidFill>
              </a:rPr>
              <a:t> &gt; 5?</a:t>
            </a:r>
          </a:p>
        </p:txBody>
      </p:sp>
      <p:sp>
        <p:nvSpPr>
          <p:cNvPr id="171" name="TextBox 170">
            <a:extLst>
              <a:ext uri="{FF2B5EF4-FFF2-40B4-BE49-F238E27FC236}">
                <a16:creationId xmlns:a16="http://schemas.microsoft.com/office/drawing/2014/main" id="{CD686489-2C66-8CCF-7E94-0F5B4133F8F0}"/>
              </a:ext>
            </a:extLst>
          </p:cNvPr>
          <p:cNvSpPr txBox="1"/>
          <p:nvPr/>
        </p:nvSpPr>
        <p:spPr>
          <a:xfrm>
            <a:off x="8264063" y="1804593"/>
            <a:ext cx="410741" cy="246221"/>
          </a:xfrm>
          <a:prstGeom prst="rect">
            <a:avLst/>
          </a:prstGeom>
          <a:noFill/>
        </p:spPr>
        <p:txBody>
          <a:bodyPr wrap="square" rtlCol="0">
            <a:spAutoFit/>
          </a:bodyPr>
          <a:lstStyle/>
          <a:p>
            <a:r>
              <a:rPr lang="en-US" sz="1000" b="1" dirty="0"/>
              <a:t>YES</a:t>
            </a:r>
          </a:p>
        </p:txBody>
      </p:sp>
      <p:sp>
        <p:nvSpPr>
          <p:cNvPr id="172" name="TextBox 171">
            <a:extLst>
              <a:ext uri="{FF2B5EF4-FFF2-40B4-BE49-F238E27FC236}">
                <a16:creationId xmlns:a16="http://schemas.microsoft.com/office/drawing/2014/main" id="{AE2588E6-90C3-734C-BC48-BFB6CCCB7801}"/>
              </a:ext>
            </a:extLst>
          </p:cNvPr>
          <p:cNvSpPr txBox="1"/>
          <p:nvPr/>
        </p:nvSpPr>
        <p:spPr>
          <a:xfrm>
            <a:off x="2659860" y="4086227"/>
            <a:ext cx="410741" cy="246221"/>
          </a:xfrm>
          <a:prstGeom prst="rect">
            <a:avLst/>
          </a:prstGeom>
          <a:noFill/>
        </p:spPr>
        <p:txBody>
          <a:bodyPr wrap="square" rtlCol="0">
            <a:spAutoFit/>
          </a:bodyPr>
          <a:lstStyle/>
          <a:p>
            <a:r>
              <a:rPr lang="en-US" sz="1000" b="1" dirty="0"/>
              <a:t>YES</a:t>
            </a:r>
          </a:p>
        </p:txBody>
      </p:sp>
      <p:sp>
        <p:nvSpPr>
          <p:cNvPr id="173" name="TextBox 172">
            <a:extLst>
              <a:ext uri="{FF2B5EF4-FFF2-40B4-BE49-F238E27FC236}">
                <a16:creationId xmlns:a16="http://schemas.microsoft.com/office/drawing/2014/main" id="{2832E714-EEF2-808A-3C75-47985E232BA4}"/>
              </a:ext>
            </a:extLst>
          </p:cNvPr>
          <p:cNvSpPr txBox="1"/>
          <p:nvPr/>
        </p:nvSpPr>
        <p:spPr>
          <a:xfrm>
            <a:off x="1514290" y="3374951"/>
            <a:ext cx="410741" cy="246221"/>
          </a:xfrm>
          <a:prstGeom prst="rect">
            <a:avLst/>
          </a:prstGeom>
          <a:noFill/>
        </p:spPr>
        <p:txBody>
          <a:bodyPr wrap="square" rtlCol="0">
            <a:spAutoFit/>
          </a:bodyPr>
          <a:lstStyle/>
          <a:p>
            <a:r>
              <a:rPr lang="en-US" sz="1000" b="1" dirty="0"/>
              <a:t>NO</a:t>
            </a:r>
          </a:p>
        </p:txBody>
      </p:sp>
      <p:sp>
        <p:nvSpPr>
          <p:cNvPr id="177" name="Diamond 176">
            <a:extLst>
              <a:ext uri="{FF2B5EF4-FFF2-40B4-BE49-F238E27FC236}">
                <a16:creationId xmlns:a16="http://schemas.microsoft.com/office/drawing/2014/main" id="{0F75A27B-50E5-3CC8-D59D-D20141EF9D01}"/>
              </a:ext>
            </a:extLst>
          </p:cNvPr>
          <p:cNvSpPr/>
          <p:nvPr/>
        </p:nvSpPr>
        <p:spPr>
          <a:xfrm>
            <a:off x="3096651" y="3894668"/>
            <a:ext cx="1546699" cy="854471"/>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Do you have a Seagate Drive?</a:t>
            </a:r>
          </a:p>
        </p:txBody>
      </p:sp>
      <p:cxnSp>
        <p:nvCxnSpPr>
          <p:cNvPr id="190" name="Straight Arrow Connector 189">
            <a:extLst>
              <a:ext uri="{FF2B5EF4-FFF2-40B4-BE49-F238E27FC236}">
                <a16:creationId xmlns:a16="http://schemas.microsoft.com/office/drawing/2014/main" id="{8BEEDFF7-851A-83B8-54CB-B8ADAEC37EE9}"/>
              </a:ext>
            </a:extLst>
          </p:cNvPr>
          <p:cNvCxnSpPr>
            <a:cxnSpLocks/>
            <a:stCxn id="14" idx="4"/>
            <a:endCxn id="170" idx="0"/>
          </p:cNvCxnSpPr>
          <p:nvPr/>
        </p:nvCxnSpPr>
        <p:spPr>
          <a:xfrm>
            <a:off x="1848134" y="1870074"/>
            <a:ext cx="1" cy="353741"/>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57" name="Straight Arrow Connector 256">
            <a:extLst>
              <a:ext uri="{FF2B5EF4-FFF2-40B4-BE49-F238E27FC236}">
                <a16:creationId xmlns:a16="http://schemas.microsoft.com/office/drawing/2014/main" id="{E531A0E9-6655-D60D-12DF-6635C460A61D}"/>
              </a:ext>
            </a:extLst>
          </p:cNvPr>
          <p:cNvCxnSpPr>
            <a:cxnSpLocks/>
            <a:stCxn id="170" idx="2"/>
            <a:endCxn id="2" idx="0"/>
          </p:cNvCxnSpPr>
          <p:nvPr/>
        </p:nvCxnSpPr>
        <p:spPr>
          <a:xfrm flipH="1">
            <a:off x="1843562" y="3419208"/>
            <a:ext cx="4573" cy="329920"/>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260" name="Flowchart: Alternate Process 259">
            <a:extLst>
              <a:ext uri="{FF2B5EF4-FFF2-40B4-BE49-F238E27FC236}">
                <a16:creationId xmlns:a16="http://schemas.microsoft.com/office/drawing/2014/main" id="{7B2D8541-7947-3691-826B-131FE828C293}"/>
              </a:ext>
            </a:extLst>
          </p:cNvPr>
          <p:cNvSpPr/>
          <p:nvPr/>
        </p:nvSpPr>
        <p:spPr>
          <a:xfrm>
            <a:off x="8751421" y="1342091"/>
            <a:ext cx="3227219" cy="1675429"/>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This is fine.</a:t>
            </a:r>
          </a:p>
          <a:p>
            <a:pPr algn="ctr"/>
            <a:r>
              <a:rPr lang="en-US" sz="1100" dirty="0">
                <a:solidFill>
                  <a:schemeClr val="tx1"/>
                </a:solidFill>
              </a:rPr>
              <a:t>Monitor </a:t>
            </a:r>
            <a:r>
              <a:rPr lang="en-US" sz="1100" b="1" dirty="0">
                <a:solidFill>
                  <a:schemeClr val="tx1"/>
                </a:solidFill>
              </a:rPr>
              <a:t>Current Pending Sectors (</a:t>
            </a:r>
            <a:r>
              <a:rPr lang="en-US" sz="1100" dirty="0">
                <a:solidFill>
                  <a:schemeClr val="tx1"/>
                </a:solidFill>
              </a:rPr>
              <a:t>ID 197) </a:t>
            </a:r>
            <a:r>
              <a:rPr lang="en-US" sz="1100" i="1" dirty="0">
                <a:solidFill>
                  <a:schemeClr val="tx1"/>
                </a:solidFill>
              </a:rPr>
              <a:t>raw</a:t>
            </a:r>
            <a:r>
              <a:rPr lang="en-US" sz="1100" dirty="0">
                <a:solidFill>
                  <a:schemeClr val="tx1"/>
                </a:solidFill>
              </a:rPr>
              <a:t>.</a:t>
            </a:r>
          </a:p>
          <a:p>
            <a:pPr algn="ctr"/>
            <a:r>
              <a:rPr lang="en-US" sz="1100" dirty="0">
                <a:solidFill>
                  <a:schemeClr val="tx1"/>
                </a:solidFill>
              </a:rPr>
              <a:t> </a:t>
            </a:r>
          </a:p>
          <a:p>
            <a:pPr algn="ctr"/>
            <a:r>
              <a:rPr lang="en-US" sz="1100" dirty="0">
                <a:solidFill>
                  <a:schemeClr val="tx1"/>
                </a:solidFill>
              </a:rPr>
              <a:t>If it continues to increase, replace the drive.</a:t>
            </a:r>
          </a:p>
          <a:p>
            <a:pPr algn="ctr"/>
            <a:r>
              <a:rPr lang="en-US" sz="1100" dirty="0">
                <a:solidFill>
                  <a:schemeClr val="tx1"/>
                </a:solidFill>
              </a:rPr>
              <a:t>Seek additional advice if you desire but provide the full SMARTCTL output for evaluation.</a:t>
            </a:r>
          </a:p>
        </p:txBody>
      </p:sp>
      <p:sp>
        <p:nvSpPr>
          <p:cNvPr id="270" name="TextBox 269">
            <a:extLst>
              <a:ext uri="{FF2B5EF4-FFF2-40B4-BE49-F238E27FC236}">
                <a16:creationId xmlns:a16="http://schemas.microsoft.com/office/drawing/2014/main" id="{29963C4C-B27C-8125-0017-BC0B901E8296}"/>
              </a:ext>
            </a:extLst>
          </p:cNvPr>
          <p:cNvSpPr txBox="1"/>
          <p:nvPr/>
        </p:nvSpPr>
        <p:spPr>
          <a:xfrm>
            <a:off x="1474100" y="4815412"/>
            <a:ext cx="410741" cy="246221"/>
          </a:xfrm>
          <a:prstGeom prst="rect">
            <a:avLst/>
          </a:prstGeom>
          <a:noFill/>
        </p:spPr>
        <p:txBody>
          <a:bodyPr wrap="square" rtlCol="0">
            <a:spAutoFit/>
          </a:bodyPr>
          <a:lstStyle/>
          <a:p>
            <a:r>
              <a:rPr lang="en-US" sz="1000" b="1" dirty="0"/>
              <a:t>NO</a:t>
            </a:r>
          </a:p>
        </p:txBody>
      </p:sp>
      <p:sp>
        <p:nvSpPr>
          <p:cNvPr id="271" name="Flowchart: Alternate Process 270">
            <a:extLst>
              <a:ext uri="{FF2B5EF4-FFF2-40B4-BE49-F238E27FC236}">
                <a16:creationId xmlns:a16="http://schemas.microsoft.com/office/drawing/2014/main" id="{C1D24767-4807-C102-72FB-4AA00DB65B23}"/>
              </a:ext>
            </a:extLst>
          </p:cNvPr>
          <p:cNvSpPr/>
          <p:nvPr/>
        </p:nvSpPr>
        <p:spPr>
          <a:xfrm>
            <a:off x="5073240" y="3489942"/>
            <a:ext cx="1993262" cy="2174971"/>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Seagate does things differently.  If you see wildly changing numbers, this may be normal for your drive.</a:t>
            </a:r>
          </a:p>
          <a:p>
            <a:pPr algn="ctr"/>
            <a:endParaRPr lang="en-US" sz="1000" dirty="0">
              <a:solidFill>
                <a:schemeClr val="tx1"/>
              </a:solidFill>
            </a:endParaRPr>
          </a:p>
          <a:p>
            <a:pPr algn="ctr"/>
            <a:r>
              <a:rPr lang="en-US" sz="1000" dirty="0">
                <a:solidFill>
                  <a:schemeClr val="tx1"/>
                </a:solidFill>
              </a:rPr>
              <a:t>Take the Number, subtract 4294967295 (FFFFFFFF Hex), if there was a whole number remainder then you have a real failure.</a:t>
            </a:r>
          </a:p>
        </p:txBody>
      </p:sp>
      <p:sp>
        <p:nvSpPr>
          <p:cNvPr id="272" name="Flowchart: Alternate Process 271">
            <a:extLst>
              <a:ext uri="{FF2B5EF4-FFF2-40B4-BE49-F238E27FC236}">
                <a16:creationId xmlns:a16="http://schemas.microsoft.com/office/drawing/2014/main" id="{DC41DFC2-0FC4-8662-D390-B30704593A0C}"/>
              </a:ext>
            </a:extLst>
          </p:cNvPr>
          <p:cNvSpPr/>
          <p:nvPr/>
        </p:nvSpPr>
        <p:spPr>
          <a:xfrm>
            <a:off x="2886915" y="5357027"/>
            <a:ext cx="1966169" cy="800268"/>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This indicates  a failure of the armature/head mechanism.</a:t>
            </a:r>
          </a:p>
          <a:p>
            <a:pPr algn="ctr"/>
            <a:r>
              <a:rPr lang="en-US" sz="1000" dirty="0">
                <a:solidFill>
                  <a:schemeClr val="tx1"/>
                </a:solidFill>
              </a:rPr>
              <a:t>Replace the drive</a:t>
            </a:r>
            <a:r>
              <a:rPr lang="en-US" sz="1200" dirty="0">
                <a:solidFill>
                  <a:schemeClr val="tx1"/>
                </a:solidFill>
              </a:rPr>
              <a:t>.</a:t>
            </a:r>
          </a:p>
        </p:txBody>
      </p:sp>
      <p:cxnSp>
        <p:nvCxnSpPr>
          <p:cNvPr id="273" name="Straight Arrow Connector 272">
            <a:extLst>
              <a:ext uri="{FF2B5EF4-FFF2-40B4-BE49-F238E27FC236}">
                <a16:creationId xmlns:a16="http://schemas.microsoft.com/office/drawing/2014/main" id="{D2D3DBE0-DD0E-D95A-89F2-DD6A252745C1}"/>
              </a:ext>
            </a:extLst>
          </p:cNvPr>
          <p:cNvCxnSpPr>
            <a:cxnSpLocks/>
            <a:stCxn id="177" idx="2"/>
            <a:endCxn id="272" idx="0"/>
          </p:cNvCxnSpPr>
          <p:nvPr/>
        </p:nvCxnSpPr>
        <p:spPr>
          <a:xfrm flipH="1">
            <a:off x="3870000" y="4749139"/>
            <a:ext cx="1" cy="607888"/>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11" name="Diamond 10">
            <a:extLst>
              <a:ext uri="{FF2B5EF4-FFF2-40B4-BE49-F238E27FC236}">
                <a16:creationId xmlns:a16="http://schemas.microsoft.com/office/drawing/2014/main" id="{8C134074-3642-93C9-EFA9-1EF967B0A845}"/>
              </a:ext>
            </a:extLst>
          </p:cNvPr>
          <p:cNvSpPr/>
          <p:nvPr/>
        </p:nvSpPr>
        <p:spPr>
          <a:xfrm>
            <a:off x="6455667" y="1468156"/>
            <a:ext cx="1889492" cy="1165316"/>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Run SMART Long Test. Does it pass?</a:t>
            </a:r>
          </a:p>
        </p:txBody>
      </p:sp>
      <p:cxnSp>
        <p:nvCxnSpPr>
          <p:cNvPr id="32" name="Connector: Elbow 31">
            <a:extLst>
              <a:ext uri="{FF2B5EF4-FFF2-40B4-BE49-F238E27FC236}">
                <a16:creationId xmlns:a16="http://schemas.microsoft.com/office/drawing/2014/main" id="{69D32C01-2F0B-716B-A62A-DAF096102233}"/>
              </a:ext>
            </a:extLst>
          </p:cNvPr>
          <p:cNvCxnSpPr>
            <a:cxnSpLocks/>
            <a:stCxn id="170" idx="3"/>
            <a:endCxn id="11" idx="0"/>
          </p:cNvCxnSpPr>
          <p:nvPr/>
        </p:nvCxnSpPr>
        <p:spPr>
          <a:xfrm flipV="1">
            <a:off x="2754437" y="1468156"/>
            <a:ext cx="4645976" cy="1353356"/>
          </a:xfrm>
          <a:prstGeom prst="bentConnector4">
            <a:avLst>
              <a:gd name="adj1" fmla="val 30489"/>
              <a:gd name="adj2" fmla="val 11689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7" name="Connector: Elbow 36">
            <a:extLst>
              <a:ext uri="{FF2B5EF4-FFF2-40B4-BE49-F238E27FC236}">
                <a16:creationId xmlns:a16="http://schemas.microsoft.com/office/drawing/2014/main" id="{920BA08D-DED3-BE0F-17BD-72C2B3E1D8EE}"/>
              </a:ext>
            </a:extLst>
          </p:cNvPr>
          <p:cNvCxnSpPr>
            <a:cxnSpLocks/>
            <a:stCxn id="11" idx="3"/>
            <a:endCxn id="260" idx="1"/>
          </p:cNvCxnSpPr>
          <p:nvPr/>
        </p:nvCxnSpPr>
        <p:spPr>
          <a:xfrm>
            <a:off x="8345159" y="2050814"/>
            <a:ext cx="406262" cy="128992"/>
          </a:xfrm>
          <a:prstGeom prst="bentConnector3">
            <a:avLst>
              <a:gd name="adj1" fmla="val 50000"/>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43" name="Flowchart: Alternate Process 42">
            <a:extLst>
              <a:ext uri="{FF2B5EF4-FFF2-40B4-BE49-F238E27FC236}">
                <a16:creationId xmlns:a16="http://schemas.microsoft.com/office/drawing/2014/main" id="{49A66002-9239-5AF0-E668-0CE8FF38E9C8}"/>
              </a:ext>
            </a:extLst>
          </p:cNvPr>
          <p:cNvSpPr/>
          <p:nvPr/>
        </p:nvSpPr>
        <p:spPr>
          <a:xfrm>
            <a:off x="8018133" y="3417269"/>
            <a:ext cx="1569212" cy="922923"/>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You have a serious drive problem. Replace the drive.</a:t>
            </a:r>
          </a:p>
        </p:txBody>
      </p:sp>
      <p:cxnSp>
        <p:nvCxnSpPr>
          <p:cNvPr id="44" name="Connector: Elbow 43">
            <a:extLst>
              <a:ext uri="{FF2B5EF4-FFF2-40B4-BE49-F238E27FC236}">
                <a16:creationId xmlns:a16="http://schemas.microsoft.com/office/drawing/2014/main" id="{BEB8C1C9-DCFF-2E10-2F05-0E68814B6708}"/>
              </a:ext>
            </a:extLst>
          </p:cNvPr>
          <p:cNvCxnSpPr>
            <a:cxnSpLocks/>
            <a:stCxn id="11" idx="2"/>
            <a:endCxn id="43" idx="1"/>
          </p:cNvCxnSpPr>
          <p:nvPr/>
        </p:nvCxnSpPr>
        <p:spPr>
          <a:xfrm rot="16200000" flipH="1">
            <a:off x="7086644" y="2947241"/>
            <a:ext cx="1245259" cy="617720"/>
          </a:xfrm>
          <a:prstGeom prst="bentConnector2">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53B43EB8-8782-37D9-9A97-638E68701C1B}"/>
              </a:ext>
            </a:extLst>
          </p:cNvPr>
          <p:cNvSpPr txBox="1"/>
          <p:nvPr/>
        </p:nvSpPr>
        <p:spPr>
          <a:xfrm>
            <a:off x="7093161" y="2557341"/>
            <a:ext cx="410741" cy="246221"/>
          </a:xfrm>
          <a:prstGeom prst="rect">
            <a:avLst/>
          </a:prstGeom>
          <a:noFill/>
        </p:spPr>
        <p:txBody>
          <a:bodyPr wrap="square" rtlCol="0">
            <a:spAutoFit/>
          </a:bodyPr>
          <a:lstStyle/>
          <a:p>
            <a:r>
              <a:rPr lang="en-US" sz="1000" b="1" dirty="0"/>
              <a:t>NO</a:t>
            </a:r>
          </a:p>
        </p:txBody>
      </p:sp>
      <p:sp>
        <p:nvSpPr>
          <p:cNvPr id="83" name="TextBox 82">
            <a:extLst>
              <a:ext uri="{FF2B5EF4-FFF2-40B4-BE49-F238E27FC236}">
                <a16:creationId xmlns:a16="http://schemas.microsoft.com/office/drawing/2014/main" id="{7E5935C0-8644-5D8E-EC43-6C3B0C27694B}"/>
              </a:ext>
            </a:extLst>
          </p:cNvPr>
          <p:cNvSpPr txBox="1"/>
          <p:nvPr/>
        </p:nvSpPr>
        <p:spPr>
          <a:xfrm>
            <a:off x="2641804" y="2815427"/>
            <a:ext cx="410741" cy="246221"/>
          </a:xfrm>
          <a:prstGeom prst="rect">
            <a:avLst/>
          </a:prstGeom>
          <a:noFill/>
        </p:spPr>
        <p:txBody>
          <a:bodyPr wrap="square" rtlCol="0">
            <a:spAutoFit/>
          </a:bodyPr>
          <a:lstStyle/>
          <a:p>
            <a:r>
              <a:rPr lang="en-US" sz="1000" b="1" dirty="0"/>
              <a:t>YES</a:t>
            </a:r>
          </a:p>
        </p:txBody>
      </p:sp>
      <p:cxnSp>
        <p:nvCxnSpPr>
          <p:cNvPr id="120" name="Connector: Elbow 119">
            <a:extLst>
              <a:ext uri="{FF2B5EF4-FFF2-40B4-BE49-F238E27FC236}">
                <a16:creationId xmlns:a16="http://schemas.microsoft.com/office/drawing/2014/main" id="{857D3EA4-42BB-710B-2D97-8369DE8AD9CA}"/>
              </a:ext>
            </a:extLst>
          </p:cNvPr>
          <p:cNvCxnSpPr>
            <a:cxnSpLocks/>
            <a:stCxn id="177" idx="3"/>
            <a:endCxn id="271" idx="1"/>
          </p:cNvCxnSpPr>
          <p:nvPr/>
        </p:nvCxnSpPr>
        <p:spPr>
          <a:xfrm>
            <a:off x="4643350" y="4321904"/>
            <a:ext cx="429890" cy="255524"/>
          </a:xfrm>
          <a:prstGeom prst="bentConnector3">
            <a:avLst>
              <a:gd name="adj1" fmla="val 50000"/>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14" name="Flowchart: Connector 13">
            <a:extLst>
              <a:ext uri="{FF2B5EF4-FFF2-40B4-BE49-F238E27FC236}">
                <a16:creationId xmlns:a16="http://schemas.microsoft.com/office/drawing/2014/main" id="{6E3B4C56-06B6-7C29-AD95-23399AA8F04A}"/>
              </a:ext>
            </a:extLst>
          </p:cNvPr>
          <p:cNvSpPr/>
          <p:nvPr/>
        </p:nvSpPr>
        <p:spPr>
          <a:xfrm>
            <a:off x="1234341" y="704758"/>
            <a:ext cx="1227585" cy="1165316"/>
          </a:xfrm>
          <a:prstGeom prst="flowChartConnector">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After completing </a:t>
            </a:r>
          </a:p>
          <a:p>
            <a:pPr algn="ctr"/>
            <a:r>
              <a:rPr lang="en-US" sz="1100" dirty="0">
                <a:solidFill>
                  <a:schemeClr val="tx1"/>
                </a:solidFill>
              </a:rPr>
              <a:t>SHEET 1</a:t>
            </a:r>
          </a:p>
        </p:txBody>
      </p:sp>
      <p:sp>
        <p:nvSpPr>
          <p:cNvPr id="45" name="Rectangle 44">
            <a:extLst>
              <a:ext uri="{FF2B5EF4-FFF2-40B4-BE49-F238E27FC236}">
                <a16:creationId xmlns:a16="http://schemas.microsoft.com/office/drawing/2014/main" id="{24C485E3-E98E-6DD6-2417-3B0AEE63E150}"/>
              </a:ext>
            </a:extLst>
          </p:cNvPr>
          <p:cNvSpPr/>
          <p:nvPr/>
        </p:nvSpPr>
        <p:spPr>
          <a:xfrm>
            <a:off x="8751421" y="219491"/>
            <a:ext cx="3136087" cy="560877"/>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Non-Critical Drive Errors Sheet 2 of 2</a:t>
            </a:r>
          </a:p>
        </p:txBody>
      </p:sp>
      <p:cxnSp>
        <p:nvCxnSpPr>
          <p:cNvPr id="3" name="Connector: Elbow 2">
            <a:extLst>
              <a:ext uri="{FF2B5EF4-FFF2-40B4-BE49-F238E27FC236}">
                <a16:creationId xmlns:a16="http://schemas.microsoft.com/office/drawing/2014/main" id="{B70B2315-5153-202F-FD8E-C5BED8EC13A4}"/>
              </a:ext>
            </a:extLst>
          </p:cNvPr>
          <p:cNvCxnSpPr>
            <a:cxnSpLocks/>
            <a:stCxn id="271" idx="0"/>
            <a:endCxn id="11" idx="1"/>
          </p:cNvCxnSpPr>
          <p:nvPr/>
        </p:nvCxnSpPr>
        <p:spPr>
          <a:xfrm rot="5400000" flipH="1" flipV="1">
            <a:off x="5543205" y="2577480"/>
            <a:ext cx="1439128" cy="385796"/>
          </a:xfrm>
          <a:prstGeom prst="bentConnector2">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2" name="Diamond 1">
            <a:extLst>
              <a:ext uri="{FF2B5EF4-FFF2-40B4-BE49-F238E27FC236}">
                <a16:creationId xmlns:a16="http://schemas.microsoft.com/office/drawing/2014/main" id="{BD1FFFB2-687B-33A2-8418-2DC338422AE5}"/>
              </a:ext>
            </a:extLst>
          </p:cNvPr>
          <p:cNvSpPr/>
          <p:nvPr/>
        </p:nvSpPr>
        <p:spPr>
          <a:xfrm>
            <a:off x="886968" y="3749128"/>
            <a:ext cx="1913188" cy="1151462"/>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Is ID 1 Raw Read Error rate or ID 7 Seek Error Rate your concern?</a:t>
            </a:r>
          </a:p>
        </p:txBody>
      </p:sp>
      <p:cxnSp>
        <p:nvCxnSpPr>
          <p:cNvPr id="16" name="Straight Arrow Connector 15">
            <a:extLst>
              <a:ext uri="{FF2B5EF4-FFF2-40B4-BE49-F238E27FC236}">
                <a16:creationId xmlns:a16="http://schemas.microsoft.com/office/drawing/2014/main" id="{666DFBAE-C649-0F92-E8C4-A88937C6E6A5}"/>
              </a:ext>
            </a:extLst>
          </p:cNvPr>
          <p:cNvCxnSpPr>
            <a:cxnSpLocks/>
            <a:stCxn id="2" idx="3"/>
            <a:endCxn id="177" idx="1"/>
          </p:cNvCxnSpPr>
          <p:nvPr/>
        </p:nvCxnSpPr>
        <p:spPr>
          <a:xfrm flipV="1">
            <a:off x="2800156" y="4321904"/>
            <a:ext cx="296495" cy="2955"/>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B807A10D-F78A-A0FD-E779-28F4B784D3C0}"/>
              </a:ext>
            </a:extLst>
          </p:cNvPr>
          <p:cNvSpPr txBox="1"/>
          <p:nvPr/>
        </p:nvSpPr>
        <p:spPr>
          <a:xfrm>
            <a:off x="4543277" y="4093970"/>
            <a:ext cx="410741" cy="246221"/>
          </a:xfrm>
          <a:prstGeom prst="rect">
            <a:avLst/>
          </a:prstGeom>
          <a:noFill/>
        </p:spPr>
        <p:txBody>
          <a:bodyPr wrap="square" rtlCol="0">
            <a:spAutoFit/>
          </a:bodyPr>
          <a:lstStyle/>
          <a:p>
            <a:r>
              <a:rPr lang="en-US" sz="1000" b="1" dirty="0"/>
              <a:t>YES</a:t>
            </a:r>
          </a:p>
        </p:txBody>
      </p:sp>
      <p:sp>
        <p:nvSpPr>
          <p:cNvPr id="21" name="TextBox 20">
            <a:extLst>
              <a:ext uri="{FF2B5EF4-FFF2-40B4-BE49-F238E27FC236}">
                <a16:creationId xmlns:a16="http://schemas.microsoft.com/office/drawing/2014/main" id="{8C8CE850-C36C-5A48-AF6A-FF30AEAC504A}"/>
              </a:ext>
            </a:extLst>
          </p:cNvPr>
          <p:cNvSpPr txBox="1"/>
          <p:nvPr/>
        </p:nvSpPr>
        <p:spPr>
          <a:xfrm>
            <a:off x="3828077" y="4695996"/>
            <a:ext cx="410741" cy="246221"/>
          </a:xfrm>
          <a:prstGeom prst="rect">
            <a:avLst/>
          </a:prstGeom>
          <a:noFill/>
        </p:spPr>
        <p:txBody>
          <a:bodyPr wrap="square" rtlCol="0">
            <a:spAutoFit/>
          </a:bodyPr>
          <a:lstStyle/>
          <a:p>
            <a:r>
              <a:rPr lang="en-US" sz="1000" b="1" dirty="0"/>
              <a:t>NO</a:t>
            </a:r>
          </a:p>
        </p:txBody>
      </p:sp>
      <p:sp>
        <p:nvSpPr>
          <p:cNvPr id="24" name="Flowchart: Alternate Process 23">
            <a:extLst>
              <a:ext uri="{FF2B5EF4-FFF2-40B4-BE49-F238E27FC236}">
                <a16:creationId xmlns:a16="http://schemas.microsoft.com/office/drawing/2014/main" id="{50DF8275-8E5F-FD8A-501E-24EC1B5E5231}"/>
              </a:ext>
            </a:extLst>
          </p:cNvPr>
          <p:cNvSpPr/>
          <p:nvPr/>
        </p:nvSpPr>
        <p:spPr>
          <a:xfrm>
            <a:off x="705801" y="5352974"/>
            <a:ext cx="1966169" cy="800268"/>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Seek additional advice.</a:t>
            </a:r>
          </a:p>
          <a:p>
            <a:pPr algn="ctr"/>
            <a:r>
              <a:rPr lang="en-US" sz="1000" dirty="0">
                <a:solidFill>
                  <a:schemeClr val="tx1"/>
                </a:solidFill>
              </a:rPr>
              <a:t>Ensure you post the complete output of `</a:t>
            </a:r>
            <a:r>
              <a:rPr lang="en-US" sz="1000" dirty="0" err="1">
                <a:solidFill>
                  <a:schemeClr val="tx1"/>
                </a:solidFill>
              </a:rPr>
              <a:t>smartctl</a:t>
            </a:r>
            <a:r>
              <a:rPr lang="en-US" sz="1000" dirty="0">
                <a:solidFill>
                  <a:schemeClr val="tx1"/>
                </a:solidFill>
              </a:rPr>
              <a:t> –x /dev/xxx` when asking for help.</a:t>
            </a:r>
            <a:endParaRPr lang="en-US" sz="1200" dirty="0">
              <a:solidFill>
                <a:schemeClr val="tx1"/>
              </a:solidFill>
            </a:endParaRPr>
          </a:p>
        </p:txBody>
      </p:sp>
      <p:cxnSp>
        <p:nvCxnSpPr>
          <p:cNvPr id="25" name="Straight Arrow Connector 24">
            <a:extLst>
              <a:ext uri="{FF2B5EF4-FFF2-40B4-BE49-F238E27FC236}">
                <a16:creationId xmlns:a16="http://schemas.microsoft.com/office/drawing/2014/main" id="{595EB807-BCF9-60E4-24F8-36480F185B50}"/>
              </a:ext>
            </a:extLst>
          </p:cNvPr>
          <p:cNvCxnSpPr>
            <a:cxnSpLocks/>
            <a:stCxn id="2" idx="2"/>
          </p:cNvCxnSpPr>
          <p:nvPr/>
        </p:nvCxnSpPr>
        <p:spPr>
          <a:xfrm>
            <a:off x="1843562" y="4900590"/>
            <a:ext cx="0" cy="448848"/>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3709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2DE079-3F1D-EDCD-6EE9-56C2E59E1847}"/>
              </a:ext>
            </a:extLst>
          </p:cNvPr>
          <p:cNvSpPr/>
          <p:nvPr/>
        </p:nvSpPr>
        <p:spPr>
          <a:xfrm>
            <a:off x="2941152" y="147010"/>
            <a:ext cx="5520058" cy="545939"/>
          </a:xfrm>
          <a:prstGeom prst="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Suspect Foul Play (Altered Drive Data)</a:t>
            </a:r>
          </a:p>
        </p:txBody>
      </p:sp>
      <p:sp>
        <p:nvSpPr>
          <p:cNvPr id="5" name="Flowchart: Alternate Process 4">
            <a:extLst>
              <a:ext uri="{FF2B5EF4-FFF2-40B4-BE49-F238E27FC236}">
                <a16:creationId xmlns:a16="http://schemas.microsoft.com/office/drawing/2014/main" id="{671AD083-C235-92BD-85B4-4C4134F787D3}"/>
              </a:ext>
            </a:extLst>
          </p:cNvPr>
          <p:cNvSpPr/>
          <p:nvPr/>
        </p:nvSpPr>
        <p:spPr>
          <a:xfrm>
            <a:off x="405334" y="847100"/>
            <a:ext cx="10594898" cy="1247873"/>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With the flood of used Seagate and other brand hard drives in the market in 2024/2025, if you bought a new drive, you should verify that it is actually new.  The steps to do that are here and I </a:t>
            </a:r>
            <a:r>
              <a:rPr lang="en-US" sz="1200" b="1" dirty="0">
                <a:solidFill>
                  <a:schemeClr val="tx1"/>
                </a:solidFill>
              </a:rPr>
              <a:t>Highly Recommend </a:t>
            </a:r>
            <a:r>
              <a:rPr lang="en-US" sz="1200" dirty="0">
                <a:solidFill>
                  <a:schemeClr val="tx1"/>
                </a:solidFill>
              </a:rPr>
              <a:t>you do this check.</a:t>
            </a:r>
          </a:p>
          <a:p>
            <a:pPr algn="ctr"/>
            <a:r>
              <a:rPr lang="en-US" sz="1200" dirty="0">
                <a:solidFill>
                  <a:schemeClr val="tx1"/>
                </a:solidFill>
              </a:rPr>
              <a:t>Unfortunately, only Seagate at this time has this FARM data so this will not work for other drive manufacturers.</a:t>
            </a:r>
          </a:p>
          <a:p>
            <a:pPr algn="ctr"/>
            <a:r>
              <a:rPr lang="en-US" sz="1200" dirty="0">
                <a:solidFill>
                  <a:schemeClr val="tx1"/>
                </a:solidFill>
              </a:rPr>
              <a:t>Western Digital has WDDA however that may not be more than exactly what is in SMART already and is not covered here as it required additional software that is not installed on </a:t>
            </a:r>
            <a:r>
              <a:rPr lang="en-US" sz="1200" dirty="0" err="1">
                <a:solidFill>
                  <a:schemeClr val="tx1"/>
                </a:solidFill>
              </a:rPr>
              <a:t>TrueNAS</a:t>
            </a:r>
            <a:r>
              <a:rPr lang="en-US" sz="1200" dirty="0">
                <a:solidFill>
                  <a:schemeClr val="tx1"/>
                </a:solidFill>
              </a:rPr>
              <a:t>.</a:t>
            </a:r>
          </a:p>
          <a:p>
            <a:pPr algn="ctr"/>
            <a:r>
              <a:rPr lang="en-US" sz="1200" dirty="0">
                <a:solidFill>
                  <a:schemeClr val="tx1"/>
                </a:solidFill>
              </a:rPr>
              <a:t> (Shameless Plug -- Multi-Report V3.15 (and later) has this check built-in.)</a:t>
            </a:r>
          </a:p>
        </p:txBody>
      </p:sp>
      <p:sp>
        <p:nvSpPr>
          <p:cNvPr id="6" name="Flowchart: Alternate Process 5">
            <a:extLst>
              <a:ext uri="{FF2B5EF4-FFF2-40B4-BE49-F238E27FC236}">
                <a16:creationId xmlns:a16="http://schemas.microsoft.com/office/drawing/2014/main" id="{2764C200-BCAD-D395-C61B-5EC289D4074F}"/>
              </a:ext>
            </a:extLst>
          </p:cNvPr>
          <p:cNvSpPr/>
          <p:nvPr/>
        </p:nvSpPr>
        <p:spPr>
          <a:xfrm>
            <a:off x="942025" y="2263240"/>
            <a:ext cx="4836983" cy="585080"/>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Procedure:</a:t>
            </a:r>
          </a:p>
          <a:p>
            <a:pPr marL="342900" indent="-342900">
              <a:buAutoNum type="arabicPeriod"/>
            </a:pPr>
            <a:r>
              <a:rPr lang="en-US" sz="1200" dirty="0">
                <a:solidFill>
                  <a:schemeClr val="tx1"/>
                </a:solidFill>
              </a:rPr>
              <a:t>Check which version of </a:t>
            </a:r>
            <a:r>
              <a:rPr lang="en-US" sz="1200" dirty="0" err="1">
                <a:solidFill>
                  <a:schemeClr val="tx1"/>
                </a:solidFill>
              </a:rPr>
              <a:t>smartmontools</a:t>
            </a:r>
            <a:r>
              <a:rPr lang="en-US" sz="1200" dirty="0">
                <a:solidFill>
                  <a:schemeClr val="tx1"/>
                </a:solidFill>
              </a:rPr>
              <a:t> is installed. `</a:t>
            </a:r>
            <a:r>
              <a:rPr lang="en-US" sz="1200" dirty="0" err="1">
                <a:solidFill>
                  <a:schemeClr val="tx1"/>
                </a:solidFill>
              </a:rPr>
              <a:t>smartctl</a:t>
            </a:r>
            <a:r>
              <a:rPr lang="en-US" sz="1200" dirty="0">
                <a:solidFill>
                  <a:schemeClr val="tx1"/>
                </a:solidFill>
              </a:rPr>
              <a:t>`</a:t>
            </a:r>
          </a:p>
        </p:txBody>
      </p:sp>
      <p:sp>
        <p:nvSpPr>
          <p:cNvPr id="7" name="Diamond 6">
            <a:extLst>
              <a:ext uri="{FF2B5EF4-FFF2-40B4-BE49-F238E27FC236}">
                <a16:creationId xmlns:a16="http://schemas.microsoft.com/office/drawing/2014/main" id="{725644AE-1114-400D-C855-6EEC1ED66A8A}"/>
              </a:ext>
            </a:extLst>
          </p:cNvPr>
          <p:cNvSpPr/>
          <p:nvPr/>
        </p:nvSpPr>
        <p:spPr>
          <a:xfrm>
            <a:off x="2277917" y="3068466"/>
            <a:ext cx="2140915" cy="1115123"/>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Is </a:t>
            </a:r>
            <a:r>
              <a:rPr lang="en-US" sz="1050" dirty="0" err="1">
                <a:solidFill>
                  <a:schemeClr val="tx1"/>
                </a:solidFill>
              </a:rPr>
              <a:t>smartmontools</a:t>
            </a:r>
            <a:r>
              <a:rPr lang="en-US" sz="1050" dirty="0">
                <a:solidFill>
                  <a:schemeClr val="tx1"/>
                </a:solidFill>
              </a:rPr>
              <a:t> version 7.4 or greater? </a:t>
            </a:r>
          </a:p>
        </p:txBody>
      </p:sp>
      <p:sp>
        <p:nvSpPr>
          <p:cNvPr id="8" name="Flowchart: Alternate Process 7">
            <a:extLst>
              <a:ext uri="{FF2B5EF4-FFF2-40B4-BE49-F238E27FC236}">
                <a16:creationId xmlns:a16="http://schemas.microsoft.com/office/drawing/2014/main" id="{E1366D1E-178D-C9EC-4BEA-5E842ECE90CB}"/>
              </a:ext>
            </a:extLst>
          </p:cNvPr>
          <p:cNvSpPr/>
          <p:nvPr/>
        </p:nvSpPr>
        <p:spPr>
          <a:xfrm>
            <a:off x="4800746" y="2929875"/>
            <a:ext cx="5087435" cy="2170893"/>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Procedure:</a:t>
            </a:r>
          </a:p>
          <a:p>
            <a:pPr marL="342900" indent="-342900">
              <a:buFont typeface="+mj-lt"/>
              <a:buAutoNum type="arabicPeriod" startAt="2"/>
            </a:pPr>
            <a:r>
              <a:rPr lang="en-US" sz="1200" dirty="0">
                <a:solidFill>
                  <a:schemeClr val="tx1"/>
                </a:solidFill>
              </a:rPr>
              <a:t>OBTAIN SMART DRIVE DATA `</a:t>
            </a:r>
            <a:r>
              <a:rPr lang="en-US" sz="1200" dirty="0" err="1">
                <a:solidFill>
                  <a:schemeClr val="tx1"/>
                </a:solidFill>
              </a:rPr>
              <a:t>smartctl</a:t>
            </a:r>
            <a:r>
              <a:rPr lang="en-US" sz="1200" dirty="0">
                <a:solidFill>
                  <a:schemeClr val="tx1"/>
                </a:solidFill>
              </a:rPr>
              <a:t> –a /dev/</a:t>
            </a:r>
            <a:r>
              <a:rPr lang="en-US" sz="1200" dirty="0" err="1">
                <a:solidFill>
                  <a:schemeClr val="accent2"/>
                </a:solidFill>
              </a:rPr>
              <a:t>driveid</a:t>
            </a:r>
            <a:r>
              <a:rPr lang="en-US" sz="1200" dirty="0">
                <a:solidFill>
                  <a:schemeClr val="tx1"/>
                </a:solidFill>
              </a:rPr>
              <a:t>`</a:t>
            </a:r>
          </a:p>
          <a:p>
            <a:pPr marL="342900" indent="-342900">
              <a:buAutoNum type="arabicPeriod" startAt="2"/>
            </a:pPr>
            <a:r>
              <a:rPr lang="en-US" sz="1200" dirty="0">
                <a:solidFill>
                  <a:schemeClr val="tx1"/>
                </a:solidFill>
              </a:rPr>
              <a:t>OBTAIN FARM DATA `</a:t>
            </a:r>
            <a:r>
              <a:rPr lang="en-US" sz="1200" dirty="0" err="1">
                <a:solidFill>
                  <a:schemeClr val="tx1"/>
                </a:solidFill>
              </a:rPr>
              <a:t>smartctl</a:t>
            </a:r>
            <a:r>
              <a:rPr lang="en-US" sz="1200" dirty="0">
                <a:solidFill>
                  <a:schemeClr val="tx1"/>
                </a:solidFill>
              </a:rPr>
              <a:t> –l /dev/</a:t>
            </a:r>
            <a:r>
              <a:rPr lang="en-US" sz="1200" dirty="0" err="1">
                <a:solidFill>
                  <a:schemeClr val="accent2"/>
                </a:solidFill>
              </a:rPr>
              <a:t>driveid</a:t>
            </a:r>
            <a:r>
              <a:rPr lang="en-US" sz="1200" dirty="0">
                <a:solidFill>
                  <a:schemeClr val="tx1"/>
                </a:solidFill>
              </a:rPr>
              <a:t>` (-l is a lower case L)</a:t>
            </a:r>
          </a:p>
          <a:p>
            <a:pPr marL="342900" indent="-342900">
              <a:buAutoNum type="arabicPeriod" startAt="2"/>
            </a:pPr>
            <a:r>
              <a:rPr lang="en-US" sz="1200" dirty="0">
                <a:solidFill>
                  <a:schemeClr val="tx1"/>
                </a:solidFill>
              </a:rPr>
              <a:t>From both pieces of data, write down the following data:</a:t>
            </a:r>
          </a:p>
          <a:p>
            <a:pPr marL="800100" lvl="1" indent="-342900">
              <a:buFont typeface="+mj-lt"/>
              <a:buAutoNum type="alphaLcPeriod"/>
            </a:pPr>
            <a:r>
              <a:rPr lang="en-US" sz="1200" dirty="0">
                <a:solidFill>
                  <a:schemeClr val="tx1"/>
                </a:solidFill>
              </a:rPr>
              <a:t>Serial Number</a:t>
            </a:r>
          </a:p>
          <a:p>
            <a:pPr marL="800100" lvl="1" indent="-342900">
              <a:buFont typeface="+mj-lt"/>
              <a:buAutoNum type="alphaLcPeriod"/>
            </a:pPr>
            <a:r>
              <a:rPr lang="en-US" sz="1200" dirty="0">
                <a:solidFill>
                  <a:schemeClr val="tx1"/>
                </a:solidFill>
              </a:rPr>
              <a:t>Power On Hours</a:t>
            </a:r>
          </a:p>
          <a:p>
            <a:pPr marL="800100" lvl="1" indent="-342900">
              <a:buFont typeface="+mj-lt"/>
              <a:buAutoNum type="alphaLcPeriod"/>
            </a:pPr>
            <a:r>
              <a:rPr lang="en-US" sz="1200" dirty="0">
                <a:solidFill>
                  <a:schemeClr val="tx1"/>
                </a:solidFill>
              </a:rPr>
              <a:t>Spindle Power On Hours</a:t>
            </a:r>
          </a:p>
          <a:p>
            <a:pPr marL="800100" lvl="1" indent="-342900">
              <a:buFont typeface="+mj-lt"/>
              <a:buAutoNum type="alphaLcPeriod"/>
            </a:pPr>
            <a:r>
              <a:rPr lang="en-US" sz="1200" dirty="0">
                <a:solidFill>
                  <a:schemeClr val="tx1"/>
                </a:solidFill>
              </a:rPr>
              <a:t>Head Flight Hours</a:t>
            </a:r>
          </a:p>
          <a:p>
            <a:pPr marL="800100" lvl="1" indent="-342900">
              <a:buFont typeface="+mj-lt"/>
              <a:buAutoNum type="alphaLcPeriod"/>
            </a:pPr>
            <a:r>
              <a:rPr lang="en-US" sz="1200" dirty="0">
                <a:solidFill>
                  <a:schemeClr val="tx1"/>
                </a:solidFill>
              </a:rPr>
              <a:t>LBAs Read and Written</a:t>
            </a:r>
          </a:p>
        </p:txBody>
      </p:sp>
      <p:sp>
        <p:nvSpPr>
          <p:cNvPr id="9" name="TextBox 8">
            <a:extLst>
              <a:ext uri="{FF2B5EF4-FFF2-40B4-BE49-F238E27FC236}">
                <a16:creationId xmlns:a16="http://schemas.microsoft.com/office/drawing/2014/main" id="{3F8C0176-2914-C074-A402-55EE892E64CC}"/>
              </a:ext>
            </a:extLst>
          </p:cNvPr>
          <p:cNvSpPr txBox="1"/>
          <p:nvPr/>
        </p:nvSpPr>
        <p:spPr>
          <a:xfrm>
            <a:off x="2008728" y="3433354"/>
            <a:ext cx="395497" cy="246221"/>
          </a:xfrm>
          <a:prstGeom prst="rect">
            <a:avLst/>
          </a:prstGeom>
          <a:noFill/>
        </p:spPr>
        <p:txBody>
          <a:bodyPr wrap="square" rtlCol="0">
            <a:spAutoFit/>
          </a:bodyPr>
          <a:lstStyle/>
          <a:p>
            <a:r>
              <a:rPr lang="en-US" sz="1000" b="1" dirty="0"/>
              <a:t>NO</a:t>
            </a:r>
          </a:p>
        </p:txBody>
      </p:sp>
      <p:sp>
        <p:nvSpPr>
          <p:cNvPr id="10" name="TextBox 9">
            <a:extLst>
              <a:ext uri="{FF2B5EF4-FFF2-40B4-BE49-F238E27FC236}">
                <a16:creationId xmlns:a16="http://schemas.microsoft.com/office/drawing/2014/main" id="{EB8CBEA2-AFA4-FD86-0A4E-9EC251B70E8B}"/>
              </a:ext>
            </a:extLst>
          </p:cNvPr>
          <p:cNvSpPr txBox="1"/>
          <p:nvPr/>
        </p:nvSpPr>
        <p:spPr>
          <a:xfrm>
            <a:off x="4262485" y="3421778"/>
            <a:ext cx="410741" cy="246221"/>
          </a:xfrm>
          <a:prstGeom prst="rect">
            <a:avLst/>
          </a:prstGeom>
          <a:noFill/>
        </p:spPr>
        <p:txBody>
          <a:bodyPr wrap="square" rtlCol="0">
            <a:spAutoFit/>
          </a:bodyPr>
          <a:lstStyle/>
          <a:p>
            <a:r>
              <a:rPr lang="en-US" sz="1000" b="1" dirty="0"/>
              <a:t>YES</a:t>
            </a:r>
          </a:p>
        </p:txBody>
      </p:sp>
      <p:sp>
        <p:nvSpPr>
          <p:cNvPr id="11" name="Flowchart: Alternate Process 10">
            <a:extLst>
              <a:ext uri="{FF2B5EF4-FFF2-40B4-BE49-F238E27FC236}">
                <a16:creationId xmlns:a16="http://schemas.microsoft.com/office/drawing/2014/main" id="{40F6D68F-5103-4B1D-F17A-C5BF79FC43AF}"/>
              </a:ext>
            </a:extLst>
          </p:cNvPr>
          <p:cNvSpPr/>
          <p:nvPr/>
        </p:nvSpPr>
        <p:spPr>
          <a:xfrm>
            <a:off x="605203" y="4170934"/>
            <a:ext cx="2140915" cy="877688"/>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You will need </a:t>
            </a:r>
            <a:r>
              <a:rPr lang="en-US" sz="1200" dirty="0" err="1">
                <a:solidFill>
                  <a:schemeClr val="tx1"/>
                </a:solidFill>
              </a:rPr>
              <a:t>smartmontools</a:t>
            </a:r>
            <a:r>
              <a:rPr lang="en-US" sz="1200" dirty="0">
                <a:solidFill>
                  <a:schemeClr val="tx1"/>
                </a:solidFill>
              </a:rPr>
              <a:t> 7.4 or later to read the FARM data.</a:t>
            </a:r>
          </a:p>
        </p:txBody>
      </p:sp>
      <p:sp>
        <p:nvSpPr>
          <p:cNvPr id="12" name="Diamond 11">
            <a:extLst>
              <a:ext uri="{FF2B5EF4-FFF2-40B4-BE49-F238E27FC236}">
                <a16:creationId xmlns:a16="http://schemas.microsoft.com/office/drawing/2014/main" id="{4568463F-8ACA-35BD-910C-3FFDF00D906F}"/>
              </a:ext>
            </a:extLst>
          </p:cNvPr>
          <p:cNvSpPr/>
          <p:nvPr/>
        </p:nvSpPr>
        <p:spPr>
          <a:xfrm>
            <a:off x="6317416" y="5303520"/>
            <a:ext cx="2049344" cy="1260543"/>
          </a:xfrm>
          <a:prstGeom prst="diamond">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Compare the data between the two reports, is there a large discrepancy? </a:t>
            </a:r>
          </a:p>
        </p:txBody>
      </p:sp>
      <p:sp>
        <p:nvSpPr>
          <p:cNvPr id="13" name="Flowchart: Alternate Process 12">
            <a:extLst>
              <a:ext uri="{FF2B5EF4-FFF2-40B4-BE49-F238E27FC236}">
                <a16:creationId xmlns:a16="http://schemas.microsoft.com/office/drawing/2014/main" id="{F2654A5C-169F-2DD3-7EC7-446DD4BCFDE7}"/>
              </a:ext>
            </a:extLst>
          </p:cNvPr>
          <p:cNvSpPr/>
          <p:nvPr/>
        </p:nvSpPr>
        <p:spPr>
          <a:xfrm>
            <a:off x="3617162" y="5494672"/>
            <a:ext cx="2140915" cy="877688"/>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You are one of the lucky ones, your drive appears to be valid.</a:t>
            </a:r>
          </a:p>
        </p:txBody>
      </p:sp>
      <p:sp>
        <p:nvSpPr>
          <p:cNvPr id="14" name="TextBox 13">
            <a:extLst>
              <a:ext uri="{FF2B5EF4-FFF2-40B4-BE49-F238E27FC236}">
                <a16:creationId xmlns:a16="http://schemas.microsoft.com/office/drawing/2014/main" id="{8005A99D-B416-C378-D383-25F8A3C39F92}"/>
              </a:ext>
            </a:extLst>
          </p:cNvPr>
          <p:cNvSpPr txBox="1"/>
          <p:nvPr/>
        </p:nvSpPr>
        <p:spPr>
          <a:xfrm>
            <a:off x="8204197" y="5699600"/>
            <a:ext cx="410741" cy="246221"/>
          </a:xfrm>
          <a:prstGeom prst="rect">
            <a:avLst/>
          </a:prstGeom>
          <a:noFill/>
        </p:spPr>
        <p:txBody>
          <a:bodyPr wrap="square" rtlCol="0">
            <a:spAutoFit/>
          </a:bodyPr>
          <a:lstStyle/>
          <a:p>
            <a:r>
              <a:rPr lang="en-US" sz="1000" b="1" dirty="0"/>
              <a:t>YES</a:t>
            </a:r>
          </a:p>
        </p:txBody>
      </p:sp>
      <p:sp>
        <p:nvSpPr>
          <p:cNvPr id="15" name="TextBox 14">
            <a:extLst>
              <a:ext uri="{FF2B5EF4-FFF2-40B4-BE49-F238E27FC236}">
                <a16:creationId xmlns:a16="http://schemas.microsoft.com/office/drawing/2014/main" id="{F09CC014-3A9F-8E51-A119-08589438C326}"/>
              </a:ext>
            </a:extLst>
          </p:cNvPr>
          <p:cNvSpPr txBox="1"/>
          <p:nvPr/>
        </p:nvSpPr>
        <p:spPr>
          <a:xfrm>
            <a:off x="6064578" y="5721010"/>
            <a:ext cx="395497" cy="246221"/>
          </a:xfrm>
          <a:prstGeom prst="rect">
            <a:avLst/>
          </a:prstGeom>
          <a:noFill/>
        </p:spPr>
        <p:txBody>
          <a:bodyPr wrap="square" rtlCol="0">
            <a:spAutoFit/>
          </a:bodyPr>
          <a:lstStyle/>
          <a:p>
            <a:r>
              <a:rPr lang="en-US" sz="1000" b="1" dirty="0"/>
              <a:t>NO</a:t>
            </a:r>
          </a:p>
        </p:txBody>
      </p:sp>
      <p:sp>
        <p:nvSpPr>
          <p:cNvPr id="16" name="Flowchart: Alternate Process 15">
            <a:extLst>
              <a:ext uri="{FF2B5EF4-FFF2-40B4-BE49-F238E27FC236}">
                <a16:creationId xmlns:a16="http://schemas.microsoft.com/office/drawing/2014/main" id="{9BFF2139-5F2D-9332-9F1E-FE407D8EFFE7}"/>
              </a:ext>
            </a:extLst>
          </p:cNvPr>
          <p:cNvSpPr/>
          <p:nvPr/>
        </p:nvSpPr>
        <p:spPr>
          <a:xfrm>
            <a:off x="8727138" y="5493096"/>
            <a:ext cx="2140915" cy="877688"/>
          </a:xfrm>
          <a:prstGeom prst="flowChartAlternateProcess">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You Likely have an altered drive.  Seek additional help.</a:t>
            </a:r>
          </a:p>
        </p:txBody>
      </p:sp>
      <p:cxnSp>
        <p:nvCxnSpPr>
          <p:cNvPr id="17" name="Connector: Elbow 16">
            <a:extLst>
              <a:ext uri="{FF2B5EF4-FFF2-40B4-BE49-F238E27FC236}">
                <a16:creationId xmlns:a16="http://schemas.microsoft.com/office/drawing/2014/main" id="{4FC7BB70-C04E-D4C4-AE37-389A0650A5EF}"/>
              </a:ext>
            </a:extLst>
          </p:cNvPr>
          <p:cNvCxnSpPr>
            <a:cxnSpLocks/>
            <a:stCxn id="12" idx="1"/>
            <a:endCxn id="13" idx="3"/>
          </p:cNvCxnSpPr>
          <p:nvPr/>
        </p:nvCxnSpPr>
        <p:spPr>
          <a:xfrm rot="10800000">
            <a:off x="5758078" y="5933516"/>
            <a:ext cx="559339" cy="276"/>
          </a:xfrm>
          <a:prstGeom prst="bentConnector3">
            <a:avLst>
              <a:gd name="adj1" fmla="val 50000"/>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19" name="Connector: Elbow 18">
            <a:extLst>
              <a:ext uri="{FF2B5EF4-FFF2-40B4-BE49-F238E27FC236}">
                <a16:creationId xmlns:a16="http://schemas.microsoft.com/office/drawing/2014/main" id="{70F68395-2981-7121-6431-64668732B19C}"/>
              </a:ext>
            </a:extLst>
          </p:cNvPr>
          <p:cNvCxnSpPr>
            <a:cxnSpLocks/>
            <a:stCxn id="7" idx="1"/>
            <a:endCxn id="11" idx="0"/>
          </p:cNvCxnSpPr>
          <p:nvPr/>
        </p:nvCxnSpPr>
        <p:spPr>
          <a:xfrm rot="10800000" flipV="1">
            <a:off x="1675661" y="3626028"/>
            <a:ext cx="602256" cy="544906"/>
          </a:xfrm>
          <a:prstGeom prst="bentConnector2">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20" name="Connector: Elbow 19">
            <a:extLst>
              <a:ext uri="{FF2B5EF4-FFF2-40B4-BE49-F238E27FC236}">
                <a16:creationId xmlns:a16="http://schemas.microsoft.com/office/drawing/2014/main" id="{90BDA8A4-22D3-F6BE-0C59-885447346527}"/>
              </a:ext>
            </a:extLst>
          </p:cNvPr>
          <p:cNvCxnSpPr>
            <a:cxnSpLocks/>
            <a:stCxn id="7" idx="3"/>
            <a:endCxn id="8" idx="1"/>
          </p:cNvCxnSpPr>
          <p:nvPr/>
        </p:nvCxnSpPr>
        <p:spPr>
          <a:xfrm>
            <a:off x="4418832" y="3626028"/>
            <a:ext cx="381914" cy="389294"/>
          </a:xfrm>
          <a:prstGeom prst="bentConnector3">
            <a:avLst>
              <a:gd name="adj1" fmla="val 50000"/>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0E13A2F7-6302-F712-0CE9-B63A0203396A}"/>
              </a:ext>
            </a:extLst>
          </p:cNvPr>
          <p:cNvCxnSpPr>
            <a:cxnSpLocks/>
            <a:stCxn id="12" idx="3"/>
            <a:endCxn id="16" idx="1"/>
          </p:cNvCxnSpPr>
          <p:nvPr/>
        </p:nvCxnSpPr>
        <p:spPr>
          <a:xfrm flipV="1">
            <a:off x="8366760" y="5931940"/>
            <a:ext cx="360378" cy="1852"/>
          </a:xfrm>
          <a:prstGeom prst="straightConnector1">
            <a:avLst/>
          </a:prstGeom>
          <a:ln w="25400">
            <a:solidFill>
              <a:srgbClr val="FF0000"/>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59272FF7-9225-78D5-58C2-919ACA9E98D7}"/>
              </a:ext>
            </a:extLst>
          </p:cNvPr>
          <p:cNvCxnSpPr>
            <a:cxnSpLocks/>
            <a:stCxn id="4" idx="2"/>
            <a:endCxn id="5" idx="0"/>
          </p:cNvCxnSpPr>
          <p:nvPr/>
        </p:nvCxnSpPr>
        <p:spPr>
          <a:xfrm>
            <a:off x="5701181" y="692949"/>
            <a:ext cx="1602" cy="154151"/>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62ED0FE7-3F04-177E-930A-9C7E21D529CE}"/>
              </a:ext>
            </a:extLst>
          </p:cNvPr>
          <p:cNvCxnSpPr>
            <a:cxnSpLocks/>
            <a:endCxn id="6" idx="0"/>
          </p:cNvCxnSpPr>
          <p:nvPr/>
        </p:nvCxnSpPr>
        <p:spPr>
          <a:xfrm>
            <a:off x="3357519" y="2085314"/>
            <a:ext cx="2998" cy="177926"/>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4684EFED-99B3-14D7-2D66-61C52F250948}"/>
              </a:ext>
            </a:extLst>
          </p:cNvPr>
          <p:cNvCxnSpPr>
            <a:cxnSpLocks/>
            <a:endCxn id="7" idx="0"/>
          </p:cNvCxnSpPr>
          <p:nvPr/>
        </p:nvCxnSpPr>
        <p:spPr>
          <a:xfrm flipH="1">
            <a:off x="3348375" y="2857464"/>
            <a:ext cx="2998" cy="211002"/>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35582FC5-544B-6097-7425-88F6ACCD0995}"/>
              </a:ext>
            </a:extLst>
          </p:cNvPr>
          <p:cNvCxnSpPr>
            <a:cxnSpLocks/>
            <a:stCxn id="8" idx="2"/>
            <a:endCxn id="12" idx="0"/>
          </p:cNvCxnSpPr>
          <p:nvPr/>
        </p:nvCxnSpPr>
        <p:spPr>
          <a:xfrm flipH="1">
            <a:off x="7342088" y="5100768"/>
            <a:ext cx="2376" cy="202752"/>
          </a:xfrm>
          <a:prstGeom prst="straightConnector1">
            <a:avLst/>
          </a:prstGeom>
          <a:ln w="25400">
            <a:solidFill>
              <a:schemeClr val="tx1"/>
            </a:solidFill>
            <a:tailEnd type="triangle" w="lg"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75229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6720</TotalTime>
  <Words>4634</Words>
  <PresentationFormat>Widescreen</PresentationFormat>
  <Paragraphs>379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Aptos Display</vt:lpstr>
      <vt:lpstr>Arial</vt:lpstr>
      <vt:lpstr>Calibri</vt:lpstr>
      <vt:lpstr>Courier New</vt:lpstr>
      <vt:lpstr>Wingdings</vt:lpstr>
      <vt:lpstr>Office Theme</vt:lpstr>
      <vt:lpstr>Hard Drive, SSD, NVMe Troubleshooting Flowchart</vt:lpstr>
      <vt:lpstr>How to use / Disclaimer</vt:lpstr>
      <vt:lpstr>Hey Doc, How do I do something?</vt:lpstr>
      <vt:lpstr>PowerPoint Presentation</vt:lpstr>
      <vt:lpstr>PowerPoint Presentation</vt:lpstr>
      <vt:lpstr>PowerPoint Presentation</vt:lpstr>
      <vt:lpstr>PowerPoint Presentation</vt:lpstr>
      <vt:lpstr>PowerPoint Presentation</vt:lpstr>
      <vt:lpstr>PowerPoint Presentation</vt:lpstr>
      <vt:lpstr>Appendix A How to read SMART Output and Amplifying Information</vt:lpstr>
      <vt:lpstr>Appendix A How to read SMART Output and Amplifying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Printed>2025-03-22T15:29:07Z</cp:lastPrinted>
  <dcterms:created xsi:type="dcterms:W3CDTF">2025-01-29T03:05:22Z</dcterms:created>
  <dcterms:modified xsi:type="dcterms:W3CDTF">2025-06-09T19:20:05Z</dcterms:modified>
</cp:coreProperties>
</file>