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4" r:id="rId4"/>
    <p:sldId id="276" r:id="rId5"/>
    <p:sldId id="275" r:id="rId6"/>
    <p:sldId id="257" r:id="rId7"/>
    <p:sldId id="259" r:id="rId8"/>
    <p:sldId id="260" r:id="rId9"/>
    <p:sldId id="267" r:id="rId10"/>
    <p:sldId id="266" r:id="rId11"/>
    <p:sldId id="261" r:id="rId12"/>
    <p:sldId id="268" r:id="rId13"/>
    <p:sldId id="269" r:id="rId14"/>
    <p:sldId id="270" r:id="rId15"/>
    <p:sldId id="262" r:id="rId16"/>
    <p:sldId id="273" r:id="rId17"/>
    <p:sldId id="271" r:id="rId18"/>
    <p:sldId id="272" r:id="rId19"/>
    <p:sldId id="263" r:id="rId20"/>
    <p:sldId id="264" r:id="rId21"/>
    <p:sldId id="265" r:id="rId22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7" autoAdjust="0"/>
    <p:restoredTop sz="94660"/>
  </p:normalViewPr>
  <p:slideViewPr>
    <p:cSldViewPr snapToGrid="0">
      <p:cViewPr>
        <p:scale>
          <a:sx n="66" d="100"/>
          <a:sy n="66" d="100"/>
        </p:scale>
        <p:origin x="3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B57F-0857-457E-A5F8-EBB46208C268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A72B-1B8A-4F68-8C32-B1F38E9E5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32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B57F-0857-457E-A5F8-EBB46208C268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A72B-1B8A-4F68-8C32-B1F38E9E5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49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B57F-0857-457E-A5F8-EBB46208C268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A72B-1B8A-4F68-8C32-B1F38E9E5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28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B57F-0857-457E-A5F8-EBB46208C268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A72B-1B8A-4F68-8C32-B1F38E9E5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B57F-0857-457E-A5F8-EBB46208C268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A72B-1B8A-4F68-8C32-B1F38E9E5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38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B57F-0857-457E-A5F8-EBB46208C268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A72B-1B8A-4F68-8C32-B1F38E9E5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80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B57F-0857-457E-A5F8-EBB46208C268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A72B-1B8A-4F68-8C32-B1F38E9E5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39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B57F-0857-457E-A5F8-EBB46208C268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A72B-1B8A-4F68-8C32-B1F38E9E5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5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B57F-0857-457E-A5F8-EBB46208C268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A72B-1B8A-4F68-8C32-B1F38E9E5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72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B57F-0857-457E-A5F8-EBB46208C268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A72B-1B8A-4F68-8C32-B1F38E9E5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5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B57F-0857-457E-A5F8-EBB46208C268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A72B-1B8A-4F68-8C32-B1F38E9E5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5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3B57F-0857-457E-A5F8-EBB46208C268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A72B-1B8A-4F68-8C32-B1F38E9E5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83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sv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slide" Target="slide9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sv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image" Target="../media/image21.png"/><Relationship Id="rId18" Type="http://schemas.openxmlformats.org/officeDocument/2006/relationships/image" Target="../media/image35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0.sv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sv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1.png"/><Relationship Id="rId18" Type="http://schemas.openxmlformats.org/officeDocument/2006/relationships/slide" Target="slide17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slide" Target="slide19.xml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slide" Target="slide20.xml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svg"/><Relationship Id="rId15" Type="http://schemas.openxmlformats.org/officeDocument/2006/relationships/image" Target="../media/image21.png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9.xml"/><Relationship Id="rId1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7.png"/><Relationship Id="rId5" Type="http://schemas.openxmlformats.org/officeDocument/2006/relationships/image" Target="../media/image4.svg"/><Relationship Id="rId10" Type="http://schemas.openxmlformats.org/officeDocument/2006/relationships/slide" Target="slide11.xml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image" Target="../media/image3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5" Type="http://schemas.openxmlformats.org/officeDocument/2006/relationships/image" Target="../media/image4.svg"/><Relationship Id="rId10" Type="http://schemas.openxmlformats.org/officeDocument/2006/relationships/image" Target="../media/image28.sv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From The Top</a:t>
            </a:r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 descr="A picture containing icon&#10;&#10;Description automatically generated">
            <a:extLst>
              <a:ext uri="{FF2B5EF4-FFF2-40B4-BE49-F238E27FC236}">
                <a16:creationId xmlns:a16="http://schemas.microsoft.com/office/drawing/2014/main" id="{B6B1C32A-C45B-6304-56A8-571DDE0E771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0" b="22473"/>
          <a:stretch/>
        </p:blipFill>
        <p:spPr>
          <a:xfrm>
            <a:off x="1635100" y="2169716"/>
            <a:ext cx="3587800" cy="266947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hlinkClick r:id="rId9" action="ppaction://hlinksldjump"/>
            <a:extLst>
              <a:ext uri="{FF2B5EF4-FFF2-40B4-BE49-F238E27FC236}">
                <a16:creationId xmlns:a16="http://schemas.microsoft.com/office/drawing/2014/main" id="{2300D43E-9F5B-0E05-5FC7-F2F133A4DDBB}"/>
              </a:ext>
            </a:extLst>
          </p:cNvPr>
          <p:cNvSpPr/>
          <p:nvPr/>
        </p:nvSpPr>
        <p:spPr>
          <a:xfrm>
            <a:off x="648929" y="8423594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B1729-D912-1D25-E1ED-D20C9E6AE060}"/>
              </a:ext>
            </a:extLst>
          </p:cNvPr>
          <p:cNvSpPr txBox="1"/>
          <p:nvPr/>
        </p:nvSpPr>
        <p:spPr>
          <a:xfrm>
            <a:off x="1862091" y="6346007"/>
            <a:ext cx="3119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free app for learning music theory.</a:t>
            </a:r>
            <a:endParaRPr lang="en-GB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60B2E-7E2D-03D7-A13C-D00A524A3133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Welcome</a:t>
            </a:r>
          </a:p>
          <a:p>
            <a:r>
              <a:rPr lang="en-US" sz="2000" dirty="0"/>
              <a:t>Layout: </a:t>
            </a:r>
            <a:r>
              <a:rPr lang="en-US" sz="2000" dirty="0" err="1"/>
              <a:t>activity_welcome</a:t>
            </a:r>
            <a:endParaRPr lang="en-US" sz="2000" dirty="0"/>
          </a:p>
          <a:p>
            <a:r>
              <a:rPr lang="en-US" sz="2000" dirty="0"/>
              <a:t>User Stories: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6436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41258-8305-6E41-047F-56D3C57CD832}"/>
              </a:ext>
            </a:extLst>
          </p:cNvPr>
          <p:cNvSpPr txBox="1"/>
          <p:nvPr/>
        </p:nvSpPr>
        <p:spPr>
          <a:xfrm>
            <a:off x="0" y="617867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Intervals</a:t>
            </a:r>
            <a:endParaRPr lang="en-GB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59B768-CE8D-6028-72D9-4383552D96DF}"/>
              </a:ext>
            </a:extLst>
          </p:cNvPr>
          <p:cNvSpPr txBox="1"/>
          <p:nvPr/>
        </p:nvSpPr>
        <p:spPr>
          <a:xfrm>
            <a:off x="358744" y="1469967"/>
            <a:ext cx="61405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i="1" dirty="0"/>
              <a:t>interval</a:t>
            </a:r>
            <a:r>
              <a:rPr lang="en-US" dirty="0"/>
              <a:t> is the distance between two pitches, usually measured as a number of steps on a scale.</a:t>
            </a:r>
          </a:p>
          <a:p>
            <a:r>
              <a:rPr lang="en-US" dirty="0"/>
              <a:t>A </a:t>
            </a:r>
            <a:r>
              <a:rPr lang="en-US" i="1" dirty="0"/>
              <a:t>dyad</a:t>
            </a:r>
            <a:r>
              <a:rPr lang="en-US" dirty="0"/>
              <a:t> is a pair of pitches sounding together (in other words, a two-note chord). Since a dyad is defined by the interval between the two pitches, dyads are often simply called intervals.</a:t>
            </a:r>
          </a:p>
          <a:p>
            <a:r>
              <a:rPr lang="en-US" dirty="0"/>
              <a:t>Thus, the term </a:t>
            </a:r>
            <a:r>
              <a:rPr lang="en-US" i="1" dirty="0"/>
              <a:t>interval</a:t>
            </a:r>
            <a:r>
              <a:rPr lang="en-US" dirty="0"/>
              <a:t> regularly refers both to the distance between two pitches on a scale and to a dyad whose pitches are separated by that distance.</a:t>
            </a:r>
          </a:p>
          <a:p>
            <a:r>
              <a:rPr lang="en-US" b="1" dirty="0"/>
              <a:t>Chromatic intervals</a:t>
            </a:r>
          </a:p>
          <a:p>
            <a:r>
              <a:rPr lang="en-US" dirty="0"/>
              <a:t>The simplest way to measure intervals, particularly at the keyboard, is to count the number of half-steps, or </a:t>
            </a:r>
            <a:r>
              <a:rPr lang="en-US" i="1" dirty="0"/>
              <a:t>semitones</a:t>
            </a:r>
            <a:r>
              <a:rPr lang="en-US" dirty="0"/>
              <a:t>, between two pitches. To determine the chromatic interval between C4 and E4, for example, start at C4 and ascend the chromatic scale to E4, counting steps along the way: C#4, D4, D#4, E4. E4 is four semitones higher than C4. Chromatic intervals are notated with a lower-case </a:t>
            </a:r>
            <a:r>
              <a:rPr lang="en-US" b="1" dirty="0" err="1"/>
              <a:t>i</a:t>
            </a:r>
            <a:r>
              <a:rPr lang="en-US" dirty="0"/>
              <a:t> followed by an Arabic numeral for the number of semitones. C4–E4 is four semitones, or </a:t>
            </a:r>
            <a:r>
              <a:rPr lang="en-US" b="1" dirty="0"/>
              <a:t>i4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0B0DC-C460-44E0-08F3-79FE0DE725EE}"/>
              </a:ext>
            </a:extLst>
          </p:cNvPr>
          <p:cNvSpPr txBox="1"/>
          <p:nvPr/>
        </p:nvSpPr>
        <p:spPr>
          <a:xfrm>
            <a:off x="2894370" y="8557924"/>
            <a:ext cx="1069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…</a:t>
            </a:r>
            <a:endParaRPr lang="en-GB" sz="9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C1FD8C-D5F7-5D67-AF17-860AE22D8B05}"/>
              </a:ext>
            </a:extLst>
          </p:cNvPr>
          <p:cNvSpPr/>
          <p:nvPr/>
        </p:nvSpPr>
        <p:spPr>
          <a:xfrm>
            <a:off x="656302" y="10052174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TEST MY KNOWLEDGE!</a:t>
            </a:r>
          </a:p>
        </p:txBody>
      </p:sp>
      <p:pic>
        <p:nvPicPr>
          <p:cNvPr id="13" name="Graphic 12" descr="Arrow Down outline">
            <a:extLst>
              <a:ext uri="{FF2B5EF4-FFF2-40B4-BE49-F238E27FC236}">
                <a16:creationId xmlns:a16="http://schemas.microsoft.com/office/drawing/2014/main" id="{9A988727-2855-CE4B-D2A8-97F0C94B48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3603" y="9430031"/>
            <a:ext cx="478460" cy="478460"/>
          </a:xfrm>
          <a:prstGeom prst="rect">
            <a:avLst/>
          </a:prstGeom>
        </p:spPr>
      </p:pic>
      <p:pic>
        <p:nvPicPr>
          <p:cNvPr id="27" name="Graphic 26" descr="Arrow Down outline">
            <a:extLst>
              <a:ext uri="{FF2B5EF4-FFF2-40B4-BE49-F238E27FC236}">
                <a16:creationId xmlns:a16="http://schemas.microsoft.com/office/drawing/2014/main" id="{DC587044-D705-82FE-135A-E6D1029FE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11297" y="9430031"/>
            <a:ext cx="478460" cy="47846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253CED2-0D0C-486F-C9CC-A3932F93BF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6859857"/>
            <a:ext cx="274320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E4B909-F73D-0E79-ACFE-591D5C8CA014}"/>
              </a:ext>
            </a:extLst>
          </p:cNvPr>
          <p:cNvSpPr txBox="1"/>
          <p:nvPr/>
        </p:nvSpPr>
        <p:spPr>
          <a:xfrm>
            <a:off x="358744" y="8049087"/>
            <a:ext cx="6140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Diatonic intervals</a:t>
            </a:r>
          </a:p>
          <a:p>
            <a:r>
              <a:rPr lang="en-US" dirty="0"/>
              <a:t>More commonly for tonal music, we are interested in the number of steps on the diatonic (major or minor) scale. This is a bit tricky—not because it’s difficult, but because it’s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BC6B7-7A10-7F46-D5B6-3C8B425C608B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</a:t>
            </a:r>
            <a:r>
              <a:rPr lang="en-US" sz="2000" dirty="0" err="1"/>
              <a:t>LearnIntervals</a:t>
            </a:r>
            <a:endParaRPr lang="en-US" sz="2000" dirty="0"/>
          </a:p>
          <a:p>
            <a:r>
              <a:rPr lang="en-US" sz="2000" dirty="0"/>
              <a:t>Layout: </a:t>
            </a:r>
            <a:r>
              <a:rPr lang="en-US" sz="2000" dirty="0" err="1"/>
              <a:t>activity_learn_intervale</a:t>
            </a:r>
            <a:endParaRPr lang="en-US" sz="2000" dirty="0"/>
          </a:p>
          <a:p>
            <a:r>
              <a:rPr lang="en-US" sz="2000" dirty="0"/>
              <a:t>User Stories: 3, 8</a:t>
            </a:r>
            <a:endParaRPr lang="en-GB" sz="20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46BEC02-4CB6-F281-1821-A831252D80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96" y="7498055"/>
            <a:ext cx="488649" cy="48864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66A7D3-1324-77A4-E4FC-85F0B3C3B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95" y="7490734"/>
            <a:ext cx="488649" cy="4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4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68871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1D017-942F-BC27-8AD3-7F66B8D82264}"/>
              </a:ext>
            </a:extLst>
          </p:cNvPr>
          <p:cNvSpPr txBox="1"/>
          <p:nvPr/>
        </p:nvSpPr>
        <p:spPr>
          <a:xfrm>
            <a:off x="370944" y="796491"/>
            <a:ext cx="1820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7</a:t>
            </a:r>
          </a:p>
          <a:p>
            <a:r>
              <a:rPr lang="en-US" dirty="0"/>
              <a:t>Question 10/10</a:t>
            </a:r>
          </a:p>
          <a:p>
            <a:r>
              <a:rPr lang="en-US" dirty="0"/>
              <a:t>Difficulty: Easy</a:t>
            </a:r>
          </a:p>
          <a:p>
            <a:r>
              <a:rPr lang="en-US" dirty="0"/>
              <a:t>Topic: Rhythm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D88E2-5E34-8ED9-CF6B-A9BCD9891AAB}"/>
              </a:ext>
            </a:extLst>
          </p:cNvPr>
          <p:cNvSpPr txBox="1"/>
          <p:nvPr/>
        </p:nvSpPr>
        <p:spPr>
          <a:xfrm>
            <a:off x="4994574" y="981156"/>
            <a:ext cx="2234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00:30</a:t>
            </a:r>
            <a:endParaRPr lang="en-GB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DF470-08E8-ED98-EC66-6EC4F7DFEC44}"/>
              </a:ext>
            </a:extLst>
          </p:cNvPr>
          <p:cNvSpPr txBox="1"/>
          <p:nvPr/>
        </p:nvSpPr>
        <p:spPr>
          <a:xfrm>
            <a:off x="884178" y="3091543"/>
            <a:ext cx="5089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How many beats does a minim last?</a:t>
            </a:r>
            <a:endParaRPr lang="en-GB" sz="3200" dirty="0"/>
          </a:p>
        </p:txBody>
      </p:sp>
      <p:sp>
        <p:nvSpPr>
          <p:cNvPr id="33" name="Rectangle: Rounded Corners 32">
            <a:hlinkClick r:id="rId8" action="ppaction://hlinksldjump"/>
            <a:extLst>
              <a:ext uri="{FF2B5EF4-FFF2-40B4-BE49-F238E27FC236}">
                <a16:creationId xmlns:a16="http://schemas.microsoft.com/office/drawing/2014/main" id="{47E2D6C8-0E6E-F990-3118-5213DADA9616}"/>
              </a:ext>
            </a:extLst>
          </p:cNvPr>
          <p:cNvSpPr/>
          <p:nvPr/>
        </p:nvSpPr>
        <p:spPr>
          <a:xfrm>
            <a:off x="656302" y="9035296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CONFIRM</a:t>
            </a: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CBD18131-0BCF-0F6D-D1D3-4437DC6C7BFC}"/>
              </a:ext>
            </a:extLst>
          </p:cNvPr>
          <p:cNvSpPr/>
          <p:nvPr/>
        </p:nvSpPr>
        <p:spPr>
          <a:xfrm>
            <a:off x="862563" y="5594631"/>
            <a:ext cx="538537" cy="537029"/>
          </a:xfrm>
          <a:prstGeom prst="don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0E59E12-8529-B0A5-7A84-A49E870D0A03}"/>
              </a:ext>
            </a:extLst>
          </p:cNvPr>
          <p:cNvSpPr/>
          <p:nvPr/>
        </p:nvSpPr>
        <p:spPr>
          <a:xfrm>
            <a:off x="862560" y="4835960"/>
            <a:ext cx="538537" cy="53702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6CA78B-5AE0-EBFF-9C36-E794CBF8B5B4}"/>
              </a:ext>
            </a:extLst>
          </p:cNvPr>
          <p:cNvSpPr/>
          <p:nvPr/>
        </p:nvSpPr>
        <p:spPr>
          <a:xfrm>
            <a:off x="862561" y="6347364"/>
            <a:ext cx="538537" cy="53702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CF22A2-0031-CEC2-A4C2-41E1BD3C072E}"/>
              </a:ext>
            </a:extLst>
          </p:cNvPr>
          <p:cNvSpPr/>
          <p:nvPr/>
        </p:nvSpPr>
        <p:spPr>
          <a:xfrm>
            <a:off x="862559" y="7106035"/>
            <a:ext cx="538537" cy="53702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DCF2B-74FB-CA4F-8C6E-6616D15D56CF}"/>
              </a:ext>
            </a:extLst>
          </p:cNvPr>
          <p:cNvSpPr txBox="1"/>
          <p:nvPr/>
        </p:nvSpPr>
        <p:spPr>
          <a:xfrm>
            <a:off x="1960111" y="4873641"/>
            <a:ext cx="70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F9C365-E147-6E8E-FBC3-7B18D2565F6C}"/>
              </a:ext>
            </a:extLst>
          </p:cNvPr>
          <p:cNvSpPr txBox="1"/>
          <p:nvPr/>
        </p:nvSpPr>
        <p:spPr>
          <a:xfrm>
            <a:off x="1960111" y="5636728"/>
            <a:ext cx="70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9F3CB6-9E5B-6EEB-2F0B-07F3F7699AA3}"/>
              </a:ext>
            </a:extLst>
          </p:cNvPr>
          <p:cNvSpPr txBox="1"/>
          <p:nvPr/>
        </p:nvSpPr>
        <p:spPr>
          <a:xfrm>
            <a:off x="1953004" y="6385045"/>
            <a:ext cx="70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0B9655-DB46-CEF6-3589-896FDF392EF8}"/>
              </a:ext>
            </a:extLst>
          </p:cNvPr>
          <p:cNvSpPr txBox="1"/>
          <p:nvPr/>
        </p:nvSpPr>
        <p:spPr>
          <a:xfrm>
            <a:off x="1951714" y="7150109"/>
            <a:ext cx="70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290D1-ED97-66C8-B9CD-287A0995A947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</a:t>
            </a:r>
            <a:r>
              <a:rPr lang="en-US" sz="2000" dirty="0" err="1"/>
              <a:t>QuizActivity</a:t>
            </a:r>
            <a:endParaRPr lang="en-US" sz="2000" dirty="0"/>
          </a:p>
          <a:p>
            <a:r>
              <a:rPr lang="en-US" sz="2000" dirty="0"/>
              <a:t>Layout: </a:t>
            </a:r>
            <a:r>
              <a:rPr lang="en-US" sz="2000" dirty="0" err="1"/>
              <a:t>activity_quiz</a:t>
            </a:r>
            <a:endParaRPr lang="en-US" sz="2000" dirty="0"/>
          </a:p>
          <a:p>
            <a:r>
              <a:rPr lang="en-US" sz="2000" dirty="0"/>
              <a:t>User Stories: 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4358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68871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1D017-942F-BC27-8AD3-7F66B8D82264}"/>
              </a:ext>
            </a:extLst>
          </p:cNvPr>
          <p:cNvSpPr txBox="1"/>
          <p:nvPr/>
        </p:nvSpPr>
        <p:spPr>
          <a:xfrm>
            <a:off x="370944" y="796491"/>
            <a:ext cx="1679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7</a:t>
            </a:r>
          </a:p>
          <a:p>
            <a:r>
              <a:rPr lang="en-US" dirty="0"/>
              <a:t>Question 10/10</a:t>
            </a:r>
          </a:p>
          <a:p>
            <a:r>
              <a:rPr lang="en-US" dirty="0"/>
              <a:t>Difficulty: Easy</a:t>
            </a:r>
          </a:p>
          <a:p>
            <a:r>
              <a:rPr lang="en-US" dirty="0"/>
              <a:t>Topic: Rhythm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D88E2-5E34-8ED9-CF6B-A9BCD9891AAB}"/>
              </a:ext>
            </a:extLst>
          </p:cNvPr>
          <p:cNvSpPr txBox="1"/>
          <p:nvPr/>
        </p:nvSpPr>
        <p:spPr>
          <a:xfrm>
            <a:off x="4994574" y="981156"/>
            <a:ext cx="2234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00:10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DF470-08E8-ED98-EC66-6EC4F7DFEC44}"/>
              </a:ext>
            </a:extLst>
          </p:cNvPr>
          <p:cNvSpPr txBox="1"/>
          <p:nvPr/>
        </p:nvSpPr>
        <p:spPr>
          <a:xfrm>
            <a:off x="884178" y="3091543"/>
            <a:ext cx="5089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How many beats does a minim last?</a:t>
            </a:r>
            <a:endParaRPr lang="en-GB" sz="3200" dirty="0"/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64E75B68-8746-737A-EA70-880996B8D4CF}"/>
              </a:ext>
            </a:extLst>
          </p:cNvPr>
          <p:cNvSpPr/>
          <p:nvPr/>
        </p:nvSpPr>
        <p:spPr>
          <a:xfrm>
            <a:off x="862563" y="5594631"/>
            <a:ext cx="538537" cy="537029"/>
          </a:xfrm>
          <a:prstGeom prst="don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EA4D2E-05B6-D81D-E3B3-B40B528D679B}"/>
              </a:ext>
            </a:extLst>
          </p:cNvPr>
          <p:cNvSpPr/>
          <p:nvPr/>
        </p:nvSpPr>
        <p:spPr>
          <a:xfrm>
            <a:off x="862560" y="4835960"/>
            <a:ext cx="538537" cy="53702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73E462-F0E5-D7F1-EA23-E572EB36DAF9}"/>
              </a:ext>
            </a:extLst>
          </p:cNvPr>
          <p:cNvSpPr/>
          <p:nvPr/>
        </p:nvSpPr>
        <p:spPr>
          <a:xfrm>
            <a:off x="862561" y="6347364"/>
            <a:ext cx="538537" cy="53702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5BEE98-CC7E-3DBC-0D6E-C3FE92B0492E}"/>
              </a:ext>
            </a:extLst>
          </p:cNvPr>
          <p:cNvSpPr/>
          <p:nvPr/>
        </p:nvSpPr>
        <p:spPr>
          <a:xfrm>
            <a:off x="862559" y="7106035"/>
            <a:ext cx="538537" cy="53702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8171E-A5C4-5033-99BF-8933FFA2B120}"/>
              </a:ext>
            </a:extLst>
          </p:cNvPr>
          <p:cNvSpPr txBox="1"/>
          <p:nvPr/>
        </p:nvSpPr>
        <p:spPr>
          <a:xfrm>
            <a:off x="1960111" y="4873641"/>
            <a:ext cx="70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357F4-721D-89D6-8E53-243C20585FCD}"/>
              </a:ext>
            </a:extLst>
          </p:cNvPr>
          <p:cNvSpPr txBox="1"/>
          <p:nvPr/>
        </p:nvSpPr>
        <p:spPr>
          <a:xfrm>
            <a:off x="1960111" y="5636728"/>
            <a:ext cx="70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815CDD-8FD3-D588-7FBF-1D6AFCC9CBA0}"/>
              </a:ext>
            </a:extLst>
          </p:cNvPr>
          <p:cNvSpPr txBox="1"/>
          <p:nvPr/>
        </p:nvSpPr>
        <p:spPr>
          <a:xfrm>
            <a:off x="1953004" y="6385045"/>
            <a:ext cx="70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52577-B004-981E-CCD8-B51D44FAC6E2}"/>
              </a:ext>
            </a:extLst>
          </p:cNvPr>
          <p:cNvSpPr txBox="1"/>
          <p:nvPr/>
        </p:nvSpPr>
        <p:spPr>
          <a:xfrm>
            <a:off x="1951714" y="7150109"/>
            <a:ext cx="70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FC63D80-ABB0-AE13-6285-3F899B936486}"/>
              </a:ext>
            </a:extLst>
          </p:cNvPr>
          <p:cNvSpPr/>
          <p:nvPr/>
        </p:nvSpPr>
        <p:spPr>
          <a:xfrm>
            <a:off x="370943" y="8310263"/>
            <a:ext cx="6128311" cy="227462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Correct, well done!</a:t>
            </a:r>
          </a:p>
          <a:p>
            <a:pPr algn="ctr"/>
            <a:endParaRPr lang="en-GB" sz="2400" b="1" dirty="0">
              <a:solidFill>
                <a:schemeClr val="tx1"/>
              </a:solidFill>
            </a:endParaRPr>
          </a:p>
          <a:p>
            <a:pPr algn="ctr"/>
            <a:endParaRPr lang="en-GB" sz="2400" b="1" dirty="0">
              <a:solidFill>
                <a:schemeClr val="tx1"/>
              </a:solidFill>
            </a:endParaRPr>
          </a:p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hlinkClick r:id="rId8" action="ppaction://hlinksldjump"/>
            <a:extLst>
              <a:ext uri="{FF2B5EF4-FFF2-40B4-BE49-F238E27FC236}">
                <a16:creationId xmlns:a16="http://schemas.microsoft.com/office/drawing/2014/main" id="{1319116F-BEEC-D6F5-E9C7-3F152179588A}"/>
              </a:ext>
            </a:extLst>
          </p:cNvPr>
          <p:cNvSpPr/>
          <p:nvPr/>
        </p:nvSpPr>
        <p:spPr>
          <a:xfrm>
            <a:off x="2050919" y="9452327"/>
            <a:ext cx="2744455" cy="75745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FINISH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28308-3080-CB4F-BD23-8D00897C7A88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</a:t>
            </a:r>
            <a:r>
              <a:rPr lang="en-US" sz="2000" dirty="0" err="1"/>
              <a:t>QuizActivity</a:t>
            </a:r>
            <a:endParaRPr lang="en-US" sz="2000" dirty="0"/>
          </a:p>
          <a:p>
            <a:r>
              <a:rPr lang="en-US" sz="2000" dirty="0"/>
              <a:t>Layout: </a:t>
            </a:r>
            <a:r>
              <a:rPr lang="en-US" sz="2000" dirty="0" err="1"/>
              <a:t>activity_quiz</a:t>
            </a:r>
            <a:endParaRPr lang="en-US" sz="2000" dirty="0"/>
          </a:p>
          <a:p>
            <a:r>
              <a:rPr lang="en-US" sz="2000" dirty="0"/>
              <a:t>User Stories: 4, 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0619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68871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1D017-942F-BC27-8AD3-7F66B8D82264}"/>
              </a:ext>
            </a:extLst>
          </p:cNvPr>
          <p:cNvSpPr txBox="1"/>
          <p:nvPr/>
        </p:nvSpPr>
        <p:spPr>
          <a:xfrm>
            <a:off x="370944" y="796491"/>
            <a:ext cx="1820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3</a:t>
            </a:r>
          </a:p>
          <a:p>
            <a:r>
              <a:rPr lang="en-US" dirty="0"/>
              <a:t>Question 10/10</a:t>
            </a:r>
          </a:p>
          <a:p>
            <a:r>
              <a:rPr lang="en-US" dirty="0"/>
              <a:t>Difficulty: Easy</a:t>
            </a:r>
          </a:p>
          <a:p>
            <a:r>
              <a:rPr lang="en-US" dirty="0"/>
              <a:t>Topic: Scales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D88E2-5E34-8ED9-CF6B-A9BCD9891AAB}"/>
              </a:ext>
            </a:extLst>
          </p:cNvPr>
          <p:cNvSpPr txBox="1"/>
          <p:nvPr/>
        </p:nvSpPr>
        <p:spPr>
          <a:xfrm>
            <a:off x="4994574" y="981156"/>
            <a:ext cx="2234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00:30</a:t>
            </a:r>
            <a:endParaRPr lang="en-GB" sz="4800" dirty="0"/>
          </a:p>
        </p:txBody>
      </p:sp>
      <p:sp>
        <p:nvSpPr>
          <p:cNvPr id="33" name="Rectangle: Rounded Corners 32">
            <a:hlinkClick r:id="rId8" action="ppaction://hlinksldjump"/>
            <a:extLst>
              <a:ext uri="{FF2B5EF4-FFF2-40B4-BE49-F238E27FC236}">
                <a16:creationId xmlns:a16="http://schemas.microsoft.com/office/drawing/2014/main" id="{47E2D6C8-0E6E-F990-3118-5213DADA9616}"/>
              </a:ext>
            </a:extLst>
          </p:cNvPr>
          <p:cNvSpPr/>
          <p:nvPr/>
        </p:nvSpPr>
        <p:spPr>
          <a:xfrm>
            <a:off x="656302" y="9035296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CONFIRM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0E59E12-8529-B0A5-7A84-A49E870D0A03}"/>
              </a:ext>
            </a:extLst>
          </p:cNvPr>
          <p:cNvSpPr/>
          <p:nvPr/>
        </p:nvSpPr>
        <p:spPr>
          <a:xfrm>
            <a:off x="862560" y="5372485"/>
            <a:ext cx="538537" cy="53702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6CA78B-5AE0-EBFF-9C36-E794CBF8B5B4}"/>
              </a:ext>
            </a:extLst>
          </p:cNvPr>
          <p:cNvSpPr/>
          <p:nvPr/>
        </p:nvSpPr>
        <p:spPr>
          <a:xfrm>
            <a:off x="862561" y="6883889"/>
            <a:ext cx="538537" cy="53702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CF22A2-0031-CEC2-A4C2-41E1BD3C072E}"/>
              </a:ext>
            </a:extLst>
          </p:cNvPr>
          <p:cNvSpPr/>
          <p:nvPr/>
        </p:nvSpPr>
        <p:spPr>
          <a:xfrm>
            <a:off x="862559" y="6135570"/>
            <a:ext cx="538537" cy="53702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DCF2B-74FB-CA4F-8C6E-6616D15D56CF}"/>
              </a:ext>
            </a:extLst>
          </p:cNvPr>
          <p:cNvSpPr txBox="1"/>
          <p:nvPr/>
        </p:nvSpPr>
        <p:spPr>
          <a:xfrm>
            <a:off x="1960110" y="5410166"/>
            <a:ext cx="251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 major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F9C365-E147-6E8E-FBC3-7B18D2565F6C}"/>
              </a:ext>
            </a:extLst>
          </p:cNvPr>
          <p:cNvSpPr txBox="1"/>
          <p:nvPr/>
        </p:nvSpPr>
        <p:spPr>
          <a:xfrm>
            <a:off x="1960110" y="6173253"/>
            <a:ext cx="251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 melodic minor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9F3CB6-9E5B-6EEB-2F0B-07F3F7699AA3}"/>
              </a:ext>
            </a:extLst>
          </p:cNvPr>
          <p:cNvSpPr txBox="1"/>
          <p:nvPr/>
        </p:nvSpPr>
        <p:spPr>
          <a:xfrm>
            <a:off x="1953003" y="6921570"/>
            <a:ext cx="2517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 natural minor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0B9655-DB46-CEF6-3589-896FDF392EF8}"/>
              </a:ext>
            </a:extLst>
          </p:cNvPr>
          <p:cNvSpPr txBox="1"/>
          <p:nvPr/>
        </p:nvSpPr>
        <p:spPr>
          <a:xfrm>
            <a:off x="1951714" y="7686634"/>
            <a:ext cx="273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 major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BFC6A7F-C166-CAF8-83A1-F220A884D8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1" y="3462158"/>
            <a:ext cx="5918296" cy="1054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2BB9F7-B7FB-36F3-F075-22EF7C5C3395}"/>
              </a:ext>
            </a:extLst>
          </p:cNvPr>
          <p:cNvSpPr txBox="1"/>
          <p:nvPr/>
        </p:nvSpPr>
        <p:spPr>
          <a:xfrm>
            <a:off x="1636485" y="2652240"/>
            <a:ext cx="3585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scale is this?</a:t>
            </a:r>
            <a:endParaRPr lang="en-GB" sz="3200" dirty="0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4E518DFA-3622-334E-CF88-90E796755B97}"/>
              </a:ext>
            </a:extLst>
          </p:cNvPr>
          <p:cNvSpPr/>
          <p:nvPr/>
        </p:nvSpPr>
        <p:spPr>
          <a:xfrm>
            <a:off x="865821" y="7669511"/>
            <a:ext cx="538537" cy="537029"/>
          </a:xfrm>
          <a:prstGeom prst="don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10405-D440-2793-3D90-AAE99B158712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</a:t>
            </a:r>
            <a:r>
              <a:rPr lang="en-US" sz="2000" dirty="0" err="1"/>
              <a:t>QuizActivity</a:t>
            </a:r>
            <a:endParaRPr lang="en-US" sz="2000" dirty="0"/>
          </a:p>
          <a:p>
            <a:r>
              <a:rPr lang="en-US" sz="2000" dirty="0"/>
              <a:t>Layout: </a:t>
            </a:r>
            <a:r>
              <a:rPr lang="en-US" sz="2000" dirty="0" err="1"/>
              <a:t>activity_quiz</a:t>
            </a:r>
            <a:endParaRPr lang="en-US" sz="2000" dirty="0"/>
          </a:p>
          <a:p>
            <a:r>
              <a:rPr lang="en-US" sz="2000" dirty="0"/>
              <a:t>User Stories: 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2121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68871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1D017-942F-BC27-8AD3-7F66B8D82264}"/>
              </a:ext>
            </a:extLst>
          </p:cNvPr>
          <p:cNvSpPr txBox="1"/>
          <p:nvPr/>
        </p:nvSpPr>
        <p:spPr>
          <a:xfrm>
            <a:off x="370944" y="796491"/>
            <a:ext cx="1820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3</a:t>
            </a:r>
          </a:p>
          <a:p>
            <a:r>
              <a:rPr lang="en-US" dirty="0"/>
              <a:t>Question 10/10</a:t>
            </a:r>
          </a:p>
          <a:p>
            <a:r>
              <a:rPr lang="en-US" dirty="0"/>
              <a:t>Difficulty: Easy</a:t>
            </a:r>
          </a:p>
          <a:p>
            <a:r>
              <a:rPr lang="en-US" dirty="0"/>
              <a:t>Topic: Scales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D88E2-5E34-8ED9-CF6B-A9BCD9891AAB}"/>
              </a:ext>
            </a:extLst>
          </p:cNvPr>
          <p:cNvSpPr txBox="1"/>
          <p:nvPr/>
        </p:nvSpPr>
        <p:spPr>
          <a:xfrm>
            <a:off x="4994574" y="981156"/>
            <a:ext cx="2234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00:11</a:t>
            </a:r>
            <a:endParaRPr lang="en-GB" sz="4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6CA78B-5AE0-EBFF-9C36-E794CBF8B5B4}"/>
              </a:ext>
            </a:extLst>
          </p:cNvPr>
          <p:cNvSpPr/>
          <p:nvPr/>
        </p:nvSpPr>
        <p:spPr>
          <a:xfrm>
            <a:off x="862561" y="6883889"/>
            <a:ext cx="538537" cy="53702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CF22A2-0031-CEC2-A4C2-41E1BD3C072E}"/>
              </a:ext>
            </a:extLst>
          </p:cNvPr>
          <p:cNvSpPr/>
          <p:nvPr/>
        </p:nvSpPr>
        <p:spPr>
          <a:xfrm>
            <a:off x="862559" y="6135570"/>
            <a:ext cx="538537" cy="53702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DCF2B-74FB-CA4F-8C6E-6616D15D56CF}"/>
              </a:ext>
            </a:extLst>
          </p:cNvPr>
          <p:cNvSpPr txBox="1"/>
          <p:nvPr/>
        </p:nvSpPr>
        <p:spPr>
          <a:xfrm>
            <a:off x="1960110" y="5410166"/>
            <a:ext cx="251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 major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F9C365-E147-6E8E-FBC3-7B18D2565F6C}"/>
              </a:ext>
            </a:extLst>
          </p:cNvPr>
          <p:cNvSpPr txBox="1"/>
          <p:nvPr/>
        </p:nvSpPr>
        <p:spPr>
          <a:xfrm>
            <a:off x="1960110" y="6173253"/>
            <a:ext cx="251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 melodic minor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9F3CB6-9E5B-6EEB-2F0B-07F3F7699AA3}"/>
              </a:ext>
            </a:extLst>
          </p:cNvPr>
          <p:cNvSpPr txBox="1"/>
          <p:nvPr/>
        </p:nvSpPr>
        <p:spPr>
          <a:xfrm>
            <a:off x="1953003" y="6921570"/>
            <a:ext cx="2517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 natural minor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0B9655-DB46-CEF6-3589-896FDF392EF8}"/>
              </a:ext>
            </a:extLst>
          </p:cNvPr>
          <p:cNvSpPr txBox="1"/>
          <p:nvPr/>
        </p:nvSpPr>
        <p:spPr>
          <a:xfrm>
            <a:off x="1951714" y="7686634"/>
            <a:ext cx="273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 major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BFC6A7F-C166-CAF8-83A1-F220A884D8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1" y="3462158"/>
            <a:ext cx="5918296" cy="1054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2BB9F7-B7FB-36F3-F075-22EF7C5C3395}"/>
              </a:ext>
            </a:extLst>
          </p:cNvPr>
          <p:cNvSpPr txBox="1"/>
          <p:nvPr/>
        </p:nvSpPr>
        <p:spPr>
          <a:xfrm>
            <a:off x="1636485" y="2652240"/>
            <a:ext cx="3585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scale is this?</a:t>
            </a:r>
            <a:endParaRPr lang="en-GB" sz="3200" dirty="0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4E518DFA-3622-334E-CF88-90E796755B97}"/>
              </a:ext>
            </a:extLst>
          </p:cNvPr>
          <p:cNvSpPr/>
          <p:nvPr/>
        </p:nvSpPr>
        <p:spPr>
          <a:xfrm>
            <a:off x="865821" y="7669511"/>
            <a:ext cx="538537" cy="537029"/>
          </a:xfrm>
          <a:prstGeom prst="don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BE76C1C-8600-AB37-EB06-3C9D99FB4EB2}"/>
              </a:ext>
            </a:extLst>
          </p:cNvPr>
          <p:cNvSpPr/>
          <p:nvPr/>
        </p:nvSpPr>
        <p:spPr>
          <a:xfrm>
            <a:off x="370944" y="8556542"/>
            <a:ext cx="6128311" cy="2274627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Incorrect</a:t>
            </a:r>
          </a:p>
          <a:p>
            <a:pPr algn="ctr"/>
            <a:endParaRPr lang="en-GB" sz="2400" b="1" dirty="0">
              <a:solidFill>
                <a:schemeClr val="tx1"/>
              </a:solidFill>
            </a:endParaRPr>
          </a:p>
          <a:p>
            <a:pPr algn="ctr"/>
            <a:endParaRPr lang="en-GB" sz="2400" b="1" dirty="0">
              <a:solidFill>
                <a:schemeClr val="tx1"/>
              </a:solidFill>
            </a:endParaRPr>
          </a:p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hlinkClick r:id="rId9" action="ppaction://hlinksldjump"/>
            <a:extLst>
              <a:ext uri="{FF2B5EF4-FFF2-40B4-BE49-F238E27FC236}">
                <a16:creationId xmlns:a16="http://schemas.microsoft.com/office/drawing/2014/main" id="{1856C9DB-4FFD-A236-5C5A-AE0AD703E4B4}"/>
              </a:ext>
            </a:extLst>
          </p:cNvPr>
          <p:cNvSpPr/>
          <p:nvPr/>
        </p:nvSpPr>
        <p:spPr>
          <a:xfrm>
            <a:off x="2050920" y="9698606"/>
            <a:ext cx="2744455" cy="75745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FINISH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EC7480B-9488-3E38-FBAC-6B2B54F63A33}"/>
              </a:ext>
            </a:extLst>
          </p:cNvPr>
          <p:cNvSpPr/>
          <p:nvPr/>
        </p:nvSpPr>
        <p:spPr>
          <a:xfrm>
            <a:off x="862558" y="5372483"/>
            <a:ext cx="538537" cy="537029"/>
          </a:xfrm>
          <a:prstGeom prst="don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66C3C-A069-3066-8CCE-A178B8C4C08C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</a:t>
            </a:r>
            <a:r>
              <a:rPr lang="en-US" sz="2000" dirty="0" err="1"/>
              <a:t>QuizActivity</a:t>
            </a:r>
            <a:endParaRPr lang="en-US" sz="2000" dirty="0"/>
          </a:p>
          <a:p>
            <a:r>
              <a:rPr lang="en-US" sz="2000" dirty="0"/>
              <a:t>Layout: </a:t>
            </a:r>
            <a:r>
              <a:rPr lang="en-US" sz="2000" dirty="0" err="1"/>
              <a:t>activity_quiz</a:t>
            </a:r>
            <a:endParaRPr lang="en-US" sz="2000" dirty="0"/>
          </a:p>
          <a:p>
            <a:r>
              <a:rPr lang="en-US" sz="2000" dirty="0"/>
              <a:t>User Stories: 4, 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7799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635D4B-76C5-D706-9F65-B37FC6E62501}"/>
              </a:ext>
            </a:extLst>
          </p:cNvPr>
          <p:cNvSpPr txBox="1"/>
          <p:nvPr/>
        </p:nvSpPr>
        <p:spPr>
          <a:xfrm>
            <a:off x="784154" y="1559621"/>
            <a:ext cx="5285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Quiz complete!</a:t>
            </a:r>
            <a:endParaRPr lang="en-GB" sz="6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D1BDE-2F5E-443E-3839-BABC488C4C87}"/>
              </a:ext>
            </a:extLst>
          </p:cNvPr>
          <p:cNvSpPr txBox="1"/>
          <p:nvPr/>
        </p:nvSpPr>
        <p:spPr>
          <a:xfrm>
            <a:off x="1211787" y="7403760"/>
            <a:ext cx="442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Well done!</a:t>
            </a:r>
            <a:endParaRPr lang="en-GB" sz="48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ECF010-12CA-5288-130C-45A2987AEF9D}"/>
              </a:ext>
            </a:extLst>
          </p:cNvPr>
          <p:cNvSpPr/>
          <p:nvPr/>
        </p:nvSpPr>
        <p:spPr>
          <a:xfrm>
            <a:off x="730621" y="5180108"/>
            <a:ext cx="2468885" cy="1446551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RHYTHM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7ECA10B-0530-B435-D4F5-8A499FEB20FA}"/>
              </a:ext>
            </a:extLst>
          </p:cNvPr>
          <p:cNvSpPr/>
          <p:nvPr/>
        </p:nvSpPr>
        <p:spPr>
          <a:xfrm>
            <a:off x="3755096" y="5180108"/>
            <a:ext cx="2468885" cy="1446551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E</a:t>
            </a:r>
            <a:r>
              <a:rPr lang="en-GB" sz="4000" dirty="0">
                <a:solidFill>
                  <a:schemeClr val="tx1"/>
                </a:solidFill>
              </a:rPr>
              <a:t>ASY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8D49AAD-39C8-48F5-FCD7-A2147DFCBBE2}"/>
              </a:ext>
            </a:extLst>
          </p:cNvPr>
          <p:cNvSpPr/>
          <p:nvPr/>
        </p:nvSpPr>
        <p:spPr>
          <a:xfrm>
            <a:off x="2194557" y="3432925"/>
            <a:ext cx="2468885" cy="1262230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80%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0AB5AF8-6825-DA2B-2E72-73DAA8FDC394}"/>
              </a:ext>
            </a:extLst>
          </p:cNvPr>
          <p:cNvSpPr/>
          <p:nvPr/>
        </p:nvSpPr>
        <p:spPr>
          <a:xfrm>
            <a:off x="1211787" y="8504267"/>
            <a:ext cx="4429976" cy="8309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TRY MEDIUM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hlinkClick r:id="rId8" action="ppaction://hlinksldjump"/>
            <a:extLst>
              <a:ext uri="{FF2B5EF4-FFF2-40B4-BE49-F238E27FC236}">
                <a16:creationId xmlns:a16="http://schemas.microsoft.com/office/drawing/2014/main" id="{A765FDCB-1C35-DA94-2D88-0E36E8482ED5}"/>
              </a:ext>
            </a:extLst>
          </p:cNvPr>
          <p:cNvSpPr/>
          <p:nvPr/>
        </p:nvSpPr>
        <p:spPr>
          <a:xfrm>
            <a:off x="1211787" y="9653550"/>
            <a:ext cx="4429976" cy="8309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RETURN HOME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C8674B-23E6-BCFA-855E-3E5C9316C03F}"/>
              </a:ext>
            </a:extLst>
          </p:cNvPr>
          <p:cNvSpPr/>
          <p:nvPr/>
        </p:nvSpPr>
        <p:spPr>
          <a:xfrm>
            <a:off x="2194557" y="3257407"/>
            <a:ext cx="2468884" cy="4375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SCORE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F140F7-6B77-CC5D-35BF-FD82C584762A}"/>
              </a:ext>
            </a:extLst>
          </p:cNvPr>
          <p:cNvSpPr/>
          <p:nvPr/>
        </p:nvSpPr>
        <p:spPr>
          <a:xfrm>
            <a:off x="730621" y="5041333"/>
            <a:ext cx="2468884" cy="4375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TOPIC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4A502F9-BF62-B231-37A9-7F7A36E4528C}"/>
              </a:ext>
            </a:extLst>
          </p:cNvPr>
          <p:cNvSpPr/>
          <p:nvPr/>
        </p:nvSpPr>
        <p:spPr>
          <a:xfrm>
            <a:off x="3755095" y="5041333"/>
            <a:ext cx="2468884" cy="4375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DIFFICULTY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11015-D95D-BA5F-4B1B-85B64BDEA8B9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</a:t>
            </a:r>
            <a:r>
              <a:rPr lang="en-US" sz="2000" dirty="0" err="1"/>
              <a:t>QuizResults</a:t>
            </a:r>
            <a:endParaRPr lang="en-US" sz="2000" dirty="0"/>
          </a:p>
          <a:p>
            <a:r>
              <a:rPr lang="en-US" sz="2000" dirty="0"/>
              <a:t>Layout: </a:t>
            </a:r>
            <a:r>
              <a:rPr lang="en-US" sz="2000" dirty="0" err="1"/>
              <a:t>activity_quiz_results</a:t>
            </a:r>
            <a:endParaRPr lang="en-US" sz="2000" dirty="0"/>
          </a:p>
          <a:p>
            <a:r>
              <a:rPr lang="en-US" sz="2000" dirty="0"/>
              <a:t>User Stories: 7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4235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635D4B-76C5-D706-9F65-B37FC6E62501}"/>
              </a:ext>
            </a:extLst>
          </p:cNvPr>
          <p:cNvSpPr txBox="1"/>
          <p:nvPr/>
        </p:nvSpPr>
        <p:spPr>
          <a:xfrm>
            <a:off x="784154" y="1176160"/>
            <a:ext cx="5285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Quiz complete!</a:t>
            </a:r>
            <a:endParaRPr lang="en-GB" sz="6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D1BDE-2F5E-443E-3839-BABC488C4C87}"/>
              </a:ext>
            </a:extLst>
          </p:cNvPr>
          <p:cNvSpPr txBox="1"/>
          <p:nvPr/>
        </p:nvSpPr>
        <p:spPr>
          <a:xfrm>
            <a:off x="0" y="6547751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You can do better!</a:t>
            </a:r>
            <a:endParaRPr lang="en-GB" sz="48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ECF010-12CA-5288-130C-45A2987AEF9D}"/>
              </a:ext>
            </a:extLst>
          </p:cNvPr>
          <p:cNvSpPr/>
          <p:nvPr/>
        </p:nvSpPr>
        <p:spPr>
          <a:xfrm>
            <a:off x="730621" y="4619667"/>
            <a:ext cx="2468885" cy="1446551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SCALES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7ECA10B-0530-B435-D4F5-8A499FEB20FA}"/>
              </a:ext>
            </a:extLst>
          </p:cNvPr>
          <p:cNvSpPr/>
          <p:nvPr/>
        </p:nvSpPr>
        <p:spPr>
          <a:xfrm>
            <a:off x="3755096" y="4619667"/>
            <a:ext cx="2468885" cy="1446551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E</a:t>
            </a:r>
            <a:r>
              <a:rPr lang="en-GB" sz="4000" dirty="0">
                <a:solidFill>
                  <a:schemeClr val="tx1"/>
                </a:solidFill>
              </a:rPr>
              <a:t>ASY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8D49AAD-39C8-48F5-FCD7-A2147DFCBBE2}"/>
              </a:ext>
            </a:extLst>
          </p:cNvPr>
          <p:cNvSpPr/>
          <p:nvPr/>
        </p:nvSpPr>
        <p:spPr>
          <a:xfrm>
            <a:off x="2194557" y="2872484"/>
            <a:ext cx="2468885" cy="1262230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30%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hlinkClick r:id="rId8" action="ppaction://hlinksldjump"/>
            <a:extLst>
              <a:ext uri="{FF2B5EF4-FFF2-40B4-BE49-F238E27FC236}">
                <a16:creationId xmlns:a16="http://schemas.microsoft.com/office/drawing/2014/main" id="{F0AB5AF8-6825-DA2B-2E72-73DAA8FDC394}"/>
              </a:ext>
            </a:extLst>
          </p:cNvPr>
          <p:cNvSpPr/>
          <p:nvPr/>
        </p:nvSpPr>
        <p:spPr>
          <a:xfrm>
            <a:off x="1211787" y="8902730"/>
            <a:ext cx="4429976" cy="8309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TRY AGAIN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hlinkClick r:id="rId9" action="ppaction://hlinksldjump"/>
            <a:extLst>
              <a:ext uri="{FF2B5EF4-FFF2-40B4-BE49-F238E27FC236}">
                <a16:creationId xmlns:a16="http://schemas.microsoft.com/office/drawing/2014/main" id="{A765FDCB-1C35-DA94-2D88-0E36E8482ED5}"/>
              </a:ext>
            </a:extLst>
          </p:cNvPr>
          <p:cNvSpPr/>
          <p:nvPr/>
        </p:nvSpPr>
        <p:spPr>
          <a:xfrm>
            <a:off x="1211787" y="10052013"/>
            <a:ext cx="4429976" cy="8309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RETURN HOME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C8674B-23E6-BCFA-855E-3E5C9316C03F}"/>
              </a:ext>
            </a:extLst>
          </p:cNvPr>
          <p:cNvSpPr/>
          <p:nvPr/>
        </p:nvSpPr>
        <p:spPr>
          <a:xfrm>
            <a:off x="2194557" y="2696966"/>
            <a:ext cx="2468884" cy="4375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SCORE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F140F7-6B77-CC5D-35BF-FD82C584762A}"/>
              </a:ext>
            </a:extLst>
          </p:cNvPr>
          <p:cNvSpPr/>
          <p:nvPr/>
        </p:nvSpPr>
        <p:spPr>
          <a:xfrm>
            <a:off x="730621" y="4480892"/>
            <a:ext cx="2468884" cy="4375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TOPIC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4A502F9-BF62-B231-37A9-7F7A36E4528C}"/>
              </a:ext>
            </a:extLst>
          </p:cNvPr>
          <p:cNvSpPr/>
          <p:nvPr/>
        </p:nvSpPr>
        <p:spPr>
          <a:xfrm>
            <a:off x="3755095" y="4480892"/>
            <a:ext cx="2468884" cy="4375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DIFFICULTY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hlinkClick r:id="rId10" action="ppaction://hlinksldjump"/>
            <a:extLst>
              <a:ext uri="{FF2B5EF4-FFF2-40B4-BE49-F238E27FC236}">
                <a16:creationId xmlns:a16="http://schemas.microsoft.com/office/drawing/2014/main" id="{96238EDB-EB80-AC14-6F95-17064F2CEA5C}"/>
              </a:ext>
            </a:extLst>
          </p:cNvPr>
          <p:cNvSpPr/>
          <p:nvPr/>
        </p:nvSpPr>
        <p:spPr>
          <a:xfrm>
            <a:off x="1221306" y="7753447"/>
            <a:ext cx="4429976" cy="8309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REVISE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82A2-C919-C10A-CF73-74E4E31217AC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</a:t>
            </a:r>
            <a:r>
              <a:rPr lang="en-US" sz="2000" dirty="0" err="1"/>
              <a:t>QuizResults</a:t>
            </a:r>
            <a:endParaRPr lang="en-US" sz="2000" dirty="0"/>
          </a:p>
          <a:p>
            <a:r>
              <a:rPr lang="en-US" sz="2000" dirty="0"/>
              <a:t>Layout: </a:t>
            </a:r>
            <a:r>
              <a:rPr lang="en-US" sz="2000" dirty="0" err="1"/>
              <a:t>activity_quiz_results</a:t>
            </a:r>
            <a:endParaRPr lang="en-US" sz="2000" dirty="0"/>
          </a:p>
          <a:p>
            <a:r>
              <a:rPr lang="en-US" sz="2000" dirty="0"/>
              <a:t>User Stories: 7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4055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BF7DB-6DC0-61F7-0941-329C40D96F59}"/>
              </a:ext>
            </a:extLst>
          </p:cNvPr>
          <p:cNvSpPr txBox="1"/>
          <p:nvPr/>
        </p:nvSpPr>
        <p:spPr>
          <a:xfrm>
            <a:off x="0" y="1194665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Quiz: Topics</a:t>
            </a:r>
            <a:endParaRPr lang="en-GB" sz="6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E3160E-BD43-9642-8187-2012DF6D310E}"/>
              </a:ext>
            </a:extLst>
          </p:cNvPr>
          <p:cNvGrpSpPr/>
          <p:nvPr/>
        </p:nvGrpSpPr>
        <p:grpSpPr>
          <a:xfrm>
            <a:off x="656302" y="4080194"/>
            <a:ext cx="5545394" cy="823646"/>
            <a:chOff x="656302" y="4080194"/>
            <a:chExt cx="5545394" cy="823646"/>
          </a:xfrm>
        </p:grpSpPr>
        <p:sp>
          <p:nvSpPr>
            <p:cNvPr id="13" name="Rectangle: Rounded Corners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ABDAD51F-9EA8-800F-2E72-15D0CFBDD4D9}"/>
                </a:ext>
              </a:extLst>
            </p:cNvPr>
            <p:cNvSpPr/>
            <p:nvPr/>
          </p:nvSpPr>
          <p:spPr>
            <a:xfrm>
              <a:off x="656302" y="4080194"/>
              <a:ext cx="5545394" cy="82364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bg1"/>
                  </a:solidFill>
                </a:rPr>
                <a:t>RHYTHM</a:t>
              </a:r>
            </a:p>
          </p:txBody>
        </p:sp>
        <p:pic>
          <p:nvPicPr>
            <p:cNvPr id="5" name="Graphic 4" descr="Drum with solid fill">
              <a:extLst>
                <a:ext uri="{FF2B5EF4-FFF2-40B4-BE49-F238E27FC236}">
                  <a16:creationId xmlns:a16="http://schemas.microsoft.com/office/drawing/2014/main" id="{51DEA93C-66B3-13AF-76D4-B412FEAB6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95931" y="4146499"/>
              <a:ext cx="683486" cy="68348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97C212-49B1-F343-ACC2-1D1EA9443B09}"/>
              </a:ext>
            </a:extLst>
          </p:cNvPr>
          <p:cNvGrpSpPr/>
          <p:nvPr/>
        </p:nvGrpSpPr>
        <p:grpSpPr>
          <a:xfrm>
            <a:off x="656302" y="5513534"/>
            <a:ext cx="5545394" cy="823646"/>
            <a:chOff x="656302" y="5513534"/>
            <a:chExt cx="5545394" cy="82364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A6EB66A-74A6-C1A9-9203-45643F353F2B}"/>
                </a:ext>
              </a:extLst>
            </p:cNvPr>
            <p:cNvSpPr/>
            <p:nvPr/>
          </p:nvSpPr>
          <p:spPr>
            <a:xfrm>
              <a:off x="656302" y="5513534"/>
              <a:ext cx="5545394" cy="82364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SCALES</a:t>
              </a:r>
              <a:endParaRPr lang="en-GB" sz="3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Music with solid fill">
              <a:extLst>
                <a:ext uri="{FF2B5EF4-FFF2-40B4-BE49-F238E27FC236}">
                  <a16:creationId xmlns:a16="http://schemas.microsoft.com/office/drawing/2014/main" id="{7B21FE20-B6C5-A905-E1A2-9ACFFCE4D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43849" y="5767744"/>
              <a:ext cx="459611" cy="459611"/>
            </a:xfrm>
            <a:prstGeom prst="rect">
              <a:avLst/>
            </a:prstGeom>
          </p:spPr>
        </p:pic>
        <p:pic>
          <p:nvPicPr>
            <p:cNvPr id="9" name="Graphic 8" descr="Treble clef with solid fill">
              <a:extLst>
                <a:ext uri="{FF2B5EF4-FFF2-40B4-BE49-F238E27FC236}">
                  <a16:creationId xmlns:a16="http://schemas.microsoft.com/office/drawing/2014/main" id="{9667A6D0-5433-B93F-B840-B40AD0294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548940" y="5611149"/>
              <a:ext cx="721008" cy="721008"/>
            </a:xfrm>
            <a:prstGeom prst="rect">
              <a:avLst/>
            </a:prstGeom>
          </p:spPr>
        </p:pic>
        <p:pic>
          <p:nvPicPr>
            <p:cNvPr id="29" name="Graphic 28" descr="Music with solid fill">
              <a:extLst>
                <a:ext uri="{FF2B5EF4-FFF2-40B4-BE49-F238E27FC236}">
                  <a16:creationId xmlns:a16="http://schemas.microsoft.com/office/drawing/2014/main" id="{85008FEC-C8A3-912B-C34B-0B771EED7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88102" y="5647764"/>
              <a:ext cx="459611" cy="459611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0294195-FCF2-F54C-B714-5D83E31667D2}"/>
              </a:ext>
            </a:extLst>
          </p:cNvPr>
          <p:cNvGrpSpPr/>
          <p:nvPr/>
        </p:nvGrpSpPr>
        <p:grpSpPr>
          <a:xfrm>
            <a:off x="656302" y="6946874"/>
            <a:ext cx="5545394" cy="823646"/>
            <a:chOff x="656302" y="6946874"/>
            <a:chExt cx="5545394" cy="82364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615E95C-4331-EFF3-DE0F-1BE10825486F}"/>
                </a:ext>
              </a:extLst>
            </p:cNvPr>
            <p:cNvSpPr/>
            <p:nvPr/>
          </p:nvSpPr>
          <p:spPr>
            <a:xfrm>
              <a:off x="656302" y="6946874"/>
              <a:ext cx="5545394" cy="82364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bg1"/>
                  </a:solidFill>
                </a:rPr>
                <a:t>INTERVALS</a:t>
              </a:r>
            </a:p>
          </p:txBody>
        </p:sp>
        <p:pic>
          <p:nvPicPr>
            <p:cNvPr id="11" name="Graphic 10" descr="Music note with solid fill">
              <a:extLst>
                <a:ext uri="{FF2B5EF4-FFF2-40B4-BE49-F238E27FC236}">
                  <a16:creationId xmlns:a16="http://schemas.microsoft.com/office/drawing/2014/main" id="{7647FA10-8894-54D7-A228-DBD886BAD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197979" y="6977412"/>
              <a:ext cx="474609" cy="474609"/>
            </a:xfrm>
            <a:prstGeom prst="rect">
              <a:avLst/>
            </a:prstGeom>
          </p:spPr>
        </p:pic>
        <p:pic>
          <p:nvPicPr>
            <p:cNvPr id="31" name="Graphic 30" descr="Music note with solid fill">
              <a:extLst>
                <a:ext uri="{FF2B5EF4-FFF2-40B4-BE49-F238E27FC236}">
                  <a16:creationId xmlns:a16="http://schemas.microsoft.com/office/drawing/2014/main" id="{138CEADE-645B-3934-78A1-E4CD36ABB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488102" y="7245254"/>
              <a:ext cx="474609" cy="47460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7B0899-97D5-E78B-870A-6F2B5A6CA74B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</a:t>
            </a:r>
            <a:r>
              <a:rPr lang="en-US" sz="2000" dirty="0" err="1"/>
              <a:t>QuizSelect</a:t>
            </a:r>
            <a:endParaRPr lang="en-US" sz="2000" dirty="0"/>
          </a:p>
          <a:p>
            <a:r>
              <a:rPr lang="en-US" sz="2000" dirty="0"/>
              <a:t>Layout: </a:t>
            </a:r>
            <a:r>
              <a:rPr lang="en-US" sz="2000" dirty="0" err="1"/>
              <a:t>activity_quiz_select</a:t>
            </a:r>
            <a:endParaRPr lang="en-US" sz="2000" dirty="0"/>
          </a:p>
          <a:p>
            <a:r>
              <a:rPr lang="en-US" sz="2000" dirty="0"/>
              <a:t>User Stories: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9948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BF7DB-6DC0-61F7-0941-329C40D96F59}"/>
              </a:ext>
            </a:extLst>
          </p:cNvPr>
          <p:cNvSpPr txBox="1"/>
          <p:nvPr/>
        </p:nvSpPr>
        <p:spPr>
          <a:xfrm>
            <a:off x="0" y="1194665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Quiz: Rhythm</a:t>
            </a:r>
            <a:endParaRPr lang="en-GB" sz="6000" dirty="0"/>
          </a:p>
        </p:txBody>
      </p:sp>
      <p:sp>
        <p:nvSpPr>
          <p:cNvPr id="13" name="Rectangle: Rounded Corners 12">
            <a:hlinkClick r:id="rId8" action="ppaction://hlinksldjump"/>
            <a:extLst>
              <a:ext uri="{FF2B5EF4-FFF2-40B4-BE49-F238E27FC236}">
                <a16:creationId xmlns:a16="http://schemas.microsoft.com/office/drawing/2014/main" id="{ABDAD51F-9EA8-800F-2E72-15D0CFBDD4D9}"/>
              </a:ext>
            </a:extLst>
          </p:cNvPr>
          <p:cNvSpPr/>
          <p:nvPr/>
        </p:nvSpPr>
        <p:spPr>
          <a:xfrm>
            <a:off x="656302" y="4080194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6EB66A-74A6-C1A9-9203-45643F353F2B}"/>
              </a:ext>
            </a:extLst>
          </p:cNvPr>
          <p:cNvSpPr/>
          <p:nvPr/>
        </p:nvSpPr>
        <p:spPr>
          <a:xfrm>
            <a:off x="656302" y="5925357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MEDIUM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15E95C-4331-EFF3-DE0F-1BE10825486F}"/>
              </a:ext>
            </a:extLst>
          </p:cNvPr>
          <p:cNvSpPr/>
          <p:nvPr/>
        </p:nvSpPr>
        <p:spPr>
          <a:xfrm>
            <a:off x="656302" y="7773484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DIFFICULT</a:t>
            </a:r>
          </a:p>
        </p:txBody>
      </p:sp>
      <p:pic>
        <p:nvPicPr>
          <p:cNvPr id="5" name="Graphic 4" descr="Drum with solid fill">
            <a:extLst>
              <a:ext uri="{FF2B5EF4-FFF2-40B4-BE49-F238E27FC236}">
                <a16:creationId xmlns:a16="http://schemas.microsoft.com/office/drawing/2014/main" id="{51DEA93C-66B3-13AF-76D4-B412FEAB62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54678" y="2204289"/>
            <a:ext cx="1148642" cy="1148642"/>
          </a:xfrm>
          <a:prstGeom prst="rect">
            <a:avLst/>
          </a:prstGeom>
        </p:spPr>
      </p:pic>
      <p:sp>
        <p:nvSpPr>
          <p:cNvPr id="26" name="Rectangle: Rounded Corners 28">
            <a:extLst>
              <a:ext uri="{FF2B5EF4-FFF2-40B4-BE49-F238E27FC236}">
                <a16:creationId xmlns:a16="http://schemas.microsoft.com/office/drawing/2014/main" id="{E02AB3CE-7E08-8B40-8873-5AFA21E1ACC1}"/>
              </a:ext>
            </a:extLst>
          </p:cNvPr>
          <p:cNvSpPr/>
          <p:nvPr/>
        </p:nvSpPr>
        <p:spPr>
          <a:xfrm>
            <a:off x="656302" y="4906828"/>
            <a:ext cx="2772698" cy="72427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Attempts: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8">
            <a:extLst>
              <a:ext uri="{FF2B5EF4-FFF2-40B4-BE49-F238E27FC236}">
                <a16:creationId xmlns:a16="http://schemas.microsoft.com/office/drawing/2014/main" id="{7B49E049-F917-964D-889D-B018352AB9A8}"/>
              </a:ext>
            </a:extLst>
          </p:cNvPr>
          <p:cNvSpPr/>
          <p:nvPr/>
        </p:nvSpPr>
        <p:spPr>
          <a:xfrm>
            <a:off x="3428997" y="4906829"/>
            <a:ext cx="2772698" cy="7242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High Score: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80%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8">
            <a:extLst>
              <a:ext uri="{FF2B5EF4-FFF2-40B4-BE49-F238E27FC236}">
                <a16:creationId xmlns:a16="http://schemas.microsoft.com/office/drawing/2014/main" id="{64DE0455-6557-9845-912D-263E2EB86B5E}"/>
              </a:ext>
            </a:extLst>
          </p:cNvPr>
          <p:cNvSpPr/>
          <p:nvPr/>
        </p:nvSpPr>
        <p:spPr>
          <a:xfrm>
            <a:off x="656299" y="6739369"/>
            <a:ext cx="2772698" cy="72427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Attempts: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8">
            <a:extLst>
              <a:ext uri="{FF2B5EF4-FFF2-40B4-BE49-F238E27FC236}">
                <a16:creationId xmlns:a16="http://schemas.microsoft.com/office/drawing/2014/main" id="{523DBAA8-8887-1A4E-A587-A5FB75EBF8A5}"/>
              </a:ext>
            </a:extLst>
          </p:cNvPr>
          <p:cNvSpPr/>
          <p:nvPr/>
        </p:nvSpPr>
        <p:spPr>
          <a:xfrm>
            <a:off x="3428994" y="6739370"/>
            <a:ext cx="2772698" cy="7242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High Score: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60%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28">
            <a:extLst>
              <a:ext uri="{FF2B5EF4-FFF2-40B4-BE49-F238E27FC236}">
                <a16:creationId xmlns:a16="http://schemas.microsoft.com/office/drawing/2014/main" id="{FC011F40-7219-FC4C-96AA-60C534A88E2D}"/>
              </a:ext>
            </a:extLst>
          </p:cNvPr>
          <p:cNvSpPr/>
          <p:nvPr/>
        </p:nvSpPr>
        <p:spPr>
          <a:xfrm>
            <a:off x="656299" y="8574898"/>
            <a:ext cx="2772698" cy="72427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Attempts: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28">
            <a:extLst>
              <a:ext uri="{FF2B5EF4-FFF2-40B4-BE49-F238E27FC236}">
                <a16:creationId xmlns:a16="http://schemas.microsoft.com/office/drawing/2014/main" id="{A10ECB7A-6EBB-C044-A89D-2C9BA56820F4}"/>
              </a:ext>
            </a:extLst>
          </p:cNvPr>
          <p:cNvSpPr/>
          <p:nvPr/>
        </p:nvSpPr>
        <p:spPr>
          <a:xfrm>
            <a:off x="3428994" y="8574899"/>
            <a:ext cx="2772698" cy="7242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High Score: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N/A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5F94D-4C5E-02CD-ECFE-77CD17DDAE97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</a:t>
            </a:r>
            <a:r>
              <a:rPr lang="en-US" sz="2000" dirty="0" err="1"/>
              <a:t>QuizRhythm</a:t>
            </a:r>
            <a:endParaRPr lang="en-US" sz="2000" dirty="0"/>
          </a:p>
          <a:p>
            <a:r>
              <a:rPr lang="en-US" sz="2000" dirty="0"/>
              <a:t>Layout: </a:t>
            </a:r>
            <a:r>
              <a:rPr lang="en-US" sz="2000" dirty="0" err="1"/>
              <a:t>activity_quiz_rhythm</a:t>
            </a:r>
            <a:endParaRPr lang="en-US" sz="2000" dirty="0"/>
          </a:p>
          <a:p>
            <a:r>
              <a:rPr lang="en-US" sz="2000" dirty="0"/>
              <a:t>User Stories: 6, 11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74964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65504-EA8C-574B-99D2-B21F9EA6B5D9}"/>
              </a:ext>
            </a:extLst>
          </p:cNvPr>
          <p:cNvSpPr txBox="1"/>
          <p:nvPr/>
        </p:nvSpPr>
        <p:spPr>
          <a:xfrm>
            <a:off x="0" y="837833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My Stats</a:t>
            </a:r>
            <a:endParaRPr lang="en-GB" sz="6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DC730A-56CB-7E44-8AF1-0C75FE5D2D6D}"/>
              </a:ext>
            </a:extLst>
          </p:cNvPr>
          <p:cNvGrpSpPr/>
          <p:nvPr/>
        </p:nvGrpSpPr>
        <p:grpSpPr>
          <a:xfrm>
            <a:off x="656302" y="2073271"/>
            <a:ext cx="5545394" cy="823646"/>
            <a:chOff x="656302" y="4080194"/>
            <a:chExt cx="5545394" cy="823646"/>
          </a:xfrm>
        </p:grpSpPr>
        <p:sp>
          <p:nvSpPr>
            <p:cNvPr id="14" name="Rectangle: Rounded Corners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8D9111D3-BED7-8B48-A83C-C50E33B1F2E3}"/>
                </a:ext>
              </a:extLst>
            </p:cNvPr>
            <p:cNvSpPr/>
            <p:nvPr/>
          </p:nvSpPr>
          <p:spPr>
            <a:xfrm>
              <a:off x="656302" y="4080194"/>
              <a:ext cx="5545394" cy="82364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bg1"/>
                  </a:solidFill>
                </a:rPr>
                <a:t>RHYTHM</a:t>
              </a:r>
            </a:p>
          </p:txBody>
        </p:sp>
        <p:pic>
          <p:nvPicPr>
            <p:cNvPr id="15" name="Graphic 14" descr="Drum with solid fill">
              <a:extLst>
                <a:ext uri="{FF2B5EF4-FFF2-40B4-BE49-F238E27FC236}">
                  <a16:creationId xmlns:a16="http://schemas.microsoft.com/office/drawing/2014/main" id="{BD13199F-16BB-464E-AF4F-E035B980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95931" y="4146499"/>
              <a:ext cx="683486" cy="68348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9F9A95-9080-0242-9140-C987A3BFF62C}"/>
              </a:ext>
            </a:extLst>
          </p:cNvPr>
          <p:cNvGrpSpPr/>
          <p:nvPr/>
        </p:nvGrpSpPr>
        <p:grpSpPr>
          <a:xfrm>
            <a:off x="656302" y="5067494"/>
            <a:ext cx="5545394" cy="823646"/>
            <a:chOff x="656302" y="5513534"/>
            <a:chExt cx="5545394" cy="823646"/>
          </a:xfrm>
        </p:grpSpPr>
        <p:sp>
          <p:nvSpPr>
            <p:cNvPr id="21" name="Rectangle: Rounded Corners 13">
              <a:extLst>
                <a:ext uri="{FF2B5EF4-FFF2-40B4-BE49-F238E27FC236}">
                  <a16:creationId xmlns:a16="http://schemas.microsoft.com/office/drawing/2014/main" id="{8122088B-2D85-4549-9E58-85B726FB99A2}"/>
                </a:ext>
              </a:extLst>
            </p:cNvPr>
            <p:cNvSpPr/>
            <p:nvPr/>
          </p:nvSpPr>
          <p:spPr>
            <a:xfrm>
              <a:off x="656302" y="5513534"/>
              <a:ext cx="5545394" cy="82364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SCALES</a:t>
              </a:r>
              <a:endParaRPr lang="en-GB" sz="3600" dirty="0">
                <a:solidFill>
                  <a:schemeClr val="bg1"/>
                </a:solidFill>
              </a:endParaRPr>
            </a:p>
          </p:txBody>
        </p:sp>
        <p:pic>
          <p:nvPicPr>
            <p:cNvPr id="26" name="Graphic 25" descr="Music with solid fill">
              <a:extLst>
                <a:ext uri="{FF2B5EF4-FFF2-40B4-BE49-F238E27FC236}">
                  <a16:creationId xmlns:a16="http://schemas.microsoft.com/office/drawing/2014/main" id="{905F62E0-AEFD-9943-888A-7CE0B310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43849" y="5767744"/>
              <a:ext cx="459611" cy="459611"/>
            </a:xfrm>
            <a:prstGeom prst="rect">
              <a:avLst/>
            </a:prstGeom>
          </p:spPr>
        </p:pic>
        <p:pic>
          <p:nvPicPr>
            <p:cNvPr id="27" name="Graphic 26" descr="Treble clef with solid fill">
              <a:extLst>
                <a:ext uri="{FF2B5EF4-FFF2-40B4-BE49-F238E27FC236}">
                  <a16:creationId xmlns:a16="http://schemas.microsoft.com/office/drawing/2014/main" id="{3A2B2339-B742-9C46-926F-D2612EAE9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548940" y="5611149"/>
              <a:ext cx="721008" cy="721008"/>
            </a:xfrm>
            <a:prstGeom prst="rect">
              <a:avLst/>
            </a:prstGeom>
          </p:spPr>
        </p:pic>
        <p:pic>
          <p:nvPicPr>
            <p:cNvPr id="28" name="Graphic 27" descr="Music with solid fill">
              <a:extLst>
                <a:ext uri="{FF2B5EF4-FFF2-40B4-BE49-F238E27FC236}">
                  <a16:creationId xmlns:a16="http://schemas.microsoft.com/office/drawing/2014/main" id="{FC7A0B8E-1836-2842-851D-4A9CE3D0B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88102" y="5647764"/>
              <a:ext cx="459611" cy="459611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4615B4-8EA9-3E42-A1D6-36101CCFF4BE}"/>
              </a:ext>
            </a:extLst>
          </p:cNvPr>
          <p:cNvGrpSpPr/>
          <p:nvPr/>
        </p:nvGrpSpPr>
        <p:grpSpPr>
          <a:xfrm>
            <a:off x="656301" y="8057599"/>
            <a:ext cx="5545394" cy="823646"/>
            <a:chOff x="656302" y="6946874"/>
            <a:chExt cx="5545394" cy="823646"/>
          </a:xfrm>
        </p:grpSpPr>
        <p:sp>
          <p:nvSpPr>
            <p:cNvPr id="30" name="Rectangle: Rounded Corners 14">
              <a:extLst>
                <a:ext uri="{FF2B5EF4-FFF2-40B4-BE49-F238E27FC236}">
                  <a16:creationId xmlns:a16="http://schemas.microsoft.com/office/drawing/2014/main" id="{439C8980-C589-9D45-86E6-671E86A764AA}"/>
                </a:ext>
              </a:extLst>
            </p:cNvPr>
            <p:cNvSpPr/>
            <p:nvPr/>
          </p:nvSpPr>
          <p:spPr>
            <a:xfrm>
              <a:off x="656302" y="6946874"/>
              <a:ext cx="5545394" cy="82364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bg1"/>
                  </a:solidFill>
                </a:rPr>
                <a:t>INTERVALS</a:t>
              </a:r>
            </a:p>
          </p:txBody>
        </p:sp>
        <p:pic>
          <p:nvPicPr>
            <p:cNvPr id="31" name="Graphic 30" descr="Music note with solid fill">
              <a:extLst>
                <a:ext uri="{FF2B5EF4-FFF2-40B4-BE49-F238E27FC236}">
                  <a16:creationId xmlns:a16="http://schemas.microsoft.com/office/drawing/2014/main" id="{CAD965BA-9E17-D94D-85D1-5C3FFD7A3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197979" y="6977412"/>
              <a:ext cx="474609" cy="474609"/>
            </a:xfrm>
            <a:prstGeom prst="rect">
              <a:avLst/>
            </a:prstGeom>
          </p:spPr>
        </p:pic>
        <p:pic>
          <p:nvPicPr>
            <p:cNvPr id="33" name="Graphic 32" descr="Music note with solid fill">
              <a:extLst>
                <a:ext uri="{FF2B5EF4-FFF2-40B4-BE49-F238E27FC236}">
                  <a16:creationId xmlns:a16="http://schemas.microsoft.com/office/drawing/2014/main" id="{7196761F-8F45-1241-A4F5-4263343C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488102" y="7245254"/>
              <a:ext cx="474609" cy="47460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5D3817-4B16-D84E-A7B0-48C966DC9E86}"/>
              </a:ext>
            </a:extLst>
          </p:cNvPr>
          <p:cNvGrpSpPr/>
          <p:nvPr/>
        </p:nvGrpSpPr>
        <p:grpSpPr>
          <a:xfrm>
            <a:off x="656301" y="2905773"/>
            <a:ext cx="5545394" cy="1932430"/>
            <a:chOff x="656301" y="3262605"/>
            <a:chExt cx="5545394" cy="1932430"/>
          </a:xfrm>
        </p:grpSpPr>
        <p:sp>
          <p:nvSpPr>
            <p:cNvPr id="34" name="Rectangle: Rounded Corners 28">
              <a:extLst>
                <a:ext uri="{FF2B5EF4-FFF2-40B4-BE49-F238E27FC236}">
                  <a16:creationId xmlns:a16="http://schemas.microsoft.com/office/drawing/2014/main" id="{9B153B5D-C9EB-8140-BA98-D7B63D6E7E64}"/>
                </a:ext>
              </a:extLst>
            </p:cNvPr>
            <p:cNvSpPr/>
            <p:nvPr/>
          </p:nvSpPr>
          <p:spPr>
            <a:xfrm>
              <a:off x="656301" y="3262605"/>
              <a:ext cx="5545394" cy="193243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3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Easy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Attempts: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Best: 80%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Course:</a:t>
              </a: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Medium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Attempts: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Best: 60%</a:t>
              </a: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Hard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Attempts: 0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Best: N/A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3" name="Graphic 2" descr="Checkbox Ticked with solid fill">
              <a:extLst>
                <a:ext uri="{FF2B5EF4-FFF2-40B4-BE49-F238E27FC236}">
                  <a16:creationId xmlns:a16="http://schemas.microsoft.com/office/drawing/2014/main" id="{35C103E7-6D72-014C-8F8F-42FBF23A9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801797" y="3358829"/>
              <a:ext cx="531645" cy="531645"/>
            </a:xfrm>
            <a:prstGeom prst="rect">
              <a:avLst/>
            </a:prstGeom>
          </p:spPr>
        </p:pic>
      </p:grpSp>
      <p:sp>
        <p:nvSpPr>
          <p:cNvPr id="36" name="Rectangle: Rounded Corners 28">
            <a:extLst>
              <a:ext uri="{FF2B5EF4-FFF2-40B4-BE49-F238E27FC236}">
                <a16:creationId xmlns:a16="http://schemas.microsoft.com/office/drawing/2014/main" id="{A5AE173F-8E75-2E45-8603-241BAA115177}"/>
              </a:ext>
            </a:extLst>
          </p:cNvPr>
          <p:cNvSpPr/>
          <p:nvPr/>
        </p:nvSpPr>
        <p:spPr>
          <a:xfrm>
            <a:off x="656301" y="5890189"/>
            <a:ext cx="5545394" cy="19324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Easy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Attempts: 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Best: </a:t>
            </a:r>
            <a:r>
              <a:rPr lang="en-US" sz="2000" dirty="0">
                <a:solidFill>
                  <a:srgbClr val="FF0000"/>
                </a:solidFill>
              </a:rPr>
              <a:t>30%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Medium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Attempts: 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Best: N/A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Hard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Attempts: 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Best: N/A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28">
            <a:extLst>
              <a:ext uri="{FF2B5EF4-FFF2-40B4-BE49-F238E27FC236}">
                <a16:creationId xmlns:a16="http://schemas.microsoft.com/office/drawing/2014/main" id="{0775E571-6E5C-8E48-9268-88AC1980E6D9}"/>
              </a:ext>
            </a:extLst>
          </p:cNvPr>
          <p:cNvSpPr/>
          <p:nvPr/>
        </p:nvSpPr>
        <p:spPr>
          <a:xfrm>
            <a:off x="656301" y="8879063"/>
            <a:ext cx="5545394" cy="19324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Easy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Attempts: 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Best: N/A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Course: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Medium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Attempts: 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Best: N/A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Hard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Attempts: 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Best: N/A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93CBA2-9F01-704F-AFE7-BC0545669F83}"/>
              </a:ext>
            </a:extLst>
          </p:cNvPr>
          <p:cNvSpPr/>
          <p:nvPr/>
        </p:nvSpPr>
        <p:spPr>
          <a:xfrm>
            <a:off x="3893143" y="9102370"/>
            <a:ext cx="265822" cy="2676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72E4E-8DA4-254D-8591-7C760B46A4A9}"/>
              </a:ext>
            </a:extLst>
          </p:cNvPr>
          <p:cNvSpPr txBox="1"/>
          <p:nvPr/>
        </p:nvSpPr>
        <p:spPr>
          <a:xfrm>
            <a:off x="2003594" y="6147498"/>
            <a:ext cx="283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Course Completed: 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0E4AA-F504-594C-B2F7-06873425D40A}"/>
              </a:ext>
            </a:extLst>
          </p:cNvPr>
          <p:cNvSpPr txBox="1"/>
          <p:nvPr/>
        </p:nvSpPr>
        <p:spPr>
          <a:xfrm>
            <a:off x="8140248" y="2139576"/>
            <a:ext cx="4484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Need to change the dark blue because they look like buttons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FC9F3-81BD-074B-DB8C-FA49F5C09D6F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Stats</a:t>
            </a:r>
          </a:p>
          <a:p>
            <a:r>
              <a:rPr lang="en-US" sz="2000" dirty="0"/>
              <a:t>Layout: </a:t>
            </a:r>
            <a:r>
              <a:rPr lang="en-US" sz="2000" dirty="0" err="1"/>
              <a:t>activity_stats</a:t>
            </a:r>
            <a:endParaRPr lang="en-US" sz="2000" dirty="0"/>
          </a:p>
          <a:p>
            <a:r>
              <a:rPr lang="en-US" sz="2000" dirty="0"/>
              <a:t>User Stories: 11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8803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BE4FA-A090-42B0-D036-6C2D3C9EF3FE}"/>
              </a:ext>
            </a:extLst>
          </p:cNvPr>
          <p:cNvSpPr txBox="1"/>
          <p:nvPr/>
        </p:nvSpPr>
        <p:spPr>
          <a:xfrm>
            <a:off x="363389" y="3626395"/>
            <a:ext cx="614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Please enter your name</a:t>
            </a:r>
            <a:endParaRPr lang="en-GB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3020E8-61E5-2BD6-BAA9-3874A865EBA8}"/>
              </a:ext>
            </a:extLst>
          </p:cNvPr>
          <p:cNvSpPr/>
          <p:nvPr/>
        </p:nvSpPr>
        <p:spPr>
          <a:xfrm>
            <a:off x="1187245" y="4808458"/>
            <a:ext cx="4483509" cy="825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Name</a:t>
            </a: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: Rounded Corners 14">
            <a:hlinkClick r:id="rId8" action="ppaction://hlinksldjump"/>
            <a:extLst>
              <a:ext uri="{FF2B5EF4-FFF2-40B4-BE49-F238E27FC236}">
                <a16:creationId xmlns:a16="http://schemas.microsoft.com/office/drawing/2014/main" id="{814D5A75-A7CB-18B0-5E25-0FC7C4386C93}"/>
              </a:ext>
            </a:extLst>
          </p:cNvPr>
          <p:cNvSpPr/>
          <p:nvPr/>
        </p:nvSpPr>
        <p:spPr>
          <a:xfrm>
            <a:off x="648929" y="8423594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15D7F-A91D-9E64-9CE4-8E2BC7C7037F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</a:t>
            </a:r>
            <a:r>
              <a:rPr lang="en-US" sz="2000" dirty="0" err="1"/>
              <a:t>SetName</a:t>
            </a:r>
            <a:endParaRPr lang="en-US" sz="2000" dirty="0"/>
          </a:p>
          <a:p>
            <a:r>
              <a:rPr lang="en-US" sz="2000" dirty="0"/>
              <a:t>Layout: </a:t>
            </a:r>
            <a:r>
              <a:rPr lang="en-US" sz="2000" dirty="0" err="1"/>
              <a:t>activity_set_name</a:t>
            </a:r>
            <a:endParaRPr lang="en-US" sz="2000" dirty="0"/>
          </a:p>
          <a:p>
            <a:r>
              <a:rPr lang="en-US" sz="2000" dirty="0"/>
              <a:t>User Stories: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3788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EA562-DEC2-4047-84D6-80F8E494DE3F}"/>
              </a:ext>
            </a:extLst>
          </p:cNvPr>
          <p:cNvSpPr txBox="1"/>
          <p:nvPr/>
        </p:nvSpPr>
        <p:spPr>
          <a:xfrm>
            <a:off x="0" y="1194665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Settings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61DBB-3FF7-C391-13A7-EA807AE8B109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Settings</a:t>
            </a:r>
          </a:p>
          <a:p>
            <a:r>
              <a:rPr lang="en-US" sz="2000" dirty="0"/>
              <a:t>Layout: </a:t>
            </a:r>
            <a:r>
              <a:rPr lang="en-US" sz="2000" dirty="0" err="1"/>
              <a:t>activity_settings</a:t>
            </a:r>
            <a:endParaRPr lang="en-US" sz="2000" dirty="0"/>
          </a:p>
          <a:p>
            <a:r>
              <a:rPr lang="en-US" sz="2000" dirty="0"/>
              <a:t>User Stories: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72826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2C9E75-C9A9-18D0-8BE2-88D40DD03412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</a:t>
            </a:r>
          </a:p>
          <a:p>
            <a:r>
              <a:rPr lang="en-US" sz="2000" dirty="0"/>
              <a:t>Layout: </a:t>
            </a:r>
          </a:p>
          <a:p>
            <a:r>
              <a:rPr lang="en-US" sz="2000" dirty="0"/>
              <a:t>User Stories: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8416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5BB889-D73F-8909-930F-46CF8457B073}"/>
              </a:ext>
            </a:extLst>
          </p:cNvPr>
          <p:cNvSpPr txBox="1"/>
          <p:nvPr/>
        </p:nvSpPr>
        <p:spPr>
          <a:xfrm>
            <a:off x="1157473" y="1086530"/>
            <a:ext cx="467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How many days per week do you want to test your knowledge?</a:t>
            </a:r>
            <a:endParaRPr lang="en-GB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06CEF6-0C07-21B1-9D26-C0A0DF47BC72}"/>
              </a:ext>
            </a:extLst>
          </p:cNvPr>
          <p:cNvSpPr/>
          <p:nvPr/>
        </p:nvSpPr>
        <p:spPr>
          <a:xfrm>
            <a:off x="1252519" y="3392614"/>
            <a:ext cx="4483509" cy="825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hlinkClick r:id="rId8" action="ppaction://hlinksldjump"/>
            <a:extLst>
              <a:ext uri="{FF2B5EF4-FFF2-40B4-BE49-F238E27FC236}">
                <a16:creationId xmlns:a16="http://schemas.microsoft.com/office/drawing/2014/main" id="{FAE4A332-D507-DA6F-9BDC-F678ABAEABF0}"/>
              </a:ext>
            </a:extLst>
          </p:cNvPr>
          <p:cNvSpPr/>
          <p:nvPr/>
        </p:nvSpPr>
        <p:spPr>
          <a:xfrm rot="10800000">
            <a:off x="5071689" y="3642853"/>
            <a:ext cx="406084" cy="32018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hlinkClick r:id="rId9" action="ppaction://hlinksldjump"/>
            <a:extLst>
              <a:ext uri="{FF2B5EF4-FFF2-40B4-BE49-F238E27FC236}">
                <a16:creationId xmlns:a16="http://schemas.microsoft.com/office/drawing/2014/main" id="{E211322C-B1C9-09BF-D511-201844C6392A}"/>
              </a:ext>
            </a:extLst>
          </p:cNvPr>
          <p:cNvSpPr/>
          <p:nvPr/>
        </p:nvSpPr>
        <p:spPr>
          <a:xfrm>
            <a:off x="656303" y="9796575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9E1AE-7183-9349-494D-7F00190D5936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</a:t>
            </a:r>
            <a:r>
              <a:rPr lang="en-US" sz="2000" dirty="0" err="1"/>
              <a:t>SetGoals</a:t>
            </a:r>
            <a:endParaRPr lang="en-US" sz="2000" dirty="0"/>
          </a:p>
          <a:p>
            <a:r>
              <a:rPr lang="en-US" sz="2000" dirty="0"/>
              <a:t>Layout: </a:t>
            </a:r>
            <a:r>
              <a:rPr lang="en-US" sz="2000" dirty="0" err="1"/>
              <a:t>activity_set_goals</a:t>
            </a:r>
            <a:endParaRPr lang="en-US" sz="2000" dirty="0"/>
          </a:p>
          <a:p>
            <a:r>
              <a:rPr lang="en-US" sz="2000" dirty="0"/>
              <a:t>User Stories: 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9916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BE4FA-A090-42B0-D036-6C2D3C9EF3FE}"/>
              </a:ext>
            </a:extLst>
          </p:cNvPr>
          <p:cNvSpPr txBox="1"/>
          <p:nvPr/>
        </p:nvSpPr>
        <p:spPr>
          <a:xfrm>
            <a:off x="1157473" y="1086530"/>
            <a:ext cx="467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How many days per week do you want to test your knowledge?</a:t>
            </a:r>
            <a:endParaRPr lang="en-GB" sz="4000" dirty="0"/>
          </a:p>
        </p:txBody>
      </p:sp>
      <p:sp>
        <p:nvSpPr>
          <p:cNvPr id="13" name="Rectangle: Rounded Corners 12">
            <a:hlinkClick r:id="rId8" action="ppaction://hlinksldjump"/>
            <a:extLst>
              <a:ext uri="{FF2B5EF4-FFF2-40B4-BE49-F238E27FC236}">
                <a16:creationId xmlns:a16="http://schemas.microsoft.com/office/drawing/2014/main" id="{29BF90C0-9702-4529-8CD1-0F6F1FA7B5DE}"/>
              </a:ext>
            </a:extLst>
          </p:cNvPr>
          <p:cNvSpPr/>
          <p:nvPr/>
        </p:nvSpPr>
        <p:spPr>
          <a:xfrm>
            <a:off x="656303" y="9796575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93E6B-AEA8-F725-4100-1AF6BCD06548}"/>
              </a:ext>
            </a:extLst>
          </p:cNvPr>
          <p:cNvSpPr/>
          <p:nvPr/>
        </p:nvSpPr>
        <p:spPr>
          <a:xfrm>
            <a:off x="1252519" y="3392614"/>
            <a:ext cx="4483509" cy="825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hlinkClick r:id="rId8" action="ppaction://hlinksldjump"/>
            <a:extLst>
              <a:ext uri="{FF2B5EF4-FFF2-40B4-BE49-F238E27FC236}">
                <a16:creationId xmlns:a16="http://schemas.microsoft.com/office/drawing/2014/main" id="{02F04461-914D-3744-173C-940AC4B131B6}"/>
              </a:ext>
            </a:extLst>
          </p:cNvPr>
          <p:cNvSpPr/>
          <p:nvPr/>
        </p:nvSpPr>
        <p:spPr>
          <a:xfrm rot="10800000">
            <a:off x="5071689" y="3642853"/>
            <a:ext cx="406084" cy="32018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20C2F93-5680-ADB5-9354-5F7D101DC739}"/>
              </a:ext>
            </a:extLst>
          </p:cNvPr>
          <p:cNvSpPr/>
          <p:nvPr/>
        </p:nvSpPr>
        <p:spPr>
          <a:xfrm>
            <a:off x="1252519" y="4227380"/>
            <a:ext cx="4483509" cy="5019860"/>
          </a:xfrm>
          <a:custGeom>
            <a:avLst/>
            <a:gdLst>
              <a:gd name="connsiteX0" fmla="*/ 4287177 w 4685226"/>
              <a:gd name="connsiteY0" fmla="*/ 0 h 2109068"/>
              <a:gd name="connsiteX1" fmla="*/ 4375708 w 4685226"/>
              <a:gd name="connsiteY1" fmla="*/ 117789 h 2109068"/>
              <a:gd name="connsiteX2" fmla="*/ 4685226 w 4685226"/>
              <a:gd name="connsiteY2" fmla="*/ 117789 h 2109068"/>
              <a:gd name="connsiteX3" fmla="*/ 4685226 w 4685226"/>
              <a:gd name="connsiteY3" fmla="*/ 2109068 h 2109068"/>
              <a:gd name="connsiteX4" fmla="*/ 0 w 4685226"/>
              <a:gd name="connsiteY4" fmla="*/ 2109068 h 2109068"/>
              <a:gd name="connsiteX5" fmla="*/ 0 w 4685226"/>
              <a:gd name="connsiteY5" fmla="*/ 117789 h 2109068"/>
              <a:gd name="connsiteX6" fmla="*/ 4198646 w 4685226"/>
              <a:gd name="connsiteY6" fmla="*/ 117789 h 210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5226" h="2109068">
                <a:moveTo>
                  <a:pt x="4287177" y="0"/>
                </a:moveTo>
                <a:lnTo>
                  <a:pt x="4375708" y="117789"/>
                </a:lnTo>
                <a:lnTo>
                  <a:pt x="4685226" y="117789"/>
                </a:lnTo>
                <a:lnTo>
                  <a:pt x="4685226" y="2109068"/>
                </a:lnTo>
                <a:lnTo>
                  <a:pt x="0" y="2109068"/>
                </a:lnTo>
                <a:lnTo>
                  <a:pt x="0" y="117789"/>
                </a:lnTo>
                <a:lnTo>
                  <a:pt x="4198646" y="117789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GB" sz="1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Not selected</a:t>
            </a: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BE6D5-641C-44E8-7028-18ECC0EAE030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</a:t>
            </a:r>
            <a:r>
              <a:rPr lang="en-US" sz="2000" dirty="0" err="1"/>
              <a:t>SetGoals</a:t>
            </a:r>
            <a:endParaRPr lang="en-US" sz="2000" dirty="0"/>
          </a:p>
          <a:p>
            <a:r>
              <a:rPr lang="en-US" sz="2000" dirty="0"/>
              <a:t>Layout: </a:t>
            </a:r>
            <a:r>
              <a:rPr lang="en-US" sz="2000" dirty="0" err="1"/>
              <a:t>activity_set_goals</a:t>
            </a:r>
            <a:endParaRPr lang="en-US" sz="2000" dirty="0"/>
          </a:p>
          <a:p>
            <a:r>
              <a:rPr lang="en-US" sz="2000" dirty="0"/>
              <a:t>User Stories: 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8948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BE4FA-A090-42B0-D036-6C2D3C9EF3FE}"/>
              </a:ext>
            </a:extLst>
          </p:cNvPr>
          <p:cNvSpPr txBox="1"/>
          <p:nvPr/>
        </p:nvSpPr>
        <p:spPr>
          <a:xfrm>
            <a:off x="358744" y="5097466"/>
            <a:ext cx="614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[App info/walkthrough]</a:t>
            </a:r>
            <a:endParaRPr lang="en-GB" sz="4000" dirty="0"/>
          </a:p>
        </p:txBody>
      </p:sp>
      <p:sp>
        <p:nvSpPr>
          <p:cNvPr id="13" name="Rectangle: Rounded Corners 12">
            <a:hlinkClick r:id="rId8" action="ppaction://hlinksldjump"/>
            <a:extLst>
              <a:ext uri="{FF2B5EF4-FFF2-40B4-BE49-F238E27FC236}">
                <a16:creationId xmlns:a16="http://schemas.microsoft.com/office/drawing/2014/main" id="{0DD6A3F1-8DB6-91FA-EEB7-4E093E1EFAD6}"/>
              </a:ext>
            </a:extLst>
          </p:cNvPr>
          <p:cNvSpPr/>
          <p:nvPr/>
        </p:nvSpPr>
        <p:spPr>
          <a:xfrm>
            <a:off x="648929" y="8423594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2638E-8730-6705-0893-13E49ABD2344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About</a:t>
            </a:r>
          </a:p>
          <a:p>
            <a:r>
              <a:rPr lang="en-US" sz="2000" dirty="0"/>
              <a:t>Layout: </a:t>
            </a:r>
            <a:r>
              <a:rPr lang="en-US" sz="2000" dirty="0" err="1"/>
              <a:t>activity_about</a:t>
            </a:r>
            <a:endParaRPr lang="en-US" sz="2000" dirty="0"/>
          </a:p>
          <a:p>
            <a:r>
              <a:rPr lang="en-US" sz="2000" dirty="0"/>
              <a:t>User Stories: 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3545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hlinkClick r:id="rId8" action="ppaction://hlinksldjump"/>
            <a:extLst>
              <a:ext uri="{FF2B5EF4-FFF2-40B4-BE49-F238E27FC236}">
                <a16:creationId xmlns:a16="http://schemas.microsoft.com/office/drawing/2014/main" id="{75D2876D-13A6-1FD6-7F3F-80381A3B9117}"/>
              </a:ext>
            </a:extLst>
          </p:cNvPr>
          <p:cNvSpPr/>
          <p:nvPr/>
        </p:nvSpPr>
        <p:spPr>
          <a:xfrm>
            <a:off x="656302" y="4080194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LEARN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861F441C-832E-0274-CABA-1DC2C535C4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29" y="766127"/>
            <a:ext cx="1845452" cy="2468439"/>
          </a:xfrm>
          <a:prstGeom prst="rect">
            <a:avLst/>
          </a:prstGeom>
        </p:spPr>
      </p:pic>
      <p:pic>
        <p:nvPicPr>
          <p:cNvPr id="8" name="Graphic 7" descr="Books with solid fill">
            <a:extLst>
              <a:ext uri="{FF2B5EF4-FFF2-40B4-BE49-F238E27FC236}">
                <a16:creationId xmlns:a16="http://schemas.microsoft.com/office/drawing/2014/main" id="{DEB31714-6DFF-C721-AF9C-F3EB10282C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5218" y="4129122"/>
            <a:ext cx="725789" cy="725789"/>
          </a:xfrm>
          <a:prstGeom prst="rect">
            <a:avLst/>
          </a:prstGeom>
        </p:spPr>
      </p:pic>
      <p:sp>
        <p:nvSpPr>
          <p:cNvPr id="26" name="Rectangle: Rounded Corners 25">
            <a:hlinkClick r:id="rId12" action="ppaction://hlinksldjump"/>
            <a:extLst>
              <a:ext uri="{FF2B5EF4-FFF2-40B4-BE49-F238E27FC236}">
                <a16:creationId xmlns:a16="http://schemas.microsoft.com/office/drawing/2014/main" id="{E9A8C440-EC5C-212A-617A-D74CE513143B}"/>
              </a:ext>
            </a:extLst>
          </p:cNvPr>
          <p:cNvSpPr/>
          <p:nvPr/>
        </p:nvSpPr>
        <p:spPr>
          <a:xfrm>
            <a:off x="656303" y="6942586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MY STATS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12" name="Graphic 11" descr="Bar chart with solid fill">
            <a:extLst>
              <a:ext uri="{FF2B5EF4-FFF2-40B4-BE49-F238E27FC236}">
                <a16:creationId xmlns:a16="http://schemas.microsoft.com/office/drawing/2014/main" id="{AF63AA3A-3DDD-AAAE-8217-0BF9D9D0A3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06289" y="6957711"/>
            <a:ext cx="823648" cy="823648"/>
          </a:xfrm>
          <a:prstGeom prst="rect">
            <a:avLst/>
          </a:prstGeom>
        </p:spPr>
      </p:pic>
      <p:sp>
        <p:nvSpPr>
          <p:cNvPr id="28" name="Rectangle: Rounded Corners 27">
            <a:hlinkClick r:id="rId15" action="ppaction://hlinksldjump"/>
            <a:extLst>
              <a:ext uri="{FF2B5EF4-FFF2-40B4-BE49-F238E27FC236}">
                <a16:creationId xmlns:a16="http://schemas.microsoft.com/office/drawing/2014/main" id="{873C47F3-5FBD-35D5-E8A2-B8431772E926}"/>
              </a:ext>
            </a:extLst>
          </p:cNvPr>
          <p:cNvSpPr/>
          <p:nvPr/>
        </p:nvSpPr>
        <p:spPr>
          <a:xfrm>
            <a:off x="656303" y="8375926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SETTINGS</a:t>
            </a:r>
          </a:p>
        </p:txBody>
      </p:sp>
      <p:pic>
        <p:nvPicPr>
          <p:cNvPr id="21" name="Graphic 20" descr="Single gear with solid fill">
            <a:extLst>
              <a:ext uri="{FF2B5EF4-FFF2-40B4-BE49-F238E27FC236}">
                <a16:creationId xmlns:a16="http://schemas.microsoft.com/office/drawing/2014/main" id="{B2151CA9-7A6E-29D3-CEF4-4394F1F3FA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06289" y="8375926"/>
            <a:ext cx="823648" cy="8236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E6FB8D7-27D4-4BF5-2370-6358686AED77}"/>
              </a:ext>
            </a:extLst>
          </p:cNvPr>
          <p:cNvSpPr txBox="1"/>
          <p:nvPr/>
        </p:nvSpPr>
        <p:spPr>
          <a:xfrm>
            <a:off x="0" y="1194665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Home</a:t>
            </a:r>
            <a:endParaRPr lang="en-GB" sz="6000" dirty="0"/>
          </a:p>
        </p:txBody>
      </p:sp>
      <p:sp>
        <p:nvSpPr>
          <p:cNvPr id="29" name="Rectangle: Rounded Corners 28">
            <a:hlinkClick r:id="rId18" action="ppaction://hlinksldjump"/>
            <a:extLst>
              <a:ext uri="{FF2B5EF4-FFF2-40B4-BE49-F238E27FC236}">
                <a16:creationId xmlns:a16="http://schemas.microsoft.com/office/drawing/2014/main" id="{DACBA1EC-0D73-0D8A-2F2B-A1EECD644064}"/>
              </a:ext>
            </a:extLst>
          </p:cNvPr>
          <p:cNvSpPr/>
          <p:nvPr/>
        </p:nvSpPr>
        <p:spPr>
          <a:xfrm>
            <a:off x="656303" y="5517740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QUIZ</a:t>
            </a:r>
          </a:p>
        </p:txBody>
      </p:sp>
      <p:pic>
        <p:nvPicPr>
          <p:cNvPr id="3" name="Graphic 2" descr="Checklist with solid fill">
            <a:extLst>
              <a:ext uri="{FF2B5EF4-FFF2-40B4-BE49-F238E27FC236}">
                <a16:creationId xmlns:a16="http://schemas.microsoft.com/office/drawing/2014/main" id="{851D24E7-E156-5060-E997-C4AEC4DEFD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43915" y="5551675"/>
            <a:ext cx="748393" cy="748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2440C6-1E25-A4DA-EDFD-B367B5E12CCA}"/>
              </a:ext>
            </a:extLst>
          </p:cNvPr>
          <p:cNvSpPr txBox="1"/>
          <p:nvPr/>
        </p:nvSpPr>
        <p:spPr>
          <a:xfrm>
            <a:off x="7750329" y="2865234"/>
            <a:ext cx="19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Options button?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B3C40-1B99-05F3-D611-529820D4A676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Home</a:t>
            </a:r>
          </a:p>
          <a:p>
            <a:r>
              <a:rPr lang="en-US" sz="2000" dirty="0"/>
              <a:t>Layout: </a:t>
            </a:r>
            <a:r>
              <a:rPr lang="en-US" sz="2000" dirty="0" err="1"/>
              <a:t>activity_home</a:t>
            </a:r>
            <a:endParaRPr lang="en-US" sz="2000" dirty="0"/>
          </a:p>
          <a:p>
            <a:r>
              <a:rPr lang="en-US" sz="2000" dirty="0"/>
              <a:t>User Stories: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264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BF7DB-6DC0-61F7-0941-329C40D96F59}"/>
              </a:ext>
            </a:extLst>
          </p:cNvPr>
          <p:cNvSpPr txBox="1"/>
          <p:nvPr/>
        </p:nvSpPr>
        <p:spPr>
          <a:xfrm>
            <a:off x="0" y="1194665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Learn: Topics</a:t>
            </a:r>
            <a:endParaRPr lang="en-GB" sz="6000" dirty="0"/>
          </a:p>
        </p:txBody>
      </p:sp>
      <p:sp>
        <p:nvSpPr>
          <p:cNvPr id="13" name="Rectangle: Rounded Corners 12">
            <a:hlinkClick r:id="rId8" action="ppaction://hlinksldjump"/>
            <a:extLst>
              <a:ext uri="{FF2B5EF4-FFF2-40B4-BE49-F238E27FC236}">
                <a16:creationId xmlns:a16="http://schemas.microsoft.com/office/drawing/2014/main" id="{ABDAD51F-9EA8-800F-2E72-15D0CFBDD4D9}"/>
              </a:ext>
            </a:extLst>
          </p:cNvPr>
          <p:cNvSpPr/>
          <p:nvPr/>
        </p:nvSpPr>
        <p:spPr>
          <a:xfrm>
            <a:off x="656302" y="4080194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RHYTHM</a:t>
            </a:r>
          </a:p>
        </p:txBody>
      </p:sp>
      <p:sp>
        <p:nvSpPr>
          <p:cNvPr id="14" name="Rectangle: Rounded Corners 13">
            <a:hlinkClick r:id="rId9" action="ppaction://hlinksldjump"/>
            <a:extLst>
              <a:ext uri="{FF2B5EF4-FFF2-40B4-BE49-F238E27FC236}">
                <a16:creationId xmlns:a16="http://schemas.microsoft.com/office/drawing/2014/main" id="{7A6EB66A-74A6-C1A9-9203-45643F353F2B}"/>
              </a:ext>
            </a:extLst>
          </p:cNvPr>
          <p:cNvSpPr/>
          <p:nvPr/>
        </p:nvSpPr>
        <p:spPr>
          <a:xfrm>
            <a:off x="656302" y="5513534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SCALES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hlinkClick r:id="rId10" action="ppaction://hlinksldjump"/>
            <a:extLst>
              <a:ext uri="{FF2B5EF4-FFF2-40B4-BE49-F238E27FC236}">
                <a16:creationId xmlns:a16="http://schemas.microsoft.com/office/drawing/2014/main" id="{9615E95C-4331-EFF3-DE0F-1BE10825486F}"/>
              </a:ext>
            </a:extLst>
          </p:cNvPr>
          <p:cNvSpPr/>
          <p:nvPr/>
        </p:nvSpPr>
        <p:spPr>
          <a:xfrm>
            <a:off x="656302" y="6946874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INTERVALS</a:t>
            </a:r>
          </a:p>
        </p:txBody>
      </p:sp>
      <p:pic>
        <p:nvPicPr>
          <p:cNvPr id="5" name="Graphic 4" descr="Drum with solid fill">
            <a:extLst>
              <a:ext uri="{FF2B5EF4-FFF2-40B4-BE49-F238E27FC236}">
                <a16:creationId xmlns:a16="http://schemas.microsoft.com/office/drawing/2014/main" id="{51DEA93C-66B3-13AF-76D4-B412FEAB62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95931" y="4146499"/>
            <a:ext cx="683486" cy="683486"/>
          </a:xfrm>
          <a:prstGeom prst="rect">
            <a:avLst/>
          </a:prstGeom>
        </p:spPr>
      </p:pic>
      <p:pic>
        <p:nvPicPr>
          <p:cNvPr id="7" name="Graphic 6" descr="Music with solid fill">
            <a:extLst>
              <a:ext uri="{FF2B5EF4-FFF2-40B4-BE49-F238E27FC236}">
                <a16:creationId xmlns:a16="http://schemas.microsoft.com/office/drawing/2014/main" id="{7B21FE20-B6C5-A905-E1A2-9ACFFCE4D6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43849" y="5767744"/>
            <a:ext cx="459611" cy="459611"/>
          </a:xfrm>
          <a:prstGeom prst="rect">
            <a:avLst/>
          </a:prstGeom>
        </p:spPr>
      </p:pic>
      <p:pic>
        <p:nvPicPr>
          <p:cNvPr id="9" name="Graphic 8" descr="Treble clef with solid fill">
            <a:extLst>
              <a:ext uri="{FF2B5EF4-FFF2-40B4-BE49-F238E27FC236}">
                <a16:creationId xmlns:a16="http://schemas.microsoft.com/office/drawing/2014/main" id="{9667A6D0-5433-B93F-B840-B40AD02945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48940" y="5611149"/>
            <a:ext cx="721008" cy="721008"/>
          </a:xfrm>
          <a:prstGeom prst="rect">
            <a:avLst/>
          </a:prstGeom>
        </p:spPr>
      </p:pic>
      <p:pic>
        <p:nvPicPr>
          <p:cNvPr id="29" name="Graphic 28" descr="Music with solid fill">
            <a:extLst>
              <a:ext uri="{FF2B5EF4-FFF2-40B4-BE49-F238E27FC236}">
                <a16:creationId xmlns:a16="http://schemas.microsoft.com/office/drawing/2014/main" id="{85008FEC-C8A3-912B-C34B-0B771EED7F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88102" y="5647764"/>
            <a:ext cx="459611" cy="459611"/>
          </a:xfrm>
          <a:prstGeom prst="rect">
            <a:avLst/>
          </a:prstGeom>
        </p:spPr>
      </p:pic>
      <p:pic>
        <p:nvPicPr>
          <p:cNvPr id="11" name="Graphic 10" descr="Music note with solid fill">
            <a:extLst>
              <a:ext uri="{FF2B5EF4-FFF2-40B4-BE49-F238E27FC236}">
                <a16:creationId xmlns:a16="http://schemas.microsoft.com/office/drawing/2014/main" id="{7647FA10-8894-54D7-A228-DBD886BAD1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97979" y="6977412"/>
            <a:ext cx="474609" cy="474609"/>
          </a:xfrm>
          <a:prstGeom prst="rect">
            <a:avLst/>
          </a:prstGeom>
        </p:spPr>
      </p:pic>
      <p:pic>
        <p:nvPicPr>
          <p:cNvPr id="31" name="Graphic 30" descr="Music note with solid fill">
            <a:extLst>
              <a:ext uri="{FF2B5EF4-FFF2-40B4-BE49-F238E27FC236}">
                <a16:creationId xmlns:a16="http://schemas.microsoft.com/office/drawing/2014/main" id="{138CEADE-645B-3934-78A1-E4CD36ABB52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88102" y="7245254"/>
            <a:ext cx="474609" cy="4746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45A33F-FD1D-2B15-090E-A21665218B72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Topics</a:t>
            </a:r>
          </a:p>
          <a:p>
            <a:r>
              <a:rPr lang="en-US" sz="2000" dirty="0"/>
              <a:t>Layout: </a:t>
            </a:r>
            <a:r>
              <a:rPr lang="en-US" sz="2000" dirty="0" err="1"/>
              <a:t>activity_topics</a:t>
            </a:r>
            <a:endParaRPr lang="en-US" sz="2000" dirty="0"/>
          </a:p>
          <a:p>
            <a:r>
              <a:rPr lang="en-US" sz="2000" dirty="0"/>
              <a:t>User Stories: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6826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41258-8305-6E41-047F-56D3C57CD832}"/>
              </a:ext>
            </a:extLst>
          </p:cNvPr>
          <p:cNvSpPr txBox="1"/>
          <p:nvPr/>
        </p:nvSpPr>
        <p:spPr>
          <a:xfrm>
            <a:off x="0" y="617867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Rhythm</a:t>
            </a:r>
            <a:endParaRPr lang="en-GB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59B768-CE8D-6028-72D9-4383552D96DF}"/>
              </a:ext>
            </a:extLst>
          </p:cNvPr>
          <p:cNvSpPr txBox="1"/>
          <p:nvPr/>
        </p:nvSpPr>
        <p:spPr>
          <a:xfrm>
            <a:off x="358744" y="1469967"/>
            <a:ext cx="6140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Rhythm refers to the combination of long and short durations in time. Durations are notated with either unfilled or filled noteheads. Unfilled noteheads can appear with or without a stem; filled noteheads always appear with a stem. Flags can be added to the stems of filled noteheads; each flag shortens the duration by half.</a:t>
            </a:r>
            <a:endParaRPr lang="en-GB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BA31BE8-7D81-AE17-4E8F-7732D3D30F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78" y="3472040"/>
            <a:ext cx="2664842" cy="30308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5D7468-D5E0-286E-7C9B-126E098B0491}"/>
              </a:ext>
            </a:extLst>
          </p:cNvPr>
          <p:cNvSpPr txBox="1"/>
          <p:nvPr/>
        </p:nvSpPr>
        <p:spPr>
          <a:xfrm>
            <a:off x="329087" y="6659384"/>
            <a:ext cx="6140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Rests</a:t>
            </a:r>
          </a:p>
          <a:p>
            <a:r>
              <a:rPr lang="en-US"/>
              <a:t>Rests represent silence in musical notation. For each durational symbol there exists a corresponding rest.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C63D66D-1C15-C2AC-ABC9-FE75C7DFC7B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99"/>
          <a:stretch/>
        </p:blipFill>
        <p:spPr>
          <a:xfrm>
            <a:off x="2096578" y="7776766"/>
            <a:ext cx="2664842" cy="1494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F0B0DC-C460-44E0-08F3-79FE0DE725EE}"/>
              </a:ext>
            </a:extLst>
          </p:cNvPr>
          <p:cNvSpPr txBox="1"/>
          <p:nvPr/>
        </p:nvSpPr>
        <p:spPr>
          <a:xfrm>
            <a:off x="2894370" y="8557924"/>
            <a:ext cx="1069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…</a:t>
            </a:r>
            <a:endParaRPr lang="en-GB" sz="9600" dirty="0"/>
          </a:p>
        </p:txBody>
      </p:sp>
      <p:sp>
        <p:nvSpPr>
          <p:cNvPr id="26" name="Rectangle: Rounded Corners 25">
            <a:hlinkClick r:id="rId10" action="ppaction://hlinksldjump"/>
            <a:extLst>
              <a:ext uri="{FF2B5EF4-FFF2-40B4-BE49-F238E27FC236}">
                <a16:creationId xmlns:a16="http://schemas.microsoft.com/office/drawing/2014/main" id="{73C1FD8C-D5F7-5D67-AF17-860AE22D8B05}"/>
              </a:ext>
            </a:extLst>
          </p:cNvPr>
          <p:cNvSpPr/>
          <p:nvPr/>
        </p:nvSpPr>
        <p:spPr>
          <a:xfrm>
            <a:off x="656302" y="10052174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TEST MY KNOWLEDGE!</a:t>
            </a:r>
          </a:p>
        </p:txBody>
      </p:sp>
      <p:pic>
        <p:nvPicPr>
          <p:cNvPr id="13" name="Graphic 12" descr="Arrow Down outline">
            <a:extLst>
              <a:ext uri="{FF2B5EF4-FFF2-40B4-BE49-F238E27FC236}">
                <a16:creationId xmlns:a16="http://schemas.microsoft.com/office/drawing/2014/main" id="{9A988727-2855-CE4B-D2A8-97F0C94B48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63603" y="9430031"/>
            <a:ext cx="478460" cy="478460"/>
          </a:xfrm>
          <a:prstGeom prst="rect">
            <a:avLst/>
          </a:prstGeom>
        </p:spPr>
      </p:pic>
      <p:pic>
        <p:nvPicPr>
          <p:cNvPr id="27" name="Graphic 26" descr="Arrow Down outline">
            <a:extLst>
              <a:ext uri="{FF2B5EF4-FFF2-40B4-BE49-F238E27FC236}">
                <a16:creationId xmlns:a16="http://schemas.microsoft.com/office/drawing/2014/main" id="{DC587044-D705-82FE-135A-E6D1029FE1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11297" y="9430031"/>
            <a:ext cx="478460" cy="4784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1F57FD-E79A-C3AE-4DC9-ED9BD55D171B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</a:t>
            </a:r>
            <a:r>
              <a:rPr lang="en-US" sz="2000" dirty="0" err="1"/>
              <a:t>LearnRhythm</a:t>
            </a:r>
            <a:endParaRPr lang="en-US" sz="2000" dirty="0"/>
          </a:p>
          <a:p>
            <a:r>
              <a:rPr lang="en-US" sz="2000" dirty="0"/>
              <a:t>Layout: </a:t>
            </a:r>
            <a:r>
              <a:rPr lang="en-US" sz="2000" dirty="0" err="1"/>
              <a:t>activity_learn_rhythm</a:t>
            </a:r>
            <a:endParaRPr lang="en-US" sz="2000" dirty="0"/>
          </a:p>
          <a:p>
            <a:r>
              <a:rPr lang="en-US" sz="2000" dirty="0"/>
              <a:t>User Stories: 8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9625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4D39F8A-7EDC-4C54-77AE-641EF24377AB}"/>
              </a:ext>
            </a:extLst>
          </p:cNvPr>
          <p:cNvSpPr/>
          <p:nvPr/>
        </p:nvSpPr>
        <p:spPr>
          <a:xfrm>
            <a:off x="0" y="215196"/>
            <a:ext cx="6858000" cy="11180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B6294-2CED-C1F3-74AC-47449456D813}"/>
              </a:ext>
            </a:extLst>
          </p:cNvPr>
          <p:cNvSpPr/>
          <p:nvPr/>
        </p:nvSpPr>
        <p:spPr>
          <a:xfrm>
            <a:off x="0" y="-34528"/>
            <a:ext cx="6858000" cy="493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GB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5A1BC2-1447-E0C9-6909-B9E3E7ED94C2}"/>
              </a:ext>
            </a:extLst>
          </p:cNvPr>
          <p:cNvSpPr/>
          <p:nvPr/>
        </p:nvSpPr>
        <p:spPr>
          <a:xfrm>
            <a:off x="0" y="11169556"/>
            <a:ext cx="6858000" cy="1022444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Graphic 16" descr="Full battery with solid fill">
            <a:extLst>
              <a:ext uri="{FF2B5EF4-FFF2-40B4-BE49-F238E27FC236}">
                <a16:creationId xmlns:a16="http://schemas.microsoft.com/office/drawing/2014/main" id="{FC81D76F-DB9C-CC92-20B4-3A7D676E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759" y="-32551"/>
            <a:ext cx="495496" cy="495496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44A60EBD-68E6-7C83-44A2-86D40ADB4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9999" y="-62310"/>
            <a:ext cx="535963" cy="535963"/>
          </a:xfrm>
          <a:prstGeom prst="rect">
            <a:avLst/>
          </a:prstGeom>
        </p:spPr>
      </p:pic>
      <p:pic>
        <p:nvPicPr>
          <p:cNvPr id="19" name="Graphic 18" descr="Signal with solid fill">
            <a:extLst>
              <a:ext uri="{FF2B5EF4-FFF2-40B4-BE49-F238E27FC236}">
                <a16:creationId xmlns:a16="http://schemas.microsoft.com/office/drawing/2014/main" id="{E0211D45-5EA0-BE84-733A-15C6391F4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1491" y="20278"/>
            <a:ext cx="359582" cy="359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B2B2C-B7B1-5E1B-76B3-6DF342777BE8}"/>
              </a:ext>
            </a:extLst>
          </p:cNvPr>
          <p:cNvSpPr txBox="1"/>
          <p:nvPr/>
        </p:nvSpPr>
        <p:spPr>
          <a:xfrm>
            <a:off x="358745" y="-22811"/>
            <a:ext cx="104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12:34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9CD0E3-B04E-8977-EB1B-231E765EADA9}"/>
              </a:ext>
            </a:extLst>
          </p:cNvPr>
          <p:cNvSpPr/>
          <p:nvPr/>
        </p:nvSpPr>
        <p:spPr>
          <a:xfrm>
            <a:off x="3151205" y="11395511"/>
            <a:ext cx="555589" cy="5693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6D89131-B805-FEB5-F0EA-D29527D5E2D4}"/>
              </a:ext>
            </a:extLst>
          </p:cNvPr>
          <p:cNvSpPr/>
          <p:nvPr/>
        </p:nvSpPr>
        <p:spPr>
          <a:xfrm rot="16200000">
            <a:off x="5428426" y="11402369"/>
            <a:ext cx="569305" cy="55558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B12D3F-04CA-1DE7-443F-D24AD4FB5711}"/>
              </a:ext>
            </a:extLst>
          </p:cNvPr>
          <p:cNvSpPr/>
          <p:nvPr/>
        </p:nvSpPr>
        <p:spPr>
          <a:xfrm>
            <a:off x="901231" y="11404365"/>
            <a:ext cx="521484" cy="55159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41258-8305-6E41-047F-56D3C57CD832}"/>
              </a:ext>
            </a:extLst>
          </p:cNvPr>
          <p:cNvSpPr txBox="1"/>
          <p:nvPr/>
        </p:nvSpPr>
        <p:spPr>
          <a:xfrm>
            <a:off x="0" y="617867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Scales</a:t>
            </a:r>
            <a:endParaRPr lang="en-GB" sz="4000" dirty="0"/>
          </a:p>
          <a:p>
            <a:pPr algn="ctr"/>
            <a:endParaRPr lang="en-GB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59B768-CE8D-6028-72D9-4383552D96DF}"/>
              </a:ext>
            </a:extLst>
          </p:cNvPr>
          <p:cNvSpPr txBox="1"/>
          <p:nvPr/>
        </p:nvSpPr>
        <p:spPr>
          <a:xfrm>
            <a:off x="358744" y="1469967"/>
            <a:ext cx="6140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scale is a succession of pitches ascending or descending in steps. There are two types of steps: </a:t>
            </a:r>
            <a:r>
              <a:rPr lang="en-US" i="1" dirty="0"/>
              <a:t>half steps</a:t>
            </a:r>
            <a:r>
              <a:rPr lang="en-US" dirty="0"/>
              <a:t> and </a:t>
            </a:r>
            <a:r>
              <a:rPr lang="en-US" i="1" dirty="0"/>
              <a:t>whole steps</a:t>
            </a:r>
            <a:r>
              <a:rPr lang="en-US" dirty="0"/>
              <a:t>. A half step (H) consists of two adjacent pitches on the keyboard. A whole step (W) consists of two half steps. Usually, the pitches in a scale are each notated with different letter names, though this isn’t always possible or desirable.</a:t>
            </a:r>
          </a:p>
          <a:p>
            <a:endParaRPr lang="en-US" dirty="0"/>
          </a:p>
          <a:p>
            <a:r>
              <a:rPr lang="en-US" b="1" dirty="0"/>
              <a:t>The Chromatic Scale</a:t>
            </a:r>
          </a:p>
          <a:p>
            <a:r>
              <a:rPr lang="en-US" dirty="0"/>
              <a:t>The chromatic scale consists entirely of half steps, and uses every pitch on the keyboard within a single octave. Here is the chromatic scale that spans the pitches C4 through C5.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5D7468-D5E0-286E-7C9B-126E098B0491}"/>
              </a:ext>
            </a:extLst>
          </p:cNvPr>
          <p:cNvSpPr txBox="1"/>
          <p:nvPr/>
        </p:nvSpPr>
        <p:spPr>
          <a:xfrm>
            <a:off x="358744" y="6876996"/>
            <a:ext cx="61405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major scale</a:t>
            </a:r>
          </a:p>
          <a:p>
            <a:r>
              <a:rPr lang="en-US" dirty="0"/>
              <a:t>A major scale, a sound with which you are undoubtedly familiar, consists of seven whole (W) and half (H) steps in the following succession: W-W-H-W-W-W-H. The first pitch of the scale, called the </a:t>
            </a:r>
            <a:r>
              <a:rPr lang="en-US" i="1" dirty="0"/>
              <a:t>tonic</a:t>
            </a:r>
            <a:r>
              <a:rPr lang="en-US" dirty="0"/>
              <a:t>, is the pitch upon which the rest of the scale is based. When the scale ascends, the tonic is repeated at the end an octave higher.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0B0DC-C460-44E0-08F3-79FE0DE725EE}"/>
              </a:ext>
            </a:extLst>
          </p:cNvPr>
          <p:cNvSpPr txBox="1"/>
          <p:nvPr/>
        </p:nvSpPr>
        <p:spPr>
          <a:xfrm>
            <a:off x="2894370" y="8557924"/>
            <a:ext cx="1069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…</a:t>
            </a:r>
            <a:endParaRPr lang="en-GB" sz="9600" dirty="0"/>
          </a:p>
        </p:txBody>
      </p:sp>
      <p:sp>
        <p:nvSpPr>
          <p:cNvPr id="26" name="Rectangle: Rounded Corners 25">
            <a:hlinkClick r:id="rId8" action="ppaction://hlinksldjump"/>
            <a:extLst>
              <a:ext uri="{FF2B5EF4-FFF2-40B4-BE49-F238E27FC236}">
                <a16:creationId xmlns:a16="http://schemas.microsoft.com/office/drawing/2014/main" id="{73C1FD8C-D5F7-5D67-AF17-860AE22D8B05}"/>
              </a:ext>
            </a:extLst>
          </p:cNvPr>
          <p:cNvSpPr/>
          <p:nvPr/>
        </p:nvSpPr>
        <p:spPr>
          <a:xfrm>
            <a:off x="656302" y="10052174"/>
            <a:ext cx="5545394" cy="823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TEST MY KNOWLEDGE!</a:t>
            </a:r>
          </a:p>
        </p:txBody>
      </p:sp>
      <p:pic>
        <p:nvPicPr>
          <p:cNvPr id="13" name="Graphic 12" descr="Arrow Down outline">
            <a:extLst>
              <a:ext uri="{FF2B5EF4-FFF2-40B4-BE49-F238E27FC236}">
                <a16:creationId xmlns:a16="http://schemas.microsoft.com/office/drawing/2014/main" id="{9A988727-2855-CE4B-D2A8-97F0C94B48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63603" y="9430031"/>
            <a:ext cx="478460" cy="478460"/>
          </a:xfrm>
          <a:prstGeom prst="rect">
            <a:avLst/>
          </a:prstGeom>
        </p:spPr>
      </p:pic>
      <p:pic>
        <p:nvPicPr>
          <p:cNvPr id="27" name="Graphic 26" descr="Arrow Down outline">
            <a:extLst>
              <a:ext uri="{FF2B5EF4-FFF2-40B4-BE49-F238E27FC236}">
                <a16:creationId xmlns:a16="http://schemas.microsoft.com/office/drawing/2014/main" id="{DC587044-D705-82FE-135A-E6D1029FE1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11297" y="9430031"/>
            <a:ext cx="478460" cy="478460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DE98611B-69D7-9568-D379-323837804E0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" r="4367"/>
          <a:stretch/>
        </p:blipFill>
        <p:spPr>
          <a:xfrm>
            <a:off x="358744" y="4874678"/>
            <a:ext cx="6140510" cy="7658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B796D-1A84-7682-8987-B8956EE8CAE4}"/>
              </a:ext>
            </a:extLst>
          </p:cNvPr>
          <p:cNvSpPr txBox="1"/>
          <p:nvPr/>
        </p:nvSpPr>
        <p:spPr>
          <a:xfrm>
            <a:off x="-4616245" y="625706"/>
            <a:ext cx="373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Class: </a:t>
            </a:r>
            <a:r>
              <a:rPr lang="en-US" sz="2000" dirty="0" err="1"/>
              <a:t>LearnScales</a:t>
            </a:r>
            <a:endParaRPr lang="en-US" sz="2000" dirty="0"/>
          </a:p>
          <a:p>
            <a:r>
              <a:rPr lang="en-US" sz="2000" dirty="0"/>
              <a:t>Layout: </a:t>
            </a:r>
            <a:r>
              <a:rPr lang="en-US" sz="2000" dirty="0" err="1"/>
              <a:t>activity_learn_scales</a:t>
            </a:r>
            <a:endParaRPr lang="en-US" sz="2000" dirty="0"/>
          </a:p>
          <a:p>
            <a:r>
              <a:rPr lang="en-US" sz="2000" dirty="0"/>
              <a:t>User Stories: 3, 8</a:t>
            </a:r>
            <a:endParaRPr lang="en-GB" sz="20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A9F0B55-F3B8-B845-AA1A-4C87C6D08E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51" y="5851865"/>
            <a:ext cx="610706" cy="61070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2E116E2-9FA5-3970-5F8D-04E192F1D7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50" y="5844544"/>
            <a:ext cx="610706" cy="6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9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60483</TotalTime>
  <Words>1190</Words>
  <Application>Microsoft Office PowerPoint</Application>
  <PresentationFormat>Widescreen</PresentationFormat>
  <Paragraphs>346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Stainke (Student)</dc:creator>
  <cp:lastModifiedBy>Joe Stainke (Student)</cp:lastModifiedBy>
  <cp:revision>15</cp:revision>
  <dcterms:created xsi:type="dcterms:W3CDTF">2022-06-23T15:40:11Z</dcterms:created>
  <dcterms:modified xsi:type="dcterms:W3CDTF">2022-08-12T12:30:57Z</dcterms:modified>
</cp:coreProperties>
</file>