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5" r:id="rId2"/>
    <p:sldMasterId id="2147483686" r:id="rId3"/>
    <p:sldMasterId id="2147483701" r:id="rId4"/>
    <p:sldMasterId id="2147483712" r:id="rId5"/>
    <p:sldMasterId id="2147483727" r:id="rId6"/>
  </p:sldMasterIdLst>
  <p:notesMasterIdLst>
    <p:notesMasterId r:id="rId17"/>
  </p:notesMasterIdLst>
  <p:sldIdLst>
    <p:sldId id="4099917" r:id="rId7"/>
    <p:sldId id="4099919" r:id="rId8"/>
    <p:sldId id="4099918" r:id="rId9"/>
    <p:sldId id="4099920" r:id="rId10"/>
    <p:sldId id="4099921" r:id="rId11"/>
    <p:sldId id="4099922" r:id="rId12"/>
    <p:sldId id="4099923" r:id="rId13"/>
    <p:sldId id="4099924" r:id="rId14"/>
    <p:sldId id="4099925" r:id="rId15"/>
    <p:sldId id="409992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49E"/>
    <a:srgbClr val="183CC3"/>
    <a:srgbClr val="4372C4"/>
    <a:srgbClr val="DE4A16"/>
    <a:srgbClr val="F30381"/>
    <a:srgbClr val="E84B12"/>
    <a:srgbClr val="FF8202"/>
    <a:srgbClr val="FF7C00"/>
    <a:srgbClr val="001F60"/>
    <a:srgbClr val="0E1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6"/>
    <p:restoredTop sz="94529"/>
  </p:normalViewPr>
  <p:slideViewPr>
    <p:cSldViewPr snapToGrid="0" snapToObjects="1">
      <p:cViewPr varScale="1">
        <p:scale>
          <a:sx n="107" d="100"/>
          <a:sy n="107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angyi.wang/Desktop/untitl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angyi.wang/Desktop/figu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rgbClr val="001F60"/>
                </a:solidFill>
              </a:rPr>
              <a:t>ATO Cases</a:t>
            </a:r>
            <a:r>
              <a:rPr lang="en-GB" baseline="0" dirty="0">
                <a:solidFill>
                  <a:srgbClr val="001F60"/>
                </a:solidFill>
              </a:rPr>
              <a:t> through different months</a:t>
            </a:r>
            <a:endParaRPr lang="en-GB" dirty="0">
              <a:solidFill>
                <a:srgbClr val="001F6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[figure.xlsx]id_month!$B$1</c:f>
              <c:strCache>
                <c:ptCount val="1"/>
                <c:pt idx="0">
                  <c:v>num_cc_ato</c:v>
                </c:pt>
              </c:strCache>
            </c:strRef>
          </c:tx>
          <c:spPr>
            <a:solidFill>
              <a:srgbClr val="141E7D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C6C-4648-A526-BFDF28549C8A}"/>
              </c:ext>
            </c:extLst>
          </c:dPt>
          <c:cat>
            <c:strRef>
              <c:f>[figure.xlsx]id_month!$A$2:$A$5</c:f>
              <c:strCache>
                <c:ptCount val="4"/>
                <c:pt idx="0">
                  <c:v>2022-M03</c:v>
                </c:pt>
                <c:pt idx="1">
                  <c:v>2022-M04</c:v>
                </c:pt>
                <c:pt idx="2">
                  <c:v>2022-M05</c:v>
                </c:pt>
                <c:pt idx="3">
                  <c:v>2022-M06</c:v>
                </c:pt>
              </c:strCache>
            </c:strRef>
          </c:cat>
          <c:val>
            <c:numRef>
              <c:f>[figure.xlsx]id_month!$B$2:$B$5</c:f>
              <c:numCache>
                <c:formatCode>General</c:formatCode>
                <c:ptCount val="4"/>
                <c:pt idx="0">
                  <c:v>1107</c:v>
                </c:pt>
                <c:pt idx="1">
                  <c:v>914</c:v>
                </c:pt>
                <c:pt idx="2">
                  <c:v>873</c:v>
                </c:pt>
                <c:pt idx="3">
                  <c:v>1089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6C-4648-A526-BFDF28549C8A}"/>
            </c:ext>
          </c:extLst>
        </c:ser>
        <c:ser>
          <c:idx val="1"/>
          <c:order val="1"/>
          <c:tx>
            <c:strRef>
              <c:f>[figure.xlsx]id_month!$C$1</c:f>
              <c:strCache>
                <c:ptCount val="1"/>
                <c:pt idx="0">
                  <c:v>num_cc_ato_order</c:v>
                </c:pt>
              </c:strCache>
            </c:strRef>
          </c:tx>
          <c:spPr>
            <a:solidFill>
              <a:srgbClr val="F20567"/>
            </a:solidFill>
            <a:ln>
              <a:noFill/>
            </a:ln>
            <a:effectLst/>
          </c:spPr>
          <c:invertIfNegative val="0"/>
          <c:cat>
            <c:strRef>
              <c:f>[figure.xlsx]id_month!$A$2:$A$5</c:f>
              <c:strCache>
                <c:ptCount val="4"/>
                <c:pt idx="0">
                  <c:v>2022-M03</c:v>
                </c:pt>
                <c:pt idx="1">
                  <c:v>2022-M04</c:v>
                </c:pt>
                <c:pt idx="2">
                  <c:v>2022-M05</c:v>
                </c:pt>
                <c:pt idx="3">
                  <c:v>2022-M06</c:v>
                </c:pt>
              </c:strCache>
            </c:strRef>
          </c:cat>
          <c:val>
            <c:numRef>
              <c:f>[figure.xlsx]id_month!$C$2:$C$5</c:f>
              <c:numCache>
                <c:formatCode>General</c:formatCode>
                <c:ptCount val="4"/>
                <c:pt idx="0">
                  <c:v>702</c:v>
                </c:pt>
                <c:pt idx="1">
                  <c:v>543</c:v>
                </c:pt>
                <c:pt idx="2">
                  <c:v>491</c:v>
                </c:pt>
                <c:pt idx="3">
                  <c:v>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6C-4648-A526-BFDF28549C8A}"/>
            </c:ext>
          </c:extLst>
        </c:ser>
        <c:ser>
          <c:idx val="2"/>
          <c:order val="2"/>
          <c:tx>
            <c:strRef>
              <c:f>[figure.xlsx]id_month!$D$1</c:f>
              <c:strCache>
                <c:ptCount val="1"/>
                <c:pt idx="0">
                  <c:v>num_cc_ato_tag_seller_scam</c:v>
                </c:pt>
              </c:strCache>
            </c:strRef>
          </c:tx>
          <c:spPr>
            <a:solidFill>
              <a:srgbClr val="F66800"/>
            </a:solidFill>
            <a:ln>
              <a:noFill/>
            </a:ln>
            <a:effectLst/>
          </c:spPr>
          <c:invertIfNegative val="0"/>
          <c:cat>
            <c:strRef>
              <c:f>[figure.xlsx]id_month!$A$2:$A$5</c:f>
              <c:strCache>
                <c:ptCount val="4"/>
                <c:pt idx="0">
                  <c:v>2022-M03</c:v>
                </c:pt>
                <c:pt idx="1">
                  <c:v>2022-M04</c:v>
                </c:pt>
                <c:pt idx="2">
                  <c:v>2022-M05</c:v>
                </c:pt>
                <c:pt idx="3">
                  <c:v>2022-M06</c:v>
                </c:pt>
              </c:strCache>
            </c:strRef>
          </c:cat>
          <c:val>
            <c:numRef>
              <c:f>[figure.xlsx]id_month!$D$2:$D$5</c:f>
              <c:numCache>
                <c:formatCode>General</c:formatCode>
                <c:ptCount val="4"/>
                <c:pt idx="0">
                  <c:v>330</c:v>
                </c:pt>
                <c:pt idx="1">
                  <c:v>246</c:v>
                </c:pt>
                <c:pt idx="2">
                  <c:v>156</c:v>
                </c:pt>
                <c:pt idx="3">
                  <c:v>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6C-4648-A526-BFDF28549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4467327"/>
        <c:axId val="1424824703"/>
      </c:barChart>
      <c:catAx>
        <c:axId val="1424467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824703"/>
        <c:crosses val="autoZero"/>
        <c:auto val="1"/>
        <c:lblAlgn val="ctr"/>
        <c:lblOffset val="100"/>
        <c:noMultiLvlLbl val="0"/>
      </c:catAx>
      <c:valAx>
        <c:axId val="1424824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467327"/>
        <c:crosses val="autoZero"/>
        <c:crossBetween val="between"/>
      </c:valAx>
      <c:spPr>
        <a:pattFill prst="pct5">
          <a:fgClr>
            <a:schemeClr val="accent1"/>
          </a:fgClr>
          <a:bgClr>
            <a:schemeClr val="bg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001F60"/>
                </a:solidFill>
              </a:rPr>
              <a:t>ATO Cases through different ventures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venture!$B$1</c:f>
              <c:strCache>
                <c:ptCount val="1"/>
                <c:pt idx="0">
                  <c:v>ATO cases among different ventures</c:v>
                </c:pt>
              </c:strCache>
            </c:strRef>
          </c:tx>
          <c:dPt>
            <c:idx val="0"/>
            <c:bubble3D val="0"/>
            <c:spPr>
              <a:solidFill>
                <a:srgbClr val="4372C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78A4-654C-945F-20F168F4DB36}"/>
              </c:ext>
            </c:extLst>
          </c:dPt>
          <c:dPt>
            <c:idx val="1"/>
            <c:bubble3D val="0"/>
            <c:spPr>
              <a:solidFill>
                <a:srgbClr val="16349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78A4-654C-945F-20F168F4DB36}"/>
              </c:ext>
            </c:extLst>
          </c:dPt>
          <c:dPt>
            <c:idx val="2"/>
            <c:bubble3D val="0"/>
            <c:spPr>
              <a:solidFill>
                <a:srgbClr val="0E146D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78A4-654C-945F-20F168F4DB36}"/>
              </c:ext>
            </c:extLst>
          </c:dPt>
          <c:dPt>
            <c:idx val="3"/>
            <c:bubble3D val="0"/>
            <c:spPr>
              <a:solidFill>
                <a:srgbClr val="FF7C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78A4-654C-945F-20F168F4DB36}"/>
              </c:ext>
            </c:extLst>
          </c:dPt>
          <c:dPt>
            <c:idx val="4"/>
            <c:bubble3D val="0"/>
            <c:spPr>
              <a:solidFill>
                <a:srgbClr val="E84B1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78A4-654C-945F-20F168F4DB36}"/>
              </c:ext>
            </c:extLst>
          </c:dPt>
          <c:dPt>
            <c:idx val="5"/>
            <c:bubble3D val="0"/>
            <c:spPr>
              <a:solidFill>
                <a:srgbClr val="F3038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78A4-654C-945F-20F168F4DB36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055F1B7-11E2-4944-8890-292633B54CAC}" type="CATEGORYNAME">
                      <a:rPr lang="en-US" sz="1000" smtClean="0"/>
                      <a:pPr>
                        <a:defRPr sz="1000">
                          <a:solidFill>
                            <a:schemeClr val="bg2">
                              <a:lumMod val="90000"/>
                            </a:schemeClr>
                          </a:solidFill>
                        </a:defRPr>
                      </a:pPr>
                      <a:t>[CATEGORY NAME]</a:t>
                    </a:fld>
                    <a:r>
                      <a:rPr lang="en-US" sz="1000" dirty="0"/>
                      <a:t> (</a:t>
                    </a:r>
                    <a:r>
                      <a:rPr lang="en-US" sz="1000" b="1" dirty="0"/>
                      <a:t>3983 cases</a:t>
                    </a:r>
                    <a:r>
                      <a:rPr lang="en-US" sz="1000" dirty="0"/>
                      <a:t>)</a:t>
                    </a:r>
                    <a:r>
                      <a:rPr lang="en-US" sz="1000" baseline="0" dirty="0"/>
                      <a:t>
</a:t>
                    </a:r>
                    <a:fld id="{DD7BF167-146E-904F-B7EC-76A7D0AA57E3}" type="PERCENTAGE">
                      <a:rPr lang="en-US" sz="1000" baseline="0" dirty="0"/>
                      <a:pPr>
                        <a:defRPr sz="1000">
                          <a:solidFill>
                            <a:schemeClr val="bg2">
                              <a:lumMod val="90000"/>
                            </a:schemeClr>
                          </a:solidFill>
                        </a:defRPr>
                      </a:pPr>
                      <a:t>[PERCENTAGE]</a:t>
                    </a:fld>
                    <a:endParaRPr lang="en-US" sz="10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093586865781683"/>
                      <c:h val="0.2233381654509366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8A4-654C-945F-20F168F4DB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>
                        <a:lumMod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venture!$A$2:$A$7</c:f>
              <c:strCache>
                <c:ptCount val="6"/>
                <c:pt idx="0">
                  <c:v>ID</c:v>
                </c:pt>
                <c:pt idx="1">
                  <c:v>MY</c:v>
                </c:pt>
                <c:pt idx="2">
                  <c:v>PH</c:v>
                </c:pt>
                <c:pt idx="3">
                  <c:v>SG</c:v>
                </c:pt>
                <c:pt idx="4">
                  <c:v>TH</c:v>
                </c:pt>
                <c:pt idx="5">
                  <c:v>VN</c:v>
                </c:pt>
              </c:strCache>
            </c:strRef>
          </c:cat>
          <c:val>
            <c:numRef>
              <c:f>venture!$B$2:$B$7</c:f>
              <c:numCache>
                <c:formatCode>General</c:formatCode>
                <c:ptCount val="6"/>
                <c:pt idx="0">
                  <c:v>3983</c:v>
                </c:pt>
                <c:pt idx="1">
                  <c:v>212</c:v>
                </c:pt>
                <c:pt idx="2">
                  <c:v>102</c:v>
                </c:pt>
                <c:pt idx="3">
                  <c:v>115</c:v>
                </c:pt>
                <c:pt idx="4">
                  <c:v>174</c:v>
                </c:pt>
                <c:pt idx="5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8A4-654C-945F-20F168F4DB36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31ED4-C5E5-7147-82DD-0F76E9618B01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88E45-FC3C-9546-888E-7D9DF8D7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8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88E45-FC3C-9546-888E-7D9DF8D782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8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88E45-FC3C-9546-888E-7D9DF8D782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9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88E45-FC3C-9546-888E-7D9DF8D782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70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88E45-FC3C-9546-888E-7D9DF8D782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03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88E45-FC3C-9546-888E-7D9DF8D782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79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88E45-FC3C-9546-888E-7D9DF8D782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72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88E45-FC3C-9546-888E-7D9DF8D782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0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88E45-FC3C-9546-888E-7D9DF8D782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7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2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2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8.png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2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9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6037263"/>
            <a:ext cx="19192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306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340" y="280194"/>
            <a:ext cx="9536418" cy="58477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lang="en-SG" sz="3200" b="1" kern="1200" dirty="0">
                <a:solidFill>
                  <a:srgbClr val="1B126C"/>
                </a:solidFill>
                <a:latin typeface="Franklin Gothic Demi" panose="020B0603020102020204" pitchFamily="34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GB" altLang="zh-CN"/>
              <a:t>Click to edit Master title style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58748" y="1853294"/>
            <a:ext cx="469901" cy="4302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12099" y="1853294"/>
            <a:ext cx="469901" cy="4302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628649" y="1853293"/>
            <a:ext cx="10883449" cy="43025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Franklin Gothic Medium Cond" panose="020B0606030402020204" pitchFamily="34" charset="0"/>
              <a:buChar char="▫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Franklin Gothic Medium Cond" panose="020B0606030402020204" pitchFamily="34" charset="0"/>
              <a:buChar char="∙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SG" sz="1600" kern="1200" dirty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28649" y="6473825"/>
            <a:ext cx="4341284" cy="381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add footnote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79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991858"/>
            <a:ext cx="11329326" cy="13644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16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6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400" y="288000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438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5183740" y="1657267"/>
            <a:ext cx="7052629" cy="3967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38895" y="-127322"/>
            <a:ext cx="12419634" cy="714158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4F5FC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64" y="2766218"/>
            <a:ext cx="7226215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5000">
                <a:solidFill>
                  <a:schemeClr val="accent5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9164" y="6480857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F4F5FC"/>
                </a:solidFill>
              </a:rPr>
              <a:t>Highly Confidential</a:t>
            </a:r>
            <a:endParaRPr lang="en-US" dirty="0">
              <a:solidFill>
                <a:srgbClr val="F4F5FC"/>
              </a:solidFill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956803" y="6037265"/>
            <a:ext cx="1919289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640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8" y="81226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solidFill>
                  <a:schemeClr val="accent2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447850"/>
            <a:ext cx="11329326" cy="15029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24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8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508436" y="52197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883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2426" y="2828925"/>
            <a:ext cx="386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421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6037263"/>
            <a:ext cx="19192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92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76507" y="701675"/>
            <a:ext cx="2514600" cy="34564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229207" y="701675"/>
            <a:ext cx="2514600" cy="1975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29207" y="2716213"/>
            <a:ext cx="2514600" cy="34564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76507" y="4200525"/>
            <a:ext cx="2514600" cy="1975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763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8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2828925"/>
            <a:ext cx="386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5446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447850"/>
            <a:ext cx="11329326" cy="15029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24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8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579300" y="-14760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859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Slid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0" y="1701800"/>
            <a:ext cx="8077200" cy="5144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 dirty="0">
              <a:solidFill>
                <a:srgbClr val="F4F5FC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340" y="280194"/>
            <a:ext cx="9536418" cy="58477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lang="en-SG" sz="3200" b="1" kern="1200" dirty="0">
                <a:solidFill>
                  <a:srgbClr val="1B126C"/>
                </a:solidFill>
                <a:latin typeface="Franklin Gothic Demi" panose="020B0603020102020204" pitchFamily="34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676161-B8B3-4BA2-B113-47687126B8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28649" y="6473825"/>
            <a:ext cx="4341284" cy="381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add footnote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AAB2B8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53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3AAC-2832-724F-8A26-2B0A5653DA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4"/>
          <p:cNvSpPr txBox="1"/>
          <p:nvPr/>
        </p:nvSpPr>
        <p:spPr>
          <a:xfrm>
            <a:off x="11580643" y="6430321"/>
            <a:ext cx="372218" cy="230832"/>
          </a:xfrm>
          <a:prstGeom prst="rect">
            <a:avLst/>
          </a:prstGeom>
          <a:ln w="12700">
            <a:miter lim="400000"/>
          </a:ln>
        </p:spPr>
        <p:txBody>
          <a:bodyPr wrap="none" tIns="45720" bIns="45720" anchor="ctr">
            <a:spAutoFit/>
          </a:bodyPr>
          <a:lstStyle/>
          <a:p>
            <a:pPr algn="r" hangingPunct="0">
              <a:defRPr sz="160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defRPr>
            </a:pPr>
            <a:fld id="{86CB4B4D-7CA3-9044-876B-883B54F8677D}" type="slidenum">
              <a:rPr sz="900" b="1" kern="0">
                <a:solidFill>
                  <a:srgbClr val="FFFFFF">
                    <a:lumMod val="75000"/>
                  </a:srgbClr>
                </a:solidFill>
                <a:latin typeface="Futura" panose="020B0602020204020303" pitchFamily="34" charset="-79"/>
                <a:cs typeface="Futura" panose="020B0602020204020303" pitchFamily="34" charset="-79"/>
                <a:sym typeface="Helvetica"/>
              </a:rPr>
              <a:t>‹#›</a:t>
            </a:fld>
            <a:r>
              <a:rPr sz="800" kern="0" dirty="0">
                <a:solidFill>
                  <a:srgbClr val="FFFFFF">
                    <a:lumMod val="75000"/>
                  </a:srgbClr>
                </a:solidFill>
                <a:latin typeface="Helvetica"/>
                <a:sym typeface="Helvetica"/>
              </a:rPr>
              <a:t>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9887" y="6422053"/>
            <a:ext cx="171393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1000" b="1" dirty="0">
                <a:solidFill>
                  <a:srgbClr val="FFFFFF">
                    <a:lumMod val="75000"/>
                  </a:srgbClr>
                </a:solidFill>
                <a:latin typeface="Proxima Nova" panose="02000506030000020004" pitchFamily="2" charset="0"/>
              </a:rPr>
              <a:t>STRICTLY CONFIDENTIAL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36486"/>
            <a:ext cx="284085" cy="648070"/>
          </a:xfrm>
          <a:prstGeom prst="rect">
            <a:avLst/>
          </a:prstGeom>
          <a:solidFill>
            <a:srgbClr val="095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F5F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96972" y="435006"/>
            <a:ext cx="9795028" cy="648070"/>
          </a:xfrm>
          <a:prstGeom prst="rect">
            <a:avLst/>
          </a:prstGeom>
          <a:solidFill>
            <a:srgbClr val="095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F5FC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1" y="465058"/>
            <a:ext cx="1641750" cy="5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819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63510" imgH="10049510" progId="TCLayout.ActiveDocument.1">
                  <p:embed/>
                </p:oleObj>
              </mc:Choice>
              <mc:Fallback>
                <p:oleObj name="think-cell Slide" r:id="rId3" imgW="7763510" imgH="1004951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>
              <a:defRPr sz="3200" b="1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r>
              <a:rPr lang="en-SG" dirty="0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fld id="{8F0C0242-A9AE-48F8-BAC2-207D50E06550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1337" y="1284287"/>
            <a:ext cx="11329326" cy="13644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16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6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38400" y="288000"/>
            <a:ext cx="1522926" cy="472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974134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67136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145657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886654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101989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2253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823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293069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766251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598352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524493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380448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526693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6037263"/>
            <a:ext cx="19192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4890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340" y="280194"/>
            <a:ext cx="9536418" cy="58477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lang="en-SG" sz="3200" b="1" kern="1200" dirty="0">
                <a:solidFill>
                  <a:srgbClr val="1B126C"/>
                </a:solidFill>
                <a:latin typeface="Franklin Gothic Demi" panose="020B0603020102020204" pitchFamily="34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GB" altLang="zh-CN"/>
              <a:t>Click to edit Master title style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58748" y="1853294"/>
            <a:ext cx="469901" cy="4302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12099" y="1853294"/>
            <a:ext cx="469901" cy="4302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628649" y="1853293"/>
            <a:ext cx="10883449" cy="43025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Franklin Gothic Medium Cond" panose="020B0606030402020204" pitchFamily="34" charset="0"/>
              <a:buChar char="▫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Franklin Gothic Medium Cond" panose="020B0606030402020204" pitchFamily="34" charset="0"/>
              <a:buChar char="∙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SG" sz="1600" kern="1200" dirty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28649" y="6473825"/>
            <a:ext cx="4341284" cy="381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add footnote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068361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991858"/>
            <a:ext cx="11329326" cy="13644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16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6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400" y="288000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6185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5183740" y="1657267"/>
            <a:ext cx="7052629" cy="3967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38895" y="-127322"/>
            <a:ext cx="12419634" cy="714158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4F5FC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64" y="2766218"/>
            <a:ext cx="7226215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5000">
                <a:solidFill>
                  <a:schemeClr val="accent5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9164" y="6480857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F4F5FC"/>
                </a:solidFill>
              </a:rPr>
              <a:t>Highly Confidential</a:t>
            </a:r>
            <a:endParaRPr lang="en-US" dirty="0">
              <a:solidFill>
                <a:srgbClr val="F4F5FC"/>
              </a:solidFill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956803" y="6037265"/>
            <a:ext cx="1919289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34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871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8" y="81226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solidFill>
                  <a:schemeClr val="accent2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447850"/>
            <a:ext cx="11329326" cy="15029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24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8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508436" y="52197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5961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2426" y="2828925"/>
            <a:ext cx="386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9561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6037263"/>
            <a:ext cx="19192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8876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76507" y="701675"/>
            <a:ext cx="2514600" cy="34564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229207" y="701675"/>
            <a:ext cx="2514600" cy="1975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29207" y="2716213"/>
            <a:ext cx="2514600" cy="34564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76507" y="4200525"/>
            <a:ext cx="2514600" cy="1975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681570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2828925"/>
            <a:ext cx="386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2372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447850"/>
            <a:ext cx="11329326" cy="15029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24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8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579300" y="-14760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8735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Slid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0" y="1701800"/>
            <a:ext cx="8077200" cy="5144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 dirty="0">
              <a:solidFill>
                <a:srgbClr val="F4F5FC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340" y="280194"/>
            <a:ext cx="9536418" cy="58477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lang="en-SG" sz="3200" b="1" kern="1200" dirty="0">
                <a:solidFill>
                  <a:srgbClr val="1B126C"/>
                </a:solidFill>
                <a:latin typeface="Franklin Gothic Demi" panose="020B0603020102020204" pitchFamily="34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676161-B8B3-4BA2-B113-47687126B8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28649" y="6473825"/>
            <a:ext cx="4341284" cy="381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add footnote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AAB2B8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492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3AAC-2832-724F-8A26-2B0A5653DA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4"/>
          <p:cNvSpPr txBox="1"/>
          <p:nvPr/>
        </p:nvSpPr>
        <p:spPr>
          <a:xfrm>
            <a:off x="11580643" y="6430321"/>
            <a:ext cx="372218" cy="230832"/>
          </a:xfrm>
          <a:prstGeom prst="rect">
            <a:avLst/>
          </a:prstGeom>
          <a:ln w="12700">
            <a:miter lim="400000"/>
          </a:ln>
        </p:spPr>
        <p:txBody>
          <a:bodyPr wrap="none" tIns="45720" bIns="45720" anchor="ctr">
            <a:spAutoFit/>
          </a:bodyPr>
          <a:lstStyle/>
          <a:p>
            <a:pPr algn="r" hangingPunct="0">
              <a:defRPr sz="160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defRPr>
            </a:pPr>
            <a:fld id="{86CB4B4D-7CA3-9044-876B-883B54F8677D}" type="slidenum">
              <a:rPr sz="900" b="1" kern="0">
                <a:solidFill>
                  <a:srgbClr val="FFFFFF">
                    <a:lumMod val="75000"/>
                  </a:srgbClr>
                </a:solidFill>
                <a:latin typeface="Futura" panose="020B0602020204020303" pitchFamily="34" charset="-79"/>
                <a:cs typeface="Futura" panose="020B0602020204020303" pitchFamily="34" charset="-79"/>
                <a:sym typeface="Helvetica"/>
              </a:rPr>
              <a:t>‹#›</a:t>
            </a:fld>
            <a:r>
              <a:rPr sz="800" kern="0" dirty="0">
                <a:solidFill>
                  <a:srgbClr val="FFFFFF">
                    <a:lumMod val="75000"/>
                  </a:srgbClr>
                </a:solidFill>
                <a:latin typeface="Helvetica"/>
                <a:sym typeface="Helvetica"/>
              </a:rPr>
              <a:t>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9887" y="6422053"/>
            <a:ext cx="171393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1000" b="1" dirty="0">
                <a:solidFill>
                  <a:srgbClr val="FFFFFF">
                    <a:lumMod val="75000"/>
                  </a:srgbClr>
                </a:solidFill>
                <a:latin typeface="Proxima Nova" panose="02000506030000020004" pitchFamily="2" charset="0"/>
              </a:rPr>
              <a:t>STRICTLY CONFIDENTIAL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36486"/>
            <a:ext cx="284085" cy="648070"/>
          </a:xfrm>
          <a:prstGeom prst="rect">
            <a:avLst/>
          </a:prstGeom>
          <a:solidFill>
            <a:srgbClr val="095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F5F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96972" y="435006"/>
            <a:ext cx="9795028" cy="648070"/>
          </a:xfrm>
          <a:prstGeom prst="rect">
            <a:avLst/>
          </a:prstGeom>
          <a:solidFill>
            <a:srgbClr val="095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F5FC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1" y="465058"/>
            <a:ext cx="1641750" cy="5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89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63510" imgH="10049510" progId="TCLayout.ActiveDocument.1">
                  <p:embed/>
                </p:oleObj>
              </mc:Choice>
              <mc:Fallback>
                <p:oleObj name="think-cell Slide" r:id="rId3" imgW="7763510" imgH="1004951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>
              <a:defRPr sz="3200" b="1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r>
              <a:rPr lang="en-SG" dirty="0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fld id="{8F0C0242-A9AE-48F8-BAC2-207D50E06550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1337" y="1284287"/>
            <a:ext cx="11329326" cy="13644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16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6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38400" y="288000"/>
            <a:ext cx="1522926" cy="472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5916997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5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84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135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378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311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85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620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450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83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275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666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70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6037263"/>
            <a:ext cx="19192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2152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340" y="280194"/>
            <a:ext cx="9536418" cy="58477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lang="en-SG" sz="3200" b="1" kern="1200" dirty="0">
                <a:solidFill>
                  <a:srgbClr val="1B126C"/>
                </a:solidFill>
                <a:latin typeface="Franklin Gothic Demi" panose="020B0603020102020204" pitchFamily="34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GB" altLang="zh-CN"/>
              <a:t>Click to edit Master title style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58748" y="1853294"/>
            <a:ext cx="469901" cy="4302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12099" y="1853294"/>
            <a:ext cx="469901" cy="4302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628649" y="1853293"/>
            <a:ext cx="10883449" cy="43025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Franklin Gothic Medium Cond" panose="020B0606030402020204" pitchFamily="34" charset="0"/>
              <a:buChar char="▫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Franklin Gothic Medium Cond" panose="020B0606030402020204" pitchFamily="34" charset="0"/>
              <a:buChar char="∙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SG" sz="1600" kern="1200" dirty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28649" y="6473825"/>
            <a:ext cx="4341284" cy="381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add footnote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046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991858"/>
            <a:ext cx="11329326" cy="13644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16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6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400" y="288000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0050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5183740" y="1657267"/>
            <a:ext cx="7052629" cy="3967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38895" y="-127322"/>
            <a:ext cx="12419634" cy="714158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4F5FC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64" y="2766218"/>
            <a:ext cx="7226215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5000">
                <a:solidFill>
                  <a:schemeClr val="accent5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9164" y="6480857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F4F5FC"/>
                </a:solidFill>
              </a:rPr>
              <a:t>Highly Confidential</a:t>
            </a:r>
            <a:endParaRPr lang="en-US" dirty="0">
              <a:solidFill>
                <a:srgbClr val="F4F5FC"/>
              </a:solidFill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956803" y="6037265"/>
            <a:ext cx="1919289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0714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8" y="81226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solidFill>
                  <a:schemeClr val="accent2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447850"/>
            <a:ext cx="11329326" cy="15029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24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8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508436" y="52197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6976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2426" y="2828925"/>
            <a:ext cx="386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2118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6037263"/>
            <a:ext cx="19192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5699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76507" y="701675"/>
            <a:ext cx="2514600" cy="34564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229207" y="701675"/>
            <a:ext cx="2514600" cy="1975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29207" y="2716213"/>
            <a:ext cx="2514600" cy="34564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76507" y="4200525"/>
            <a:ext cx="2514600" cy="1975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714920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2828925"/>
            <a:ext cx="386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7189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447850"/>
            <a:ext cx="11329326" cy="15029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24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8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579300" y="-14760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74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621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Slid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0" y="1701800"/>
            <a:ext cx="8077200" cy="5144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 dirty="0">
              <a:solidFill>
                <a:srgbClr val="F4F5FC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340" y="280194"/>
            <a:ext cx="9536418" cy="58477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lang="en-SG" sz="3200" b="1" kern="1200" dirty="0">
                <a:solidFill>
                  <a:srgbClr val="1B126C"/>
                </a:solidFill>
                <a:latin typeface="Franklin Gothic Demi" panose="020B0603020102020204" pitchFamily="34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676161-B8B3-4BA2-B113-47687126B8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28649" y="6473825"/>
            <a:ext cx="4341284" cy="381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add footnote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AAB2B8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8483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3AAC-2832-724F-8A26-2B0A5653DA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4"/>
          <p:cNvSpPr txBox="1"/>
          <p:nvPr/>
        </p:nvSpPr>
        <p:spPr>
          <a:xfrm>
            <a:off x="11580643" y="6430321"/>
            <a:ext cx="372218" cy="230832"/>
          </a:xfrm>
          <a:prstGeom prst="rect">
            <a:avLst/>
          </a:prstGeom>
          <a:ln w="12700">
            <a:miter lim="400000"/>
          </a:ln>
        </p:spPr>
        <p:txBody>
          <a:bodyPr wrap="none" tIns="45720" bIns="45720" anchor="ctr">
            <a:spAutoFit/>
          </a:bodyPr>
          <a:lstStyle/>
          <a:p>
            <a:pPr algn="r" hangingPunct="0">
              <a:defRPr sz="160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defRPr>
            </a:pPr>
            <a:fld id="{86CB4B4D-7CA3-9044-876B-883B54F8677D}" type="slidenum">
              <a:rPr sz="900" b="1" kern="0">
                <a:solidFill>
                  <a:srgbClr val="FFFFFF">
                    <a:lumMod val="75000"/>
                  </a:srgbClr>
                </a:solidFill>
                <a:latin typeface="Futura" panose="020B0602020204020303" pitchFamily="34" charset="-79"/>
                <a:cs typeface="Futura" panose="020B0602020204020303" pitchFamily="34" charset="-79"/>
                <a:sym typeface="Helvetica"/>
              </a:rPr>
              <a:t>‹#›</a:t>
            </a:fld>
            <a:r>
              <a:rPr sz="800" kern="0" dirty="0">
                <a:solidFill>
                  <a:srgbClr val="FFFFFF">
                    <a:lumMod val="75000"/>
                  </a:srgbClr>
                </a:solidFill>
                <a:latin typeface="Helvetica"/>
                <a:sym typeface="Helvetica"/>
              </a:rPr>
              <a:t>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9887" y="6422053"/>
            <a:ext cx="171393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1000" b="1" dirty="0">
                <a:solidFill>
                  <a:srgbClr val="FFFFFF">
                    <a:lumMod val="75000"/>
                  </a:srgbClr>
                </a:solidFill>
                <a:latin typeface="Proxima Nova" panose="02000506030000020004" pitchFamily="2" charset="0"/>
              </a:rPr>
              <a:t>STRICTLY CONFIDENTIAL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36486"/>
            <a:ext cx="284085" cy="648070"/>
          </a:xfrm>
          <a:prstGeom prst="rect">
            <a:avLst/>
          </a:prstGeom>
          <a:solidFill>
            <a:srgbClr val="095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F5F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96972" y="435006"/>
            <a:ext cx="9795028" cy="648070"/>
          </a:xfrm>
          <a:prstGeom prst="rect">
            <a:avLst/>
          </a:prstGeom>
          <a:solidFill>
            <a:srgbClr val="095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F5FC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1" y="465058"/>
            <a:ext cx="1641750" cy="5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391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63510" imgH="10049510" progId="TCLayout.ActiveDocument.1">
                  <p:embed/>
                </p:oleObj>
              </mc:Choice>
              <mc:Fallback>
                <p:oleObj name="think-cell Slide" r:id="rId3" imgW="7763510" imgH="1004951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>
              <a:defRPr sz="3200" b="1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r>
              <a:rPr lang="en-SG" dirty="0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fld id="{8F0C0242-A9AE-48F8-BAC2-207D50E06550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1337" y="1284287"/>
            <a:ext cx="11329326" cy="13644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16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6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38400" y="288000"/>
            <a:ext cx="1522926" cy="472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595736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3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5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oleObject" Target="../embeddings/oleObject3.bin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5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oleObject" Target="../embeddings/oleObject5.bin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7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4808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ea typeface="Roboto Condensed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750" y="6480858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515A60"/>
                </a:solidFill>
                <a:latin typeface="Helvetica" panose="020B0604020202020204" pitchFamily="34" charset="0"/>
                <a:ea typeface="Roboto Condensed Light" pitchFamily="2" charset="0"/>
                <a:cs typeface="Roboto Condensed Light" pitchFamily="2" charset="0"/>
              </a:defRPr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70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4808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ea typeface="Roboto Condensed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750" y="6480858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515A60"/>
                </a:solidFill>
                <a:latin typeface="Helvetica" panose="020B0604020202020204" pitchFamily="34" charset="0"/>
                <a:ea typeface="Roboto Condensed Light" pitchFamily="2" charset="0"/>
                <a:cs typeface="Roboto Condensed Light" pitchFamily="2" charset="0"/>
              </a:defRPr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81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A109F-2D3F-9C4A-9D94-2A63D4BBDA5A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1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4808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ea typeface="Roboto Condensed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750" y="6480858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515A60"/>
                </a:solidFill>
                <a:latin typeface="Helvetica" panose="020B0604020202020204" pitchFamily="34" charset="0"/>
                <a:ea typeface="Roboto Condensed Light" pitchFamily="2" charset="0"/>
                <a:cs typeface="Roboto Condensed Light" pitchFamily="2" charset="0"/>
              </a:defRPr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36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C9E9-C210-57AE-F52C-1336E73A80E9}"/>
              </a:ext>
            </a:extLst>
          </p:cNvPr>
          <p:cNvSpPr txBox="1"/>
          <p:nvPr/>
        </p:nvSpPr>
        <p:spPr>
          <a:xfrm>
            <a:off x="360218" y="2571982"/>
            <a:ext cx="7959868" cy="15010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Account Takeover (ATO) Update</a:t>
            </a:r>
            <a:endParaRPr lang="en-US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FF273-2C54-3CE6-0D1F-58C210149A27}"/>
              </a:ext>
            </a:extLst>
          </p:cNvPr>
          <p:cNvSpPr txBox="1"/>
          <p:nvPr/>
        </p:nvSpPr>
        <p:spPr>
          <a:xfrm>
            <a:off x="6252289" y="4073067"/>
            <a:ext cx="2175274" cy="3248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5 Aug 2022</a:t>
            </a:r>
          </a:p>
        </p:txBody>
      </p:sp>
    </p:spTree>
    <p:extLst>
      <p:ext uri="{BB962C8B-B14F-4D97-AF65-F5344CB8AC3E}">
        <p14:creationId xmlns:p14="http://schemas.microsoft.com/office/powerpoint/2010/main" val="420598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1F3B-3683-E6A9-52A1-FCEF86BA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43" y="2844226"/>
            <a:ext cx="9536418" cy="584774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Thanks everybody!!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D4BC1-EB92-2AAA-359C-BF2066C24D4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31AE1B9-2BEB-852D-0570-8D2EA351C0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8C395-1283-4E41-8724-2D9F689566D8}" type="slidenum">
              <a:rPr lang="en-SG" smtClean="0"/>
              <a:pPr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784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1F3B-3683-E6A9-52A1-FCEF86BA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D4BC1-EB92-2AAA-359C-BF2066C24D4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E39E5411-81A2-89BE-9C61-238C3B7E6C83}"/>
              </a:ext>
            </a:extLst>
          </p:cNvPr>
          <p:cNvSpPr txBox="1"/>
          <p:nvPr/>
        </p:nvSpPr>
        <p:spPr>
          <a:xfrm>
            <a:off x="616812" y="1182105"/>
            <a:ext cx="1029407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CN" sz="2300" dirty="0">
                <a:solidFill>
                  <a:srgbClr val="002060"/>
                </a:solidFill>
              </a:rPr>
              <a:t>Background of ATO;</a:t>
            </a:r>
          </a:p>
          <a:p>
            <a:pPr marL="457200" indent="-457200">
              <a:buFont typeface="+mj-lt"/>
              <a:buAutoNum type="arabicParenR"/>
            </a:pPr>
            <a:endParaRPr lang="en-US" altLang="zh-CN" sz="23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CN" sz="2300" dirty="0">
                <a:solidFill>
                  <a:srgbClr val="002060"/>
                </a:solidFill>
              </a:rPr>
              <a:t>2 important MOs of ATO;</a:t>
            </a:r>
          </a:p>
          <a:p>
            <a:pPr marL="457200" indent="-457200">
              <a:buFont typeface="+mj-lt"/>
              <a:buAutoNum type="arabicParenR"/>
            </a:pPr>
            <a:endParaRPr lang="en-US" altLang="zh-CN" sz="23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CN" sz="2300" dirty="0">
                <a:solidFill>
                  <a:srgbClr val="002060"/>
                </a:solidFill>
              </a:rPr>
              <a:t>Big picture for ATO detection; </a:t>
            </a:r>
          </a:p>
          <a:p>
            <a:pPr marL="457200" indent="-457200">
              <a:buFont typeface="+mj-lt"/>
              <a:buAutoNum type="arabicParenR"/>
            </a:pPr>
            <a:endParaRPr lang="en-US" altLang="zh-CN" sz="23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CN" sz="2300" dirty="0">
                <a:solidFill>
                  <a:srgbClr val="002060"/>
                </a:solidFill>
              </a:rPr>
              <a:t>Models result in 2 different scenarios;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Login step;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Order-create step;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3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CN" sz="2300" dirty="0">
                <a:solidFill>
                  <a:srgbClr val="002060"/>
                </a:solidFill>
              </a:rPr>
              <a:t>Thanks;</a:t>
            </a:r>
          </a:p>
          <a:p>
            <a:endParaRPr lang="en-US" altLang="zh-CN" sz="23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300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31AE1B9-2BEB-852D-0570-8D2EA351C0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8C395-1283-4E41-8724-2D9F689566D8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206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D4BC1-EB92-2AAA-359C-BF2066C24D4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8648" y="6287678"/>
            <a:ext cx="5467351" cy="567147"/>
          </a:xfrm>
        </p:spPr>
        <p:txBody>
          <a:bodyPr>
            <a:normAutofit/>
          </a:bodyPr>
          <a:lstStyle/>
          <a:p>
            <a:r>
              <a:rPr lang="en-US" dirty="0"/>
              <a:t>‘</a:t>
            </a:r>
            <a:r>
              <a:rPr lang="en-US" dirty="0" err="1"/>
              <a:t>num_cc_ato</a:t>
            </a:r>
            <a:r>
              <a:rPr lang="en-US" dirty="0"/>
              <a:t>': number of CC tickets whose case reasons are ATO;</a:t>
            </a:r>
          </a:p>
          <a:p>
            <a:r>
              <a:rPr lang="en-US" dirty="0"/>
              <a:t>‘</a:t>
            </a:r>
            <a:r>
              <a:rPr lang="en-US" dirty="0" err="1"/>
              <a:t>num_cc_ato_order</a:t>
            </a:r>
            <a:r>
              <a:rPr lang="en-US" dirty="0"/>
              <a:t>’: number of CC tickets which are additionally attached with ‘</a:t>
            </a:r>
            <a:r>
              <a:rPr lang="en-US" dirty="0" err="1"/>
              <a:t>order_id</a:t>
            </a:r>
            <a:r>
              <a:rPr lang="en-US" dirty="0"/>
              <a:t>’;</a:t>
            </a:r>
          </a:p>
          <a:p>
            <a:r>
              <a:rPr lang="en-US" dirty="0"/>
              <a:t>‘</a:t>
            </a:r>
            <a:r>
              <a:rPr lang="en-US" dirty="0" err="1"/>
              <a:t>num_cc_ato_tag_seller_scam</a:t>
            </a:r>
            <a:r>
              <a:rPr lang="en-US" dirty="0"/>
              <a:t>’: number of CC tickets which are tagged with ‘scam seller’;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B04A2-B3CC-D6C4-8F38-31C15FD0D97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478C395-1283-4E41-8724-2D9F689566D8}" type="slidenum">
              <a:rPr lang="en-SG" smtClean="0"/>
              <a:t>3</a:t>
            </a:fld>
            <a:endParaRPr lang="en-S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6684594-35EA-3772-F1F3-6D226198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40" y="280194"/>
            <a:ext cx="9536418" cy="58477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Background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8EB96EC-D05F-043F-BB60-0747333E6A4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8C395-1283-4E41-8724-2D9F689566D8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529F78D5-B47A-7455-1792-8400D04C359F}"/>
              </a:ext>
            </a:extLst>
          </p:cNvPr>
          <p:cNvSpPr txBox="1"/>
          <p:nvPr/>
        </p:nvSpPr>
        <p:spPr>
          <a:xfrm>
            <a:off x="616812" y="1182105"/>
            <a:ext cx="102940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ATO definition: </a:t>
            </a:r>
            <a:r>
              <a:rPr lang="en-US" altLang="zh-CN" sz="2300" b="1" u="sng" dirty="0">
                <a:solidFill>
                  <a:srgbClr val="002060"/>
                </a:solidFill>
              </a:rPr>
              <a:t>Fake-owners</a:t>
            </a:r>
            <a:r>
              <a:rPr lang="en-US" altLang="zh-CN" sz="2300" dirty="0">
                <a:solidFill>
                  <a:srgbClr val="002060"/>
                </a:solidFill>
              </a:rPr>
              <a:t> use all tricks to achieve true-owners’ 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Aim: Use true-owners’ money to </a:t>
            </a:r>
            <a:r>
              <a:rPr lang="en-US" altLang="zh-CN" sz="2300" b="1" u="sng" dirty="0">
                <a:solidFill>
                  <a:srgbClr val="002060"/>
                </a:solidFill>
              </a:rPr>
              <a:t>make profit directly</a:t>
            </a:r>
            <a:r>
              <a:rPr lang="en-US" altLang="zh-CN" sz="2300" dirty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3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Distribution of ATO Cases:</a:t>
            </a:r>
          </a:p>
          <a:p>
            <a:endParaRPr lang="en-US" altLang="zh-CN" sz="23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300" dirty="0">
              <a:solidFill>
                <a:srgbClr val="002060"/>
              </a:solidFill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87C0EC7-4580-B691-94BC-8967A0EF1B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357304"/>
              </p:ext>
            </p:extLst>
          </p:nvPr>
        </p:nvGraphicFramePr>
        <p:xfrm>
          <a:off x="616812" y="2779712"/>
          <a:ext cx="4932836" cy="3116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C137B10-930D-764A-6DBC-531BE41097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123168"/>
              </p:ext>
            </p:extLst>
          </p:nvPr>
        </p:nvGraphicFramePr>
        <p:xfrm>
          <a:off x="5631465" y="2779712"/>
          <a:ext cx="5197599" cy="3116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484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7B45A40-73F9-D8DE-7B52-8C93DFAA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40" y="280194"/>
            <a:ext cx="9536418" cy="58477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 Important MOs</a:t>
            </a: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E9FE82A0-E990-FFB6-5333-7EB45FE84C3B}"/>
              </a:ext>
            </a:extLst>
          </p:cNvPr>
          <p:cNvSpPr txBox="1"/>
          <p:nvPr/>
        </p:nvSpPr>
        <p:spPr>
          <a:xfrm>
            <a:off x="440340" y="1082694"/>
            <a:ext cx="102940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Direct ATO</a:t>
            </a:r>
            <a:r>
              <a:rPr lang="zh-CN" altLang="en-US" sz="2300" dirty="0">
                <a:solidFill>
                  <a:srgbClr val="002060"/>
                </a:solidFill>
              </a:rPr>
              <a:t> </a:t>
            </a:r>
            <a:r>
              <a:rPr lang="en-US" altLang="zh-CN" sz="2300" dirty="0">
                <a:solidFill>
                  <a:srgbClr val="002060"/>
                </a:solidFill>
              </a:rPr>
              <a:t>Case (buyer id = </a:t>
            </a:r>
            <a:r>
              <a:rPr lang="en-SG" sz="2300" dirty="0">
                <a:solidFill>
                  <a:srgbClr val="002060"/>
                </a:solidFill>
              </a:rPr>
              <a:t>400007706358</a:t>
            </a:r>
            <a:r>
              <a:rPr lang="en-US" altLang="zh-CN" sz="2300" dirty="0">
                <a:solidFill>
                  <a:srgbClr val="002060"/>
                </a:solidFill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300" dirty="0">
              <a:solidFill>
                <a:srgbClr val="00206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88CF03-C3DF-EA2E-856A-CC79960F3CCA}"/>
              </a:ext>
            </a:extLst>
          </p:cNvPr>
          <p:cNvCxnSpPr/>
          <p:nvPr/>
        </p:nvCxnSpPr>
        <p:spPr>
          <a:xfrm>
            <a:off x="748145" y="2508582"/>
            <a:ext cx="9725891" cy="0"/>
          </a:xfrm>
          <a:prstGeom prst="straightConnector1">
            <a:avLst/>
          </a:prstGeom>
          <a:ln w="41275">
            <a:solidFill>
              <a:srgbClr val="1634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0AEFB22-81EB-C413-C1F2-85D0280A887F}"/>
              </a:ext>
            </a:extLst>
          </p:cNvPr>
          <p:cNvSpPr/>
          <p:nvPr/>
        </p:nvSpPr>
        <p:spPr>
          <a:xfrm>
            <a:off x="761992" y="5574446"/>
            <a:ext cx="152400" cy="152400"/>
          </a:xfrm>
          <a:prstGeom prst="ellipse">
            <a:avLst/>
          </a:prstGeom>
          <a:solidFill>
            <a:srgbClr val="F303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767790-B0BE-B5C1-1B02-4883E2AEA8CD}"/>
              </a:ext>
            </a:extLst>
          </p:cNvPr>
          <p:cNvSpPr/>
          <p:nvPr/>
        </p:nvSpPr>
        <p:spPr>
          <a:xfrm>
            <a:off x="761992" y="5893100"/>
            <a:ext cx="152400" cy="152400"/>
          </a:xfrm>
          <a:prstGeom prst="ellipse">
            <a:avLst/>
          </a:prstGeom>
          <a:solidFill>
            <a:srgbClr val="DE4A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B80150-743C-D29F-9100-445C82EC1F67}"/>
              </a:ext>
            </a:extLst>
          </p:cNvPr>
          <p:cNvSpPr/>
          <p:nvPr/>
        </p:nvSpPr>
        <p:spPr>
          <a:xfrm>
            <a:off x="761992" y="6211754"/>
            <a:ext cx="152400" cy="152400"/>
          </a:xfrm>
          <a:prstGeom prst="ellipse">
            <a:avLst/>
          </a:prstGeom>
          <a:solidFill>
            <a:srgbClr val="FF8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2">
            <a:extLst>
              <a:ext uri="{FF2B5EF4-FFF2-40B4-BE49-F238E27FC236}">
                <a16:creationId xmlns:a16="http://schemas.microsoft.com/office/drawing/2014/main" id="{DB72E811-EF89-4732-0B4E-7DF469372772}"/>
              </a:ext>
            </a:extLst>
          </p:cNvPr>
          <p:cNvSpPr txBox="1"/>
          <p:nvPr/>
        </p:nvSpPr>
        <p:spPr>
          <a:xfrm>
            <a:off x="914392" y="5520246"/>
            <a:ext cx="8638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</a:rPr>
              <a:t>Latest Normal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002060"/>
              </a:solidFill>
            </a:endParaRP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id="{195155C6-2827-D23C-CF64-81516A8378D7}"/>
              </a:ext>
            </a:extLst>
          </p:cNvPr>
          <p:cNvSpPr txBox="1"/>
          <p:nvPr/>
        </p:nvSpPr>
        <p:spPr>
          <a:xfrm>
            <a:off x="914392" y="5832824"/>
            <a:ext cx="8638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</a:rPr>
              <a:t>Abnormal Login</a:t>
            </a: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8D31C08B-E1CF-1AD3-E7F6-E9596465D64D}"/>
              </a:ext>
            </a:extLst>
          </p:cNvPr>
          <p:cNvSpPr txBox="1"/>
          <p:nvPr/>
        </p:nvSpPr>
        <p:spPr>
          <a:xfrm>
            <a:off x="914392" y="6156244"/>
            <a:ext cx="8638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</a:rPr>
              <a:t>Abnormal Order Create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2AEB9C-2B92-904E-9EDF-5924E4E4D5F0}"/>
              </a:ext>
            </a:extLst>
          </p:cNvPr>
          <p:cNvSpPr/>
          <p:nvPr/>
        </p:nvSpPr>
        <p:spPr>
          <a:xfrm>
            <a:off x="1184128" y="2432382"/>
            <a:ext cx="152400" cy="152400"/>
          </a:xfrm>
          <a:prstGeom prst="ellipse">
            <a:avLst/>
          </a:prstGeom>
          <a:solidFill>
            <a:srgbClr val="F303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297896-BFD4-AFB3-767F-48F2479D2EEC}"/>
              </a:ext>
            </a:extLst>
          </p:cNvPr>
          <p:cNvSpPr/>
          <p:nvPr/>
        </p:nvSpPr>
        <p:spPr>
          <a:xfrm>
            <a:off x="6722896" y="2441841"/>
            <a:ext cx="152400" cy="152400"/>
          </a:xfrm>
          <a:prstGeom prst="ellipse">
            <a:avLst/>
          </a:prstGeom>
          <a:solidFill>
            <a:srgbClr val="DE4A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647A36F-71C0-A328-E7D1-720160D36A5B}"/>
              </a:ext>
            </a:extLst>
          </p:cNvPr>
          <p:cNvSpPr/>
          <p:nvPr/>
        </p:nvSpPr>
        <p:spPr>
          <a:xfrm>
            <a:off x="8458032" y="2431361"/>
            <a:ext cx="152400" cy="152400"/>
          </a:xfrm>
          <a:prstGeom prst="ellipse">
            <a:avLst/>
          </a:prstGeom>
          <a:solidFill>
            <a:srgbClr val="FF8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2">
            <a:extLst>
              <a:ext uri="{FF2B5EF4-FFF2-40B4-BE49-F238E27FC236}">
                <a16:creationId xmlns:a16="http://schemas.microsoft.com/office/drawing/2014/main" id="{9B7158F9-9B09-02D5-62E3-39591F1CC862}"/>
              </a:ext>
            </a:extLst>
          </p:cNvPr>
          <p:cNvSpPr txBox="1"/>
          <p:nvPr/>
        </p:nvSpPr>
        <p:spPr>
          <a:xfrm>
            <a:off x="608725" y="2698522"/>
            <a:ext cx="1295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</a:rPr>
              <a:t>03-12 22:58:35</a:t>
            </a: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id="{4F65D419-AFC8-8890-721B-A835FCC02CA9}"/>
              </a:ext>
            </a:extLst>
          </p:cNvPr>
          <p:cNvSpPr txBox="1"/>
          <p:nvPr/>
        </p:nvSpPr>
        <p:spPr>
          <a:xfrm>
            <a:off x="6191625" y="2697501"/>
            <a:ext cx="1295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</a:rPr>
              <a:t>03-14 16:54:13</a:t>
            </a:r>
          </a:p>
        </p:txBody>
      </p:sp>
      <p:sp>
        <p:nvSpPr>
          <p:cNvPr id="22" name="文本框 2">
            <a:extLst>
              <a:ext uri="{FF2B5EF4-FFF2-40B4-BE49-F238E27FC236}">
                <a16:creationId xmlns:a16="http://schemas.microsoft.com/office/drawing/2014/main" id="{9CF777D2-1045-B314-1D53-9ABA1774CC93}"/>
              </a:ext>
            </a:extLst>
          </p:cNvPr>
          <p:cNvSpPr txBox="1"/>
          <p:nvPr/>
        </p:nvSpPr>
        <p:spPr>
          <a:xfrm>
            <a:off x="7886312" y="2697501"/>
            <a:ext cx="1295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</a:rPr>
              <a:t>03-14 19:12:01</a:t>
            </a:r>
          </a:p>
        </p:txBody>
      </p:sp>
      <p:sp>
        <p:nvSpPr>
          <p:cNvPr id="23" name="文本框 2">
            <a:extLst>
              <a:ext uri="{FF2B5EF4-FFF2-40B4-BE49-F238E27FC236}">
                <a16:creationId xmlns:a16="http://schemas.microsoft.com/office/drawing/2014/main" id="{65D109A2-7B03-88A1-7A56-2B70EC031410}"/>
              </a:ext>
            </a:extLst>
          </p:cNvPr>
          <p:cNvSpPr txBox="1"/>
          <p:nvPr/>
        </p:nvSpPr>
        <p:spPr>
          <a:xfrm>
            <a:off x="440340" y="3258247"/>
            <a:ext cx="102940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Scam-Seller ATO Case (buyer id = </a:t>
            </a:r>
            <a:r>
              <a:rPr lang="en-SG" sz="2300" dirty="0">
                <a:solidFill>
                  <a:srgbClr val="002060"/>
                </a:solidFill>
              </a:rPr>
              <a:t>400325922966</a:t>
            </a:r>
            <a:r>
              <a:rPr lang="en-US" altLang="zh-CN" sz="2300" dirty="0">
                <a:solidFill>
                  <a:srgbClr val="002060"/>
                </a:solidFill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300" dirty="0">
              <a:solidFill>
                <a:srgbClr val="00206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A1304D-61C2-1798-58AF-13FC1B8E45FD}"/>
              </a:ext>
            </a:extLst>
          </p:cNvPr>
          <p:cNvCxnSpPr/>
          <p:nvPr/>
        </p:nvCxnSpPr>
        <p:spPr>
          <a:xfrm>
            <a:off x="748145" y="4502498"/>
            <a:ext cx="9725891" cy="0"/>
          </a:xfrm>
          <a:prstGeom prst="straightConnector1">
            <a:avLst/>
          </a:prstGeom>
          <a:ln w="41275">
            <a:solidFill>
              <a:srgbClr val="1634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C07C0359-F241-1DFC-948B-8E8B77C23287}"/>
              </a:ext>
            </a:extLst>
          </p:cNvPr>
          <p:cNvSpPr/>
          <p:nvPr/>
        </p:nvSpPr>
        <p:spPr>
          <a:xfrm rot="16200000">
            <a:off x="7525039" y="1422809"/>
            <a:ext cx="242416" cy="1623576"/>
          </a:xfrm>
          <a:prstGeom prst="rightBrace">
            <a:avLst/>
          </a:prstGeom>
          <a:ln w="25400">
            <a:solidFill>
              <a:srgbClr val="1634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本框 2">
            <a:extLst>
              <a:ext uri="{FF2B5EF4-FFF2-40B4-BE49-F238E27FC236}">
                <a16:creationId xmlns:a16="http://schemas.microsoft.com/office/drawing/2014/main" id="{3E461446-5D7E-DE2B-EF4F-95A202CECF8A}"/>
              </a:ext>
            </a:extLst>
          </p:cNvPr>
          <p:cNvSpPr txBox="1"/>
          <p:nvPr/>
        </p:nvSpPr>
        <p:spPr>
          <a:xfrm>
            <a:off x="6820604" y="1767511"/>
            <a:ext cx="177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</a:rPr>
              <a:t>Account info-change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6EB1F0-AD13-D657-2706-18192CB459F7}"/>
              </a:ext>
            </a:extLst>
          </p:cNvPr>
          <p:cNvSpPr/>
          <p:nvPr/>
        </p:nvSpPr>
        <p:spPr>
          <a:xfrm>
            <a:off x="3532900" y="5597656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文本框 2">
            <a:extLst>
              <a:ext uri="{FF2B5EF4-FFF2-40B4-BE49-F238E27FC236}">
                <a16:creationId xmlns:a16="http://schemas.microsoft.com/office/drawing/2014/main" id="{9359FB30-A0A3-EBB1-B9E4-4148FDF421BC}"/>
              </a:ext>
            </a:extLst>
          </p:cNvPr>
          <p:cNvSpPr txBox="1"/>
          <p:nvPr/>
        </p:nvSpPr>
        <p:spPr>
          <a:xfrm>
            <a:off x="3685300" y="5543456"/>
            <a:ext cx="8638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</a:rPr>
              <a:t>Abnormal Order Cancel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74EF40-4361-3128-4648-C6E8A4CBD0D0}"/>
              </a:ext>
            </a:extLst>
          </p:cNvPr>
          <p:cNvSpPr/>
          <p:nvPr/>
        </p:nvSpPr>
        <p:spPr>
          <a:xfrm>
            <a:off x="1184128" y="4437399"/>
            <a:ext cx="152400" cy="152400"/>
          </a:xfrm>
          <a:prstGeom prst="ellipse">
            <a:avLst/>
          </a:prstGeom>
          <a:solidFill>
            <a:srgbClr val="FF8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文本框 2">
            <a:extLst>
              <a:ext uri="{FF2B5EF4-FFF2-40B4-BE49-F238E27FC236}">
                <a16:creationId xmlns:a16="http://schemas.microsoft.com/office/drawing/2014/main" id="{8B027C44-0BEC-829A-B4D9-F14EC664ED78}"/>
              </a:ext>
            </a:extLst>
          </p:cNvPr>
          <p:cNvSpPr txBox="1"/>
          <p:nvPr/>
        </p:nvSpPr>
        <p:spPr>
          <a:xfrm>
            <a:off x="688608" y="4715200"/>
            <a:ext cx="1295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</a:rPr>
              <a:t>06-19 22:58:35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C10980-B9F5-D699-BBC5-1A5BC0C2A4B8}"/>
              </a:ext>
            </a:extLst>
          </p:cNvPr>
          <p:cNvSpPr/>
          <p:nvPr/>
        </p:nvSpPr>
        <p:spPr>
          <a:xfrm>
            <a:off x="5111962" y="4432474"/>
            <a:ext cx="152400" cy="152400"/>
          </a:xfrm>
          <a:prstGeom prst="ellipse">
            <a:avLst/>
          </a:prstGeom>
          <a:solidFill>
            <a:srgbClr val="F303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文本框 2">
            <a:extLst>
              <a:ext uri="{FF2B5EF4-FFF2-40B4-BE49-F238E27FC236}">
                <a16:creationId xmlns:a16="http://schemas.microsoft.com/office/drawing/2014/main" id="{BA073A1E-C4C0-BE2B-1008-B6B5190D70FC}"/>
              </a:ext>
            </a:extLst>
          </p:cNvPr>
          <p:cNvSpPr txBox="1"/>
          <p:nvPr/>
        </p:nvSpPr>
        <p:spPr>
          <a:xfrm>
            <a:off x="4540242" y="4713063"/>
            <a:ext cx="1295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</a:rPr>
              <a:t>06-21 01:48:55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C5B5DD6-E720-AACB-C94C-35B67D4A4718}"/>
              </a:ext>
            </a:extLst>
          </p:cNvPr>
          <p:cNvSpPr/>
          <p:nvPr/>
        </p:nvSpPr>
        <p:spPr>
          <a:xfrm>
            <a:off x="7392324" y="4432474"/>
            <a:ext cx="152400" cy="152400"/>
          </a:xfrm>
          <a:prstGeom prst="ellipse">
            <a:avLst/>
          </a:prstGeom>
          <a:solidFill>
            <a:srgbClr val="DE4A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文本框 2">
            <a:extLst>
              <a:ext uri="{FF2B5EF4-FFF2-40B4-BE49-F238E27FC236}">
                <a16:creationId xmlns:a16="http://schemas.microsoft.com/office/drawing/2014/main" id="{F3B6E8B4-20AB-C7EB-6F72-D29FD169D198}"/>
              </a:ext>
            </a:extLst>
          </p:cNvPr>
          <p:cNvSpPr txBox="1"/>
          <p:nvPr/>
        </p:nvSpPr>
        <p:spPr>
          <a:xfrm>
            <a:off x="6820604" y="4713063"/>
            <a:ext cx="1295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</a:rPr>
              <a:t>06-21 16:01:51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B38AF17-4293-D195-A1F2-8D1E8D60364B}"/>
              </a:ext>
            </a:extLst>
          </p:cNvPr>
          <p:cNvSpPr/>
          <p:nvPr/>
        </p:nvSpPr>
        <p:spPr>
          <a:xfrm>
            <a:off x="8840563" y="4432474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2">
            <a:extLst>
              <a:ext uri="{FF2B5EF4-FFF2-40B4-BE49-F238E27FC236}">
                <a16:creationId xmlns:a16="http://schemas.microsoft.com/office/drawing/2014/main" id="{EB088E63-2EA9-7866-76AD-BB65E556714D}"/>
              </a:ext>
            </a:extLst>
          </p:cNvPr>
          <p:cNvSpPr txBox="1"/>
          <p:nvPr/>
        </p:nvSpPr>
        <p:spPr>
          <a:xfrm>
            <a:off x="8268843" y="4713063"/>
            <a:ext cx="1295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</a:rPr>
              <a:t>06-21 16:21:23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A7602942-5527-ED50-27E7-A923E8591552}"/>
              </a:ext>
            </a:extLst>
          </p:cNvPr>
          <p:cNvSpPr/>
          <p:nvPr/>
        </p:nvSpPr>
        <p:spPr>
          <a:xfrm rot="16200000">
            <a:off x="8106333" y="3547415"/>
            <a:ext cx="171263" cy="1377607"/>
          </a:xfrm>
          <a:prstGeom prst="rightBrace">
            <a:avLst/>
          </a:prstGeom>
          <a:ln w="25400">
            <a:solidFill>
              <a:srgbClr val="1634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2">
            <a:extLst>
              <a:ext uri="{FF2B5EF4-FFF2-40B4-BE49-F238E27FC236}">
                <a16:creationId xmlns:a16="http://schemas.microsoft.com/office/drawing/2014/main" id="{81164DE9-816F-E9D6-A944-04FF4DB3FEC1}"/>
              </a:ext>
            </a:extLst>
          </p:cNvPr>
          <p:cNvSpPr txBox="1"/>
          <p:nvPr/>
        </p:nvSpPr>
        <p:spPr>
          <a:xfrm>
            <a:off x="7355532" y="3765110"/>
            <a:ext cx="177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</a:rPr>
              <a:t>Account info-change</a:t>
            </a:r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EEBB9B1A-0E35-60E8-59EC-2F93BE3D5A2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8C395-1283-4E41-8724-2D9F689566D8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072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1F3B-3683-E6A9-52A1-FCEF86BA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Big picture for ATO detection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D4BC1-EB92-2AAA-359C-BF2066C24D4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33968A-F281-73A3-7CA8-57D4D29896ED}"/>
              </a:ext>
            </a:extLst>
          </p:cNvPr>
          <p:cNvSpPr/>
          <p:nvPr/>
        </p:nvSpPr>
        <p:spPr>
          <a:xfrm>
            <a:off x="1975868" y="3226050"/>
            <a:ext cx="1530256" cy="817420"/>
          </a:xfrm>
          <a:prstGeom prst="rect">
            <a:avLst/>
          </a:prstGeom>
          <a:solidFill>
            <a:srgbClr val="43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9FCFC1-ACC7-9824-E40F-63E52EA4451D}"/>
              </a:ext>
            </a:extLst>
          </p:cNvPr>
          <p:cNvSpPr/>
          <p:nvPr/>
        </p:nvSpPr>
        <p:spPr>
          <a:xfrm>
            <a:off x="6803297" y="4706426"/>
            <a:ext cx="1807303" cy="817420"/>
          </a:xfrm>
          <a:prstGeom prst="rect">
            <a:avLst/>
          </a:prstGeom>
          <a:solidFill>
            <a:srgbClr val="43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Order-create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65CA402D-FAA1-232D-5561-363DDB4941D5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506124" y="2154384"/>
            <a:ext cx="3285682" cy="1457533"/>
          </a:xfrm>
          <a:prstGeom prst="bentConnector3">
            <a:avLst/>
          </a:prstGeom>
          <a:ln w="22225">
            <a:solidFill>
              <a:srgbClr val="1634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D980791D-75C9-C3D5-B0E9-F650FE7114B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494635" y="3611917"/>
            <a:ext cx="3308662" cy="1503219"/>
          </a:xfrm>
          <a:prstGeom prst="bentConnector3">
            <a:avLst>
              <a:gd name="adj1" fmla="val 50000"/>
            </a:avLst>
          </a:prstGeom>
          <a:ln w="22225">
            <a:solidFill>
              <a:srgbClr val="1634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9E035A-A15B-1C92-B214-0A2DA01B2BB3}"/>
              </a:ext>
            </a:extLst>
          </p:cNvPr>
          <p:cNvSpPr/>
          <p:nvPr/>
        </p:nvSpPr>
        <p:spPr>
          <a:xfrm>
            <a:off x="6791806" y="1745674"/>
            <a:ext cx="1818794" cy="817420"/>
          </a:xfrm>
          <a:prstGeom prst="rect">
            <a:avLst/>
          </a:prstGeom>
          <a:solidFill>
            <a:srgbClr val="DE4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Info-change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994325-A943-B749-F839-5269AA3ED21B}"/>
              </a:ext>
            </a:extLst>
          </p:cNvPr>
          <p:cNvCxnSpPr>
            <a:cxnSpLocks/>
          </p:cNvCxnSpPr>
          <p:nvPr/>
        </p:nvCxnSpPr>
        <p:spPr>
          <a:xfrm>
            <a:off x="3506124" y="3607050"/>
            <a:ext cx="3285683" cy="0"/>
          </a:xfrm>
          <a:prstGeom prst="straightConnector1">
            <a:avLst/>
          </a:prstGeom>
          <a:ln w="22225">
            <a:solidFill>
              <a:srgbClr val="1634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20B1F2A-C2D2-0B44-BAFE-751B8FBA2B21}"/>
              </a:ext>
            </a:extLst>
          </p:cNvPr>
          <p:cNvSpPr/>
          <p:nvPr/>
        </p:nvSpPr>
        <p:spPr>
          <a:xfrm>
            <a:off x="6791807" y="3212195"/>
            <a:ext cx="1818793" cy="817420"/>
          </a:xfrm>
          <a:prstGeom prst="rect">
            <a:avLst/>
          </a:prstGeom>
          <a:solidFill>
            <a:srgbClr val="DE4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Refund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15FEF1-3FDE-7713-526C-E30C5D5E1290}"/>
              </a:ext>
            </a:extLst>
          </p:cNvPr>
          <p:cNvSpPr/>
          <p:nvPr/>
        </p:nvSpPr>
        <p:spPr>
          <a:xfrm>
            <a:off x="1975869" y="4029615"/>
            <a:ext cx="1530256" cy="504780"/>
          </a:xfrm>
          <a:prstGeom prst="rect">
            <a:avLst/>
          </a:prstGeom>
          <a:solidFill>
            <a:srgbClr val="F30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Scam-seller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34EF0-3A66-0B19-089C-B63CCCBA92B1}"/>
              </a:ext>
            </a:extLst>
          </p:cNvPr>
          <p:cNvSpPr/>
          <p:nvPr/>
        </p:nvSpPr>
        <p:spPr>
          <a:xfrm>
            <a:off x="6803507" y="5514858"/>
            <a:ext cx="1807093" cy="504780"/>
          </a:xfrm>
          <a:prstGeom prst="rect">
            <a:avLst/>
          </a:prstGeom>
          <a:solidFill>
            <a:srgbClr val="F30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 ATO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0D94C322-59C4-AC31-A2AA-57849DE03D4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8C395-1283-4E41-8724-2D9F689566D8}" type="slidenum">
              <a:rPr lang="en-SG" smtClean="0"/>
              <a:pPr/>
              <a:t>5</a:t>
            </a:fld>
            <a:endParaRPr lang="en-SG" dirty="0"/>
          </a:p>
        </p:txBody>
      </p:sp>
      <p:sp>
        <p:nvSpPr>
          <p:cNvPr id="29" name="文本框 2">
            <a:extLst>
              <a:ext uri="{FF2B5EF4-FFF2-40B4-BE49-F238E27FC236}">
                <a16:creationId xmlns:a16="http://schemas.microsoft.com/office/drawing/2014/main" id="{AD6A6A9D-C496-B058-15FA-05978334477A}"/>
              </a:ext>
            </a:extLst>
          </p:cNvPr>
          <p:cNvSpPr txBox="1"/>
          <p:nvPr/>
        </p:nvSpPr>
        <p:spPr>
          <a:xfrm>
            <a:off x="616812" y="1126685"/>
            <a:ext cx="1029407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Idea: For ATO detection, models should be made for different scenarios.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E0AD38-368C-9481-62E9-FBB2C333C993}"/>
              </a:ext>
            </a:extLst>
          </p:cNvPr>
          <p:cNvSpPr/>
          <p:nvPr/>
        </p:nvSpPr>
        <p:spPr>
          <a:xfrm>
            <a:off x="9976758" y="1743262"/>
            <a:ext cx="247276" cy="240821"/>
          </a:xfrm>
          <a:prstGeom prst="rect">
            <a:avLst/>
          </a:prstGeom>
          <a:solidFill>
            <a:srgbClr val="43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1" name="文本框 2">
            <a:extLst>
              <a:ext uri="{FF2B5EF4-FFF2-40B4-BE49-F238E27FC236}">
                <a16:creationId xmlns:a16="http://schemas.microsoft.com/office/drawing/2014/main" id="{8B588414-3843-B5F6-4017-BA97931CBFF1}"/>
              </a:ext>
            </a:extLst>
          </p:cNvPr>
          <p:cNvSpPr txBox="1"/>
          <p:nvPr/>
        </p:nvSpPr>
        <p:spPr>
          <a:xfrm>
            <a:off x="10224034" y="1725172"/>
            <a:ext cx="1745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</a:rPr>
              <a:t>Done Model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52BF7C-481B-D007-3F4C-578CBA329A14}"/>
              </a:ext>
            </a:extLst>
          </p:cNvPr>
          <p:cNvSpPr/>
          <p:nvPr/>
        </p:nvSpPr>
        <p:spPr>
          <a:xfrm>
            <a:off x="9976758" y="2154382"/>
            <a:ext cx="247276" cy="240821"/>
          </a:xfrm>
          <a:prstGeom prst="rect">
            <a:avLst/>
          </a:prstGeom>
          <a:solidFill>
            <a:srgbClr val="DE4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3" name="文本框 2">
            <a:extLst>
              <a:ext uri="{FF2B5EF4-FFF2-40B4-BE49-F238E27FC236}">
                <a16:creationId xmlns:a16="http://schemas.microsoft.com/office/drawing/2014/main" id="{744CFDC8-242E-EE87-D316-788836B2380E}"/>
              </a:ext>
            </a:extLst>
          </p:cNvPr>
          <p:cNvSpPr txBox="1"/>
          <p:nvPr/>
        </p:nvSpPr>
        <p:spPr>
          <a:xfrm>
            <a:off x="10224034" y="2136292"/>
            <a:ext cx="1745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</a:rPr>
              <a:t>To-do Model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3BD66B-DACB-6A3F-D1D1-7651FDE867FA}"/>
              </a:ext>
            </a:extLst>
          </p:cNvPr>
          <p:cNvSpPr/>
          <p:nvPr/>
        </p:nvSpPr>
        <p:spPr>
          <a:xfrm>
            <a:off x="9976758" y="2586631"/>
            <a:ext cx="247276" cy="240821"/>
          </a:xfrm>
          <a:prstGeom prst="rect">
            <a:avLst/>
          </a:prstGeom>
          <a:solidFill>
            <a:srgbClr val="F30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5" name="文本框 2">
            <a:extLst>
              <a:ext uri="{FF2B5EF4-FFF2-40B4-BE49-F238E27FC236}">
                <a16:creationId xmlns:a16="http://schemas.microsoft.com/office/drawing/2014/main" id="{2D85FB55-EEBA-9C77-5657-5D3A5351466B}"/>
              </a:ext>
            </a:extLst>
          </p:cNvPr>
          <p:cNvSpPr txBox="1"/>
          <p:nvPr/>
        </p:nvSpPr>
        <p:spPr>
          <a:xfrm>
            <a:off x="10224034" y="2568541"/>
            <a:ext cx="1745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</a:rPr>
              <a:t>Related MO</a:t>
            </a:r>
          </a:p>
        </p:txBody>
      </p:sp>
    </p:spTree>
    <p:extLst>
      <p:ext uri="{BB962C8B-B14F-4D97-AF65-F5344CB8AC3E}">
        <p14:creationId xmlns:p14="http://schemas.microsoft.com/office/powerpoint/2010/main" val="194388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7E98991-A109-D763-5819-BCE63C76E0AF}"/>
              </a:ext>
            </a:extLst>
          </p:cNvPr>
          <p:cNvSpPr/>
          <p:nvPr/>
        </p:nvSpPr>
        <p:spPr>
          <a:xfrm>
            <a:off x="1011382" y="2407974"/>
            <a:ext cx="9899500" cy="3960000"/>
          </a:xfrm>
          <a:prstGeom prst="roundRect">
            <a:avLst/>
          </a:prstGeom>
          <a:solidFill>
            <a:srgbClr val="4372C4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41F3B-3683-E6A9-52A1-FCEF86BA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in Login Scenario (Model Setting)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D4BC1-EB92-2AAA-359C-BF2066C24D4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0D94C322-59C4-AC31-A2AA-57849DE03D4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8C395-1283-4E41-8724-2D9F689566D8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29" name="文本框 2">
            <a:extLst>
              <a:ext uri="{FF2B5EF4-FFF2-40B4-BE49-F238E27FC236}">
                <a16:creationId xmlns:a16="http://schemas.microsoft.com/office/drawing/2014/main" id="{AD6A6A9D-C496-B058-15FA-05978334477A}"/>
              </a:ext>
            </a:extLst>
          </p:cNvPr>
          <p:cNvSpPr txBox="1"/>
          <p:nvPr/>
        </p:nvSpPr>
        <p:spPr>
          <a:xfrm>
            <a:off x="616812" y="1126685"/>
            <a:ext cx="1029407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Idea: For </a:t>
            </a:r>
            <a:r>
              <a:rPr lang="en-US" altLang="zh-CN" sz="2300" b="1" u="sng" dirty="0">
                <a:solidFill>
                  <a:srgbClr val="002060"/>
                </a:solidFill>
              </a:rPr>
              <a:t>login detection</a:t>
            </a:r>
            <a:r>
              <a:rPr lang="en-US" altLang="zh-CN" sz="2300" dirty="0">
                <a:solidFill>
                  <a:srgbClr val="002060"/>
                </a:solidFill>
              </a:rPr>
              <a:t>, mainly focus on </a:t>
            </a:r>
            <a:r>
              <a:rPr lang="en-US" altLang="zh-CN" sz="2300" b="1" u="sng" dirty="0">
                <a:solidFill>
                  <a:srgbClr val="002060"/>
                </a:solidFill>
              </a:rPr>
              <a:t>the first abnormal login</a:t>
            </a:r>
            <a:r>
              <a:rPr lang="en-US" altLang="zh-CN" sz="2300" dirty="0">
                <a:solidFill>
                  <a:srgbClr val="002060"/>
                </a:solidFill>
              </a:rPr>
              <a:t> of those </a:t>
            </a:r>
            <a:r>
              <a:rPr lang="en-US" altLang="zh-CN" sz="2300" b="1" u="sng" dirty="0">
                <a:solidFill>
                  <a:srgbClr val="002060"/>
                </a:solidFill>
              </a:rPr>
              <a:t>scam-seller</a:t>
            </a:r>
            <a:r>
              <a:rPr lang="en-US" altLang="zh-CN" sz="2300" dirty="0">
                <a:solidFill>
                  <a:srgbClr val="002060"/>
                </a:solidFill>
              </a:rPr>
              <a:t>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Trigger point: new </a:t>
            </a:r>
            <a:r>
              <a:rPr lang="en-US" altLang="zh-CN" sz="2300" dirty="0" err="1">
                <a:solidFill>
                  <a:srgbClr val="002060"/>
                </a:solidFill>
              </a:rPr>
              <a:t>umid</a:t>
            </a:r>
            <a:r>
              <a:rPr lang="en-US" altLang="zh-CN" sz="2300" dirty="0">
                <a:solidFill>
                  <a:srgbClr val="002060"/>
                </a:solidFill>
              </a:rPr>
              <a:t> in previous 3 months.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EA5428-A48F-760E-1F97-E4686A53E9E3}"/>
              </a:ext>
            </a:extLst>
          </p:cNvPr>
          <p:cNvGrpSpPr/>
          <p:nvPr/>
        </p:nvGrpSpPr>
        <p:grpSpPr>
          <a:xfrm>
            <a:off x="1330036" y="3074417"/>
            <a:ext cx="9192134" cy="3014708"/>
            <a:chOff x="1330036" y="2922012"/>
            <a:chExt cx="9192134" cy="30147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2638E9-0E61-4057-720D-D099A53A5E0E}"/>
                </a:ext>
              </a:extLst>
            </p:cNvPr>
            <p:cNvSpPr/>
            <p:nvPr/>
          </p:nvSpPr>
          <p:spPr>
            <a:xfrm>
              <a:off x="1330036" y="5057946"/>
              <a:ext cx="1828800" cy="878774"/>
            </a:xfrm>
            <a:prstGeom prst="rect">
              <a:avLst/>
            </a:prstGeom>
            <a:solidFill>
              <a:srgbClr val="4372C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Abnormal environment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2CAF16-E667-958E-866F-85E4B13EB1C2}"/>
                </a:ext>
              </a:extLst>
            </p:cNvPr>
            <p:cNvSpPr/>
            <p:nvPr/>
          </p:nvSpPr>
          <p:spPr>
            <a:xfrm>
              <a:off x="3833750" y="5057946"/>
              <a:ext cx="1828800" cy="878774"/>
            </a:xfrm>
            <a:prstGeom prst="rect">
              <a:avLst/>
            </a:prstGeom>
            <a:solidFill>
              <a:srgbClr val="4372C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 side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DA0FF4-69EB-801F-AF17-1665358840CE}"/>
                </a:ext>
              </a:extLst>
            </p:cNvPr>
            <p:cNvSpPr/>
            <p:nvPr/>
          </p:nvSpPr>
          <p:spPr>
            <a:xfrm>
              <a:off x="6268302" y="5057946"/>
              <a:ext cx="1828800" cy="878774"/>
            </a:xfrm>
            <a:prstGeom prst="rect">
              <a:avLst/>
            </a:prstGeom>
            <a:solidFill>
              <a:srgbClr val="4372C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Seller side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B69C32-90F9-C505-5089-CE3F384CBB10}"/>
                </a:ext>
              </a:extLst>
            </p:cNvPr>
            <p:cNvSpPr/>
            <p:nvPr/>
          </p:nvSpPr>
          <p:spPr>
            <a:xfrm>
              <a:off x="8677013" y="5057946"/>
              <a:ext cx="1828800" cy="878774"/>
            </a:xfrm>
            <a:prstGeom prst="rect">
              <a:avLst/>
            </a:prstGeom>
            <a:solidFill>
              <a:srgbClr val="4372C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Clustering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C0CC61-2B3A-B566-DB06-EF9775CF0B71}"/>
                </a:ext>
              </a:extLst>
            </p:cNvPr>
            <p:cNvSpPr/>
            <p:nvPr/>
          </p:nvSpPr>
          <p:spPr>
            <a:xfrm>
              <a:off x="1330036" y="2923310"/>
              <a:ext cx="1828800" cy="1440110"/>
            </a:xfrm>
            <a:prstGeom prst="rect">
              <a:avLst/>
            </a:prstGeom>
            <a:solidFill>
              <a:srgbClr val="4372C4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new ip2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new ip3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number of login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etc.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EEC609-AC81-D011-C92C-97D202BBCB8B}"/>
                </a:ext>
              </a:extLst>
            </p:cNvPr>
            <p:cNvSpPr/>
            <p:nvPr/>
          </p:nvSpPr>
          <p:spPr>
            <a:xfrm>
              <a:off x="3799169" y="2923310"/>
              <a:ext cx="1828800" cy="1440110"/>
            </a:xfrm>
            <a:prstGeom prst="rect">
              <a:avLst/>
            </a:prstGeom>
            <a:solidFill>
              <a:srgbClr val="4372C4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avg/std price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avg/std </a:t>
              </a:r>
              <a:r>
                <a:rPr lang="en-US" sz="1400" dirty="0" err="1"/>
                <a:t>dscnt</a:t>
              </a:r>
              <a:r>
                <a:rPr lang="en-US" sz="1400" dirty="0"/>
                <a:t> rate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avg/std ship fee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suspect payment method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etc.</a:t>
              </a:r>
            </a:p>
          </p:txBody>
        </p:sp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EF1D933-8A1E-80FD-CADB-21B454E5716D}"/>
                </a:ext>
              </a:extLst>
            </p:cNvPr>
            <p:cNvSpPr/>
            <p:nvPr/>
          </p:nvSpPr>
          <p:spPr>
            <a:xfrm>
              <a:off x="2105890" y="4403367"/>
              <a:ext cx="277092" cy="614631"/>
            </a:xfrm>
            <a:prstGeom prst="upArrow">
              <a:avLst/>
            </a:prstGeom>
            <a:solidFill>
              <a:srgbClr val="4372C4">
                <a:alpha val="7193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Up Arrow 20">
              <a:extLst>
                <a:ext uri="{FF2B5EF4-FFF2-40B4-BE49-F238E27FC236}">
                  <a16:creationId xmlns:a16="http://schemas.microsoft.com/office/drawing/2014/main" id="{9E5709C3-5B11-B043-EED7-0AB3317221B1}"/>
                </a:ext>
              </a:extLst>
            </p:cNvPr>
            <p:cNvSpPr/>
            <p:nvPr/>
          </p:nvSpPr>
          <p:spPr>
            <a:xfrm>
              <a:off x="4575023" y="4403367"/>
              <a:ext cx="277092" cy="614631"/>
            </a:xfrm>
            <a:prstGeom prst="upArrow">
              <a:avLst/>
            </a:prstGeom>
            <a:solidFill>
              <a:srgbClr val="4372C4">
                <a:alpha val="7193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Up Arrow 21">
              <a:extLst>
                <a:ext uri="{FF2B5EF4-FFF2-40B4-BE49-F238E27FC236}">
                  <a16:creationId xmlns:a16="http://schemas.microsoft.com/office/drawing/2014/main" id="{258A52A7-5279-1FC9-297D-902852B3D550}"/>
                </a:ext>
              </a:extLst>
            </p:cNvPr>
            <p:cNvSpPr/>
            <p:nvPr/>
          </p:nvSpPr>
          <p:spPr>
            <a:xfrm>
              <a:off x="7044156" y="4403367"/>
              <a:ext cx="277092" cy="614631"/>
            </a:xfrm>
            <a:prstGeom prst="upArrow">
              <a:avLst/>
            </a:prstGeom>
            <a:solidFill>
              <a:srgbClr val="4372C4">
                <a:alpha val="7193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Up Arrow 22">
              <a:extLst>
                <a:ext uri="{FF2B5EF4-FFF2-40B4-BE49-F238E27FC236}">
                  <a16:creationId xmlns:a16="http://schemas.microsoft.com/office/drawing/2014/main" id="{F9DC4A91-21BD-BC70-CF0F-4F8DC5BE3096}"/>
                </a:ext>
              </a:extLst>
            </p:cNvPr>
            <p:cNvSpPr/>
            <p:nvPr/>
          </p:nvSpPr>
          <p:spPr>
            <a:xfrm>
              <a:off x="9452867" y="4403367"/>
              <a:ext cx="277092" cy="614631"/>
            </a:xfrm>
            <a:prstGeom prst="upArrow">
              <a:avLst/>
            </a:prstGeom>
            <a:solidFill>
              <a:srgbClr val="4372C4">
                <a:alpha val="7193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FFD88F2-2049-ACAD-3E90-3E35CD776A8D}"/>
                </a:ext>
              </a:extLst>
            </p:cNvPr>
            <p:cNvSpPr/>
            <p:nvPr/>
          </p:nvSpPr>
          <p:spPr>
            <a:xfrm>
              <a:off x="6251946" y="2922012"/>
              <a:ext cx="1828800" cy="1440110"/>
            </a:xfrm>
            <a:prstGeom prst="rect">
              <a:avLst/>
            </a:prstGeom>
            <a:solidFill>
              <a:srgbClr val="4372C4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max cancel rate for previous seller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max avg price for previous seller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etc.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6A56A8-EE36-FCA9-7AAE-ED802C10B1AB}"/>
                </a:ext>
              </a:extLst>
            </p:cNvPr>
            <p:cNvSpPr/>
            <p:nvPr/>
          </p:nvSpPr>
          <p:spPr>
            <a:xfrm>
              <a:off x="8693370" y="2922012"/>
              <a:ext cx="1828800" cy="1440110"/>
            </a:xfrm>
            <a:prstGeom prst="rect">
              <a:avLst/>
            </a:prstGeom>
            <a:solidFill>
              <a:srgbClr val="4372C4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number of different accounts for same </a:t>
              </a:r>
              <a:r>
                <a:rPr lang="en-US" sz="1400" dirty="0" err="1"/>
                <a:t>umid</a:t>
              </a:r>
              <a:endParaRPr lang="en-US" sz="1400" dirty="0"/>
            </a:p>
            <a:p>
              <a:endParaRPr lang="en-US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</p:grpSp>
      <p:sp>
        <p:nvSpPr>
          <p:cNvPr id="39" name="文本框 2">
            <a:extLst>
              <a:ext uri="{FF2B5EF4-FFF2-40B4-BE49-F238E27FC236}">
                <a16:creationId xmlns:a16="http://schemas.microsoft.com/office/drawing/2014/main" id="{DE63D58F-8ABE-B2D0-C942-32129368C06C}"/>
              </a:ext>
            </a:extLst>
          </p:cNvPr>
          <p:cNvSpPr txBox="1"/>
          <p:nvPr/>
        </p:nvSpPr>
        <p:spPr>
          <a:xfrm>
            <a:off x="4306096" y="2485170"/>
            <a:ext cx="291550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00" dirty="0">
                <a:solidFill>
                  <a:srgbClr val="002060"/>
                </a:solidFill>
              </a:rPr>
              <a:t>Model: </a:t>
            </a:r>
            <a:r>
              <a:rPr lang="en-US" altLang="zh-CN" sz="2300" u="sng" dirty="0">
                <a:solidFill>
                  <a:srgbClr val="002060"/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44717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1F3B-3683-E6A9-52A1-FCEF86BA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in Login Scenario (Model Performance)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D4BC1-EB92-2AAA-359C-BF2066C24D4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E39E5411-81A2-89BE-9C61-238C3B7E6C83}"/>
              </a:ext>
            </a:extLst>
          </p:cNvPr>
          <p:cNvSpPr txBox="1"/>
          <p:nvPr/>
        </p:nvSpPr>
        <p:spPr>
          <a:xfrm>
            <a:off x="616812" y="1182105"/>
            <a:ext cx="1029407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b="1" dirty="0">
                <a:solidFill>
                  <a:srgbClr val="002060"/>
                </a:solidFill>
              </a:rPr>
              <a:t>Review Result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31AE1B9-2BEB-852D-0570-8D2EA351C0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8C395-1283-4E41-8724-2D9F689566D8}" type="slidenum">
              <a:rPr lang="en-SG" smtClean="0"/>
              <a:pPr/>
              <a:t>7</a:t>
            </a:fld>
            <a:endParaRPr lang="en-SG" dirty="0"/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DDBFE400-CC33-0D01-13F4-E5623AB432EE}"/>
              </a:ext>
            </a:extLst>
          </p:cNvPr>
          <p:cNvSpPr txBox="1"/>
          <p:nvPr/>
        </p:nvSpPr>
        <p:spPr>
          <a:xfrm>
            <a:off x="628649" y="1628381"/>
            <a:ext cx="1029407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00" dirty="0">
                <a:solidFill>
                  <a:srgbClr val="002060"/>
                </a:solidFill>
              </a:rPr>
              <a:t>Data: 0621-0627 Login Records</a:t>
            </a:r>
            <a:r>
              <a:rPr lang="zh-CN" altLang="en-US" sz="2300" dirty="0">
                <a:solidFill>
                  <a:srgbClr val="002060"/>
                </a:solidFill>
              </a:rPr>
              <a:t> </a:t>
            </a:r>
            <a:r>
              <a:rPr lang="en-US" altLang="zh-CN" sz="2300" dirty="0">
                <a:solidFill>
                  <a:srgbClr val="002060"/>
                </a:solidFill>
              </a:rPr>
              <a:t>(</a:t>
            </a:r>
            <a:r>
              <a:rPr lang="en-US" altLang="zh-CN" sz="2300" b="1" u="sng" dirty="0">
                <a:solidFill>
                  <a:srgbClr val="002060"/>
                </a:solidFill>
              </a:rPr>
              <a:t>140k</a:t>
            </a:r>
            <a:r>
              <a:rPr lang="en-US" altLang="zh-CN" sz="23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sz="2300" dirty="0">
                <a:solidFill>
                  <a:srgbClr val="002060"/>
                </a:solidFill>
              </a:rPr>
              <a:t>Black Prediction: </a:t>
            </a:r>
            <a:r>
              <a:rPr lang="en-US" altLang="zh-CN" sz="2300" b="1" u="sng" dirty="0">
                <a:solidFill>
                  <a:srgbClr val="002060"/>
                </a:solidFill>
              </a:rPr>
              <a:t>65</a:t>
            </a:r>
            <a:r>
              <a:rPr lang="en-US" altLang="zh-CN" sz="2300" dirty="0">
                <a:solidFill>
                  <a:srgbClr val="002060"/>
                </a:solidFill>
              </a:rPr>
              <a:t> cases (detection rate: </a:t>
            </a:r>
            <a:r>
              <a:rPr lang="en-US" altLang="zh-CN" sz="2300" b="1" u="sng" dirty="0">
                <a:solidFill>
                  <a:srgbClr val="002060"/>
                </a:solidFill>
              </a:rPr>
              <a:t>0.046%</a:t>
            </a:r>
            <a:r>
              <a:rPr lang="en-US" altLang="zh-CN" sz="23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sz="2300" dirty="0">
                <a:solidFill>
                  <a:srgbClr val="002060"/>
                </a:solidFill>
              </a:rPr>
              <a:t>Precision: </a:t>
            </a:r>
            <a:r>
              <a:rPr lang="en-US" altLang="zh-CN" sz="2300" b="1" u="sng" dirty="0">
                <a:solidFill>
                  <a:srgbClr val="002060"/>
                </a:solidFill>
              </a:rPr>
              <a:t>81.25%</a:t>
            </a:r>
            <a:r>
              <a:rPr lang="en-US" altLang="zh-CN" sz="2300" dirty="0">
                <a:solidFill>
                  <a:srgbClr val="002060"/>
                </a:solidFill>
              </a:rPr>
              <a:t> after manually review</a:t>
            </a:r>
          </a:p>
          <a:p>
            <a:r>
              <a:rPr lang="en-US" altLang="zh-CN" sz="2300" dirty="0">
                <a:solidFill>
                  <a:srgbClr val="002060"/>
                </a:solidFill>
              </a:rPr>
              <a:t>Recall: approximately </a:t>
            </a:r>
            <a:r>
              <a:rPr lang="en-US" altLang="zh-CN" sz="2300" b="1" u="sng" dirty="0">
                <a:solidFill>
                  <a:srgbClr val="002060"/>
                </a:solidFill>
              </a:rPr>
              <a:t>30%</a:t>
            </a: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87B7D0BC-2969-05F7-17BA-B0F627DF5B8E}"/>
              </a:ext>
            </a:extLst>
          </p:cNvPr>
          <p:cNvSpPr txBox="1"/>
          <p:nvPr/>
        </p:nvSpPr>
        <p:spPr>
          <a:xfrm>
            <a:off x="616812" y="3183139"/>
            <a:ext cx="1029407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b="1" dirty="0">
                <a:solidFill>
                  <a:srgbClr val="002060"/>
                </a:solidFill>
              </a:rPr>
              <a:t>Prediction score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8889BE-E0E5-B6B2-054C-E905AC505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05" y="3827965"/>
            <a:ext cx="5224895" cy="2095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CDE681-F4B7-9485-7CA8-8CF9779BE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24090"/>
            <a:ext cx="5257800" cy="21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6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1F3B-3683-E6A9-52A1-FCEF86BA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in Order-create Scenario (Model Setting)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D4BC1-EB92-2AAA-359C-BF2066C24D4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31AE1B9-2BEB-852D-0570-8D2EA351C0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8C395-1283-4E41-8724-2D9F689566D8}" type="slidenum">
              <a:rPr lang="en-SG" smtClean="0"/>
              <a:pPr/>
              <a:t>8</a:t>
            </a:fld>
            <a:endParaRPr lang="en-SG" dirty="0"/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9048FF97-0358-F497-5BEC-830B22DFD69A}"/>
              </a:ext>
            </a:extLst>
          </p:cNvPr>
          <p:cNvSpPr txBox="1"/>
          <p:nvPr/>
        </p:nvSpPr>
        <p:spPr>
          <a:xfrm>
            <a:off x="616812" y="1126685"/>
            <a:ext cx="1029407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Idea: For </a:t>
            </a:r>
            <a:r>
              <a:rPr lang="en-US" altLang="zh-CN" sz="2300" b="1" u="sng" dirty="0">
                <a:solidFill>
                  <a:srgbClr val="002060"/>
                </a:solidFill>
              </a:rPr>
              <a:t>Order-create detection</a:t>
            </a:r>
            <a:r>
              <a:rPr lang="en-US" altLang="zh-CN" sz="2300" dirty="0">
                <a:solidFill>
                  <a:srgbClr val="002060"/>
                </a:solidFill>
              </a:rPr>
              <a:t>, mainly focus on those </a:t>
            </a:r>
            <a:r>
              <a:rPr lang="en-US" altLang="zh-CN" sz="2300" b="1" u="sng" dirty="0">
                <a:solidFill>
                  <a:srgbClr val="002060"/>
                </a:solidFill>
              </a:rPr>
              <a:t>Direct ATO</a:t>
            </a:r>
            <a:r>
              <a:rPr lang="en-US" altLang="zh-CN" sz="2300" dirty="0">
                <a:solidFill>
                  <a:srgbClr val="002060"/>
                </a:solidFill>
              </a:rPr>
              <a:t> cases to compensate for login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Time-line for each sample: ends at </a:t>
            </a:r>
            <a:r>
              <a:rPr lang="en-US" altLang="zh-CN" sz="2300" b="1" u="sng" dirty="0">
                <a:solidFill>
                  <a:srgbClr val="002060"/>
                </a:solidFill>
              </a:rPr>
              <a:t>order-creation time</a:t>
            </a:r>
            <a:r>
              <a:rPr lang="en-US" altLang="zh-CN" sz="2300" dirty="0">
                <a:solidFill>
                  <a:srgbClr val="002060"/>
                </a:solidFill>
              </a:rPr>
              <a:t>, and starts from the </a:t>
            </a:r>
            <a:r>
              <a:rPr lang="en-US" altLang="zh-CN" sz="2300" b="1" u="sng" dirty="0">
                <a:solidFill>
                  <a:srgbClr val="002060"/>
                </a:solidFill>
              </a:rPr>
              <a:t>closest login time</a:t>
            </a:r>
            <a:r>
              <a:rPr lang="en-US" altLang="zh-CN" sz="2300" dirty="0">
                <a:solidFill>
                  <a:srgbClr val="002060"/>
                </a:solidFill>
              </a:rPr>
              <a:t> with the same </a:t>
            </a:r>
            <a:r>
              <a:rPr lang="en-US" altLang="zh-CN" sz="2300" dirty="0" err="1">
                <a:solidFill>
                  <a:srgbClr val="002060"/>
                </a:solidFill>
              </a:rPr>
              <a:t>umid</a:t>
            </a:r>
            <a:r>
              <a:rPr lang="en-US" altLang="zh-CN" sz="2300" dirty="0">
                <a:solidFill>
                  <a:srgbClr val="002060"/>
                </a:solidFill>
              </a:rPr>
              <a:t> (as order-creation).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114A609-89B2-2902-C414-040A92D97F13}"/>
              </a:ext>
            </a:extLst>
          </p:cNvPr>
          <p:cNvSpPr/>
          <p:nvPr/>
        </p:nvSpPr>
        <p:spPr>
          <a:xfrm>
            <a:off x="1011382" y="2770910"/>
            <a:ext cx="9899500" cy="3597064"/>
          </a:xfrm>
          <a:prstGeom prst="roundRect">
            <a:avLst/>
          </a:prstGeom>
          <a:solidFill>
            <a:srgbClr val="4372C4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F6BA0-6051-727B-A2D5-88B7B0EE3BE3}"/>
              </a:ext>
            </a:extLst>
          </p:cNvPr>
          <p:cNvSpPr/>
          <p:nvPr/>
        </p:nvSpPr>
        <p:spPr>
          <a:xfrm>
            <a:off x="1434618" y="4524605"/>
            <a:ext cx="2479964" cy="878774"/>
          </a:xfrm>
          <a:prstGeom prst="rect">
            <a:avLst/>
          </a:prstGeom>
          <a:solidFill>
            <a:srgbClr val="43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 Extractor</a:t>
            </a:r>
          </a:p>
          <a:p>
            <a:pPr algn="ctr"/>
            <a:r>
              <a:rPr lang="en-US" dirty="0"/>
              <a:t>For Click Path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E0864-FB36-6637-99CB-BBCE528A176B}"/>
              </a:ext>
            </a:extLst>
          </p:cNvPr>
          <p:cNvSpPr/>
          <p:nvPr/>
        </p:nvSpPr>
        <p:spPr>
          <a:xfrm>
            <a:off x="4523865" y="4524605"/>
            <a:ext cx="2479964" cy="878774"/>
          </a:xfrm>
          <a:prstGeom prst="rect">
            <a:avLst/>
          </a:prstGeom>
          <a:solidFill>
            <a:srgbClr val="43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Statistical Feature Extractor For Click Path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FAA68D-3C3F-95B2-AD45-642914495053}"/>
              </a:ext>
            </a:extLst>
          </p:cNvPr>
          <p:cNvSpPr/>
          <p:nvPr/>
        </p:nvSpPr>
        <p:spPr>
          <a:xfrm>
            <a:off x="7654905" y="4525278"/>
            <a:ext cx="2604900" cy="1633702"/>
          </a:xfrm>
          <a:prstGeom prst="rect">
            <a:avLst/>
          </a:prstGeom>
          <a:solidFill>
            <a:srgbClr val="43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Other Statistical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54139-FD3D-FBC0-51CF-4E5923AFB722}"/>
              </a:ext>
            </a:extLst>
          </p:cNvPr>
          <p:cNvSpPr/>
          <p:nvPr/>
        </p:nvSpPr>
        <p:spPr>
          <a:xfrm>
            <a:off x="7760931" y="4963992"/>
            <a:ext cx="2392847" cy="297873"/>
          </a:xfrm>
          <a:prstGeom prst="rect">
            <a:avLst/>
          </a:prstGeom>
          <a:solidFill>
            <a:srgbClr val="16349E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40E38A-B4F4-0792-169E-4ACE35C62C62}"/>
              </a:ext>
            </a:extLst>
          </p:cNvPr>
          <p:cNvSpPr/>
          <p:nvPr/>
        </p:nvSpPr>
        <p:spPr>
          <a:xfrm>
            <a:off x="7760931" y="5350258"/>
            <a:ext cx="2392847" cy="297873"/>
          </a:xfrm>
          <a:prstGeom prst="rect">
            <a:avLst/>
          </a:prstGeom>
          <a:solidFill>
            <a:srgbClr val="16349E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Info-change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BF8CA4-5912-D3A0-A6B2-8F6642F308AA}"/>
              </a:ext>
            </a:extLst>
          </p:cNvPr>
          <p:cNvSpPr/>
          <p:nvPr/>
        </p:nvSpPr>
        <p:spPr>
          <a:xfrm>
            <a:off x="7760930" y="5731315"/>
            <a:ext cx="2392847" cy="297873"/>
          </a:xfrm>
          <a:prstGeom prst="rect">
            <a:avLst/>
          </a:prstGeom>
          <a:solidFill>
            <a:srgbClr val="16349E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72D6AE-8F66-FB07-3028-0F9D66FD0A12}"/>
              </a:ext>
            </a:extLst>
          </p:cNvPr>
          <p:cNvSpPr/>
          <p:nvPr/>
        </p:nvSpPr>
        <p:spPr>
          <a:xfrm>
            <a:off x="1434618" y="5731315"/>
            <a:ext cx="5569210" cy="297873"/>
          </a:xfrm>
          <a:prstGeom prst="rect">
            <a:avLst/>
          </a:prstGeom>
          <a:solidFill>
            <a:srgbClr val="16349E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Click Path Sequence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DB3F81D9-E486-211D-DEB6-18945D16280D}"/>
              </a:ext>
            </a:extLst>
          </p:cNvPr>
          <p:cNvSpPr/>
          <p:nvPr/>
        </p:nvSpPr>
        <p:spPr>
          <a:xfrm>
            <a:off x="2545313" y="5416369"/>
            <a:ext cx="258574" cy="297873"/>
          </a:xfrm>
          <a:prstGeom prst="upArrow">
            <a:avLst/>
          </a:prstGeom>
          <a:solidFill>
            <a:srgbClr val="4372C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9FAE0DF0-430F-D449-7EBC-7F58253DBEA4}"/>
              </a:ext>
            </a:extLst>
          </p:cNvPr>
          <p:cNvSpPr/>
          <p:nvPr/>
        </p:nvSpPr>
        <p:spPr>
          <a:xfrm>
            <a:off x="5634560" y="5417978"/>
            <a:ext cx="258574" cy="297873"/>
          </a:xfrm>
          <a:prstGeom prst="upArrow">
            <a:avLst/>
          </a:prstGeom>
          <a:solidFill>
            <a:srgbClr val="4372C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BA447523-1DE8-AE68-50F7-2708A3E9D0B6}"/>
              </a:ext>
            </a:extLst>
          </p:cNvPr>
          <p:cNvSpPr/>
          <p:nvPr/>
        </p:nvSpPr>
        <p:spPr>
          <a:xfrm>
            <a:off x="2545313" y="4045527"/>
            <a:ext cx="258574" cy="464047"/>
          </a:xfrm>
          <a:prstGeom prst="upArrow">
            <a:avLst/>
          </a:prstGeom>
          <a:solidFill>
            <a:srgbClr val="4372C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B86FBD12-8617-BE74-087C-D099C944BDA5}"/>
              </a:ext>
            </a:extLst>
          </p:cNvPr>
          <p:cNvSpPr/>
          <p:nvPr/>
        </p:nvSpPr>
        <p:spPr>
          <a:xfrm>
            <a:off x="5639829" y="4045527"/>
            <a:ext cx="258574" cy="464047"/>
          </a:xfrm>
          <a:prstGeom prst="upArrow">
            <a:avLst/>
          </a:prstGeom>
          <a:solidFill>
            <a:srgbClr val="4372C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5E230512-A0EF-99F7-0B3B-34F4473562B2}"/>
              </a:ext>
            </a:extLst>
          </p:cNvPr>
          <p:cNvSpPr/>
          <p:nvPr/>
        </p:nvSpPr>
        <p:spPr>
          <a:xfrm>
            <a:off x="8828066" y="4045527"/>
            <a:ext cx="258574" cy="464047"/>
          </a:xfrm>
          <a:prstGeom prst="upArrow">
            <a:avLst/>
          </a:prstGeom>
          <a:solidFill>
            <a:srgbClr val="4372C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D1A742-D394-1E02-4B04-B95A3A637780}"/>
              </a:ext>
            </a:extLst>
          </p:cNvPr>
          <p:cNvSpPr/>
          <p:nvPr/>
        </p:nvSpPr>
        <p:spPr>
          <a:xfrm>
            <a:off x="1434617" y="3352927"/>
            <a:ext cx="8825187" cy="661672"/>
          </a:xfrm>
          <a:prstGeom prst="rect">
            <a:avLst/>
          </a:prstGeom>
          <a:solidFill>
            <a:srgbClr val="4372C4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Random Forest Model</a:t>
            </a:r>
          </a:p>
        </p:txBody>
      </p:sp>
      <p:sp>
        <p:nvSpPr>
          <p:cNvPr id="22" name="文本框 2">
            <a:extLst>
              <a:ext uri="{FF2B5EF4-FFF2-40B4-BE49-F238E27FC236}">
                <a16:creationId xmlns:a16="http://schemas.microsoft.com/office/drawing/2014/main" id="{DE19313E-6AAC-FA5A-3C20-F8E1BB013A69}"/>
              </a:ext>
            </a:extLst>
          </p:cNvPr>
          <p:cNvSpPr txBox="1"/>
          <p:nvPr/>
        </p:nvSpPr>
        <p:spPr>
          <a:xfrm>
            <a:off x="4630588" y="2861863"/>
            <a:ext cx="2266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Model Architecture</a:t>
            </a:r>
            <a:endParaRPr lang="en-US" altLang="zh-CN" sz="2000" b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8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3D6D68-E2DB-218B-C4A6-4F76C973F60A}"/>
              </a:ext>
            </a:extLst>
          </p:cNvPr>
          <p:cNvSpPr/>
          <p:nvPr/>
        </p:nvSpPr>
        <p:spPr>
          <a:xfrm>
            <a:off x="773200" y="1688477"/>
            <a:ext cx="4196733" cy="1547407"/>
          </a:xfrm>
          <a:prstGeom prst="roundRect">
            <a:avLst/>
          </a:prstGeom>
          <a:solidFill>
            <a:srgbClr val="4372C4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41F3B-3683-E6A9-52A1-FCEF86BA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in Order-create Scenario (Model Performance)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D4BC1-EB92-2AAA-359C-BF2066C24D4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E39E5411-81A2-89BE-9C61-238C3B7E6C83}"/>
              </a:ext>
            </a:extLst>
          </p:cNvPr>
          <p:cNvSpPr txBox="1"/>
          <p:nvPr/>
        </p:nvSpPr>
        <p:spPr>
          <a:xfrm>
            <a:off x="616812" y="1182105"/>
            <a:ext cx="1029407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b="1" dirty="0">
                <a:solidFill>
                  <a:srgbClr val="002060"/>
                </a:solidFill>
              </a:rPr>
              <a:t>Testing Set Performance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31AE1B9-2BEB-852D-0570-8D2EA351C0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8C395-1283-4E41-8724-2D9F689566D8}" type="slidenum">
              <a:rPr lang="en-SG" smtClean="0"/>
              <a:pPr/>
              <a:t>9</a:t>
            </a:fld>
            <a:endParaRPr lang="en-SG" dirty="0"/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DDBFE400-CC33-0D01-13F4-E5623AB432EE}"/>
              </a:ext>
            </a:extLst>
          </p:cNvPr>
          <p:cNvSpPr txBox="1"/>
          <p:nvPr/>
        </p:nvSpPr>
        <p:spPr>
          <a:xfrm>
            <a:off x="1076997" y="1890960"/>
            <a:ext cx="34445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</a:rPr>
              <a:t>Only click path embedding: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Precision: 0.96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Recall: 0.88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17AFC48-5ECF-3EAB-CB1C-1A24BED5EE67}"/>
              </a:ext>
            </a:extLst>
          </p:cNvPr>
          <p:cNvSpPr/>
          <p:nvPr/>
        </p:nvSpPr>
        <p:spPr>
          <a:xfrm>
            <a:off x="6406805" y="1671255"/>
            <a:ext cx="4196733" cy="1547407"/>
          </a:xfrm>
          <a:prstGeom prst="roundRect">
            <a:avLst/>
          </a:prstGeom>
          <a:solidFill>
            <a:srgbClr val="4372C4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17F32EF2-DE9C-DD25-9B73-2F4ED34FFE6B}"/>
              </a:ext>
            </a:extLst>
          </p:cNvPr>
          <p:cNvSpPr txBox="1"/>
          <p:nvPr/>
        </p:nvSpPr>
        <p:spPr>
          <a:xfrm>
            <a:off x="6594840" y="1754295"/>
            <a:ext cx="382066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</a:rPr>
              <a:t>Click path embedding + Statistical Features: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Precision: 0.98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Recall: 0.90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FB7224-99BB-C740-A520-AC0CB3AD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4087556"/>
            <a:ext cx="5179015" cy="2163934"/>
          </a:xfrm>
          <a:prstGeom prst="rect">
            <a:avLst/>
          </a:prstGeom>
        </p:spPr>
      </p:pic>
      <p:sp>
        <p:nvSpPr>
          <p:cNvPr id="15" name="文本框 2">
            <a:extLst>
              <a:ext uri="{FF2B5EF4-FFF2-40B4-BE49-F238E27FC236}">
                <a16:creationId xmlns:a16="http://schemas.microsoft.com/office/drawing/2014/main" id="{80DFB8A4-2A77-D738-184C-31832209972D}"/>
              </a:ext>
            </a:extLst>
          </p:cNvPr>
          <p:cNvSpPr txBox="1"/>
          <p:nvPr/>
        </p:nvSpPr>
        <p:spPr>
          <a:xfrm>
            <a:off x="616812" y="3438367"/>
            <a:ext cx="1029407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b="1" dirty="0">
                <a:solidFill>
                  <a:srgbClr val="002060"/>
                </a:solidFill>
              </a:rPr>
              <a:t>PCA analysis on embedding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6E2DFC-E5B4-FC39-1213-D987E4859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886" y="4087126"/>
            <a:ext cx="5023919" cy="206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793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1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5AEDC16-C01A-1F45-A98C-4911459CB53A}" vid="{6988C51E-8424-0543-97F4-F5779D57652D}"/>
    </a:ext>
  </a:extLst>
</a:theme>
</file>

<file path=ppt/theme/theme2.xml><?xml version="1.0" encoding="utf-8"?>
<a:theme xmlns:a="http://schemas.openxmlformats.org/drawingml/2006/main" name="1_Office Theme">
  <a:themeElements>
    <a:clrScheme name="Custom 4">
      <a:dk1>
        <a:srgbClr val="1B126C"/>
      </a:dk1>
      <a:lt1>
        <a:srgbClr val="F4F5FC"/>
      </a:lt1>
      <a:dk2>
        <a:srgbClr val="1B126C"/>
      </a:dk2>
      <a:lt2>
        <a:srgbClr val="FFFFFF"/>
      </a:lt2>
      <a:accent1>
        <a:srgbClr val="FE6B00"/>
      </a:accent1>
      <a:accent2>
        <a:srgbClr val="F93FA5"/>
      </a:accent2>
      <a:accent3>
        <a:srgbClr val="FAD757"/>
      </a:accent3>
      <a:accent4>
        <a:srgbClr val="1B126C"/>
      </a:accent4>
      <a:accent5>
        <a:srgbClr val="F93FA5"/>
      </a:accent5>
      <a:accent6>
        <a:srgbClr val="AAB2B8"/>
      </a:accent6>
      <a:hlink>
        <a:srgbClr val="FE6B00"/>
      </a:hlink>
      <a:folHlink>
        <a:srgbClr val="FE8B3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5AEDC16-C01A-1F45-A98C-4911459CB53A}" vid="{6988C51E-8424-0543-97F4-F5779D57652D}"/>
    </a:ext>
  </a:extLst>
</a:theme>
</file>

<file path=ppt/theme/theme4.xml><?xml version="1.0" encoding="utf-8"?>
<a:theme xmlns:a="http://schemas.openxmlformats.org/drawingml/2006/main" name="2_Office Theme">
  <a:themeElements>
    <a:clrScheme name="Custom 4">
      <a:dk1>
        <a:srgbClr val="1B126C"/>
      </a:dk1>
      <a:lt1>
        <a:srgbClr val="F4F5FC"/>
      </a:lt1>
      <a:dk2>
        <a:srgbClr val="1B126C"/>
      </a:dk2>
      <a:lt2>
        <a:srgbClr val="FFFFFF"/>
      </a:lt2>
      <a:accent1>
        <a:srgbClr val="FE6B00"/>
      </a:accent1>
      <a:accent2>
        <a:srgbClr val="F93FA5"/>
      </a:accent2>
      <a:accent3>
        <a:srgbClr val="FAD757"/>
      </a:accent3>
      <a:accent4>
        <a:srgbClr val="1B126C"/>
      </a:accent4>
      <a:accent5>
        <a:srgbClr val="F93FA5"/>
      </a:accent5>
      <a:accent6>
        <a:srgbClr val="AAB2B8"/>
      </a:accent6>
      <a:hlink>
        <a:srgbClr val="FE6B00"/>
      </a:hlink>
      <a:folHlink>
        <a:srgbClr val="FE8B3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5AEDC16-C01A-1F45-A98C-4911459CB53A}" vid="{6988C51E-8424-0543-97F4-F5779D57652D}"/>
    </a:ext>
  </a:extLst>
</a:theme>
</file>

<file path=ppt/theme/theme6.xml><?xml version="1.0" encoding="utf-8"?>
<a:theme xmlns:a="http://schemas.openxmlformats.org/drawingml/2006/main" name="3_Office Theme">
  <a:themeElements>
    <a:clrScheme name="Custom 4">
      <a:dk1>
        <a:srgbClr val="1B126C"/>
      </a:dk1>
      <a:lt1>
        <a:srgbClr val="F4F5FC"/>
      </a:lt1>
      <a:dk2>
        <a:srgbClr val="1B126C"/>
      </a:dk2>
      <a:lt2>
        <a:srgbClr val="FFFFFF"/>
      </a:lt2>
      <a:accent1>
        <a:srgbClr val="FE6B00"/>
      </a:accent1>
      <a:accent2>
        <a:srgbClr val="F93FA5"/>
      </a:accent2>
      <a:accent3>
        <a:srgbClr val="FAD757"/>
      </a:accent3>
      <a:accent4>
        <a:srgbClr val="1B126C"/>
      </a:accent4>
      <a:accent5>
        <a:srgbClr val="F93FA5"/>
      </a:accent5>
      <a:accent6>
        <a:srgbClr val="AAB2B8"/>
      </a:accent6>
      <a:hlink>
        <a:srgbClr val="FE6B00"/>
      </a:hlink>
      <a:folHlink>
        <a:srgbClr val="FE8B3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3132</TotalTime>
  <Words>515</Words>
  <Application>Microsoft Macintosh PowerPoint</Application>
  <PresentationFormat>Widescreen</PresentationFormat>
  <Paragraphs>124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30" baseType="lpstr">
      <vt:lpstr>微软雅黑</vt:lpstr>
      <vt:lpstr>Proxima Nova</vt:lpstr>
      <vt:lpstr>System Font Regular</vt:lpstr>
      <vt:lpstr>Arial</vt:lpstr>
      <vt:lpstr>Calibri</vt:lpstr>
      <vt:lpstr>Calibri Light</vt:lpstr>
      <vt:lpstr>Courier New</vt:lpstr>
      <vt:lpstr>Franklin Gothic Demi</vt:lpstr>
      <vt:lpstr>Franklin Gothic Medium</vt:lpstr>
      <vt:lpstr>Franklin Gothic Medium Cond</vt:lpstr>
      <vt:lpstr>Futura</vt:lpstr>
      <vt:lpstr>Helvetica</vt:lpstr>
      <vt:lpstr>Wingdings</vt:lpstr>
      <vt:lpstr>Theme1</vt:lpstr>
      <vt:lpstr>1_Office Theme</vt:lpstr>
      <vt:lpstr>1_Theme1</vt:lpstr>
      <vt:lpstr>2_Office Theme</vt:lpstr>
      <vt:lpstr>2_Theme1</vt:lpstr>
      <vt:lpstr>3_Office Theme</vt:lpstr>
      <vt:lpstr>think-cell Slide</vt:lpstr>
      <vt:lpstr>PowerPoint Presentation</vt:lpstr>
      <vt:lpstr>Framework</vt:lpstr>
      <vt:lpstr>Background</vt:lpstr>
      <vt:lpstr>2 Important MOs</vt:lpstr>
      <vt:lpstr>Big picture for ATO detection</vt:lpstr>
      <vt:lpstr>Model in Login Scenario (Model Setting)</vt:lpstr>
      <vt:lpstr>Model in Login Scenario (Model Performance)</vt:lpstr>
      <vt:lpstr>Model in Order-create Scenario (Model Setting)</vt:lpstr>
      <vt:lpstr>Model in Order-create Scenario (Model Performance)</vt:lpstr>
      <vt:lpstr>Thanks everybody!!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2022-07-21T05:07:49Z</dcterms:created>
  <dcterms:modified xsi:type="dcterms:W3CDTF">2022-08-05T07:08:32Z</dcterms:modified>
</cp:coreProperties>
</file>