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5" r:id="rId2"/>
    <p:sldMasterId id="2147483686" r:id="rId3"/>
    <p:sldMasterId id="2147483701" r:id="rId4"/>
    <p:sldMasterId id="2147483712" r:id="rId5"/>
    <p:sldMasterId id="2147483727" r:id="rId6"/>
  </p:sldMasterIdLst>
  <p:notesMasterIdLst>
    <p:notesMasterId r:id="rId11"/>
  </p:notesMasterIdLst>
  <p:sldIdLst>
    <p:sldId id="4099917" r:id="rId7"/>
    <p:sldId id="4099919" r:id="rId8"/>
    <p:sldId id="4099918" r:id="rId9"/>
    <p:sldId id="409992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F60"/>
    <a:srgbClr val="16349E"/>
    <a:srgbClr val="0E146D"/>
    <a:srgbClr val="4372C4"/>
    <a:srgbClr val="FF7C00"/>
    <a:srgbClr val="E84B12"/>
    <a:srgbClr val="F30381"/>
    <a:srgbClr val="183CC3"/>
    <a:srgbClr val="1733A7"/>
    <a:srgbClr val="152D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6"/>
    <p:restoredTop sz="94552"/>
  </p:normalViewPr>
  <p:slideViewPr>
    <p:cSldViewPr snapToGrid="0" snapToObjects="1">
      <p:cViewPr varScale="1">
        <p:scale>
          <a:sx n="109" d="100"/>
          <a:sy n="109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angyi.wang/Desktop/untitl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angyi.wang/Desktop/figu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solidFill>
                  <a:srgbClr val="001F60"/>
                </a:solidFill>
              </a:rPr>
              <a:t>ATO Cases</a:t>
            </a:r>
            <a:r>
              <a:rPr lang="en-GB" baseline="0" dirty="0">
                <a:solidFill>
                  <a:srgbClr val="001F60"/>
                </a:solidFill>
              </a:rPr>
              <a:t> among different months</a:t>
            </a:r>
            <a:endParaRPr lang="en-GB" dirty="0">
              <a:solidFill>
                <a:srgbClr val="001F6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[figure.xlsx]id_month!$B$1</c:f>
              <c:strCache>
                <c:ptCount val="1"/>
                <c:pt idx="0">
                  <c:v>num_cc_ato</c:v>
                </c:pt>
              </c:strCache>
            </c:strRef>
          </c:tx>
          <c:spPr>
            <a:solidFill>
              <a:srgbClr val="141E7D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C6C-4648-A526-BFDF28549C8A}"/>
              </c:ext>
            </c:extLst>
          </c:dPt>
          <c:cat>
            <c:strRef>
              <c:f>[figure.xlsx]id_month!$A$2:$A$5</c:f>
              <c:strCache>
                <c:ptCount val="4"/>
                <c:pt idx="0">
                  <c:v>2022-M03</c:v>
                </c:pt>
                <c:pt idx="1">
                  <c:v>2022-M04</c:v>
                </c:pt>
                <c:pt idx="2">
                  <c:v>2022-M05</c:v>
                </c:pt>
                <c:pt idx="3">
                  <c:v>2022-M06</c:v>
                </c:pt>
              </c:strCache>
            </c:strRef>
          </c:cat>
          <c:val>
            <c:numRef>
              <c:f>[figure.xlsx]id_month!$B$2:$B$5</c:f>
              <c:numCache>
                <c:formatCode>General</c:formatCode>
                <c:ptCount val="4"/>
                <c:pt idx="0">
                  <c:v>1107</c:v>
                </c:pt>
                <c:pt idx="1">
                  <c:v>914</c:v>
                </c:pt>
                <c:pt idx="2">
                  <c:v>873</c:v>
                </c:pt>
                <c:pt idx="3">
                  <c:v>1089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6C-4648-A526-BFDF28549C8A}"/>
            </c:ext>
          </c:extLst>
        </c:ser>
        <c:ser>
          <c:idx val="1"/>
          <c:order val="1"/>
          <c:tx>
            <c:strRef>
              <c:f>[figure.xlsx]id_month!$C$1</c:f>
              <c:strCache>
                <c:ptCount val="1"/>
                <c:pt idx="0">
                  <c:v>num_cc_ato_order</c:v>
                </c:pt>
              </c:strCache>
            </c:strRef>
          </c:tx>
          <c:spPr>
            <a:solidFill>
              <a:srgbClr val="F20567"/>
            </a:solidFill>
            <a:ln>
              <a:noFill/>
            </a:ln>
            <a:effectLst/>
          </c:spPr>
          <c:invertIfNegative val="0"/>
          <c:cat>
            <c:strRef>
              <c:f>[figure.xlsx]id_month!$A$2:$A$5</c:f>
              <c:strCache>
                <c:ptCount val="4"/>
                <c:pt idx="0">
                  <c:v>2022-M03</c:v>
                </c:pt>
                <c:pt idx="1">
                  <c:v>2022-M04</c:v>
                </c:pt>
                <c:pt idx="2">
                  <c:v>2022-M05</c:v>
                </c:pt>
                <c:pt idx="3">
                  <c:v>2022-M06</c:v>
                </c:pt>
              </c:strCache>
            </c:strRef>
          </c:cat>
          <c:val>
            <c:numRef>
              <c:f>[figure.xlsx]id_month!$C$2:$C$5</c:f>
              <c:numCache>
                <c:formatCode>General</c:formatCode>
                <c:ptCount val="4"/>
                <c:pt idx="0">
                  <c:v>702</c:v>
                </c:pt>
                <c:pt idx="1">
                  <c:v>543</c:v>
                </c:pt>
                <c:pt idx="2">
                  <c:v>491</c:v>
                </c:pt>
                <c:pt idx="3">
                  <c:v>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6C-4648-A526-BFDF28549C8A}"/>
            </c:ext>
          </c:extLst>
        </c:ser>
        <c:ser>
          <c:idx val="2"/>
          <c:order val="2"/>
          <c:tx>
            <c:strRef>
              <c:f>[figure.xlsx]id_month!$D$1</c:f>
              <c:strCache>
                <c:ptCount val="1"/>
                <c:pt idx="0">
                  <c:v>num_cc_ato_tag_seller_scam</c:v>
                </c:pt>
              </c:strCache>
            </c:strRef>
          </c:tx>
          <c:spPr>
            <a:solidFill>
              <a:srgbClr val="F66800"/>
            </a:solidFill>
            <a:ln>
              <a:noFill/>
            </a:ln>
            <a:effectLst/>
          </c:spPr>
          <c:invertIfNegative val="0"/>
          <c:cat>
            <c:strRef>
              <c:f>[figure.xlsx]id_month!$A$2:$A$5</c:f>
              <c:strCache>
                <c:ptCount val="4"/>
                <c:pt idx="0">
                  <c:v>2022-M03</c:v>
                </c:pt>
                <c:pt idx="1">
                  <c:v>2022-M04</c:v>
                </c:pt>
                <c:pt idx="2">
                  <c:v>2022-M05</c:v>
                </c:pt>
                <c:pt idx="3">
                  <c:v>2022-M06</c:v>
                </c:pt>
              </c:strCache>
            </c:strRef>
          </c:cat>
          <c:val>
            <c:numRef>
              <c:f>[figure.xlsx]id_month!$D$2:$D$5</c:f>
              <c:numCache>
                <c:formatCode>General</c:formatCode>
                <c:ptCount val="4"/>
                <c:pt idx="0">
                  <c:v>330</c:v>
                </c:pt>
                <c:pt idx="1">
                  <c:v>246</c:v>
                </c:pt>
                <c:pt idx="2">
                  <c:v>156</c:v>
                </c:pt>
                <c:pt idx="3">
                  <c:v>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6C-4648-A526-BFDF28549C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24467327"/>
        <c:axId val="1424824703"/>
      </c:barChart>
      <c:catAx>
        <c:axId val="1424467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824703"/>
        <c:crosses val="autoZero"/>
        <c:auto val="1"/>
        <c:lblAlgn val="ctr"/>
        <c:lblOffset val="100"/>
        <c:noMultiLvlLbl val="0"/>
      </c:catAx>
      <c:valAx>
        <c:axId val="1424824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467327"/>
        <c:crosses val="autoZero"/>
        <c:crossBetween val="between"/>
      </c:valAx>
      <c:spPr>
        <a:pattFill prst="pct5">
          <a:fgClr>
            <a:schemeClr val="accent1"/>
          </a:fgClr>
          <a:bgClr>
            <a:schemeClr val="bg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001F60"/>
                </a:solidFill>
              </a:rPr>
              <a:t>ATO Cases among different ventures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venture!$B$1</c:f>
              <c:strCache>
                <c:ptCount val="1"/>
                <c:pt idx="0">
                  <c:v>ATO cases among different ventures</c:v>
                </c:pt>
              </c:strCache>
            </c:strRef>
          </c:tx>
          <c:dPt>
            <c:idx val="0"/>
            <c:bubble3D val="0"/>
            <c:spPr>
              <a:solidFill>
                <a:srgbClr val="4372C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78A4-654C-945F-20F168F4DB36}"/>
              </c:ext>
            </c:extLst>
          </c:dPt>
          <c:dPt>
            <c:idx val="1"/>
            <c:bubble3D val="0"/>
            <c:spPr>
              <a:solidFill>
                <a:srgbClr val="16349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78A4-654C-945F-20F168F4DB36}"/>
              </c:ext>
            </c:extLst>
          </c:dPt>
          <c:dPt>
            <c:idx val="2"/>
            <c:bubble3D val="0"/>
            <c:spPr>
              <a:solidFill>
                <a:srgbClr val="0E146D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78A4-654C-945F-20F168F4DB36}"/>
              </c:ext>
            </c:extLst>
          </c:dPt>
          <c:dPt>
            <c:idx val="3"/>
            <c:bubble3D val="0"/>
            <c:spPr>
              <a:solidFill>
                <a:srgbClr val="FF7C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78A4-654C-945F-20F168F4DB36}"/>
              </c:ext>
            </c:extLst>
          </c:dPt>
          <c:dPt>
            <c:idx val="4"/>
            <c:bubble3D val="0"/>
            <c:spPr>
              <a:solidFill>
                <a:srgbClr val="E84B1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78A4-654C-945F-20F168F4DB36}"/>
              </c:ext>
            </c:extLst>
          </c:dPt>
          <c:dPt>
            <c:idx val="5"/>
            <c:bubble3D val="0"/>
            <c:spPr>
              <a:solidFill>
                <a:srgbClr val="F3038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78A4-654C-945F-20F168F4DB36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055F1B7-11E2-4944-8890-292633B54CAC}" type="CATEGORYNAME">
                      <a:rPr lang="en-US" sz="1000" smtClean="0"/>
                      <a:pPr>
                        <a:defRPr sz="1000" b="0" i="0" u="none" strike="noStrike" kern="1200" baseline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sz="1000" dirty="0"/>
                      <a:t> (</a:t>
                    </a:r>
                    <a:r>
                      <a:rPr lang="en-US" sz="1000" b="1" dirty="0"/>
                      <a:t>3983 cases</a:t>
                    </a:r>
                    <a:r>
                      <a:rPr lang="en-US" sz="1000" dirty="0"/>
                      <a:t>)</a:t>
                    </a:r>
                    <a:r>
                      <a:rPr lang="en-US" sz="1000" baseline="0" dirty="0"/>
                      <a:t>
</a:t>
                    </a:r>
                    <a:fld id="{DD7BF167-146E-904F-B7EC-76A7D0AA57E3}" type="PERCENTAGE">
                      <a:rPr lang="en-US" sz="1000" baseline="0" dirty="0"/>
                      <a:pPr>
                        <a:defRPr sz="1000" b="0" i="0" u="none" strike="noStrike" kern="1200" baseline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[PERCENTAGE]</a:t>
                    </a:fld>
                    <a:endParaRPr lang="en-US" sz="10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093586865781683"/>
                      <c:h val="0.2233381654509366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8A4-654C-945F-20F168F4DB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>
                        <a:lumMod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venture!$A$2:$A$7</c:f>
              <c:strCache>
                <c:ptCount val="6"/>
                <c:pt idx="0">
                  <c:v>ID</c:v>
                </c:pt>
                <c:pt idx="1">
                  <c:v>MY</c:v>
                </c:pt>
                <c:pt idx="2">
                  <c:v>PH</c:v>
                </c:pt>
                <c:pt idx="3">
                  <c:v>SG</c:v>
                </c:pt>
                <c:pt idx="4">
                  <c:v>TH</c:v>
                </c:pt>
                <c:pt idx="5">
                  <c:v>VN</c:v>
                </c:pt>
              </c:strCache>
            </c:strRef>
          </c:cat>
          <c:val>
            <c:numRef>
              <c:f>venture!$B$2:$B$7</c:f>
              <c:numCache>
                <c:formatCode>General</c:formatCode>
                <c:ptCount val="6"/>
                <c:pt idx="0">
                  <c:v>3983</c:v>
                </c:pt>
                <c:pt idx="1">
                  <c:v>212</c:v>
                </c:pt>
                <c:pt idx="2">
                  <c:v>102</c:v>
                </c:pt>
                <c:pt idx="3">
                  <c:v>115</c:v>
                </c:pt>
                <c:pt idx="4">
                  <c:v>174</c:v>
                </c:pt>
                <c:pt idx="5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8A4-654C-945F-20F168F4DB36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31ED4-C5E5-7147-82DD-0F76E9618B01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88E45-FC3C-9546-888E-7D9DF8D7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8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88E45-FC3C-9546-888E-7D9DF8D782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8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88E45-FC3C-9546-888E-7D9DF8D782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9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4.bin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8.png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2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5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9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0" y="6037263"/>
            <a:ext cx="191928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306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340" y="280194"/>
            <a:ext cx="9536418" cy="584774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lang="en-SG" sz="3200" b="1" kern="1200" dirty="0">
                <a:solidFill>
                  <a:srgbClr val="1B126C"/>
                </a:solidFill>
                <a:latin typeface="Franklin Gothic Demi" panose="020B0603020102020204" pitchFamily="34" charset="0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n-GB" altLang="zh-CN"/>
              <a:t>Click to edit Master title style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58748" y="1853294"/>
            <a:ext cx="469901" cy="4302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512099" y="1853294"/>
            <a:ext cx="469901" cy="4302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628649" y="1853293"/>
            <a:ext cx="10883449" cy="43025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Franklin Gothic Medium Cond" panose="020B0606030402020204" pitchFamily="34" charset="0"/>
              <a:buChar char="▫"/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Franklin Gothic Medium Cond" panose="020B0606030402020204" pitchFamily="34" charset="0"/>
              <a:buChar char="∙"/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SG" sz="1600" kern="1200" dirty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628649" y="6473825"/>
            <a:ext cx="4341284" cy="381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add footnote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79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88000"/>
            <a:ext cx="9715300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2001" y="1991858"/>
            <a:ext cx="11329326" cy="13644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16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6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400" y="288000"/>
            <a:ext cx="1522926" cy="47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438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5183740" y="1657267"/>
            <a:ext cx="7052629" cy="39671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38895" y="-127322"/>
            <a:ext cx="12419634" cy="714158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4F5FC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64" y="2766218"/>
            <a:ext cx="7226215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5000">
                <a:solidFill>
                  <a:schemeClr val="accent5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9164" y="6480857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F4F5FC"/>
                </a:solidFill>
              </a:rPr>
              <a:t>Highly Confidential</a:t>
            </a:r>
            <a:endParaRPr lang="en-US" dirty="0">
              <a:solidFill>
                <a:srgbClr val="F4F5FC"/>
              </a:solidFill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9956803" y="6037265"/>
            <a:ext cx="1919289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640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38" y="81226"/>
            <a:ext cx="9715300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>
                <a:solidFill>
                  <a:schemeClr val="accent2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2001" y="1447850"/>
            <a:ext cx="11329326" cy="15029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24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8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508436" y="52197"/>
            <a:ext cx="1522926" cy="47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883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2426" y="2828925"/>
            <a:ext cx="386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421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0" y="6037263"/>
            <a:ext cx="191928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92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76507" y="701675"/>
            <a:ext cx="2514600" cy="34564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229207" y="701675"/>
            <a:ext cx="2514600" cy="197510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29207" y="2716213"/>
            <a:ext cx="2514600" cy="34564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76507" y="4200525"/>
            <a:ext cx="2514600" cy="197510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763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86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2828925"/>
            <a:ext cx="386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5446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88000"/>
            <a:ext cx="9715300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2001" y="1447850"/>
            <a:ext cx="11329326" cy="15029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24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8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579300" y="-14760"/>
            <a:ext cx="1522926" cy="47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859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Slid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4800" y="1701800"/>
            <a:ext cx="8077200" cy="51441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SG" dirty="0">
              <a:solidFill>
                <a:srgbClr val="F4F5FC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340" y="280194"/>
            <a:ext cx="9536418" cy="584774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lang="en-SG" sz="3200" b="1" kern="1200" dirty="0">
                <a:solidFill>
                  <a:srgbClr val="1B126C"/>
                </a:solidFill>
                <a:latin typeface="Franklin Gothic Demi" panose="020B0603020102020204" pitchFamily="34" charset="0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676161-B8B3-4BA2-B113-47687126B8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628649" y="6473825"/>
            <a:ext cx="4341284" cy="381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add footnote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AAB2B8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8535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3AAC-2832-724F-8A26-2B0A5653DA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4"/>
          <p:cNvSpPr txBox="1"/>
          <p:nvPr/>
        </p:nvSpPr>
        <p:spPr>
          <a:xfrm>
            <a:off x="11580643" y="6430321"/>
            <a:ext cx="372218" cy="230832"/>
          </a:xfrm>
          <a:prstGeom prst="rect">
            <a:avLst/>
          </a:prstGeom>
          <a:ln w="12700">
            <a:miter lim="400000"/>
          </a:ln>
        </p:spPr>
        <p:txBody>
          <a:bodyPr wrap="none" tIns="45720" bIns="45720" anchor="ctr">
            <a:spAutoFit/>
          </a:bodyPr>
          <a:lstStyle/>
          <a:p>
            <a:pPr algn="r" hangingPunct="0">
              <a:defRPr sz="1600">
                <a:solidFill>
                  <a:srgbClr val="BFBFBF"/>
                </a:solidFill>
                <a:latin typeface="+mj-lt"/>
                <a:ea typeface="+mj-ea"/>
                <a:cs typeface="+mj-cs"/>
                <a:sym typeface="Helvetica"/>
              </a:defRPr>
            </a:pPr>
            <a:fld id="{86CB4B4D-7CA3-9044-876B-883B54F8677D}" type="slidenum">
              <a:rPr sz="900" b="1" kern="0">
                <a:solidFill>
                  <a:srgbClr val="FFFFFF">
                    <a:lumMod val="75000"/>
                  </a:srgbClr>
                </a:solidFill>
                <a:latin typeface="Futura" panose="020B0602020204020303" pitchFamily="34" charset="-79"/>
                <a:cs typeface="Futura" panose="020B0602020204020303" pitchFamily="34" charset="-79"/>
                <a:sym typeface="Helvetica"/>
              </a:rPr>
              <a:t>‹#›</a:t>
            </a:fld>
            <a:r>
              <a:rPr sz="800" kern="0" dirty="0">
                <a:solidFill>
                  <a:srgbClr val="FFFFFF">
                    <a:lumMod val="75000"/>
                  </a:srgbClr>
                </a:solidFill>
                <a:latin typeface="Helvetica"/>
                <a:sym typeface="Helvetica"/>
              </a:rPr>
              <a:t>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49887" y="6422053"/>
            <a:ext cx="1713931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1000" b="1" dirty="0">
                <a:solidFill>
                  <a:srgbClr val="FFFFFF">
                    <a:lumMod val="75000"/>
                  </a:srgbClr>
                </a:solidFill>
                <a:latin typeface="Proxima Nova" panose="02000506030000020004" pitchFamily="2" charset="0"/>
              </a:rPr>
              <a:t>STRICTLY CONFIDENTIAL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36486"/>
            <a:ext cx="284085" cy="648070"/>
          </a:xfrm>
          <a:prstGeom prst="rect">
            <a:avLst/>
          </a:prstGeom>
          <a:solidFill>
            <a:srgbClr val="095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F5F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96972" y="435006"/>
            <a:ext cx="9795028" cy="648070"/>
          </a:xfrm>
          <a:prstGeom prst="rect">
            <a:avLst/>
          </a:prstGeom>
          <a:solidFill>
            <a:srgbClr val="095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F5FC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51" y="465058"/>
            <a:ext cx="1641750" cy="5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819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4" imgW="7763510" imgH="10049510" progId="TCLayout.ActiveDocument.1">
                  <p:embed/>
                </p:oleObj>
              </mc:Choice>
              <mc:Fallback>
                <p:oleObj name="think-cell Slide" r:id="rId4" imgW="7763510" imgH="1004951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88000"/>
            <a:ext cx="9715300" cy="443198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>
              <a:defRPr sz="3200" b="1"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r>
              <a:rPr lang="en-SG" dirty="0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fld id="{8F0C0242-A9AE-48F8-BAC2-207D50E06550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1337" y="1284287"/>
            <a:ext cx="11329326" cy="13644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16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6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38400" y="288000"/>
            <a:ext cx="1522926" cy="472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974134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671365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5145657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886654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101989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22531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823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293069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766251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598352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524493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380448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526693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0" y="6037263"/>
            <a:ext cx="191928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4890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340" y="280194"/>
            <a:ext cx="9536418" cy="584774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lang="en-SG" sz="3200" b="1" kern="1200" dirty="0">
                <a:solidFill>
                  <a:srgbClr val="1B126C"/>
                </a:solidFill>
                <a:latin typeface="Franklin Gothic Demi" panose="020B0603020102020204" pitchFamily="34" charset="0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n-GB" altLang="zh-CN"/>
              <a:t>Click to edit Master title style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58748" y="1853294"/>
            <a:ext cx="469901" cy="4302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512099" y="1853294"/>
            <a:ext cx="469901" cy="4302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628649" y="1853293"/>
            <a:ext cx="10883449" cy="43025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Franklin Gothic Medium Cond" panose="020B0606030402020204" pitchFamily="34" charset="0"/>
              <a:buChar char="▫"/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Franklin Gothic Medium Cond" panose="020B0606030402020204" pitchFamily="34" charset="0"/>
              <a:buChar char="∙"/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SG" sz="1600" kern="1200" dirty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628649" y="6473825"/>
            <a:ext cx="4341284" cy="381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add footnote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068361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88000"/>
            <a:ext cx="9715300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2001" y="1991858"/>
            <a:ext cx="11329326" cy="13644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16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6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400" y="288000"/>
            <a:ext cx="1522926" cy="47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6185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5183740" y="1657267"/>
            <a:ext cx="7052629" cy="39671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38895" y="-127322"/>
            <a:ext cx="12419634" cy="714158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4F5FC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64" y="2766218"/>
            <a:ext cx="7226215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5000">
                <a:solidFill>
                  <a:schemeClr val="accent5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9164" y="6480857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F4F5FC"/>
                </a:solidFill>
              </a:rPr>
              <a:t>Highly Confidential</a:t>
            </a:r>
            <a:endParaRPr lang="en-US" dirty="0">
              <a:solidFill>
                <a:srgbClr val="F4F5FC"/>
              </a:solidFill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9956803" y="6037265"/>
            <a:ext cx="1919289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34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871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38" y="81226"/>
            <a:ext cx="9715300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>
                <a:solidFill>
                  <a:schemeClr val="accent2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2001" y="1447850"/>
            <a:ext cx="11329326" cy="15029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24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8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508436" y="52197"/>
            <a:ext cx="1522926" cy="47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5961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2426" y="2828925"/>
            <a:ext cx="386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9561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0" y="6037263"/>
            <a:ext cx="191928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8876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76507" y="701675"/>
            <a:ext cx="2514600" cy="34564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229207" y="701675"/>
            <a:ext cx="2514600" cy="197510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29207" y="2716213"/>
            <a:ext cx="2514600" cy="34564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76507" y="4200525"/>
            <a:ext cx="2514600" cy="197510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681570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2828925"/>
            <a:ext cx="386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2372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88000"/>
            <a:ext cx="9715300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2001" y="1447850"/>
            <a:ext cx="11329326" cy="15029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24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8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579300" y="-14760"/>
            <a:ext cx="1522926" cy="47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8735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Slid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4800" y="1701800"/>
            <a:ext cx="8077200" cy="51441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SG" dirty="0">
              <a:solidFill>
                <a:srgbClr val="F4F5FC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340" y="280194"/>
            <a:ext cx="9536418" cy="584774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lang="en-SG" sz="3200" b="1" kern="1200" dirty="0">
                <a:solidFill>
                  <a:srgbClr val="1B126C"/>
                </a:solidFill>
                <a:latin typeface="Franklin Gothic Demi" panose="020B0603020102020204" pitchFamily="34" charset="0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676161-B8B3-4BA2-B113-47687126B8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628649" y="6473825"/>
            <a:ext cx="4341284" cy="381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add footnote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AAB2B8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492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3AAC-2832-724F-8A26-2B0A5653DA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4"/>
          <p:cNvSpPr txBox="1"/>
          <p:nvPr/>
        </p:nvSpPr>
        <p:spPr>
          <a:xfrm>
            <a:off x="11580643" y="6430321"/>
            <a:ext cx="372218" cy="230832"/>
          </a:xfrm>
          <a:prstGeom prst="rect">
            <a:avLst/>
          </a:prstGeom>
          <a:ln w="12700">
            <a:miter lim="400000"/>
          </a:ln>
        </p:spPr>
        <p:txBody>
          <a:bodyPr wrap="none" tIns="45720" bIns="45720" anchor="ctr">
            <a:spAutoFit/>
          </a:bodyPr>
          <a:lstStyle/>
          <a:p>
            <a:pPr algn="r" hangingPunct="0">
              <a:defRPr sz="1600">
                <a:solidFill>
                  <a:srgbClr val="BFBFBF"/>
                </a:solidFill>
                <a:latin typeface="+mj-lt"/>
                <a:ea typeface="+mj-ea"/>
                <a:cs typeface="+mj-cs"/>
                <a:sym typeface="Helvetica"/>
              </a:defRPr>
            </a:pPr>
            <a:fld id="{86CB4B4D-7CA3-9044-876B-883B54F8677D}" type="slidenum">
              <a:rPr sz="900" b="1" kern="0">
                <a:solidFill>
                  <a:srgbClr val="FFFFFF">
                    <a:lumMod val="75000"/>
                  </a:srgbClr>
                </a:solidFill>
                <a:latin typeface="Futura" panose="020B0602020204020303" pitchFamily="34" charset="-79"/>
                <a:cs typeface="Futura" panose="020B0602020204020303" pitchFamily="34" charset="-79"/>
                <a:sym typeface="Helvetica"/>
              </a:rPr>
              <a:t>‹#›</a:t>
            </a:fld>
            <a:r>
              <a:rPr sz="800" kern="0" dirty="0">
                <a:solidFill>
                  <a:srgbClr val="FFFFFF">
                    <a:lumMod val="75000"/>
                  </a:srgbClr>
                </a:solidFill>
                <a:latin typeface="Helvetica"/>
                <a:sym typeface="Helvetica"/>
              </a:rPr>
              <a:t>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49887" y="6422053"/>
            <a:ext cx="1713931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1000" b="1" dirty="0">
                <a:solidFill>
                  <a:srgbClr val="FFFFFF">
                    <a:lumMod val="75000"/>
                  </a:srgbClr>
                </a:solidFill>
                <a:latin typeface="Proxima Nova" panose="02000506030000020004" pitchFamily="2" charset="0"/>
              </a:rPr>
              <a:t>STRICTLY CONFIDENTIAL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36486"/>
            <a:ext cx="284085" cy="648070"/>
          </a:xfrm>
          <a:prstGeom prst="rect">
            <a:avLst/>
          </a:prstGeom>
          <a:solidFill>
            <a:srgbClr val="095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F5F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96972" y="435006"/>
            <a:ext cx="9795028" cy="648070"/>
          </a:xfrm>
          <a:prstGeom prst="rect">
            <a:avLst/>
          </a:prstGeom>
          <a:solidFill>
            <a:srgbClr val="095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F5FC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51" y="465058"/>
            <a:ext cx="1641750" cy="5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89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4" imgW="7763510" imgH="10049510" progId="TCLayout.ActiveDocument.1">
                  <p:embed/>
                </p:oleObj>
              </mc:Choice>
              <mc:Fallback>
                <p:oleObj name="think-cell Slide" r:id="rId4" imgW="7763510" imgH="1004951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88000"/>
            <a:ext cx="9715300" cy="443198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>
              <a:defRPr sz="3200" b="1"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r>
              <a:rPr lang="en-SG" dirty="0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fld id="{8F0C0242-A9AE-48F8-BAC2-207D50E06550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1337" y="1284287"/>
            <a:ext cx="11329326" cy="13644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16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6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38400" y="288000"/>
            <a:ext cx="1522926" cy="472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5916997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5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84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135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378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311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85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620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450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83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275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666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870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0" y="6037263"/>
            <a:ext cx="191928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2152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340" y="280194"/>
            <a:ext cx="9536418" cy="584774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lang="en-SG" sz="3200" b="1" kern="1200" dirty="0">
                <a:solidFill>
                  <a:srgbClr val="1B126C"/>
                </a:solidFill>
                <a:latin typeface="Franklin Gothic Demi" panose="020B0603020102020204" pitchFamily="34" charset="0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n-GB" altLang="zh-CN"/>
              <a:t>Click to edit Master title style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58748" y="1853294"/>
            <a:ext cx="469901" cy="4302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512099" y="1853294"/>
            <a:ext cx="469901" cy="4302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628649" y="1853293"/>
            <a:ext cx="10883449" cy="43025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Franklin Gothic Medium Cond" panose="020B0606030402020204" pitchFamily="34" charset="0"/>
              <a:buChar char="▫"/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Franklin Gothic Medium Cond" panose="020B0606030402020204" pitchFamily="34" charset="0"/>
              <a:buChar char="∙"/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SG" sz="1600" kern="1200" dirty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628649" y="6473825"/>
            <a:ext cx="4341284" cy="381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add footnote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046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88000"/>
            <a:ext cx="9715300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2001" y="1991858"/>
            <a:ext cx="11329326" cy="13644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16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6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400" y="288000"/>
            <a:ext cx="1522926" cy="47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00500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5183740" y="1657267"/>
            <a:ext cx="7052629" cy="39671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38895" y="-127322"/>
            <a:ext cx="12419634" cy="714158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4F5FC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64" y="2766218"/>
            <a:ext cx="7226215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5000">
                <a:solidFill>
                  <a:schemeClr val="accent5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9164" y="6480857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F4F5FC"/>
                </a:solidFill>
              </a:rPr>
              <a:t>Highly Confidential</a:t>
            </a:r>
            <a:endParaRPr lang="en-US" dirty="0">
              <a:solidFill>
                <a:srgbClr val="F4F5FC"/>
              </a:solidFill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9956803" y="6037265"/>
            <a:ext cx="1919289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07147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38" y="81226"/>
            <a:ext cx="9715300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>
                <a:solidFill>
                  <a:schemeClr val="accent2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2001" y="1447850"/>
            <a:ext cx="11329326" cy="15029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24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8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508436" y="52197"/>
            <a:ext cx="1522926" cy="47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6976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2426" y="2828925"/>
            <a:ext cx="386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2118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0" y="6037263"/>
            <a:ext cx="191928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5699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76507" y="701675"/>
            <a:ext cx="2514600" cy="34564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229207" y="701675"/>
            <a:ext cx="2514600" cy="197510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29207" y="2716213"/>
            <a:ext cx="2514600" cy="34564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76507" y="4200525"/>
            <a:ext cx="2514600" cy="197510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7149203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2828925"/>
            <a:ext cx="386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7189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88000"/>
            <a:ext cx="9715300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2001" y="1447850"/>
            <a:ext cx="11329326" cy="15029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24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8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579300" y="-14760"/>
            <a:ext cx="1522926" cy="47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74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621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Slid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4800" y="1701800"/>
            <a:ext cx="8077200" cy="51441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SG" dirty="0">
              <a:solidFill>
                <a:srgbClr val="F4F5FC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340" y="280194"/>
            <a:ext cx="9536418" cy="584774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lang="en-SG" sz="3200" b="1" kern="1200" dirty="0">
                <a:solidFill>
                  <a:srgbClr val="1B126C"/>
                </a:solidFill>
                <a:latin typeface="Franklin Gothic Demi" panose="020B0603020102020204" pitchFamily="34" charset="0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676161-B8B3-4BA2-B113-47687126B8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628649" y="6473825"/>
            <a:ext cx="4341284" cy="381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add footnote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AAB2B8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8483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3AAC-2832-724F-8A26-2B0A5653DA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4"/>
          <p:cNvSpPr txBox="1"/>
          <p:nvPr/>
        </p:nvSpPr>
        <p:spPr>
          <a:xfrm>
            <a:off x="11580643" y="6430321"/>
            <a:ext cx="372218" cy="230832"/>
          </a:xfrm>
          <a:prstGeom prst="rect">
            <a:avLst/>
          </a:prstGeom>
          <a:ln w="12700">
            <a:miter lim="400000"/>
          </a:ln>
        </p:spPr>
        <p:txBody>
          <a:bodyPr wrap="none" tIns="45720" bIns="45720" anchor="ctr">
            <a:spAutoFit/>
          </a:bodyPr>
          <a:lstStyle/>
          <a:p>
            <a:pPr algn="r" hangingPunct="0">
              <a:defRPr sz="1600">
                <a:solidFill>
                  <a:srgbClr val="BFBFBF"/>
                </a:solidFill>
                <a:latin typeface="+mj-lt"/>
                <a:ea typeface="+mj-ea"/>
                <a:cs typeface="+mj-cs"/>
                <a:sym typeface="Helvetica"/>
              </a:defRPr>
            </a:pPr>
            <a:fld id="{86CB4B4D-7CA3-9044-876B-883B54F8677D}" type="slidenum">
              <a:rPr sz="900" b="1" kern="0">
                <a:solidFill>
                  <a:srgbClr val="FFFFFF">
                    <a:lumMod val="75000"/>
                  </a:srgbClr>
                </a:solidFill>
                <a:latin typeface="Futura" panose="020B0602020204020303" pitchFamily="34" charset="-79"/>
                <a:cs typeface="Futura" panose="020B0602020204020303" pitchFamily="34" charset="-79"/>
                <a:sym typeface="Helvetica"/>
              </a:rPr>
              <a:t>‹#›</a:t>
            </a:fld>
            <a:r>
              <a:rPr sz="800" kern="0" dirty="0">
                <a:solidFill>
                  <a:srgbClr val="FFFFFF">
                    <a:lumMod val="75000"/>
                  </a:srgbClr>
                </a:solidFill>
                <a:latin typeface="Helvetica"/>
                <a:sym typeface="Helvetica"/>
              </a:rPr>
              <a:t>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49887" y="6422053"/>
            <a:ext cx="1713931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1000" b="1" dirty="0">
                <a:solidFill>
                  <a:srgbClr val="FFFFFF">
                    <a:lumMod val="75000"/>
                  </a:srgbClr>
                </a:solidFill>
                <a:latin typeface="Proxima Nova" panose="02000506030000020004" pitchFamily="2" charset="0"/>
              </a:rPr>
              <a:t>STRICTLY CONFIDENTIAL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36486"/>
            <a:ext cx="284085" cy="648070"/>
          </a:xfrm>
          <a:prstGeom prst="rect">
            <a:avLst/>
          </a:prstGeom>
          <a:solidFill>
            <a:srgbClr val="095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F5F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96972" y="435006"/>
            <a:ext cx="9795028" cy="648070"/>
          </a:xfrm>
          <a:prstGeom prst="rect">
            <a:avLst/>
          </a:prstGeom>
          <a:solidFill>
            <a:srgbClr val="095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F5FC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51" y="465058"/>
            <a:ext cx="1641750" cy="5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3911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Slide" r:id="rId4" imgW="7763510" imgH="10049510" progId="TCLayout.ActiveDocument.1">
                  <p:embed/>
                </p:oleObj>
              </mc:Choice>
              <mc:Fallback>
                <p:oleObj name="think-cell Slide" r:id="rId4" imgW="7763510" imgH="1004951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88000"/>
            <a:ext cx="9715300" cy="443198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>
              <a:defRPr sz="3200" b="1"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r>
              <a:rPr lang="en-SG" dirty="0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fld id="{8F0C0242-A9AE-48F8-BAC2-207D50E06550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1337" y="1284287"/>
            <a:ext cx="11329326" cy="13644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16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6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38400" y="288000"/>
            <a:ext cx="1522926" cy="472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595736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3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5.emf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oleObject" Target="../embeddings/oleObject1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vmlDrawing" Target="../drawings/vmlDrawing3.v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3.xml"/><Relationship Id="rId15" Type="http://schemas.openxmlformats.org/officeDocument/2006/relationships/image" Target="../media/image5.emf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oleObject" Target="../embeddings/oleObject3.bin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vmlDrawing" Target="../drawings/vmlDrawing5.v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67.xml"/><Relationship Id="rId15" Type="http://schemas.openxmlformats.org/officeDocument/2006/relationships/image" Target="../media/image5.emf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oleObject" Target="../embeddings/oleObject5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A109F-2D3F-9C4A-9D94-2A63D4BBDA5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7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14" imgW="0" imgH="0" progId="TCLayout.ActiveDocument.1">
                  <p:embed/>
                </p:oleObj>
              </mc:Choice>
              <mc:Fallback>
                <p:oleObj name="think-cell Slide" r:id="rId14" imgW="0" imgH="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4808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6">
                    <a:lumMod val="50000"/>
                  </a:schemeClr>
                </a:solidFill>
                <a:latin typeface="Helvetica" panose="020B0604020202020204" pitchFamily="34" charset="0"/>
                <a:ea typeface="Roboto Condensed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750" y="6480858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900">
                <a:solidFill>
                  <a:srgbClr val="515A60"/>
                </a:solidFill>
                <a:latin typeface="Helvetica" panose="020B0604020202020204" pitchFamily="34" charset="0"/>
                <a:ea typeface="Roboto Condensed Light" pitchFamily="2" charset="0"/>
                <a:cs typeface="Roboto Condensed Light" pitchFamily="2" charset="0"/>
              </a:defRPr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70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A109F-2D3F-9C4A-9D94-2A63D4BBDA5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9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14" imgW="0" imgH="0" progId="TCLayout.ActiveDocument.1">
                  <p:embed/>
                </p:oleObj>
              </mc:Choice>
              <mc:Fallback>
                <p:oleObj name="think-cell Slide" r:id="rId14" imgW="0" imgH="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4808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6">
                    <a:lumMod val="50000"/>
                  </a:schemeClr>
                </a:solidFill>
                <a:latin typeface="Helvetica" panose="020B0604020202020204" pitchFamily="34" charset="0"/>
                <a:ea typeface="Roboto Condensed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750" y="6480858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900">
                <a:solidFill>
                  <a:srgbClr val="515A60"/>
                </a:solidFill>
                <a:latin typeface="Helvetica" panose="020B0604020202020204" pitchFamily="34" charset="0"/>
                <a:ea typeface="Roboto Condensed Light" pitchFamily="2" charset="0"/>
                <a:cs typeface="Roboto Condensed Light" pitchFamily="2" charset="0"/>
              </a:defRPr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781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A109F-2D3F-9C4A-9D94-2A63D4BBDA5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1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Slide" r:id="rId14" imgW="0" imgH="0" progId="TCLayout.ActiveDocument.1">
                  <p:embed/>
                </p:oleObj>
              </mc:Choice>
              <mc:Fallback>
                <p:oleObj name="think-cell Slide" r:id="rId14" imgW="0" imgH="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4808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6">
                    <a:lumMod val="50000"/>
                  </a:schemeClr>
                </a:solidFill>
                <a:latin typeface="Helvetica" panose="020B0604020202020204" pitchFamily="34" charset="0"/>
                <a:ea typeface="Roboto Condensed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750" y="6480858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900">
                <a:solidFill>
                  <a:srgbClr val="515A60"/>
                </a:solidFill>
                <a:latin typeface="Helvetica" panose="020B0604020202020204" pitchFamily="34" charset="0"/>
                <a:ea typeface="Roboto Condensed Light" pitchFamily="2" charset="0"/>
                <a:cs typeface="Roboto Condensed Light" pitchFamily="2" charset="0"/>
              </a:defRPr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36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C9E9-C210-57AE-F52C-1336E73A80E9}"/>
              </a:ext>
            </a:extLst>
          </p:cNvPr>
          <p:cNvSpPr txBox="1"/>
          <p:nvPr/>
        </p:nvSpPr>
        <p:spPr>
          <a:xfrm>
            <a:off x="-145438" y="2571982"/>
            <a:ext cx="8465524" cy="15010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Account Takeover (ATO) Update</a:t>
            </a:r>
            <a:endParaRPr lang="en-US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FF273-2C54-3CE6-0D1F-58C210149A27}"/>
              </a:ext>
            </a:extLst>
          </p:cNvPr>
          <p:cNvSpPr txBox="1"/>
          <p:nvPr/>
        </p:nvSpPr>
        <p:spPr>
          <a:xfrm>
            <a:off x="6252289" y="4073067"/>
            <a:ext cx="2175274" cy="3248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5 Aug 2022</a:t>
            </a:r>
          </a:p>
        </p:txBody>
      </p:sp>
    </p:spTree>
    <p:extLst>
      <p:ext uri="{BB962C8B-B14F-4D97-AF65-F5344CB8AC3E}">
        <p14:creationId xmlns:p14="http://schemas.microsoft.com/office/powerpoint/2010/main" val="420598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1F3B-3683-E6A9-52A1-FCEF86BA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D4BC1-EB92-2AAA-359C-BF2066C24D4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E39E5411-81A2-89BE-9C61-238C3B7E6C83}"/>
              </a:ext>
            </a:extLst>
          </p:cNvPr>
          <p:cNvSpPr txBox="1"/>
          <p:nvPr/>
        </p:nvSpPr>
        <p:spPr>
          <a:xfrm>
            <a:off x="616812" y="1182105"/>
            <a:ext cx="1029407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zh-CN" sz="2300" dirty="0">
                <a:solidFill>
                  <a:srgbClr val="002060"/>
                </a:solidFill>
              </a:rPr>
              <a:t>Background of ATO;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CN" sz="2300" dirty="0">
                <a:solidFill>
                  <a:srgbClr val="002060"/>
                </a:solidFill>
              </a:rPr>
              <a:t>2 important MOs of ATO;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CN" sz="2300" dirty="0">
                <a:solidFill>
                  <a:srgbClr val="002060"/>
                </a:solidFill>
              </a:rPr>
              <a:t>Big picture for ATO detection; [top-down]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CN" sz="2300" dirty="0">
                <a:solidFill>
                  <a:srgbClr val="002060"/>
                </a:solidFill>
              </a:rPr>
              <a:t>Models result in 2 different scenarios;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300" dirty="0">
                <a:solidFill>
                  <a:srgbClr val="002060"/>
                </a:solidFill>
              </a:rPr>
              <a:t>Login step;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300" dirty="0">
                <a:solidFill>
                  <a:srgbClr val="002060"/>
                </a:solidFill>
              </a:rPr>
              <a:t>Order-create step;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CN" sz="2300" dirty="0">
                <a:solidFill>
                  <a:srgbClr val="002060"/>
                </a:solidFill>
              </a:rPr>
              <a:t>Future plan;</a:t>
            </a:r>
          </a:p>
          <a:p>
            <a:endParaRPr lang="en-US" altLang="zh-CN" sz="23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3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06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D4BC1-EB92-2AAA-359C-BF2066C24D4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8648" y="6287678"/>
            <a:ext cx="5467351" cy="567147"/>
          </a:xfrm>
        </p:spPr>
        <p:txBody>
          <a:bodyPr>
            <a:normAutofit/>
          </a:bodyPr>
          <a:lstStyle/>
          <a:p>
            <a:r>
              <a:rPr lang="en-US" dirty="0"/>
              <a:t>‘</a:t>
            </a:r>
            <a:r>
              <a:rPr lang="en-US" dirty="0" err="1"/>
              <a:t>num_cc_ato</a:t>
            </a:r>
            <a:r>
              <a:rPr lang="en-US" dirty="0"/>
              <a:t>': number of CC tickets whose case reasons are ATO;</a:t>
            </a:r>
          </a:p>
          <a:p>
            <a:r>
              <a:rPr lang="en-US" dirty="0"/>
              <a:t>‘</a:t>
            </a:r>
            <a:r>
              <a:rPr lang="en-US" dirty="0" err="1"/>
              <a:t>num_cc_ato_order</a:t>
            </a:r>
            <a:r>
              <a:rPr lang="en-US" dirty="0"/>
              <a:t>’: number of CC tickets which are additionally attached with ‘</a:t>
            </a:r>
            <a:r>
              <a:rPr lang="en-US" dirty="0" err="1"/>
              <a:t>order_id</a:t>
            </a:r>
            <a:r>
              <a:rPr lang="en-US" dirty="0"/>
              <a:t>’;</a:t>
            </a:r>
          </a:p>
          <a:p>
            <a:r>
              <a:rPr lang="en-US" dirty="0"/>
              <a:t>‘</a:t>
            </a:r>
            <a:r>
              <a:rPr lang="en-US" dirty="0" err="1"/>
              <a:t>num_cc_ato_tag_seller_scam</a:t>
            </a:r>
            <a:r>
              <a:rPr lang="en-US" dirty="0"/>
              <a:t>’: number of CC tickets which are tagged with ‘scam seller’;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B04A2-B3CC-D6C4-8F38-31C15FD0D97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478C395-1283-4E41-8724-2D9F689566D8}" type="slidenum">
              <a:rPr lang="en-SG" smtClean="0"/>
              <a:t>3</a:t>
            </a:fld>
            <a:endParaRPr lang="en-SG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6684594-35EA-3772-F1F3-6D226198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40" y="280194"/>
            <a:ext cx="9536418" cy="58477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Background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8EB96EC-D05F-043F-BB60-0747333E6A4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78C395-1283-4E41-8724-2D9F689566D8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529F78D5-B47A-7455-1792-8400D04C359F}"/>
              </a:ext>
            </a:extLst>
          </p:cNvPr>
          <p:cNvSpPr txBox="1"/>
          <p:nvPr/>
        </p:nvSpPr>
        <p:spPr>
          <a:xfrm>
            <a:off x="616812" y="1182105"/>
            <a:ext cx="102940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300" dirty="0">
                <a:solidFill>
                  <a:srgbClr val="002060"/>
                </a:solidFill>
              </a:rPr>
              <a:t>ATO definition: Fake-owners use all tricks to achieve true-owners’ accounts;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300" dirty="0">
                <a:solidFill>
                  <a:srgbClr val="002060"/>
                </a:solidFill>
              </a:rPr>
              <a:t>Aim: Use true-owners’ money to </a:t>
            </a:r>
            <a:r>
              <a:rPr lang="en-US" altLang="zh-CN" sz="2300" b="1" dirty="0">
                <a:solidFill>
                  <a:srgbClr val="002060"/>
                </a:solidFill>
              </a:rPr>
              <a:t>make profit directly</a:t>
            </a:r>
            <a:r>
              <a:rPr lang="en-US" altLang="zh-CN" sz="2300" dirty="0">
                <a:solidFill>
                  <a:srgbClr val="002060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3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300" dirty="0">
                <a:solidFill>
                  <a:srgbClr val="002060"/>
                </a:solidFill>
              </a:rPr>
              <a:t>Distribution of ATO Cases:</a:t>
            </a:r>
          </a:p>
          <a:p>
            <a:endParaRPr lang="en-US" altLang="zh-CN" sz="23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300" dirty="0">
              <a:solidFill>
                <a:srgbClr val="002060"/>
              </a:solidFill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87C0EC7-4580-B691-94BC-8967A0EF1B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7946809"/>
              </p:ext>
            </p:extLst>
          </p:nvPr>
        </p:nvGraphicFramePr>
        <p:xfrm>
          <a:off x="616812" y="2779712"/>
          <a:ext cx="4932836" cy="3116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C137B10-930D-764A-6DBC-531BE41097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192566"/>
              </p:ext>
            </p:extLst>
          </p:nvPr>
        </p:nvGraphicFramePr>
        <p:xfrm>
          <a:off x="5631465" y="2779712"/>
          <a:ext cx="5197599" cy="3116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5484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F65C-DA2B-CC44-068D-88B05E3F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A5EFF-5113-B9AB-1D4B-B32C60DAB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F8449-67DA-7EC1-470A-256E4AFCA6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291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1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5AEDC16-C01A-1F45-A98C-4911459CB53A}" vid="{6988C51E-8424-0543-97F4-F5779D57652D}"/>
    </a:ext>
  </a:extLst>
</a:theme>
</file>

<file path=ppt/theme/theme2.xml><?xml version="1.0" encoding="utf-8"?>
<a:theme xmlns:a="http://schemas.openxmlformats.org/drawingml/2006/main" name="1_Office Theme">
  <a:themeElements>
    <a:clrScheme name="Custom 4">
      <a:dk1>
        <a:srgbClr val="1B126C"/>
      </a:dk1>
      <a:lt1>
        <a:srgbClr val="F4F5FC"/>
      </a:lt1>
      <a:dk2>
        <a:srgbClr val="1B126C"/>
      </a:dk2>
      <a:lt2>
        <a:srgbClr val="FFFFFF"/>
      </a:lt2>
      <a:accent1>
        <a:srgbClr val="FE6B00"/>
      </a:accent1>
      <a:accent2>
        <a:srgbClr val="F93FA5"/>
      </a:accent2>
      <a:accent3>
        <a:srgbClr val="FAD757"/>
      </a:accent3>
      <a:accent4>
        <a:srgbClr val="1B126C"/>
      </a:accent4>
      <a:accent5>
        <a:srgbClr val="F93FA5"/>
      </a:accent5>
      <a:accent6>
        <a:srgbClr val="AAB2B8"/>
      </a:accent6>
      <a:hlink>
        <a:srgbClr val="FE6B00"/>
      </a:hlink>
      <a:folHlink>
        <a:srgbClr val="FE8B3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5AEDC16-C01A-1F45-A98C-4911459CB53A}" vid="{6988C51E-8424-0543-97F4-F5779D57652D}"/>
    </a:ext>
  </a:extLst>
</a:theme>
</file>

<file path=ppt/theme/theme4.xml><?xml version="1.0" encoding="utf-8"?>
<a:theme xmlns:a="http://schemas.openxmlformats.org/drawingml/2006/main" name="2_Office Theme">
  <a:themeElements>
    <a:clrScheme name="Custom 4">
      <a:dk1>
        <a:srgbClr val="1B126C"/>
      </a:dk1>
      <a:lt1>
        <a:srgbClr val="F4F5FC"/>
      </a:lt1>
      <a:dk2>
        <a:srgbClr val="1B126C"/>
      </a:dk2>
      <a:lt2>
        <a:srgbClr val="FFFFFF"/>
      </a:lt2>
      <a:accent1>
        <a:srgbClr val="FE6B00"/>
      </a:accent1>
      <a:accent2>
        <a:srgbClr val="F93FA5"/>
      </a:accent2>
      <a:accent3>
        <a:srgbClr val="FAD757"/>
      </a:accent3>
      <a:accent4>
        <a:srgbClr val="1B126C"/>
      </a:accent4>
      <a:accent5>
        <a:srgbClr val="F93FA5"/>
      </a:accent5>
      <a:accent6>
        <a:srgbClr val="AAB2B8"/>
      </a:accent6>
      <a:hlink>
        <a:srgbClr val="FE6B00"/>
      </a:hlink>
      <a:folHlink>
        <a:srgbClr val="FE8B3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5AEDC16-C01A-1F45-A98C-4911459CB53A}" vid="{6988C51E-8424-0543-97F4-F5779D57652D}"/>
    </a:ext>
  </a:extLst>
</a:theme>
</file>

<file path=ppt/theme/theme6.xml><?xml version="1.0" encoding="utf-8"?>
<a:theme xmlns:a="http://schemas.openxmlformats.org/drawingml/2006/main" name="3_Office Theme">
  <a:themeElements>
    <a:clrScheme name="Custom 4">
      <a:dk1>
        <a:srgbClr val="1B126C"/>
      </a:dk1>
      <a:lt1>
        <a:srgbClr val="F4F5FC"/>
      </a:lt1>
      <a:dk2>
        <a:srgbClr val="1B126C"/>
      </a:dk2>
      <a:lt2>
        <a:srgbClr val="FFFFFF"/>
      </a:lt2>
      <a:accent1>
        <a:srgbClr val="FE6B00"/>
      </a:accent1>
      <a:accent2>
        <a:srgbClr val="F93FA5"/>
      </a:accent2>
      <a:accent3>
        <a:srgbClr val="FAD757"/>
      </a:accent3>
      <a:accent4>
        <a:srgbClr val="1B126C"/>
      </a:accent4>
      <a:accent5>
        <a:srgbClr val="F93FA5"/>
      </a:accent5>
      <a:accent6>
        <a:srgbClr val="AAB2B8"/>
      </a:accent6>
      <a:hlink>
        <a:srgbClr val="FE6B00"/>
      </a:hlink>
      <a:folHlink>
        <a:srgbClr val="FE8B3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152</TotalTime>
  <Words>161</Words>
  <Application>Microsoft Macintosh PowerPoint</Application>
  <PresentationFormat>Widescreen</PresentationFormat>
  <Paragraphs>25</Paragraphs>
  <Slides>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24" baseType="lpstr">
      <vt:lpstr>微软雅黑</vt:lpstr>
      <vt:lpstr>Proxima Nova</vt:lpstr>
      <vt:lpstr>System Font Regular</vt:lpstr>
      <vt:lpstr>Arial</vt:lpstr>
      <vt:lpstr>Calibri</vt:lpstr>
      <vt:lpstr>Calibri Light</vt:lpstr>
      <vt:lpstr>Courier New</vt:lpstr>
      <vt:lpstr>Franklin Gothic Demi</vt:lpstr>
      <vt:lpstr>Franklin Gothic Medium</vt:lpstr>
      <vt:lpstr>Franklin Gothic Medium Cond</vt:lpstr>
      <vt:lpstr>Futura</vt:lpstr>
      <vt:lpstr>Helvetica</vt:lpstr>
      <vt:lpstr>Wingdings</vt:lpstr>
      <vt:lpstr>Theme1</vt:lpstr>
      <vt:lpstr>1_Office Theme</vt:lpstr>
      <vt:lpstr>1_Theme1</vt:lpstr>
      <vt:lpstr>2_Office Theme</vt:lpstr>
      <vt:lpstr>2_Theme1</vt:lpstr>
      <vt:lpstr>3_Office Theme</vt:lpstr>
      <vt:lpstr>think-cell Slide</vt:lpstr>
      <vt:lpstr>PowerPoint Presentation</vt:lpstr>
      <vt:lpstr>Framework</vt:lpstr>
      <vt:lpstr>Background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2022-07-21T05:07:49Z</dcterms:created>
  <dcterms:modified xsi:type="dcterms:W3CDTF">2022-07-26T03:47:50Z</dcterms:modified>
</cp:coreProperties>
</file>