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895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E7D8A-DBEC-C744-AE58-D85BFD3F046E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9A9B0-265A-B84A-9FA4-5633AADB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9A9B0-265A-B84A-9FA4-5633AADB98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5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9A9B0-265A-B84A-9FA4-5633AADB9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9A9B0-265A-B84A-9FA4-5633AADB98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9A9B0-265A-B84A-9FA4-5633AADB9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9A9B0-265A-B84A-9FA4-5633AADB9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7CE2-8ACE-B0A8-A2CA-45115552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B4DAB-5D3E-296C-BD1B-09FD1F2F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1908-DD37-7F6B-0B34-F7DF819A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FB35-42E1-7582-EFF2-CD120B6E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378D-5BF6-06F5-6256-7FBCF4C6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4A8F-2EA0-3CE8-BF8D-18DC265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255A3-1D76-3512-9195-27A13C06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E2CF-28C7-33EF-00F0-EE406EE2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E6FE-C9EB-E065-C86C-7C81429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A82E-1AD5-C46C-0BA6-52C38D6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6EE53-AEBA-153F-3B4D-64DBA8934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71-87D0-9A6D-EBF5-6FE57DE6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81AA-297D-6B05-B0B5-EA5B832A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E496-7FDD-8B20-804D-1DD30001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950B-0B63-3486-FF3E-9E3FA69D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A75E-D3B2-5861-BB87-917E87AA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94B-3A7F-1D92-2DDC-830E5002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48EC-4BD0-9AB0-191D-CA7135CB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A174-118F-E81A-456F-475CF01E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C0C7-7358-BF4F-788C-72FD7A26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39A0-A6DE-7766-966C-3BB0FB90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1A9B-46F2-7D76-4FA2-DFBB1AD1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16D3-213A-ADA5-7975-185DF150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D379-180E-33E0-9810-CE0259E4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CE53-BFDF-2F46-0680-9A1B777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27AC-E438-DE58-553C-7D7B20A0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F181-A2BA-81DC-1D3B-058D33F38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8C6F-5013-54D8-9D24-9EE335CC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4DBC-465A-1B0B-54B0-FCDAC51D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FC8B-1852-FDDC-968C-2ED1E8E8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1CA0-7987-933A-EC16-BAEFDEF0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111-3A11-8064-D866-0FA1B498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BD53-E0FB-C4A1-31A5-A84CD977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DF57-DCA1-03C5-1296-87687A46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075D4-7A48-AE19-70C9-CDEAAF733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41E96-AC3F-98D5-6B5C-2EF6C463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4F7C8-26A3-2507-6E91-C29674B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3A4F7-CF10-CB98-C79A-560D4C2F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8D54-6010-0F87-57B8-F28F0286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27B3-776D-0246-6D23-73FD3C2F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B72ED-93A9-56F2-81D2-78CD5BCC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D993C-FCAF-4BD4-2192-5D9DFCF2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A0C7-8817-2930-D4C8-87433E51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EBFA5-B10C-8D64-CBF3-18C345D8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8D3E7-B15D-7AA1-2A3E-C3A1FC50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4D258-F9FB-AF32-84ED-73B9D4F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5008-4404-5ECB-D189-78F0D81B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FFE5-DD3D-1B21-B027-0FB6BA2D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1D38-325B-03A9-6A3A-7834D4D6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4B73-827B-FB57-A9B8-AADE80E7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14EB-D6FE-77B1-54D3-C391EB6D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7F42-C5F1-0E45-B273-31FB1468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45F8-9EB9-86C7-05D5-C4503F2C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409EB-45F3-5871-F33F-C27204188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10D01-5181-197F-E939-402E342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0DB5-3514-A0E1-5E98-9B1ECCD2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16545-51B4-F696-B995-BDF26F22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1FA1-E45B-16CD-C416-50C08BE4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86EA2-2FED-3636-86BE-CDE3A9E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DC28-B4D6-1521-234D-69961805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470B-A6D2-765E-5545-8A7965E36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4439-CBB2-DE4C-98DA-EADC405B0539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F973-43F2-D7BA-6BD9-088E8D3EC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8B01-346A-8B1B-E51A-1AE86B25E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254C-13E7-3345-85E8-BA122DAD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4ADB-CDE3-BA0D-0E15-F8752261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015" y="515815"/>
            <a:ext cx="3868615" cy="1294301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ATO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1CEE-F64D-939A-2B52-874A0E8F9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1114"/>
            <a:ext cx="9144000" cy="2993293"/>
          </a:xfrm>
        </p:spPr>
        <p:txBody>
          <a:bodyPr/>
          <a:lstStyle/>
          <a:p>
            <a:pPr algn="l"/>
            <a:r>
              <a:rPr lang="en-US" altLang="zh-CN" dirty="0">
                <a:latin typeface="+mn-ea"/>
              </a:rPr>
              <a:t>Done:</a:t>
            </a:r>
          </a:p>
          <a:p>
            <a:pPr algn="l"/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 对于黑样本，检查</a:t>
            </a:r>
            <a:r>
              <a:rPr lang="en-US" altLang="zh-CN" dirty="0">
                <a:latin typeface="+mn-ea"/>
              </a:rPr>
              <a:t>ATO</a:t>
            </a:r>
            <a:r>
              <a:rPr lang="zh-CN" altLang="en-US" dirty="0">
                <a:latin typeface="+mn-ea"/>
              </a:rPr>
              <a:t>各环节对数据的影响（选定几个</a:t>
            </a:r>
            <a:r>
              <a:rPr lang="en-US" altLang="zh-CN" dirty="0">
                <a:latin typeface="+mn-ea"/>
              </a:rPr>
              <a:t>ATO</a:t>
            </a:r>
            <a:r>
              <a:rPr lang="zh-CN" altLang="en-US" dirty="0">
                <a:latin typeface="+mn-ea"/>
              </a:rPr>
              <a:t>案例进行分析，还原作案链路）</a:t>
            </a:r>
            <a:endParaRPr lang="en-SG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 基于</a:t>
            </a: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，整理在</a:t>
            </a:r>
            <a:r>
              <a:rPr lang="en-US" altLang="zh-CN" dirty="0">
                <a:latin typeface="+mn-ea"/>
              </a:rPr>
              <a:t>ATO</a:t>
            </a:r>
            <a:r>
              <a:rPr lang="zh-CN" altLang="en-US" dirty="0">
                <a:latin typeface="+mn-ea"/>
              </a:rPr>
              <a:t>各阶段的</a:t>
            </a:r>
            <a:r>
              <a:rPr lang="en-US" altLang="zh-CN" dirty="0">
                <a:latin typeface="+mn-ea"/>
              </a:rPr>
              <a:t>feature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5AD3B-4AB2-3555-A07C-FCAF707EA067}"/>
              </a:ext>
            </a:extLst>
          </p:cNvPr>
          <p:cNvSpPr txBox="1"/>
          <p:nvPr/>
        </p:nvSpPr>
        <p:spPr>
          <a:xfrm>
            <a:off x="871537" y="2128838"/>
            <a:ext cx="6088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一种作案手法：</a:t>
            </a:r>
            <a:endParaRPr lang="en-SG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进入银行卡绑定界面绑定银行卡；</a:t>
            </a:r>
            <a:endParaRPr lang="en-SG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用用户本人的银行卡</a:t>
            </a:r>
            <a:r>
              <a:rPr lang="en-US" altLang="zh-CN" dirty="0"/>
              <a:t>top-up</a:t>
            </a:r>
            <a:r>
              <a:rPr lang="zh-CN" altLang="en-US" dirty="0"/>
              <a:t> </a:t>
            </a:r>
            <a:r>
              <a:rPr lang="en-US" altLang="zh-CN" dirty="0" err="1"/>
              <a:t>lazada</a:t>
            </a:r>
            <a:r>
              <a:rPr lang="zh-CN" altLang="en-US" dirty="0"/>
              <a:t> </a:t>
            </a:r>
            <a:r>
              <a:rPr lang="en-US" altLang="zh-CN" dirty="0"/>
              <a:t>wallet</a:t>
            </a:r>
            <a:r>
              <a:rPr lang="zh-CN" altLang="en-US" dirty="0"/>
              <a:t> </a:t>
            </a:r>
            <a:r>
              <a:rPr lang="en-US" altLang="zh-CN" dirty="0"/>
              <a:t>deposit</a:t>
            </a:r>
            <a:r>
              <a:rPr lang="zh-CN" altLang="en-US" dirty="0"/>
              <a:t>；</a:t>
            </a:r>
            <a:endParaRPr lang="en-SG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购买商品后再</a:t>
            </a:r>
            <a:r>
              <a:rPr lang="en-US" altLang="zh-CN" dirty="0"/>
              <a:t>cancel</a:t>
            </a:r>
            <a:r>
              <a:rPr lang="zh-CN" altLang="en-US" dirty="0"/>
              <a:t>，让钱回到</a:t>
            </a:r>
            <a:r>
              <a:rPr lang="en-US" altLang="zh-CN" dirty="0" err="1"/>
              <a:t>lazda</a:t>
            </a:r>
            <a:r>
              <a:rPr lang="zh-CN" altLang="en-US" dirty="0"/>
              <a:t> </a:t>
            </a:r>
            <a:r>
              <a:rPr lang="en-US" altLang="zh-CN" dirty="0"/>
              <a:t>wallet</a:t>
            </a:r>
            <a:r>
              <a:rPr lang="zh-CN" altLang="en-US" dirty="0"/>
              <a:t>的</a:t>
            </a:r>
            <a:r>
              <a:rPr lang="en-US" altLang="zh-CN" dirty="0"/>
              <a:t>refund</a:t>
            </a:r>
            <a:r>
              <a:rPr lang="zh-CN" altLang="en-US" dirty="0"/>
              <a:t>里；</a:t>
            </a:r>
            <a:endParaRPr lang="en-SG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withdrawl</a:t>
            </a:r>
            <a:endParaRPr lang="en-SG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13F72-227B-4E22-F8B1-4D01C0D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1393826"/>
            <a:ext cx="3333750" cy="6078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猜想</a:t>
            </a:r>
            <a:r>
              <a:rPr lang="en-US" altLang="zh-CN" sz="2400" dirty="0"/>
              <a:t>(</a:t>
            </a:r>
            <a:r>
              <a:rPr lang="zh-CN" altLang="en-US" sz="2400" dirty="0"/>
              <a:t>根据</a:t>
            </a:r>
            <a:r>
              <a:rPr lang="en-US" altLang="zh-CN" sz="2400" dirty="0"/>
              <a:t>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55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0876CC5-3002-3888-24A3-7A1AF44A1A0A}"/>
              </a:ext>
            </a:extLst>
          </p:cNvPr>
          <p:cNvSpPr txBox="1">
            <a:spLocks/>
          </p:cNvSpPr>
          <p:nvPr/>
        </p:nvSpPr>
        <p:spPr>
          <a:xfrm>
            <a:off x="1524000" y="1813901"/>
            <a:ext cx="9144000" cy="299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To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do: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SG" sz="2400" dirty="0">
                <a:latin typeface="+mn-ea"/>
              </a:rPr>
              <a:t>更</a:t>
            </a:r>
            <a:r>
              <a:rPr lang="zh-CN" altLang="en-US" sz="2400" dirty="0">
                <a:latin typeface="+mn-ea"/>
              </a:rPr>
              <a:t>深地对于</a:t>
            </a:r>
            <a:r>
              <a:rPr lang="en-US" altLang="zh-CN" sz="2400" dirty="0">
                <a:latin typeface="+mn-ea"/>
              </a:rPr>
              <a:t>scam</a:t>
            </a:r>
            <a:r>
              <a:rPr lang="zh-CN" altLang="en-US" sz="2400" dirty="0">
                <a:latin typeface="+mn-ea"/>
              </a:rPr>
              <a:t>商家聚集进行数据探索（商家画像、不同用户被同一个</a:t>
            </a:r>
            <a:r>
              <a:rPr lang="en-US" altLang="zh-CN" sz="2400" dirty="0">
                <a:latin typeface="+mn-ea"/>
              </a:rPr>
              <a:t>seller</a:t>
            </a:r>
            <a:r>
              <a:rPr lang="zh-CN" altLang="en-US" sz="2400" dirty="0">
                <a:latin typeface="+mn-ea"/>
              </a:rPr>
              <a:t>骗、</a:t>
            </a:r>
            <a:r>
              <a:rPr lang="en-US" altLang="zh-CN" sz="2400" dirty="0">
                <a:latin typeface="+mn-ea"/>
              </a:rPr>
              <a:t>scam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seller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umid</a:t>
            </a:r>
            <a:r>
              <a:rPr lang="en-US" altLang="zh-CN" sz="2400" dirty="0">
                <a:latin typeface="+mn-ea"/>
              </a:rPr>
              <a:t>\</a:t>
            </a:r>
            <a:r>
              <a:rPr lang="en-US" altLang="zh-CN" sz="2400" dirty="0" err="1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聚集）</a:t>
            </a:r>
            <a:endParaRPr lang="en-SG" altLang="zh-CN" sz="2400" dirty="0">
              <a:latin typeface="+mn-ea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+mn-ea"/>
              </a:rPr>
              <a:t>	DDL: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6.3</a:t>
            </a:r>
            <a:endParaRPr lang="en-SG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 制作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（对于</a:t>
            </a:r>
            <a:r>
              <a:rPr lang="en-US" altLang="zh-CN" sz="2400" dirty="0">
                <a:latin typeface="+mn-ea"/>
              </a:rPr>
              <a:t>login</a:t>
            </a:r>
            <a:r>
              <a:rPr lang="zh-CN" altLang="en-US" sz="2400" dirty="0">
                <a:latin typeface="+mn-ea"/>
              </a:rPr>
              <a:t>阶段信息），给出</a:t>
            </a:r>
            <a:r>
              <a:rPr lang="en-US" altLang="zh-CN" sz="2400" dirty="0">
                <a:latin typeface="+mn-ea"/>
              </a:rPr>
              <a:t>login</a:t>
            </a:r>
            <a:r>
              <a:rPr lang="zh-CN" altLang="en-US" sz="2400" dirty="0">
                <a:latin typeface="+mn-ea"/>
              </a:rPr>
              <a:t>阶段</a:t>
            </a:r>
            <a:r>
              <a:rPr lang="en-US" altLang="zh-CN" sz="2400" dirty="0">
                <a:latin typeface="+mn-ea"/>
              </a:rPr>
              <a:t>baseline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model;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DDL: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6.17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8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9B77C3-92E6-7C93-B4D3-0F58985141B0}"/>
              </a:ext>
            </a:extLst>
          </p:cNvPr>
          <p:cNvSpPr txBox="1"/>
          <p:nvPr/>
        </p:nvSpPr>
        <p:spPr>
          <a:xfrm>
            <a:off x="1042988" y="1214439"/>
            <a:ext cx="9576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list: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根据</a:t>
            </a:r>
            <a:r>
              <a:rPr lang="en-US" dirty="0"/>
              <a:t>cc</a:t>
            </a:r>
            <a:r>
              <a:rPr lang="zh-CN" altLang="en-US" dirty="0"/>
              <a:t>反馈的</a:t>
            </a:r>
            <a:r>
              <a:rPr lang="en-US" dirty="0"/>
              <a:t>seller scam, seller</a:t>
            </a:r>
            <a:r>
              <a:rPr lang="zh-CN" altLang="en-US" dirty="0"/>
              <a:t>具体</a:t>
            </a:r>
            <a:r>
              <a:rPr lang="en-US" dirty="0"/>
              <a:t>scam</a:t>
            </a:r>
            <a:r>
              <a:rPr lang="zh-CN" altLang="en-US" dirty="0"/>
              <a:t>的方式是什么？例如通过得到买家手机号发短信进行</a:t>
            </a:r>
            <a:r>
              <a:rPr lang="en-US" dirty="0"/>
              <a:t>scam</a:t>
            </a:r>
            <a:r>
              <a:rPr lang="zh-CN" altLang="en-US" dirty="0"/>
              <a:t>还是其他</a:t>
            </a:r>
            <a:r>
              <a:rPr lang="en-US" dirty="0" err="1"/>
              <a:t>lazada</a:t>
            </a:r>
            <a:r>
              <a:rPr lang="zh-CN" altLang="en-US" dirty="0"/>
              <a:t>平台上的沟通方式？（我们检查了几个</a:t>
            </a:r>
            <a:r>
              <a:rPr lang="en-US" dirty="0"/>
              <a:t>IM</a:t>
            </a:r>
            <a:r>
              <a:rPr lang="zh-CN" altLang="en-US" dirty="0"/>
              <a:t>都没有发现异常沟通信）</a:t>
            </a:r>
            <a:endParaRPr lang="en-SG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订单取消之后钱会直接回到之前支付方式吗？例如我用银行卡</a:t>
            </a:r>
            <a:r>
              <a:rPr lang="en-US" dirty="0"/>
              <a:t>a</a:t>
            </a:r>
            <a:r>
              <a:rPr lang="zh-CN" altLang="en-US" dirty="0"/>
              <a:t>下单，取消后直接回到银行卡</a:t>
            </a:r>
            <a:r>
              <a:rPr lang="en-US" dirty="0"/>
              <a:t>a? </a:t>
            </a:r>
            <a:r>
              <a:rPr lang="zh-CN" altLang="en-US" dirty="0"/>
              <a:t>还是说会统一回到</a:t>
            </a:r>
            <a:r>
              <a:rPr lang="en-US" dirty="0" err="1"/>
              <a:t>lazada</a:t>
            </a:r>
            <a:r>
              <a:rPr lang="zh-CN" altLang="en-US" dirty="0"/>
              <a:t>的</a:t>
            </a:r>
            <a:r>
              <a:rPr lang="en-US" dirty="0"/>
              <a:t>wallet?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 err="1"/>
              <a:t>Whatsapp</a:t>
            </a:r>
            <a:r>
              <a:rPr lang="zh-CN" altLang="en-US" dirty="0"/>
              <a:t> 钓鱼链接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im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8873-EFF4-B24F-50D9-1B1CCF0C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39462" cy="60789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 案例分析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6F9D-CBA3-382C-330D-CBFFF4A85F72}"/>
              </a:ext>
            </a:extLst>
          </p:cNvPr>
          <p:cNvSpPr txBox="1"/>
          <p:nvPr/>
        </p:nvSpPr>
        <p:spPr>
          <a:xfrm>
            <a:off x="680467" y="1287305"/>
            <a:ext cx="531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zh-CN" altLang="en-US" dirty="0">
                <a:latin typeface="+mn-ea"/>
              </a:rPr>
              <a:t>用户</a:t>
            </a:r>
            <a:r>
              <a:rPr lang="en-US" altLang="zh-CN" dirty="0">
                <a:latin typeface="+mn-ea"/>
              </a:rPr>
              <a:t>id: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410427213572</a:t>
            </a:r>
          </a:p>
          <a:p>
            <a:r>
              <a:rPr lang="en-SG" altLang="zh-CN" b="1" dirty="0">
                <a:latin typeface="+mn-ea"/>
              </a:rPr>
              <a:t>	</a:t>
            </a:r>
            <a:r>
              <a:rPr lang="zh-CN" altLang="en-SG" dirty="0">
                <a:latin typeface="+mn-ea"/>
              </a:rPr>
              <a:t>该用户</a:t>
            </a:r>
            <a:r>
              <a:rPr lang="zh-CN" altLang="en-US" dirty="0">
                <a:latin typeface="+mn-ea"/>
              </a:rPr>
              <a:t>从第二次给的黑名单中筛选出来的</a:t>
            </a:r>
            <a:r>
              <a:rPr lang="zh-CN" altLang="en-US" b="1" dirty="0">
                <a:latin typeface="+mn-ea"/>
              </a:rPr>
              <a:t> </a:t>
            </a:r>
            <a:endParaRPr lang="en-US" b="1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15404-11F4-C2E2-7060-930DEE4CFDCD}"/>
              </a:ext>
            </a:extLst>
          </p:cNvPr>
          <p:cNvSpPr txBox="1"/>
          <p:nvPr/>
        </p:nvSpPr>
        <p:spPr>
          <a:xfrm>
            <a:off x="1003571" y="305966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ea"/>
              </a:rPr>
              <a:t>卖家对应</a:t>
            </a:r>
            <a:r>
              <a:rPr lang="en-US" altLang="zh-CN" dirty="0" err="1">
                <a:latin typeface="+mn-ea"/>
              </a:rPr>
              <a:t>id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100342951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8EBED-45EB-5B8E-787B-78E66FFE7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" y="2350370"/>
            <a:ext cx="12192000" cy="3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C9CFF-E88C-284E-F786-22A38AD9F781}"/>
              </a:ext>
            </a:extLst>
          </p:cNvPr>
          <p:cNvSpPr txBox="1"/>
          <p:nvPr/>
        </p:nvSpPr>
        <p:spPr>
          <a:xfrm>
            <a:off x="402880" y="489615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b)</a:t>
            </a:r>
            <a:r>
              <a:rPr lang="zh-CN" altLang="en-US" dirty="0">
                <a:latin typeface="+mn-ea"/>
              </a:rPr>
              <a:t> 时间线</a:t>
            </a:r>
            <a:r>
              <a:rPr lang="en-US" altLang="zh-CN" dirty="0">
                <a:latin typeface="+mn-ea"/>
              </a:rPr>
              <a:t>(2022-01-01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2022-04-03)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Singapore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time</a:t>
            </a:r>
            <a:endParaRPr lang="en-US" dirty="0">
              <a:latin typeface="+mn-e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1843F6-D309-B4AD-D032-47FE7463F9D7}"/>
              </a:ext>
            </a:extLst>
          </p:cNvPr>
          <p:cNvCxnSpPr/>
          <p:nvPr/>
        </p:nvCxnSpPr>
        <p:spPr>
          <a:xfrm>
            <a:off x="1148862" y="1457325"/>
            <a:ext cx="9894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4D32632-9756-4A21-3178-459A003F1FDF}"/>
              </a:ext>
            </a:extLst>
          </p:cNvPr>
          <p:cNvSpPr/>
          <p:nvPr/>
        </p:nvSpPr>
        <p:spPr>
          <a:xfrm>
            <a:off x="1321577" y="1400181"/>
            <a:ext cx="157162" cy="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C4609-00EB-6966-66D0-88666589220D}"/>
              </a:ext>
            </a:extLst>
          </p:cNvPr>
          <p:cNvSpPr txBox="1"/>
          <p:nvPr/>
        </p:nvSpPr>
        <p:spPr>
          <a:xfrm>
            <a:off x="1016614" y="10308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01-01</a:t>
            </a:r>
            <a:endParaRPr 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84460-CA00-0BB6-FA88-392F7E7052EA}"/>
              </a:ext>
            </a:extLst>
          </p:cNvPr>
          <p:cNvSpPr txBox="1"/>
          <p:nvPr/>
        </p:nvSpPr>
        <p:spPr>
          <a:xfrm>
            <a:off x="1166655" y="1571621"/>
            <a:ext cx="2007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设备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小米</a:t>
            </a:r>
            <a:r>
              <a:rPr lang="en-SG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M2006C3LG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网络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SG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Smartfren</a:t>
            </a:r>
            <a:endParaRPr lang="en-SG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7C4AE-2345-D238-9CB0-C6F4BFCDCD40}"/>
              </a:ext>
            </a:extLst>
          </p:cNvPr>
          <p:cNvSpPr/>
          <p:nvPr/>
        </p:nvSpPr>
        <p:spPr>
          <a:xfrm>
            <a:off x="3611418" y="1400181"/>
            <a:ext cx="157162" cy="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B3ABF-46FD-1FE8-FA11-430F1E7C68E9}"/>
              </a:ext>
            </a:extLst>
          </p:cNvPr>
          <p:cNvSpPr txBox="1"/>
          <p:nvPr/>
        </p:nvSpPr>
        <p:spPr>
          <a:xfrm>
            <a:off x="3328361" y="10308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03-28</a:t>
            </a:r>
            <a:endParaRPr 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D2FC5-BCFA-4D56-EC42-B0FBDB4B2FE3}"/>
              </a:ext>
            </a:extLst>
          </p:cNvPr>
          <p:cNvSpPr txBox="1"/>
          <p:nvPr/>
        </p:nvSpPr>
        <p:spPr>
          <a:xfrm>
            <a:off x="3110160" y="1626634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03:20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sz="1400" dirty="0" err="1">
                <a:latin typeface="+mn-ea"/>
              </a:rPr>
              <a:t>进入卖家店铺</a:t>
            </a:r>
            <a:r>
              <a:rPr lang="zh-CN" altLang="en-US" sz="1400" dirty="0">
                <a:latin typeface="+mn-ea"/>
              </a:rPr>
              <a:t>，先后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查看店内商品、广告并加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入商品至购物车。</a:t>
            </a:r>
            <a:endParaRPr lang="en-SG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04:07</a:t>
            </a:r>
            <a:endParaRPr lang="en-SG" altLang="zh-CN" sz="1400" dirty="0">
              <a:latin typeface="+mn-ea"/>
            </a:endParaRP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sz="1400" dirty="0" err="1">
                <a:latin typeface="+mn-ea"/>
              </a:rPr>
              <a:t>退出账号</a:t>
            </a:r>
            <a:endParaRPr lang="en-US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E0E6A-3326-E7F8-71D2-C5B60295B12A}"/>
              </a:ext>
            </a:extLst>
          </p:cNvPr>
          <p:cNvSpPr txBox="1"/>
          <p:nvPr/>
        </p:nvSpPr>
        <p:spPr>
          <a:xfrm>
            <a:off x="3110160" y="3190049"/>
            <a:ext cx="23391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14:39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可疑设备</a:t>
            </a:r>
            <a:r>
              <a:rPr lang="en-US" sz="1400" dirty="0" err="1">
                <a:latin typeface="+mn-ea"/>
              </a:rPr>
              <a:t>首次登陆</a:t>
            </a:r>
            <a:r>
              <a:rPr lang="zh-CN" altLang="en-US" sz="1400" dirty="0">
                <a:latin typeface="+mn-ea"/>
              </a:rPr>
              <a:t>，停留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页面主要为</a:t>
            </a:r>
            <a:r>
              <a:rPr lang="en-US" altLang="zh-CN" sz="1400" dirty="0">
                <a:latin typeface="+mn-ea"/>
              </a:rPr>
              <a:t>:wallet,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account</a:t>
            </a:r>
          </a:p>
          <a:p>
            <a:r>
              <a:rPr lang="en-US" altLang="zh-CN" sz="1400" dirty="0">
                <a:latin typeface="+mn-ea"/>
              </a:rPr>
              <a:t>_info,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top-up, some cancel</a:t>
            </a:r>
          </a:p>
          <a:p>
            <a:r>
              <a:rPr lang="en-US" sz="1400" dirty="0">
                <a:latin typeface="+mn-ea"/>
              </a:rPr>
              <a:t>15:23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可疑设备</a:t>
            </a:r>
            <a:r>
              <a:rPr lang="en-US" sz="1400" dirty="0" err="1">
                <a:latin typeface="+mn-ea"/>
              </a:rPr>
              <a:t>退出</a:t>
            </a:r>
            <a:r>
              <a:rPr lang="zh-CN" altLang="en-US" sz="1400" dirty="0">
                <a:latin typeface="+mn-ea"/>
              </a:rPr>
              <a:t>，此阶段两用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户共同登陆同一账号</a:t>
            </a:r>
            <a:endParaRPr lang="en-US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D7649-9632-E090-4D1F-F962948EDC8F}"/>
              </a:ext>
            </a:extLst>
          </p:cNvPr>
          <p:cNvSpPr txBox="1"/>
          <p:nvPr/>
        </p:nvSpPr>
        <p:spPr>
          <a:xfrm>
            <a:off x="1148862" y="3378166"/>
            <a:ext cx="1996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itchFamily="2" charset="2"/>
              </a:rPr>
              <a:t>可疑设备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itchFamily="2" charset="2"/>
              </a:rPr>
              <a:t>	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设备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Realme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RMX3261</a:t>
            </a:r>
            <a:endParaRPr lang="en-SG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网络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SG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TELKOMSEL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AXIS</a:t>
            </a:r>
            <a:endParaRPr lang="en-SG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A920-388D-0625-CDCA-C1E2C50C3174}"/>
              </a:ext>
            </a:extLst>
          </p:cNvPr>
          <p:cNvSpPr txBox="1"/>
          <p:nvPr/>
        </p:nvSpPr>
        <p:spPr>
          <a:xfrm>
            <a:off x="3110160" y="4862034"/>
            <a:ext cx="2292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18:12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18:15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+mn-ea"/>
              </a:rPr>
              <a:t>可疑设备</a:t>
            </a:r>
            <a:r>
              <a:rPr lang="en-US" sz="1400" dirty="0" err="1">
                <a:latin typeface="+mn-ea"/>
              </a:rPr>
              <a:t>继续登陆进行可</a:t>
            </a:r>
            <a:endParaRPr lang="en-US" sz="1400" dirty="0">
              <a:latin typeface="+mn-ea"/>
            </a:endParaRPr>
          </a:p>
          <a:p>
            <a:r>
              <a:rPr lang="en-US" sz="1400" dirty="0" err="1">
                <a:latin typeface="+mn-ea"/>
              </a:rPr>
              <a:t>疑操作</a:t>
            </a:r>
            <a:r>
              <a:rPr lang="en-US" altLang="zh-CN" sz="1400" dirty="0">
                <a:latin typeface="+mn-ea"/>
              </a:rPr>
              <a:t>(wallet,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 err="1">
                <a:latin typeface="+mn-ea"/>
              </a:rPr>
              <a:t>account_info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Etc.)</a:t>
            </a:r>
            <a:endParaRPr lang="en-US" sz="1400" dirty="0">
              <a:latin typeface="+mn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2F31D5-CE90-3B1B-1D88-D5616DEFE063}"/>
              </a:ext>
            </a:extLst>
          </p:cNvPr>
          <p:cNvSpPr/>
          <p:nvPr/>
        </p:nvSpPr>
        <p:spPr>
          <a:xfrm>
            <a:off x="6698001" y="1394113"/>
            <a:ext cx="157162" cy="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502A7-E501-E343-6573-2BB6343F5577}"/>
              </a:ext>
            </a:extLst>
          </p:cNvPr>
          <p:cNvSpPr txBox="1"/>
          <p:nvPr/>
        </p:nvSpPr>
        <p:spPr>
          <a:xfrm>
            <a:off x="6414944" y="10247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03-29</a:t>
            </a:r>
            <a:endParaRPr 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09A1E-76FE-FA7D-6D61-9E7F56182A87}"/>
              </a:ext>
            </a:extLst>
          </p:cNvPr>
          <p:cNvSpPr txBox="1"/>
          <p:nvPr/>
        </p:nvSpPr>
        <p:spPr>
          <a:xfrm>
            <a:off x="5696798" y="1623094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01:09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02:00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sz="1400" dirty="0" err="1">
                <a:latin typeface="+mn-ea"/>
              </a:rPr>
              <a:t>登陆</a:t>
            </a:r>
            <a:r>
              <a:rPr lang="zh-CN" altLang="en-US" sz="1400" dirty="0">
                <a:latin typeface="+mn-ea"/>
              </a:rPr>
              <a:t>，购买了</a:t>
            </a:r>
            <a:r>
              <a:rPr lang="en-US" altLang="zh-CN" sz="1400" dirty="0">
                <a:latin typeface="+mn-ea"/>
              </a:rPr>
              <a:t>(ATO)</a:t>
            </a:r>
            <a:r>
              <a:rPr lang="zh-CN" altLang="en-US" sz="1400" dirty="0">
                <a:latin typeface="+mn-ea"/>
              </a:rPr>
              <a:t>卖家的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商品；共发生</a:t>
            </a:r>
            <a:r>
              <a:rPr lang="en-US" altLang="zh-CN" sz="1400" dirty="0">
                <a:latin typeface="+mn-ea"/>
              </a:rPr>
              <a:t>6</a:t>
            </a:r>
            <a:r>
              <a:rPr lang="zh-CN" altLang="en-US" sz="1400" dirty="0">
                <a:latin typeface="+mn-ea"/>
              </a:rPr>
              <a:t>笔订单</a:t>
            </a:r>
            <a:endParaRPr lang="en-US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7B516-EBA2-2FEA-FFCB-75994E948A50}"/>
              </a:ext>
            </a:extLst>
          </p:cNvPr>
          <p:cNvSpPr txBox="1"/>
          <p:nvPr/>
        </p:nvSpPr>
        <p:spPr>
          <a:xfrm>
            <a:off x="6229188" y="504267"/>
            <a:ext cx="416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1400" dirty="0">
                <a:latin typeface="+mn-ea"/>
              </a:rPr>
              <a:t>Note</a:t>
            </a:r>
            <a:r>
              <a:rPr lang="en-US" altLang="zh-CN" sz="1400" dirty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 正常</a:t>
            </a:r>
            <a:r>
              <a:rPr lang="en-US" altLang="zh-CN" sz="1400" dirty="0">
                <a:latin typeface="+mn-ea"/>
              </a:rPr>
              <a:t>user</a:t>
            </a:r>
            <a:r>
              <a:rPr lang="zh-CN" altLang="en-US" sz="1400" dirty="0">
                <a:latin typeface="+mn-ea"/>
              </a:rPr>
              <a:t>浏览内容主要为</a:t>
            </a:r>
            <a:r>
              <a:rPr lang="en-US" altLang="zh-CN" sz="1400" dirty="0" err="1">
                <a:latin typeface="+mn-ea"/>
              </a:rPr>
              <a:t>pdp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search,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live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etc.</a:t>
            </a:r>
            <a:endParaRPr lang="en-US" sz="14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A255E-A15E-5423-74E7-B2498809C35A}"/>
              </a:ext>
            </a:extLst>
          </p:cNvPr>
          <p:cNvSpPr txBox="1"/>
          <p:nvPr/>
        </p:nvSpPr>
        <p:spPr>
          <a:xfrm>
            <a:off x="5696797" y="2361758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03:33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03:47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sz="1400" dirty="0" err="1">
                <a:latin typeface="+mn-ea"/>
              </a:rPr>
              <a:t>登陆</a:t>
            </a:r>
            <a:r>
              <a:rPr lang="zh-CN" altLang="en-US" sz="1400" dirty="0">
                <a:latin typeface="+mn-ea"/>
              </a:rPr>
              <a:t>，</a:t>
            </a:r>
            <a:r>
              <a:rPr lang="zh-CN" altLang="en-SG" sz="1400" dirty="0">
                <a:latin typeface="+mn-ea"/>
              </a:rPr>
              <a:t>完成了</a:t>
            </a:r>
            <a:r>
              <a:rPr lang="zh-CN" altLang="en-US" sz="1400" dirty="0">
                <a:latin typeface="+mn-ea"/>
              </a:rPr>
              <a:t>另外卖家</a:t>
            </a:r>
            <a:r>
              <a:rPr lang="zh-CN" altLang="en-SG" sz="1400" dirty="0">
                <a:latin typeface="+mn-ea"/>
              </a:rPr>
              <a:t>订单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；聊天</a:t>
            </a:r>
            <a:endParaRPr lang="en-US" sz="1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9A877-1F6E-D53E-CCDC-6E5E41DFE980}"/>
              </a:ext>
            </a:extLst>
          </p:cNvPr>
          <p:cNvSpPr txBox="1"/>
          <p:nvPr/>
        </p:nvSpPr>
        <p:spPr>
          <a:xfrm>
            <a:off x="5696797" y="31004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10:11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10:17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sz="1400" dirty="0" err="1">
                <a:latin typeface="+mn-ea"/>
              </a:rPr>
              <a:t>登陆</a:t>
            </a:r>
            <a:r>
              <a:rPr lang="zh-CN" altLang="en-US" sz="1400" dirty="0">
                <a:latin typeface="+mn-ea"/>
              </a:rPr>
              <a:t>，</a:t>
            </a:r>
            <a:r>
              <a:rPr lang="zh-CN" altLang="en-SG" sz="1400" dirty="0">
                <a:latin typeface="+mn-ea"/>
              </a:rPr>
              <a:t>看</a:t>
            </a:r>
            <a:r>
              <a:rPr lang="zh-CN" altLang="en-US" sz="1400" dirty="0">
                <a:latin typeface="+mn-ea"/>
              </a:rPr>
              <a:t>直播</a:t>
            </a:r>
            <a:endParaRPr lang="en-US" sz="14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29E268-B5F9-16F3-B884-EA06B7B3E675}"/>
              </a:ext>
            </a:extLst>
          </p:cNvPr>
          <p:cNvSpPr txBox="1"/>
          <p:nvPr/>
        </p:nvSpPr>
        <p:spPr>
          <a:xfrm>
            <a:off x="5696653" y="399026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11:26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12:38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可疑设备</a:t>
            </a:r>
            <a:r>
              <a:rPr lang="zh-CN" altLang="en-US" sz="1400" dirty="0">
                <a:latin typeface="+mn-ea"/>
              </a:rPr>
              <a:t>，发起了超过十笔订</a:t>
            </a:r>
            <a:endParaRPr lang="en-SG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单；完成绑卡；</a:t>
            </a:r>
            <a:endParaRPr lang="en-US" sz="14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C9F50-7E3C-7433-C818-E6970A0292A1}"/>
              </a:ext>
            </a:extLst>
          </p:cNvPr>
          <p:cNvSpPr txBox="1"/>
          <p:nvPr/>
        </p:nvSpPr>
        <p:spPr>
          <a:xfrm>
            <a:off x="5696653" y="465609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15:55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16:01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可疑设备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，下单；</a:t>
            </a:r>
            <a:endParaRPr lang="en-US" sz="14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3F996-423C-49C0-2B4C-8D5EF43AB4D0}"/>
              </a:ext>
            </a:extLst>
          </p:cNvPr>
          <p:cNvSpPr txBox="1"/>
          <p:nvPr/>
        </p:nvSpPr>
        <p:spPr>
          <a:xfrm>
            <a:off x="8895108" y="163291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16:04</a:t>
            </a:r>
            <a:r>
              <a:rPr lang="zh-CN" altLang="en-US" sz="1400" dirty="0">
                <a:latin typeface="+mn-ea"/>
              </a:rPr>
              <a:t>～</a:t>
            </a:r>
            <a:r>
              <a:rPr lang="en-US" altLang="zh-CN" sz="1400" dirty="0">
                <a:latin typeface="+mn-ea"/>
              </a:rPr>
              <a:t>16:04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zh-CN" altLang="en-US" sz="1400" dirty="0">
                <a:latin typeface="+mn-ea"/>
              </a:rPr>
              <a:t>登陆；</a:t>
            </a:r>
            <a:endParaRPr lang="en-US" sz="14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E12FC6-D612-AE2E-D53F-C6891E3469A4}"/>
              </a:ext>
            </a:extLst>
          </p:cNvPr>
          <p:cNvSpPr txBox="1"/>
          <p:nvPr/>
        </p:nvSpPr>
        <p:spPr>
          <a:xfrm>
            <a:off x="8895108" y="2207869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CN" dirty="0">
                <a:latin typeface="+mn-ea"/>
              </a:rPr>
              <a:t>17:56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18:06:</a:t>
            </a:r>
          </a:p>
          <a:p>
            <a:r>
              <a:rPr lang="en-US" dirty="0" err="1">
                <a:latin typeface="+mn-ea"/>
              </a:rPr>
              <a:t>此阶段两用户共同登陆</a:t>
            </a:r>
            <a:endParaRPr 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（之后可疑设备再也没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有登陆）</a:t>
            </a:r>
            <a:endParaRPr 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5D0DA-A06C-5156-1A2C-344FBC1565AA}"/>
              </a:ext>
            </a:extLst>
          </p:cNvPr>
          <p:cNvSpPr txBox="1"/>
          <p:nvPr/>
        </p:nvSpPr>
        <p:spPr>
          <a:xfrm>
            <a:off x="8895108" y="3217645"/>
            <a:ext cx="22044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CN" dirty="0">
                <a:latin typeface="+mn-ea"/>
              </a:rPr>
              <a:t>18:11</a:t>
            </a:r>
            <a:r>
              <a:rPr lang="zh-CN" altLang="en-US" dirty="0">
                <a:latin typeface="+mn-ea"/>
              </a:rPr>
              <a:t>后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SG" dirty="0" err="1">
                <a:latin typeface="+mn-ea"/>
              </a:rPr>
              <a:t>开始查看</a:t>
            </a:r>
            <a:r>
              <a:rPr lang="en-US" altLang="zh-CN" dirty="0">
                <a:latin typeface="+mn-ea"/>
              </a:rPr>
              <a:t>account</a:t>
            </a:r>
            <a:r>
              <a:rPr lang="zh-CN" altLang="en-US" dirty="0">
                <a:latin typeface="+mn-ea"/>
              </a:rPr>
              <a:t>信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息，</a:t>
            </a:r>
            <a:r>
              <a:rPr lang="en-US" altLang="zh-CN" dirty="0">
                <a:latin typeface="+mn-ea"/>
              </a:rPr>
              <a:t>18:15</a:t>
            </a:r>
            <a:r>
              <a:rPr lang="zh-CN" altLang="en-US" dirty="0">
                <a:latin typeface="+mn-ea"/>
              </a:rPr>
              <a:t>查看</a:t>
            </a:r>
            <a:r>
              <a:rPr lang="en-US" altLang="zh-CN" dirty="0" err="1">
                <a:latin typeface="+mn-ea"/>
              </a:rPr>
              <a:t>banklist</a:t>
            </a:r>
            <a:r>
              <a:rPr lang="zh-CN" altLang="en-US" dirty="0">
                <a:latin typeface="+mn-ea"/>
              </a:rPr>
              <a:t>，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于</a:t>
            </a:r>
            <a:r>
              <a:rPr lang="en-US" altLang="zh-CN" dirty="0">
                <a:latin typeface="+mn-ea"/>
              </a:rPr>
              <a:t>18:30</a:t>
            </a:r>
            <a:r>
              <a:rPr lang="zh-CN" altLang="en-US" dirty="0">
                <a:latin typeface="+mn-ea"/>
              </a:rPr>
              <a:t>登陆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修改密码。</a:t>
            </a:r>
            <a:endParaRPr lang="en-SG" altLang="zh-CN" dirty="0">
              <a:latin typeface="+mn-ea"/>
            </a:endParaRPr>
          </a:p>
          <a:p>
            <a:endParaRPr lang="en-SG" dirty="0">
              <a:latin typeface="+mn-ea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dirty="0" err="1">
                <a:latin typeface="+mn-ea"/>
              </a:rPr>
              <a:t>有查看</a:t>
            </a:r>
            <a:r>
              <a:rPr lang="en-US" altLang="zh-CN" dirty="0" err="1">
                <a:latin typeface="+mn-ea"/>
              </a:rPr>
              <a:t>help</a:t>
            </a:r>
            <a:r>
              <a:rPr lang="en-US" altLang="zh-CN" dirty="0">
                <a:latin typeface="+mn-ea"/>
              </a:rPr>
              <a:t>/center/</a:t>
            </a:r>
          </a:p>
          <a:p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Click</a:t>
            </a:r>
            <a:r>
              <a:rPr lang="zh-CN" altLang="en-US" dirty="0">
                <a:latin typeface="+mn-ea"/>
              </a:rPr>
              <a:t>记录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用户发现自己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账号存在安全问题</a:t>
            </a:r>
            <a:r>
              <a:rPr lang="en-US" altLang="zh-CN" dirty="0">
                <a:latin typeface="+mn-ea"/>
              </a:rPr>
              <a:t>)</a:t>
            </a:r>
            <a:endParaRPr lang="en-US" dirty="0">
              <a:latin typeface="+mn-ea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335E95-86EF-90B6-F3EB-8F43355BB4CD}"/>
              </a:ext>
            </a:extLst>
          </p:cNvPr>
          <p:cNvCxnSpPr/>
          <p:nvPr/>
        </p:nvCxnSpPr>
        <p:spPr>
          <a:xfrm>
            <a:off x="3049606" y="1547935"/>
            <a:ext cx="0" cy="42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D7E28C-A997-049A-9C57-E62F49160017}"/>
              </a:ext>
            </a:extLst>
          </p:cNvPr>
          <p:cNvCxnSpPr/>
          <p:nvPr/>
        </p:nvCxnSpPr>
        <p:spPr>
          <a:xfrm>
            <a:off x="5433235" y="1547934"/>
            <a:ext cx="0" cy="42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45D170-C17B-E888-543A-0F032710C66B}"/>
              </a:ext>
            </a:extLst>
          </p:cNvPr>
          <p:cNvCxnSpPr/>
          <p:nvPr/>
        </p:nvCxnSpPr>
        <p:spPr>
          <a:xfrm>
            <a:off x="1016614" y="1547933"/>
            <a:ext cx="0" cy="42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BC6B24-13FD-D47B-EFFB-6C2FA4DC9433}"/>
              </a:ext>
            </a:extLst>
          </p:cNvPr>
          <p:cNvCxnSpPr/>
          <p:nvPr/>
        </p:nvCxnSpPr>
        <p:spPr>
          <a:xfrm>
            <a:off x="11070613" y="1571621"/>
            <a:ext cx="0" cy="42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B692EB0-FB4C-D3DC-BB7A-CD45A234F94A}"/>
              </a:ext>
            </a:extLst>
          </p:cNvPr>
          <p:cNvSpPr txBox="1"/>
          <p:nvPr/>
        </p:nvSpPr>
        <p:spPr>
          <a:xfrm>
            <a:off x="402880" y="48961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b)</a:t>
            </a:r>
            <a:r>
              <a:rPr lang="zh-CN" altLang="en-US" dirty="0">
                <a:latin typeface="+mn-ea"/>
              </a:rPr>
              <a:t> 时间线</a:t>
            </a:r>
            <a:r>
              <a:rPr lang="en-US" altLang="zh-CN" dirty="0">
                <a:latin typeface="+mn-ea"/>
              </a:rPr>
              <a:t>(2022-01-01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2022-04-03)</a:t>
            </a:r>
            <a:endParaRPr lang="en-US" dirty="0">
              <a:latin typeface="+mn-ea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91A445-A09E-33F8-F5BB-8F083BFF1B0D}"/>
              </a:ext>
            </a:extLst>
          </p:cNvPr>
          <p:cNvCxnSpPr/>
          <p:nvPr/>
        </p:nvCxnSpPr>
        <p:spPr>
          <a:xfrm>
            <a:off x="1148862" y="1457325"/>
            <a:ext cx="9894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F41C7E-E563-A1F5-C21B-896B4AD2CFC7}"/>
              </a:ext>
            </a:extLst>
          </p:cNvPr>
          <p:cNvSpPr txBox="1"/>
          <p:nvPr/>
        </p:nvSpPr>
        <p:spPr>
          <a:xfrm>
            <a:off x="4838998" y="489615"/>
            <a:ext cx="416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1400" dirty="0">
                <a:latin typeface="+mn-ea"/>
              </a:rPr>
              <a:t>Note</a:t>
            </a:r>
            <a:r>
              <a:rPr lang="en-US" altLang="zh-CN" sz="1400" dirty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 正常</a:t>
            </a:r>
            <a:r>
              <a:rPr lang="en-US" altLang="zh-CN" sz="1400" dirty="0">
                <a:latin typeface="+mn-ea"/>
              </a:rPr>
              <a:t>user</a:t>
            </a:r>
            <a:r>
              <a:rPr lang="zh-CN" altLang="en-US" sz="1400" dirty="0">
                <a:latin typeface="+mn-ea"/>
              </a:rPr>
              <a:t>浏览内容主要为</a:t>
            </a:r>
            <a:r>
              <a:rPr lang="en-US" altLang="zh-CN" sz="1400" dirty="0" err="1">
                <a:latin typeface="+mn-ea"/>
              </a:rPr>
              <a:t>pdp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search,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live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etc.</a:t>
            </a:r>
            <a:endParaRPr lang="en-US" sz="1400" dirty="0">
              <a:latin typeface="+mn-e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F896BA-E61B-FC09-EC7F-61928D66C1FA}"/>
              </a:ext>
            </a:extLst>
          </p:cNvPr>
          <p:cNvSpPr/>
          <p:nvPr/>
        </p:nvSpPr>
        <p:spPr>
          <a:xfrm>
            <a:off x="9009748" y="1394113"/>
            <a:ext cx="157162" cy="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37C91E-872A-0FC7-5956-756D47BCFA36}"/>
              </a:ext>
            </a:extLst>
          </p:cNvPr>
          <p:cNvSpPr txBox="1"/>
          <p:nvPr/>
        </p:nvSpPr>
        <p:spPr>
          <a:xfrm>
            <a:off x="8726691" y="10247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03-30</a:t>
            </a:r>
            <a:endParaRPr lang="en-US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06DF9-5664-AFEE-9B1B-BC79963A6A25}"/>
              </a:ext>
            </a:extLst>
          </p:cNvPr>
          <p:cNvSpPr txBox="1"/>
          <p:nvPr/>
        </p:nvSpPr>
        <p:spPr>
          <a:xfrm>
            <a:off x="7350370" y="1780153"/>
            <a:ext cx="326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03-30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用户</a:t>
            </a:r>
            <a:r>
              <a:rPr lang="en-US" dirty="0" err="1">
                <a:latin typeface="+mn-ea"/>
              </a:rPr>
              <a:t>重新绑定手机</a:t>
            </a:r>
            <a:r>
              <a:rPr lang="en-US" altLang="zh-CN" dirty="0">
                <a:latin typeface="+mn-ea"/>
              </a:rPr>
              <a:t>(</a:t>
            </a:r>
            <a:r>
              <a:rPr lang="en-SG" altLang="zh-CN" dirty="0">
                <a:latin typeface="+mn-ea"/>
              </a:rPr>
              <a:t>vivo</a:t>
            </a:r>
            <a:r>
              <a:rPr lang="en-US" altLang="zh-CN" dirty="0">
                <a:latin typeface="+mn-ea"/>
              </a:rPr>
              <a:t>1718)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\</a:t>
            </a:r>
            <a:r>
              <a:rPr lang="zh-CN" altLang="en-US" dirty="0">
                <a:latin typeface="+mn-ea"/>
              </a:rPr>
              <a:t> 邮箱</a:t>
            </a:r>
            <a:r>
              <a:rPr lang="en-US" altLang="zh-CN" dirty="0">
                <a:latin typeface="+mn-ea"/>
              </a:rPr>
              <a:t>(</a:t>
            </a:r>
            <a:r>
              <a:rPr lang="en-SG" dirty="0" err="1">
                <a:latin typeface="+mn-ea"/>
              </a:rPr>
              <a:t>viooktapia@gmail.com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；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取消之前未取消的订单；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06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7A0EAD-9D4F-704A-AB6D-69BA227D2017}"/>
              </a:ext>
            </a:extLst>
          </p:cNvPr>
          <p:cNvSpPr txBox="1"/>
          <p:nvPr/>
        </p:nvSpPr>
        <p:spPr>
          <a:xfrm>
            <a:off x="402880" y="4896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c)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SG" dirty="0">
                <a:latin typeface="+mn-ea"/>
              </a:rPr>
              <a:t>细节部分</a:t>
            </a:r>
            <a:endParaRPr 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5344A-D957-0F99-822D-18160DA4A946}"/>
              </a:ext>
            </a:extLst>
          </p:cNvPr>
          <p:cNvSpPr txBox="1"/>
          <p:nvPr/>
        </p:nvSpPr>
        <p:spPr>
          <a:xfrm>
            <a:off x="1067485" y="92167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add-bank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(+1hour)</a:t>
            </a:r>
            <a:endParaRPr lang="en-US" dirty="0"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BFAFF-0FB9-2A9C-8D6F-AE30AEA1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1378913"/>
            <a:ext cx="10577512" cy="1053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AB734-3F7F-738C-EED4-C65F1F70C017}"/>
              </a:ext>
            </a:extLst>
          </p:cNvPr>
          <p:cNvSpPr txBox="1"/>
          <p:nvPr/>
        </p:nvSpPr>
        <p:spPr>
          <a:xfrm>
            <a:off x="1067485" y="2628900"/>
            <a:ext cx="5936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当</a:t>
            </a:r>
            <a:r>
              <a:rPr lang="en-US" altLang="zh-CN" dirty="0" err="1">
                <a:latin typeface="+mn-ea"/>
              </a:rPr>
              <a:t>scammer</a:t>
            </a:r>
            <a:r>
              <a:rPr lang="zh-CN" altLang="en-US" dirty="0">
                <a:latin typeface="+mn-ea"/>
              </a:rPr>
              <a:t>第一次进入账户的操作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zh-CN" altLang="en-US" dirty="0">
                <a:latin typeface="+mn-ea"/>
              </a:rPr>
              <a:t>    查看各种</a:t>
            </a:r>
            <a:r>
              <a:rPr lang="en-US" altLang="zh-CN" dirty="0">
                <a:latin typeface="+mn-ea"/>
              </a:rPr>
              <a:t>account</a:t>
            </a:r>
            <a:r>
              <a:rPr lang="zh-CN" altLang="en-US" dirty="0">
                <a:latin typeface="+mn-ea"/>
              </a:rPr>
              <a:t>信息；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购买</a:t>
            </a:r>
            <a:r>
              <a:rPr lang="en-US" altLang="zh-CN" dirty="0">
                <a:latin typeface="+mn-ea"/>
              </a:rPr>
              <a:t>DG</a:t>
            </a:r>
            <a:r>
              <a:rPr lang="zh-CN" altLang="en-US" dirty="0">
                <a:latin typeface="+mn-ea"/>
              </a:rPr>
              <a:t>之后十分钟后取消；</a:t>
            </a:r>
            <a:endParaRPr lang="en-SG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并未立即绑卡（等到第二天大量下单才进行绑卡操作）</a:t>
            </a:r>
            <a:endParaRPr lang="en-SG" altLang="zh-CN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1B947-538F-BAF9-2093-17479A538B32}"/>
              </a:ext>
            </a:extLst>
          </p:cNvPr>
          <p:cNvSpPr txBox="1"/>
          <p:nvPr/>
        </p:nvSpPr>
        <p:spPr>
          <a:xfrm>
            <a:off x="1081773" y="3829229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当</a:t>
            </a:r>
            <a:r>
              <a:rPr lang="en-US" altLang="zh-CN" dirty="0" err="1">
                <a:latin typeface="+mn-ea"/>
              </a:rPr>
              <a:t>scammer</a:t>
            </a:r>
            <a:r>
              <a:rPr lang="zh-CN" altLang="en-US" dirty="0">
                <a:latin typeface="+mn-ea"/>
              </a:rPr>
              <a:t>大量下单后，进行绑卡</a:t>
            </a:r>
            <a:endParaRPr lang="en-SG" altLang="zh-CN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A2BE-6BBD-6F90-3CD3-6F94F334F0A5}"/>
              </a:ext>
            </a:extLst>
          </p:cNvPr>
          <p:cNvSpPr txBox="1"/>
          <p:nvPr/>
        </p:nvSpPr>
        <p:spPr>
          <a:xfrm>
            <a:off x="1081773" y="4198561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 用户本人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应该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bank-list</a:t>
            </a:r>
            <a:r>
              <a:rPr lang="zh-CN" altLang="en-US" dirty="0">
                <a:latin typeface="+mn-ea"/>
              </a:rPr>
              <a:t>的变化发现账户遭到</a:t>
            </a:r>
            <a:r>
              <a:rPr lang="en-US" altLang="zh-CN" dirty="0">
                <a:latin typeface="+mn-ea"/>
              </a:rPr>
              <a:t>ATO</a:t>
            </a:r>
            <a:endParaRPr lang="en-SG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86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04094-D41D-56B9-8E0A-219BC871040C}"/>
              </a:ext>
            </a:extLst>
          </p:cNvPr>
          <p:cNvSpPr txBox="1"/>
          <p:nvPr/>
        </p:nvSpPr>
        <p:spPr>
          <a:xfrm>
            <a:off x="402880" y="4896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 </a:t>
            </a:r>
            <a:r>
              <a:rPr lang="zh-CN" altLang="en-SG" dirty="0"/>
              <a:t>细节部分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2337A-7768-804B-D94E-2E23BAC83629}"/>
              </a:ext>
            </a:extLst>
          </p:cNvPr>
          <p:cNvSpPr txBox="1"/>
          <p:nvPr/>
        </p:nvSpPr>
        <p:spPr>
          <a:xfrm>
            <a:off x="1067485" y="921673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用户消费习惯（母亲形象）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4C89F-F601-6E6C-705A-16D64BB2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22" y="1468031"/>
            <a:ext cx="10579190" cy="3532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8C27F-21DF-E992-B1E2-A76FD237D8B6}"/>
              </a:ext>
            </a:extLst>
          </p:cNvPr>
          <p:cNvSpPr txBox="1"/>
          <p:nvPr/>
        </p:nvSpPr>
        <p:spPr>
          <a:xfrm>
            <a:off x="4734088" y="53649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被盗前</a:t>
            </a:r>
            <a:r>
              <a:rPr lang="zh-CN" altLang="en-US" dirty="0"/>
              <a:t>：小金额，日用品</a:t>
            </a:r>
            <a:endParaRPr lang="en-SG" altLang="zh-CN" dirty="0"/>
          </a:p>
        </p:txBody>
      </p:sp>
    </p:spTree>
    <p:extLst>
      <p:ext uri="{BB962C8B-B14F-4D97-AF65-F5344CB8AC3E}">
        <p14:creationId xmlns:p14="http://schemas.microsoft.com/office/powerpoint/2010/main" val="202675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04094-D41D-56B9-8E0A-219BC871040C}"/>
              </a:ext>
            </a:extLst>
          </p:cNvPr>
          <p:cNvSpPr txBox="1"/>
          <p:nvPr/>
        </p:nvSpPr>
        <p:spPr>
          <a:xfrm>
            <a:off x="402880" y="4896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 </a:t>
            </a:r>
            <a:r>
              <a:rPr lang="zh-CN" altLang="en-SG" dirty="0"/>
              <a:t>细节部分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2337A-7768-804B-D94E-2E23BAC83629}"/>
              </a:ext>
            </a:extLst>
          </p:cNvPr>
          <p:cNvSpPr txBox="1"/>
          <p:nvPr/>
        </p:nvSpPr>
        <p:spPr>
          <a:xfrm>
            <a:off x="1067485" y="921673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用户消费习惯（母亲形象）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8C27F-21DF-E992-B1E2-A76FD237D8B6}"/>
              </a:ext>
            </a:extLst>
          </p:cNvPr>
          <p:cNvSpPr txBox="1"/>
          <p:nvPr/>
        </p:nvSpPr>
        <p:spPr>
          <a:xfrm>
            <a:off x="2848137" y="564544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被盗前</a:t>
            </a:r>
            <a:r>
              <a:rPr lang="zh-CN" altLang="en-US" dirty="0"/>
              <a:t>：金额明显变大，商品内容偏离原先习惯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C4CB6-89C0-B16F-59CF-91888B8A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6" y="1354273"/>
            <a:ext cx="8872537" cy="40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E3F5B-B68E-9671-B50C-23D23FBFD70F}"/>
              </a:ext>
            </a:extLst>
          </p:cNvPr>
          <p:cNvSpPr txBox="1"/>
          <p:nvPr/>
        </p:nvSpPr>
        <p:spPr>
          <a:xfrm>
            <a:off x="402880" y="4896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 </a:t>
            </a:r>
            <a:r>
              <a:rPr lang="zh-CN" altLang="en-SG" dirty="0"/>
              <a:t>细节部分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2DFB9-93AD-FE85-2759-9F8B9E3EACF8}"/>
              </a:ext>
            </a:extLst>
          </p:cNvPr>
          <p:cNvSpPr txBox="1"/>
          <p:nvPr/>
        </p:nvSpPr>
        <p:spPr>
          <a:xfrm>
            <a:off x="1067485" y="921673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用户停留每页停留时间显著变短（低质量）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A40E-D10B-2F8D-6FB3-192FFA2C824B}"/>
              </a:ext>
            </a:extLst>
          </p:cNvPr>
          <p:cNvSpPr txBox="1"/>
          <p:nvPr/>
        </p:nvSpPr>
        <p:spPr>
          <a:xfrm>
            <a:off x="1036370" y="3157040"/>
            <a:ext cx="373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该商家折扣非常大（</a:t>
            </a:r>
            <a:r>
              <a:rPr lang="en-US" altLang="zh-CN" dirty="0"/>
              <a:t>traffic</a:t>
            </a:r>
            <a:r>
              <a:rPr lang="zh-CN" altLang="en-US" dirty="0"/>
              <a:t>量大）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0518E-96E1-BFD2-D674-42AF713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28" y="3693817"/>
            <a:ext cx="5641333" cy="1055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BD619-12D5-E7A2-D016-352324DBCF67}"/>
              </a:ext>
            </a:extLst>
          </p:cNvPr>
          <p:cNvSpPr txBox="1"/>
          <p:nvPr/>
        </p:nvSpPr>
        <p:spPr>
          <a:xfrm>
            <a:off x="1283336" y="4916950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02-01</a:t>
            </a:r>
            <a:r>
              <a:rPr lang="zh-CN" altLang="en-US" dirty="0"/>
              <a:t> 单日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记录超过一万条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9923EA-71E0-1DB2-33AA-BF49297B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235" y="5453727"/>
            <a:ext cx="660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D2CA1-399C-DBEB-08F1-DA907029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71" y="993487"/>
            <a:ext cx="7291753" cy="537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ABD95-ED66-105A-7793-8EDB14BCA58B}"/>
              </a:ext>
            </a:extLst>
          </p:cNvPr>
          <p:cNvSpPr txBox="1"/>
          <p:nvPr/>
        </p:nvSpPr>
        <p:spPr>
          <a:xfrm>
            <a:off x="402880" y="4896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r>
              <a:rPr lang="zh-CN" altLang="en-US" dirty="0"/>
              <a:t> 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715</Words>
  <Application>Microsoft Macintosh PowerPoint</Application>
  <PresentationFormat>Widescreen</PresentationFormat>
  <Paragraphs>111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ATO</vt:lpstr>
      <vt:lpstr>1. 案例分析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猜想(根据data)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</dc:title>
  <dc:creator>Microsoft Office User</dc:creator>
  <cp:lastModifiedBy>Microsoft Office User</cp:lastModifiedBy>
  <cp:revision>4</cp:revision>
  <dcterms:created xsi:type="dcterms:W3CDTF">2022-06-01T08:51:17Z</dcterms:created>
  <dcterms:modified xsi:type="dcterms:W3CDTF">2022-06-02T04:03:32Z</dcterms:modified>
</cp:coreProperties>
</file>