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89" r:id="rId2"/>
  </p:sldMasterIdLst>
  <p:notesMasterIdLst>
    <p:notesMasterId r:id="rId13"/>
  </p:notesMasterIdLst>
  <p:sldIdLst>
    <p:sldId id="256" r:id="rId3"/>
    <p:sldId id="4099894" r:id="rId4"/>
    <p:sldId id="4099905" r:id="rId5"/>
    <p:sldId id="11892" r:id="rId6"/>
    <p:sldId id="4099916" r:id="rId7"/>
    <p:sldId id="11891" r:id="rId8"/>
    <p:sldId id="11890" r:id="rId9"/>
    <p:sldId id="4099902" r:id="rId10"/>
    <p:sldId id="4099914" r:id="rId11"/>
    <p:sldId id="409990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春晓" initials="李春晓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93FA5"/>
    <a:srgbClr val="FF99CC"/>
    <a:srgbClr val="F7DBD5"/>
    <a:srgbClr val="FFCCCC"/>
    <a:srgbClr val="F6D7D6"/>
    <a:srgbClr val="F0DDD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3002" autoAdjust="0"/>
  </p:normalViewPr>
  <p:slideViewPr>
    <p:cSldViewPr snapToGrid="0">
      <p:cViewPr varScale="1">
        <p:scale>
          <a:sx n="103" d="100"/>
          <a:sy n="103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6CADE-8BCF-B74B-BD54-BEA5B2940978}" type="doc">
      <dgm:prSet loTypeId="urn:microsoft.com/office/officeart/2005/8/layout/venn2" loCatId="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en-GB"/>
        </a:p>
      </dgm:t>
    </dgm:pt>
    <dgm:pt modelId="{92D24326-5C5F-5D4C-9ED6-CE8028E74103}">
      <dgm:prSet phldrT="[Text]" custT="1"/>
      <dgm:spPr/>
      <dgm:t>
        <a:bodyPr/>
        <a:lstStyle/>
        <a:p>
          <a:r>
            <a:rPr lang="en-GB" sz="1600" b="1" dirty="0"/>
            <a:t>NUV orders</a:t>
          </a:r>
        </a:p>
        <a:p>
          <a:endParaRPr lang="en-GB" sz="1200" dirty="0"/>
        </a:p>
      </dgm:t>
    </dgm:pt>
    <dgm:pt modelId="{F4AAFF21-1E09-6041-9546-C702F47B8A67}" type="parTrans" cxnId="{BE381AFB-4FB2-9640-BF8A-79130D39FBA2}">
      <dgm:prSet/>
      <dgm:spPr/>
      <dgm:t>
        <a:bodyPr/>
        <a:lstStyle/>
        <a:p>
          <a:endParaRPr lang="en-GB"/>
        </a:p>
      </dgm:t>
    </dgm:pt>
    <dgm:pt modelId="{DBEE96C7-0267-1D44-B835-EE77A89070F1}" type="sibTrans" cxnId="{BE381AFB-4FB2-9640-BF8A-79130D39FBA2}">
      <dgm:prSet/>
      <dgm:spPr/>
      <dgm:t>
        <a:bodyPr/>
        <a:lstStyle/>
        <a:p>
          <a:endParaRPr lang="en-GB"/>
        </a:p>
      </dgm:t>
    </dgm:pt>
    <dgm:pt modelId="{2B574EA9-B71E-6E4B-9311-EB20AF45DE0E}">
      <dgm:prSet phldrT="[Text]" custT="1"/>
      <dgm:spPr/>
      <dgm:t>
        <a:bodyPr/>
        <a:lstStyle/>
        <a:p>
          <a:r>
            <a:rPr lang="en-GB" sz="1400" b="1" dirty="0">
              <a:solidFill>
                <a:srgbClr val="FF0000"/>
              </a:solidFill>
            </a:rPr>
            <a:t>BLOCKED</a:t>
          </a:r>
          <a:r>
            <a:rPr lang="en-GB" sz="1400" b="1" dirty="0"/>
            <a:t> </a:t>
          </a:r>
        </a:p>
        <a:p>
          <a:r>
            <a:rPr lang="en-GB" sz="1400" b="1" dirty="0"/>
            <a:t>Real –time</a:t>
          </a:r>
        </a:p>
      </dgm:t>
    </dgm:pt>
    <dgm:pt modelId="{4443AC6A-8BE8-0A4F-A290-34D9E55314A7}" type="parTrans" cxnId="{91781AB7-F0E8-084C-93F6-9CC436494E3B}">
      <dgm:prSet/>
      <dgm:spPr/>
      <dgm:t>
        <a:bodyPr/>
        <a:lstStyle/>
        <a:p>
          <a:endParaRPr lang="en-GB"/>
        </a:p>
      </dgm:t>
    </dgm:pt>
    <dgm:pt modelId="{B34F77CC-AE64-1B4E-928E-B429450DE4DA}" type="sibTrans" cxnId="{91781AB7-F0E8-084C-93F6-9CC436494E3B}">
      <dgm:prSet/>
      <dgm:spPr/>
      <dgm:t>
        <a:bodyPr/>
        <a:lstStyle/>
        <a:p>
          <a:endParaRPr lang="en-GB"/>
        </a:p>
      </dgm:t>
    </dgm:pt>
    <dgm:pt modelId="{53DEB06A-69F3-9C42-8EF5-D8244D85938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1400" b="1" dirty="0">
              <a:solidFill>
                <a:srgbClr val="FF0000"/>
              </a:solidFill>
            </a:rPr>
            <a:t>BLOCKED</a:t>
          </a:r>
          <a:r>
            <a:rPr lang="en-GB" sz="1400" b="1" dirty="0"/>
            <a:t> </a:t>
          </a:r>
        </a:p>
        <a:p>
          <a:r>
            <a:rPr lang="en-GB" sz="1400" b="1" dirty="0"/>
            <a:t>by ABJD</a:t>
          </a:r>
        </a:p>
      </dgm:t>
    </dgm:pt>
    <dgm:pt modelId="{2368F7BC-8717-964E-9C55-B44D9F8E5FB3}" type="parTrans" cxnId="{45E5279D-A9FC-3A42-8111-DDA8A7D8BEE4}">
      <dgm:prSet/>
      <dgm:spPr/>
      <dgm:t>
        <a:bodyPr/>
        <a:lstStyle/>
        <a:p>
          <a:endParaRPr lang="en-GB"/>
        </a:p>
      </dgm:t>
    </dgm:pt>
    <dgm:pt modelId="{FB81500D-3188-4941-9F2B-01B1BA7CA4A0}" type="sibTrans" cxnId="{45E5279D-A9FC-3A42-8111-DDA8A7D8BEE4}">
      <dgm:prSet/>
      <dgm:spPr/>
      <dgm:t>
        <a:bodyPr/>
        <a:lstStyle/>
        <a:p>
          <a:endParaRPr lang="en-GB"/>
        </a:p>
      </dgm:t>
    </dgm:pt>
    <dgm:pt modelId="{E03EDEA5-1CF9-4546-B138-0C52EFF74161}" type="pres">
      <dgm:prSet presAssocID="{5806CADE-8BCF-B74B-BD54-BEA5B2940978}" presName="Name0" presStyleCnt="0">
        <dgm:presLayoutVars>
          <dgm:chMax val="7"/>
          <dgm:resizeHandles val="exact"/>
        </dgm:presLayoutVars>
      </dgm:prSet>
      <dgm:spPr/>
    </dgm:pt>
    <dgm:pt modelId="{0D10B5F9-8D69-6746-A8B2-090522F5C6D3}" type="pres">
      <dgm:prSet presAssocID="{5806CADE-8BCF-B74B-BD54-BEA5B2940978}" presName="comp1" presStyleCnt="0"/>
      <dgm:spPr/>
    </dgm:pt>
    <dgm:pt modelId="{22774256-579F-2E40-9E37-466B5B69E161}" type="pres">
      <dgm:prSet presAssocID="{5806CADE-8BCF-B74B-BD54-BEA5B2940978}" presName="circle1" presStyleLbl="node1" presStyleIdx="0" presStyleCnt="3"/>
      <dgm:spPr/>
    </dgm:pt>
    <dgm:pt modelId="{C2B46187-8574-384F-B956-9405F43CAD0A}" type="pres">
      <dgm:prSet presAssocID="{5806CADE-8BCF-B74B-BD54-BEA5B2940978}" presName="c1text" presStyleLbl="node1" presStyleIdx="0" presStyleCnt="3">
        <dgm:presLayoutVars>
          <dgm:bulletEnabled val="1"/>
        </dgm:presLayoutVars>
      </dgm:prSet>
      <dgm:spPr/>
    </dgm:pt>
    <dgm:pt modelId="{54C323FA-831C-924C-9A5E-AA039301C4F4}" type="pres">
      <dgm:prSet presAssocID="{5806CADE-8BCF-B74B-BD54-BEA5B2940978}" presName="comp2" presStyleCnt="0"/>
      <dgm:spPr/>
    </dgm:pt>
    <dgm:pt modelId="{25E83B54-5E04-804F-B521-D087BB30BE2C}" type="pres">
      <dgm:prSet presAssocID="{5806CADE-8BCF-B74B-BD54-BEA5B2940978}" presName="circle2" presStyleLbl="node1" presStyleIdx="1" presStyleCnt="3"/>
      <dgm:spPr/>
    </dgm:pt>
    <dgm:pt modelId="{05D78E07-EA30-0743-B22B-2C8F8687E53E}" type="pres">
      <dgm:prSet presAssocID="{5806CADE-8BCF-B74B-BD54-BEA5B2940978}" presName="c2text" presStyleLbl="node1" presStyleIdx="1" presStyleCnt="3">
        <dgm:presLayoutVars>
          <dgm:bulletEnabled val="1"/>
        </dgm:presLayoutVars>
      </dgm:prSet>
      <dgm:spPr/>
    </dgm:pt>
    <dgm:pt modelId="{7750773B-E1F2-FA45-9208-21A578B3D25A}" type="pres">
      <dgm:prSet presAssocID="{5806CADE-8BCF-B74B-BD54-BEA5B2940978}" presName="comp3" presStyleCnt="0"/>
      <dgm:spPr/>
    </dgm:pt>
    <dgm:pt modelId="{C8E207A3-84AB-6A46-9411-E859455EFFC2}" type="pres">
      <dgm:prSet presAssocID="{5806CADE-8BCF-B74B-BD54-BEA5B2940978}" presName="circle3" presStyleLbl="node1" presStyleIdx="2" presStyleCnt="3"/>
      <dgm:spPr/>
    </dgm:pt>
    <dgm:pt modelId="{4912F163-F500-914E-A8DC-06CD2EDF130C}" type="pres">
      <dgm:prSet presAssocID="{5806CADE-8BCF-B74B-BD54-BEA5B2940978}" presName="c3text" presStyleLbl="node1" presStyleIdx="2" presStyleCnt="3">
        <dgm:presLayoutVars>
          <dgm:bulletEnabled val="1"/>
        </dgm:presLayoutVars>
      </dgm:prSet>
      <dgm:spPr/>
    </dgm:pt>
  </dgm:ptLst>
  <dgm:cxnLst>
    <dgm:cxn modelId="{23F12E22-E2F0-3748-89C9-92D13CF9BF8A}" type="presOf" srcId="{5806CADE-8BCF-B74B-BD54-BEA5B2940978}" destId="{E03EDEA5-1CF9-4546-B138-0C52EFF74161}" srcOrd="0" destOrd="0" presId="urn:microsoft.com/office/officeart/2005/8/layout/venn2"/>
    <dgm:cxn modelId="{AAEE9927-9208-1D4B-913F-1B2B5DB65A38}" type="presOf" srcId="{2B574EA9-B71E-6E4B-9311-EB20AF45DE0E}" destId="{05D78E07-EA30-0743-B22B-2C8F8687E53E}" srcOrd="1" destOrd="0" presId="urn:microsoft.com/office/officeart/2005/8/layout/venn2"/>
    <dgm:cxn modelId="{26745369-41EA-D64A-B393-2D930B512DF8}" type="presOf" srcId="{2B574EA9-B71E-6E4B-9311-EB20AF45DE0E}" destId="{25E83B54-5E04-804F-B521-D087BB30BE2C}" srcOrd="0" destOrd="0" presId="urn:microsoft.com/office/officeart/2005/8/layout/venn2"/>
    <dgm:cxn modelId="{DC599B7D-A7F3-AF49-B7CD-530B7E079B4F}" type="presOf" srcId="{92D24326-5C5F-5D4C-9ED6-CE8028E74103}" destId="{C2B46187-8574-384F-B956-9405F43CAD0A}" srcOrd="1" destOrd="0" presId="urn:microsoft.com/office/officeart/2005/8/layout/venn2"/>
    <dgm:cxn modelId="{45E5279D-A9FC-3A42-8111-DDA8A7D8BEE4}" srcId="{5806CADE-8BCF-B74B-BD54-BEA5B2940978}" destId="{53DEB06A-69F3-9C42-8EF5-D8244D85938C}" srcOrd="2" destOrd="0" parTransId="{2368F7BC-8717-964E-9C55-B44D9F8E5FB3}" sibTransId="{FB81500D-3188-4941-9F2B-01B1BA7CA4A0}"/>
    <dgm:cxn modelId="{ECFFDAAE-359C-F34F-A1AE-CD1B20384525}" type="presOf" srcId="{53DEB06A-69F3-9C42-8EF5-D8244D85938C}" destId="{C8E207A3-84AB-6A46-9411-E859455EFFC2}" srcOrd="0" destOrd="0" presId="urn:microsoft.com/office/officeart/2005/8/layout/venn2"/>
    <dgm:cxn modelId="{91781AB7-F0E8-084C-93F6-9CC436494E3B}" srcId="{5806CADE-8BCF-B74B-BD54-BEA5B2940978}" destId="{2B574EA9-B71E-6E4B-9311-EB20AF45DE0E}" srcOrd="1" destOrd="0" parTransId="{4443AC6A-8BE8-0A4F-A290-34D9E55314A7}" sibTransId="{B34F77CC-AE64-1B4E-928E-B429450DE4DA}"/>
    <dgm:cxn modelId="{70590CCE-2A7A-214E-82EC-091E21349128}" type="presOf" srcId="{53DEB06A-69F3-9C42-8EF5-D8244D85938C}" destId="{4912F163-F500-914E-A8DC-06CD2EDF130C}" srcOrd="1" destOrd="0" presId="urn:microsoft.com/office/officeart/2005/8/layout/venn2"/>
    <dgm:cxn modelId="{1C0B22EB-EE0E-7042-A3F7-151F90D10BA5}" type="presOf" srcId="{92D24326-5C5F-5D4C-9ED6-CE8028E74103}" destId="{22774256-579F-2E40-9E37-466B5B69E161}" srcOrd="0" destOrd="0" presId="urn:microsoft.com/office/officeart/2005/8/layout/venn2"/>
    <dgm:cxn modelId="{BE381AFB-4FB2-9640-BF8A-79130D39FBA2}" srcId="{5806CADE-8BCF-B74B-BD54-BEA5B2940978}" destId="{92D24326-5C5F-5D4C-9ED6-CE8028E74103}" srcOrd="0" destOrd="0" parTransId="{F4AAFF21-1E09-6041-9546-C702F47B8A67}" sibTransId="{DBEE96C7-0267-1D44-B835-EE77A89070F1}"/>
    <dgm:cxn modelId="{73426521-4BFC-7B43-A910-EAE2DA9FEFE4}" type="presParOf" srcId="{E03EDEA5-1CF9-4546-B138-0C52EFF74161}" destId="{0D10B5F9-8D69-6746-A8B2-090522F5C6D3}" srcOrd="0" destOrd="0" presId="urn:microsoft.com/office/officeart/2005/8/layout/venn2"/>
    <dgm:cxn modelId="{947894DA-4B71-1742-B2B5-3F6BE5118F28}" type="presParOf" srcId="{0D10B5F9-8D69-6746-A8B2-090522F5C6D3}" destId="{22774256-579F-2E40-9E37-466B5B69E161}" srcOrd="0" destOrd="0" presId="urn:microsoft.com/office/officeart/2005/8/layout/venn2"/>
    <dgm:cxn modelId="{E6FB82C7-F04F-2245-AEBA-F68A8097D40E}" type="presParOf" srcId="{0D10B5F9-8D69-6746-A8B2-090522F5C6D3}" destId="{C2B46187-8574-384F-B956-9405F43CAD0A}" srcOrd="1" destOrd="0" presId="urn:microsoft.com/office/officeart/2005/8/layout/venn2"/>
    <dgm:cxn modelId="{B6C458D4-E5F3-C54D-8097-15B9134A8D80}" type="presParOf" srcId="{E03EDEA5-1CF9-4546-B138-0C52EFF74161}" destId="{54C323FA-831C-924C-9A5E-AA039301C4F4}" srcOrd="1" destOrd="0" presId="urn:microsoft.com/office/officeart/2005/8/layout/venn2"/>
    <dgm:cxn modelId="{4BAEFBC1-887F-CF4A-A048-3A4270BAD723}" type="presParOf" srcId="{54C323FA-831C-924C-9A5E-AA039301C4F4}" destId="{25E83B54-5E04-804F-B521-D087BB30BE2C}" srcOrd="0" destOrd="0" presId="urn:microsoft.com/office/officeart/2005/8/layout/venn2"/>
    <dgm:cxn modelId="{EBC3F6EA-6650-FA49-B07C-EFD131DEFCD5}" type="presParOf" srcId="{54C323FA-831C-924C-9A5E-AA039301C4F4}" destId="{05D78E07-EA30-0743-B22B-2C8F8687E53E}" srcOrd="1" destOrd="0" presId="urn:microsoft.com/office/officeart/2005/8/layout/venn2"/>
    <dgm:cxn modelId="{FAB55A2D-D986-B84E-8324-6B02CD3105C2}" type="presParOf" srcId="{E03EDEA5-1CF9-4546-B138-0C52EFF74161}" destId="{7750773B-E1F2-FA45-9208-21A578B3D25A}" srcOrd="2" destOrd="0" presId="urn:microsoft.com/office/officeart/2005/8/layout/venn2"/>
    <dgm:cxn modelId="{1A689B7F-3BC2-F446-9E70-7372BDA7825E}" type="presParOf" srcId="{7750773B-E1F2-FA45-9208-21A578B3D25A}" destId="{C8E207A3-84AB-6A46-9411-E859455EFFC2}" srcOrd="0" destOrd="0" presId="urn:microsoft.com/office/officeart/2005/8/layout/venn2"/>
    <dgm:cxn modelId="{FCED8FD3-7A33-8E4C-B986-5B6BE4810BCF}" type="presParOf" srcId="{7750773B-E1F2-FA45-9208-21A578B3D25A}" destId="{4912F163-F500-914E-A8DC-06CD2EDF130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215BED-5C55-7E4D-8E52-E91ADB7B1280}" type="doc">
      <dgm:prSet loTypeId="urn:microsoft.com/office/officeart/2005/8/layout/hProcess11#5" loCatId="" qsTypeId="urn:microsoft.com/office/officeart/2005/8/quickstyle/simple1#8" qsCatId="simple" csTypeId="urn:microsoft.com/office/officeart/2005/8/colors/accent1_2#8" csCatId="accent1" phldr="1"/>
      <dgm:spPr/>
    </dgm:pt>
    <dgm:pt modelId="{96CAEA71-C499-3B42-B8AF-1CCCCE9AB546}">
      <dgm:prSet phldrT="[Text]" custT="1"/>
      <dgm:spPr/>
      <dgm:t>
        <a:bodyPr/>
        <a:lstStyle/>
        <a:p>
          <a:r>
            <a:rPr lang="en-GB" sz="1600" b="1" dirty="0"/>
            <a:t>ABJD v1.2 (ID)</a:t>
          </a:r>
        </a:p>
      </dgm:t>
    </dgm:pt>
    <dgm:pt modelId="{880941F1-7BD4-244C-A604-85719AC01A2F}" type="parTrans" cxnId="{50AB19AC-936D-614A-8146-50E977A9ADD9}">
      <dgm:prSet/>
      <dgm:spPr/>
      <dgm:t>
        <a:bodyPr/>
        <a:lstStyle/>
        <a:p>
          <a:endParaRPr lang="en-GB"/>
        </a:p>
      </dgm:t>
    </dgm:pt>
    <dgm:pt modelId="{578979A4-E80B-DA4E-AFA3-77CEC24CD95F}" type="sibTrans" cxnId="{50AB19AC-936D-614A-8146-50E977A9ADD9}">
      <dgm:prSet/>
      <dgm:spPr/>
      <dgm:t>
        <a:bodyPr/>
        <a:lstStyle/>
        <a:p>
          <a:endParaRPr lang="en-GB"/>
        </a:p>
      </dgm:t>
    </dgm:pt>
    <dgm:pt modelId="{08BDE9D2-A609-A84A-B25D-17EA224F7D85}">
      <dgm:prSet phldrT="[Text]" custT="1"/>
      <dgm:spPr/>
      <dgm:t>
        <a:bodyPr/>
        <a:lstStyle/>
        <a:p>
          <a:r>
            <a:rPr lang="en-GB" sz="1600" b="1" dirty="0"/>
            <a:t>ABJD v1.2 (VN)</a:t>
          </a:r>
        </a:p>
      </dgm:t>
    </dgm:pt>
    <dgm:pt modelId="{4D18533D-3B64-2441-B0B9-7FFDA1AEF322}" type="parTrans" cxnId="{310BC1D0-4285-6649-8D39-29A9765AB164}">
      <dgm:prSet/>
      <dgm:spPr/>
      <dgm:t>
        <a:bodyPr/>
        <a:lstStyle/>
        <a:p>
          <a:endParaRPr lang="en-GB"/>
        </a:p>
      </dgm:t>
    </dgm:pt>
    <dgm:pt modelId="{0A205B27-BD71-2A4A-8132-9DE85D1D188D}" type="sibTrans" cxnId="{310BC1D0-4285-6649-8D39-29A9765AB164}">
      <dgm:prSet/>
      <dgm:spPr/>
      <dgm:t>
        <a:bodyPr/>
        <a:lstStyle/>
        <a:p>
          <a:endParaRPr lang="en-GB"/>
        </a:p>
      </dgm:t>
    </dgm:pt>
    <dgm:pt modelId="{1B1C4CCC-0B72-8D47-81A6-82B4A3A65471}">
      <dgm:prSet phldrT="[Text]" custT="1"/>
      <dgm:spPr>
        <a:noFill/>
        <a:ln>
          <a:noFill/>
        </a:ln>
        <a:effectLst/>
      </dgm:spPr>
      <dgm:t>
        <a:bodyPr spcFirstLastPara="0" vert="horz" wrap="square" lIns="113792" tIns="113792" rIns="113792" bIns="113792" numCol="1" spcCol="1270" anchor="b" anchorCtr="0"/>
        <a:lstStyle/>
        <a:p>
          <a:r>
            <a:rPr lang="en-GB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ABJD</a:t>
          </a:r>
          <a:r>
            <a:rPr lang="en-GB" sz="3900" b="1" kern="1200" dirty="0"/>
            <a:t> </a:t>
          </a:r>
          <a:r>
            <a:rPr lang="en-GB" sz="1600" b="1" kern="1200" dirty="0"/>
            <a:t>v1.1 (TH/MY)</a:t>
          </a:r>
          <a:endParaRPr lang="en-GB" sz="3900" b="1" kern="1200" dirty="0"/>
        </a:p>
      </dgm:t>
    </dgm:pt>
    <dgm:pt modelId="{02D6C82E-02D7-A44D-85DF-0646C7AEDD31}" type="parTrans" cxnId="{CEB7FF77-74F7-8B4F-8D95-59E42BCADAD6}">
      <dgm:prSet/>
      <dgm:spPr/>
      <dgm:t>
        <a:bodyPr/>
        <a:lstStyle/>
        <a:p>
          <a:endParaRPr lang="en-GB"/>
        </a:p>
      </dgm:t>
    </dgm:pt>
    <dgm:pt modelId="{A8355340-C947-614B-AA56-3D9EC2CF63EA}" type="sibTrans" cxnId="{CEB7FF77-74F7-8B4F-8D95-59E42BCADAD6}">
      <dgm:prSet/>
      <dgm:spPr/>
      <dgm:t>
        <a:bodyPr/>
        <a:lstStyle/>
        <a:p>
          <a:endParaRPr lang="en-GB"/>
        </a:p>
      </dgm:t>
    </dgm:pt>
    <dgm:pt modelId="{94FBBB5D-6442-D54A-BFBD-3B6CA089CFF3}" type="pres">
      <dgm:prSet presAssocID="{99215BED-5C55-7E4D-8E52-E91ADB7B1280}" presName="Name0" presStyleCnt="0">
        <dgm:presLayoutVars>
          <dgm:dir/>
          <dgm:resizeHandles val="exact"/>
        </dgm:presLayoutVars>
      </dgm:prSet>
      <dgm:spPr/>
    </dgm:pt>
    <dgm:pt modelId="{330C2712-6E45-DA49-A210-3DDD028015D5}" type="pres">
      <dgm:prSet presAssocID="{99215BED-5C55-7E4D-8E52-E91ADB7B1280}" presName="arrow" presStyleLbl="bgShp" presStyleIdx="0" presStyleCnt="1"/>
      <dgm:spPr/>
    </dgm:pt>
    <dgm:pt modelId="{C7C5F554-6695-1044-89A0-D741410AC5CC}" type="pres">
      <dgm:prSet presAssocID="{99215BED-5C55-7E4D-8E52-E91ADB7B1280}" presName="points" presStyleCnt="0"/>
      <dgm:spPr/>
    </dgm:pt>
    <dgm:pt modelId="{96D1B5AB-5422-9643-8EEE-ECD3A9D0FBEC}" type="pres">
      <dgm:prSet presAssocID="{96CAEA71-C499-3B42-B8AF-1CCCCE9AB546}" presName="compositeA" presStyleCnt="0"/>
      <dgm:spPr/>
    </dgm:pt>
    <dgm:pt modelId="{E2B360E7-D8E5-2F4D-AFE5-63E7EF9C1A5A}" type="pres">
      <dgm:prSet presAssocID="{96CAEA71-C499-3B42-B8AF-1CCCCE9AB546}" presName="textA" presStyleLbl="revTx" presStyleIdx="0" presStyleCnt="3">
        <dgm:presLayoutVars>
          <dgm:bulletEnabled val="1"/>
        </dgm:presLayoutVars>
      </dgm:prSet>
      <dgm:spPr/>
    </dgm:pt>
    <dgm:pt modelId="{0A71CE56-2B54-CC49-BA97-687CE74EFD79}" type="pres">
      <dgm:prSet presAssocID="{96CAEA71-C499-3B42-B8AF-1CCCCE9AB546}" presName="circleA" presStyleLbl="node1" presStyleIdx="0" presStyleCnt="3"/>
      <dgm:spPr/>
    </dgm:pt>
    <dgm:pt modelId="{85C95C80-C406-A240-8C09-E3A314158400}" type="pres">
      <dgm:prSet presAssocID="{96CAEA71-C499-3B42-B8AF-1CCCCE9AB546}" presName="spaceA" presStyleCnt="0"/>
      <dgm:spPr/>
    </dgm:pt>
    <dgm:pt modelId="{314BC7D4-86FD-FF4D-95E3-0AB18E23B2E9}" type="pres">
      <dgm:prSet presAssocID="{578979A4-E80B-DA4E-AFA3-77CEC24CD95F}" presName="space" presStyleCnt="0"/>
      <dgm:spPr/>
    </dgm:pt>
    <dgm:pt modelId="{2D3FEFCA-E5E4-7C45-A0C9-482D2276B481}" type="pres">
      <dgm:prSet presAssocID="{08BDE9D2-A609-A84A-B25D-17EA224F7D85}" presName="compositeB" presStyleCnt="0"/>
      <dgm:spPr/>
    </dgm:pt>
    <dgm:pt modelId="{B2E23D0D-9297-9D4E-ADE7-3D35C2EED519}" type="pres">
      <dgm:prSet presAssocID="{08BDE9D2-A609-A84A-B25D-17EA224F7D85}" presName="textB" presStyleLbl="revTx" presStyleIdx="1" presStyleCnt="3" custLinFactNeighborX="0" custLinFactNeighborY="-77584">
        <dgm:presLayoutVars>
          <dgm:bulletEnabled val="1"/>
        </dgm:presLayoutVars>
      </dgm:prSet>
      <dgm:spPr/>
    </dgm:pt>
    <dgm:pt modelId="{93544D21-EFC0-2A49-86A9-953A806029A3}" type="pres">
      <dgm:prSet presAssocID="{08BDE9D2-A609-A84A-B25D-17EA224F7D85}" presName="circleB" presStyleLbl="node1" presStyleIdx="1" presStyleCnt="3"/>
      <dgm:spPr/>
    </dgm:pt>
    <dgm:pt modelId="{10609656-48D5-4D41-8DA8-8EBB1B6A58A5}" type="pres">
      <dgm:prSet presAssocID="{08BDE9D2-A609-A84A-B25D-17EA224F7D85}" presName="spaceB" presStyleCnt="0"/>
      <dgm:spPr/>
    </dgm:pt>
    <dgm:pt modelId="{958E7D91-9405-C442-83E6-2C6EA9D7B8D3}" type="pres">
      <dgm:prSet presAssocID="{0A205B27-BD71-2A4A-8132-9DE85D1D188D}" presName="space" presStyleCnt="0"/>
      <dgm:spPr/>
    </dgm:pt>
    <dgm:pt modelId="{9F002996-5585-314D-B10F-6C71C65D7CED}" type="pres">
      <dgm:prSet presAssocID="{1B1C4CCC-0B72-8D47-81A6-82B4A3A65471}" presName="compositeA" presStyleCnt="0"/>
      <dgm:spPr/>
    </dgm:pt>
    <dgm:pt modelId="{D9707FAF-F41D-0843-BA3B-9A8A89C583AF}" type="pres">
      <dgm:prSet presAssocID="{1B1C4CCC-0B72-8D47-81A6-82B4A3A65471}" presName="textA" presStyleLbl="revTx" presStyleIdx="2" presStyleCnt="3" custLinFactNeighborX="142" custLinFactNeighborY="4245">
        <dgm:presLayoutVars>
          <dgm:bulletEnabled val="1"/>
        </dgm:presLayoutVars>
      </dgm:prSet>
      <dgm:spPr/>
    </dgm:pt>
    <dgm:pt modelId="{0A490472-B5B9-8A4E-9452-19352492552A}" type="pres">
      <dgm:prSet presAssocID="{1B1C4CCC-0B72-8D47-81A6-82B4A3A65471}" presName="circleA" presStyleLbl="node1" presStyleIdx="2" presStyleCnt="3"/>
      <dgm:spPr/>
    </dgm:pt>
    <dgm:pt modelId="{CED581E4-0FB7-1244-BE2A-3C05F47091DC}" type="pres">
      <dgm:prSet presAssocID="{1B1C4CCC-0B72-8D47-81A6-82B4A3A65471}" presName="spaceA" presStyleCnt="0"/>
      <dgm:spPr/>
    </dgm:pt>
  </dgm:ptLst>
  <dgm:cxnLst>
    <dgm:cxn modelId="{699B6A2A-D983-3A4B-89EE-3C6043AFA8AF}" type="presOf" srcId="{1B1C4CCC-0B72-8D47-81A6-82B4A3A65471}" destId="{D9707FAF-F41D-0843-BA3B-9A8A89C583AF}" srcOrd="0" destOrd="0" presId="urn:microsoft.com/office/officeart/2005/8/layout/hProcess11#5"/>
    <dgm:cxn modelId="{2CB11163-5A7B-A942-995C-EE1FC07E7D63}" type="presOf" srcId="{08BDE9D2-A609-A84A-B25D-17EA224F7D85}" destId="{B2E23D0D-9297-9D4E-ADE7-3D35C2EED519}" srcOrd="0" destOrd="0" presId="urn:microsoft.com/office/officeart/2005/8/layout/hProcess11#5"/>
    <dgm:cxn modelId="{CEB7FF77-74F7-8B4F-8D95-59E42BCADAD6}" srcId="{99215BED-5C55-7E4D-8E52-E91ADB7B1280}" destId="{1B1C4CCC-0B72-8D47-81A6-82B4A3A65471}" srcOrd="2" destOrd="0" parTransId="{02D6C82E-02D7-A44D-85DF-0646C7AEDD31}" sibTransId="{A8355340-C947-614B-AA56-3D9EC2CF63EA}"/>
    <dgm:cxn modelId="{BACFEE8A-13A1-EF46-8A7D-80F4466A5390}" type="presOf" srcId="{96CAEA71-C499-3B42-B8AF-1CCCCE9AB546}" destId="{E2B360E7-D8E5-2F4D-AFE5-63E7EF9C1A5A}" srcOrd="0" destOrd="0" presId="urn:microsoft.com/office/officeart/2005/8/layout/hProcess11#5"/>
    <dgm:cxn modelId="{50AB19AC-936D-614A-8146-50E977A9ADD9}" srcId="{99215BED-5C55-7E4D-8E52-E91ADB7B1280}" destId="{96CAEA71-C499-3B42-B8AF-1CCCCE9AB546}" srcOrd="0" destOrd="0" parTransId="{880941F1-7BD4-244C-A604-85719AC01A2F}" sibTransId="{578979A4-E80B-DA4E-AFA3-77CEC24CD95F}"/>
    <dgm:cxn modelId="{C90DDBC6-73B1-D043-8C38-6159989F1294}" type="presOf" srcId="{99215BED-5C55-7E4D-8E52-E91ADB7B1280}" destId="{94FBBB5D-6442-D54A-BFBD-3B6CA089CFF3}" srcOrd="0" destOrd="0" presId="urn:microsoft.com/office/officeart/2005/8/layout/hProcess11#5"/>
    <dgm:cxn modelId="{310BC1D0-4285-6649-8D39-29A9765AB164}" srcId="{99215BED-5C55-7E4D-8E52-E91ADB7B1280}" destId="{08BDE9D2-A609-A84A-B25D-17EA224F7D85}" srcOrd="1" destOrd="0" parTransId="{4D18533D-3B64-2441-B0B9-7FFDA1AEF322}" sibTransId="{0A205B27-BD71-2A4A-8132-9DE85D1D188D}"/>
    <dgm:cxn modelId="{B8ED06A8-053E-2349-8CCB-90D00BA51D17}" type="presParOf" srcId="{94FBBB5D-6442-D54A-BFBD-3B6CA089CFF3}" destId="{330C2712-6E45-DA49-A210-3DDD028015D5}" srcOrd="0" destOrd="0" presId="urn:microsoft.com/office/officeart/2005/8/layout/hProcess11#5"/>
    <dgm:cxn modelId="{9618F662-4247-174D-937E-EBE8907A9EAC}" type="presParOf" srcId="{94FBBB5D-6442-D54A-BFBD-3B6CA089CFF3}" destId="{C7C5F554-6695-1044-89A0-D741410AC5CC}" srcOrd="1" destOrd="0" presId="urn:microsoft.com/office/officeart/2005/8/layout/hProcess11#5"/>
    <dgm:cxn modelId="{4286C826-2A16-3241-8359-156B5AF7119E}" type="presParOf" srcId="{C7C5F554-6695-1044-89A0-D741410AC5CC}" destId="{96D1B5AB-5422-9643-8EEE-ECD3A9D0FBEC}" srcOrd="0" destOrd="0" presId="urn:microsoft.com/office/officeart/2005/8/layout/hProcess11#5"/>
    <dgm:cxn modelId="{8FF19C30-B9C8-1949-A369-296F41490F26}" type="presParOf" srcId="{96D1B5AB-5422-9643-8EEE-ECD3A9D0FBEC}" destId="{E2B360E7-D8E5-2F4D-AFE5-63E7EF9C1A5A}" srcOrd="0" destOrd="0" presId="urn:microsoft.com/office/officeart/2005/8/layout/hProcess11#5"/>
    <dgm:cxn modelId="{65124E68-9C7F-EB48-A5CD-3C97C63D2B94}" type="presParOf" srcId="{96D1B5AB-5422-9643-8EEE-ECD3A9D0FBEC}" destId="{0A71CE56-2B54-CC49-BA97-687CE74EFD79}" srcOrd="1" destOrd="0" presId="urn:microsoft.com/office/officeart/2005/8/layout/hProcess11#5"/>
    <dgm:cxn modelId="{ADCD6CA3-72D1-4741-AB1A-2D3044E57FA5}" type="presParOf" srcId="{96D1B5AB-5422-9643-8EEE-ECD3A9D0FBEC}" destId="{85C95C80-C406-A240-8C09-E3A314158400}" srcOrd="2" destOrd="0" presId="urn:microsoft.com/office/officeart/2005/8/layout/hProcess11#5"/>
    <dgm:cxn modelId="{95132D02-9243-C84B-8757-91806D6EF0A7}" type="presParOf" srcId="{C7C5F554-6695-1044-89A0-D741410AC5CC}" destId="{314BC7D4-86FD-FF4D-95E3-0AB18E23B2E9}" srcOrd="1" destOrd="0" presId="urn:microsoft.com/office/officeart/2005/8/layout/hProcess11#5"/>
    <dgm:cxn modelId="{D3D7A698-199E-2043-8D2F-E090D587F5DD}" type="presParOf" srcId="{C7C5F554-6695-1044-89A0-D741410AC5CC}" destId="{2D3FEFCA-E5E4-7C45-A0C9-482D2276B481}" srcOrd="2" destOrd="0" presId="urn:microsoft.com/office/officeart/2005/8/layout/hProcess11#5"/>
    <dgm:cxn modelId="{07EB59EA-684E-2347-B787-E8CF760D77F7}" type="presParOf" srcId="{2D3FEFCA-E5E4-7C45-A0C9-482D2276B481}" destId="{B2E23D0D-9297-9D4E-ADE7-3D35C2EED519}" srcOrd="0" destOrd="0" presId="urn:microsoft.com/office/officeart/2005/8/layout/hProcess11#5"/>
    <dgm:cxn modelId="{4F555D4B-24F0-B340-8D2C-91398AC95C0F}" type="presParOf" srcId="{2D3FEFCA-E5E4-7C45-A0C9-482D2276B481}" destId="{93544D21-EFC0-2A49-86A9-953A806029A3}" srcOrd="1" destOrd="0" presId="urn:microsoft.com/office/officeart/2005/8/layout/hProcess11#5"/>
    <dgm:cxn modelId="{73E10ECB-5770-884C-915E-8EF2EA035809}" type="presParOf" srcId="{2D3FEFCA-E5E4-7C45-A0C9-482D2276B481}" destId="{10609656-48D5-4D41-8DA8-8EBB1B6A58A5}" srcOrd="2" destOrd="0" presId="urn:microsoft.com/office/officeart/2005/8/layout/hProcess11#5"/>
    <dgm:cxn modelId="{9CC34A79-48BF-3047-8AC2-7D2235E3EA40}" type="presParOf" srcId="{C7C5F554-6695-1044-89A0-D741410AC5CC}" destId="{958E7D91-9405-C442-83E6-2C6EA9D7B8D3}" srcOrd="3" destOrd="0" presId="urn:microsoft.com/office/officeart/2005/8/layout/hProcess11#5"/>
    <dgm:cxn modelId="{26E41EC8-30C7-BF41-A1C2-48FD04D9C76C}" type="presParOf" srcId="{C7C5F554-6695-1044-89A0-D741410AC5CC}" destId="{9F002996-5585-314D-B10F-6C71C65D7CED}" srcOrd="4" destOrd="0" presId="urn:microsoft.com/office/officeart/2005/8/layout/hProcess11#5"/>
    <dgm:cxn modelId="{9FC3835B-4F16-A44A-9D6C-A9A9AAF673C2}" type="presParOf" srcId="{9F002996-5585-314D-B10F-6C71C65D7CED}" destId="{D9707FAF-F41D-0843-BA3B-9A8A89C583AF}" srcOrd="0" destOrd="0" presId="urn:microsoft.com/office/officeart/2005/8/layout/hProcess11#5"/>
    <dgm:cxn modelId="{A6B72B24-AA8C-0547-99AB-B6C9E89FCBAF}" type="presParOf" srcId="{9F002996-5585-314D-B10F-6C71C65D7CED}" destId="{0A490472-B5B9-8A4E-9452-19352492552A}" srcOrd="1" destOrd="0" presId="urn:microsoft.com/office/officeart/2005/8/layout/hProcess11#5"/>
    <dgm:cxn modelId="{A3CCEA24-C816-DC41-9751-E8726222B5E0}" type="presParOf" srcId="{9F002996-5585-314D-B10F-6C71C65D7CED}" destId="{CED581E4-0FB7-1244-BE2A-3C05F47091DC}" srcOrd="2" destOrd="0" presId="urn:microsoft.com/office/officeart/2005/8/layout/hProcess1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74256-579F-2E40-9E37-466B5B69E161}">
      <dsp:nvSpPr>
        <dsp:cNvPr id="0" name=""/>
        <dsp:cNvSpPr/>
      </dsp:nvSpPr>
      <dsp:spPr>
        <a:xfrm>
          <a:off x="1030311" y="0"/>
          <a:ext cx="5157595" cy="5157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NUV orders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2707819" y="257879"/>
        <a:ext cx="1802579" cy="773639"/>
      </dsp:txXfrm>
    </dsp:sp>
    <dsp:sp modelId="{25E83B54-5E04-804F-B521-D087BB30BE2C}">
      <dsp:nvSpPr>
        <dsp:cNvPr id="0" name=""/>
        <dsp:cNvSpPr/>
      </dsp:nvSpPr>
      <dsp:spPr>
        <a:xfrm>
          <a:off x="1675010" y="1289398"/>
          <a:ext cx="3868196" cy="386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FF0000"/>
              </a:solidFill>
            </a:rPr>
            <a:t>BLOCKED</a:t>
          </a:r>
          <a:r>
            <a:rPr lang="en-GB" sz="1400" b="1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Real –time</a:t>
          </a:r>
        </a:p>
      </dsp:txBody>
      <dsp:txXfrm>
        <a:off x="2707819" y="1531161"/>
        <a:ext cx="1802579" cy="725286"/>
      </dsp:txXfrm>
    </dsp:sp>
    <dsp:sp modelId="{C8E207A3-84AB-6A46-9411-E859455EFFC2}">
      <dsp:nvSpPr>
        <dsp:cNvPr id="0" name=""/>
        <dsp:cNvSpPr/>
      </dsp:nvSpPr>
      <dsp:spPr>
        <a:xfrm>
          <a:off x="2319710" y="2578797"/>
          <a:ext cx="2578797" cy="2578797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FF0000"/>
              </a:solidFill>
            </a:rPr>
            <a:t>BLOCKED</a:t>
          </a:r>
          <a:r>
            <a:rPr lang="en-GB" sz="1400" b="1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by ABJD</a:t>
          </a:r>
        </a:p>
      </dsp:txBody>
      <dsp:txXfrm>
        <a:off x="2697366" y="3223496"/>
        <a:ext cx="1823485" cy="1289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C2712-6E45-DA49-A210-3DDD028015D5}">
      <dsp:nvSpPr>
        <dsp:cNvPr id="0" name=""/>
        <dsp:cNvSpPr/>
      </dsp:nvSpPr>
      <dsp:spPr>
        <a:xfrm>
          <a:off x="0" y="1259331"/>
          <a:ext cx="9680448" cy="167910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360E7-D8E5-2F4D-AFE5-63E7EF9C1A5A}">
      <dsp:nvSpPr>
        <dsp:cNvPr id="0" name=""/>
        <dsp:cNvSpPr/>
      </dsp:nvSpPr>
      <dsp:spPr>
        <a:xfrm>
          <a:off x="4254" y="0"/>
          <a:ext cx="2807708" cy="167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ABJD v1.2 (ID)</a:t>
          </a:r>
        </a:p>
      </dsp:txBody>
      <dsp:txXfrm>
        <a:off x="4254" y="0"/>
        <a:ext cx="2807708" cy="1679109"/>
      </dsp:txXfrm>
    </dsp:sp>
    <dsp:sp modelId="{0A71CE56-2B54-CC49-BA97-687CE74EFD79}">
      <dsp:nvSpPr>
        <dsp:cNvPr id="0" name=""/>
        <dsp:cNvSpPr/>
      </dsp:nvSpPr>
      <dsp:spPr>
        <a:xfrm>
          <a:off x="1198219" y="1888997"/>
          <a:ext cx="419777" cy="419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23D0D-9297-9D4E-ADE7-3D35C2EED519}">
      <dsp:nvSpPr>
        <dsp:cNvPr id="0" name=""/>
        <dsp:cNvSpPr/>
      </dsp:nvSpPr>
      <dsp:spPr>
        <a:xfrm>
          <a:off x="2952347" y="1215943"/>
          <a:ext cx="2807708" cy="167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ABJD v1.2 (VN)</a:t>
          </a:r>
        </a:p>
      </dsp:txBody>
      <dsp:txXfrm>
        <a:off x="2952347" y="1215943"/>
        <a:ext cx="2807708" cy="1679109"/>
      </dsp:txXfrm>
    </dsp:sp>
    <dsp:sp modelId="{93544D21-EFC0-2A49-86A9-953A806029A3}">
      <dsp:nvSpPr>
        <dsp:cNvPr id="0" name=""/>
        <dsp:cNvSpPr/>
      </dsp:nvSpPr>
      <dsp:spPr>
        <a:xfrm>
          <a:off x="4146312" y="1888997"/>
          <a:ext cx="419777" cy="419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07FAF-F41D-0843-BA3B-9A8A89C583AF}">
      <dsp:nvSpPr>
        <dsp:cNvPr id="0" name=""/>
        <dsp:cNvSpPr/>
      </dsp:nvSpPr>
      <dsp:spPr>
        <a:xfrm>
          <a:off x="5904427" y="71278"/>
          <a:ext cx="2807708" cy="167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ABJD</a:t>
          </a:r>
          <a:r>
            <a:rPr lang="en-GB" sz="3900" b="1" kern="1200" dirty="0"/>
            <a:t> </a:t>
          </a:r>
          <a:r>
            <a:rPr lang="en-GB" sz="1600" b="1" kern="1200" dirty="0"/>
            <a:t>v1.1 (TH/MY)</a:t>
          </a:r>
          <a:endParaRPr lang="en-GB" sz="3900" b="1" kern="1200" dirty="0"/>
        </a:p>
      </dsp:txBody>
      <dsp:txXfrm>
        <a:off x="5904427" y="71278"/>
        <a:ext cx="2807708" cy="1679109"/>
      </dsp:txXfrm>
    </dsp:sp>
    <dsp:sp modelId="{0A490472-B5B9-8A4E-9452-19352492552A}">
      <dsp:nvSpPr>
        <dsp:cNvPr id="0" name=""/>
        <dsp:cNvSpPr/>
      </dsp:nvSpPr>
      <dsp:spPr>
        <a:xfrm>
          <a:off x="7094406" y="1888997"/>
          <a:ext cx="419777" cy="419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#5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E8A84-8C93-47DC-9AEE-0B26A4CC23C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3DE5B-F6B4-40EA-B47E-C35008059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FDAC-A3C7-5148-82F4-FD359ADEC6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3DE5B-F6B4-40EA-B47E-C3500805947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4272-6375-4AF2-B6D1-AE61039883F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product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4272-6375-4AF2-B6D1-AE61039883F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3DE5B-F6B4-40EA-B47E-C3500805947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3DE5B-F6B4-40EA-B47E-C3500805947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think-cell Slide" r:id="rId4" imgW="7763510" imgH="10049510" progId="TCLayout.ActiveDocument.1">
                  <p:embed/>
                </p:oleObj>
              </mc:Choice>
              <mc:Fallback>
                <p:oleObj name="think-cell Slide" r:id="rId4" imgW="7763510" imgH="10049510" progId="TCLayout.ActiveDocument.1">
                  <p:embed/>
                  <p:pic>
                    <p:nvPicPr>
                      <p:cNvPr id="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5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76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5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49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416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04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0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33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6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10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EE23-F2D7-41DC-99D8-83F7CD79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97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403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Strictly Confidential</a:t>
            </a:r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9478C395-1283-4E41-8724-2D9F689566D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80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/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44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0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73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-145438" y="2571982"/>
            <a:ext cx="8465524" cy="15010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 Update</a:t>
            </a:r>
            <a:endParaRPr 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6252289" y="4073067"/>
            <a:ext cx="2175274" cy="3248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29 June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97" y="334623"/>
            <a:ext cx="9536418" cy="584774"/>
          </a:xfrm>
        </p:spPr>
        <p:txBody>
          <a:bodyPr/>
          <a:lstStyle/>
          <a:p>
            <a:r>
              <a:rPr lang="en-US" altLang="zh-CN" b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Manual QC analysis</a:t>
            </a:r>
          </a:p>
        </p:txBody>
      </p:sp>
      <p:sp>
        <p:nvSpPr>
          <p:cNvPr id="6" name="Text Box 5"/>
          <p:cNvSpPr txBox="1"/>
          <p:nvPr userDrawn="1"/>
        </p:nvSpPr>
        <p:spPr>
          <a:xfrm>
            <a:off x="858762" y="1294190"/>
            <a:ext cx="8454571" cy="7620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/>
              <a:t>Estimated number of low precision orders using offline models ( cannot cancel after 3 hours): 53.3%, about US $273k*</a:t>
            </a:r>
            <a:endParaRPr lang="zh-CN" altLang="en-US"/>
          </a:p>
        </p:txBody>
      </p:sp>
      <p:pic>
        <p:nvPicPr>
          <p:cNvPr id="8" name="Picture 7" descr="upload_502369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62" y="2328333"/>
            <a:ext cx="7861905" cy="2927048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863061" y="5360426"/>
            <a:ext cx="9838944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*</a:t>
            </a:r>
            <a:r>
              <a:rPr lang="en-US" altLang="zh-CN" sz="1100" dirty="0"/>
              <a:t>Using Jun data to estimate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Agenda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Strictly Confidential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9478C395-1283-4E41-8724-2D9F689566D8}" type="slidenum">
              <a:rPr lang="en-SG" smtClean="0"/>
              <a:t>2</a:t>
            </a:fld>
            <a:endParaRPr lang="en-SG" dirty="0"/>
          </a:p>
        </p:txBody>
      </p:sp>
      <p:sp>
        <p:nvSpPr>
          <p:cNvPr id="3" name="文本框 2"/>
          <p:cNvSpPr txBox="1"/>
          <p:nvPr/>
        </p:nvSpPr>
        <p:spPr>
          <a:xfrm>
            <a:off x="616812" y="1300440"/>
            <a:ext cx="1029407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 err="1">
                <a:solidFill>
                  <a:srgbClr val="002060"/>
                </a:solidFill>
              </a:rPr>
              <a:t>Malreg</a:t>
            </a:r>
            <a:r>
              <a:rPr lang="en-US" altLang="zh-CN" sz="2300" dirty="0">
                <a:solidFill>
                  <a:srgbClr val="002060"/>
                </a:solidFill>
              </a:rPr>
              <a:t> Online model updates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Voucher abuse real-time model – ABJD updates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Voucher abuse near async/offline model updates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Manual QC analysis</a:t>
            </a:r>
          </a:p>
          <a:p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748393" y="217714"/>
            <a:ext cx="3837214" cy="598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9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anose="02000000000000000000" pitchFamily="2" charset="0"/>
              </a:rPr>
              <a:t>MalReg</a:t>
            </a:r>
            <a:r>
              <a:rPr lang="en-US" altLang="en-US" sz="29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anose="02000000000000000000" pitchFamily="2" charset="0"/>
              </a:rPr>
              <a:t> Online RF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5809" y="743742"/>
            <a:ext cx="10660381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Key upgradations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series of models customized to cope with different ventures and entrances while </a:t>
            </a:r>
            <a:r>
              <a:rPr lang="en-SG" dirty="0">
                <a:solidFill>
                  <a:schemeClr val="accent1">
                    <a:lumMod val="50000"/>
                  </a:schemeClr>
                </a:solidFill>
              </a:rPr>
              <a:t>old model is an universal model shared by all ventures and all entrances.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Solved two key feature issues found in old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SG" dirty="0">
                <a:solidFill>
                  <a:schemeClr val="accent1">
                    <a:lumMod val="50000"/>
                  </a:schemeClr>
                </a:solidFill>
                <a:effectLst/>
              </a:rPr>
              <a:t>elf in the loop: today’s model outputs serve as tomorrow’s input to the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50000"/>
                  </a:schemeClr>
                </a:solidFill>
                <a:effectLst/>
              </a:rPr>
              <a:t>Feature interplay cross ventures: features are shared by all ventures which can cause FPs cross ventures.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50000"/>
                  </a:schemeClr>
                </a:solidFill>
              </a:rPr>
              <a:t>Reduce FPs. </a:t>
            </a:r>
            <a:r>
              <a:rPr lang="en-SG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</a:t>
            </a:r>
            <a:r>
              <a:rPr lang="en-SG" dirty="0">
                <a:solidFill>
                  <a:schemeClr val="accent1">
                    <a:lumMod val="50000"/>
                  </a:schemeClr>
                </a:solidFill>
              </a:rPr>
              <a:t>% reduction for ID native and </a:t>
            </a:r>
            <a:r>
              <a:rPr lang="en-SG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56</a:t>
            </a:r>
            <a:r>
              <a:rPr lang="en-SG" dirty="0">
                <a:solidFill>
                  <a:schemeClr val="accent1">
                    <a:lumMod val="50000"/>
                  </a:schemeClr>
                </a:solidFill>
              </a:rPr>
              <a:t>% for ID h5/pc.</a:t>
            </a:r>
            <a:endParaRPr lang="en-US" dirty="0"/>
          </a:p>
        </p:txBody>
      </p:sp>
      <p:pic>
        <p:nvPicPr>
          <p:cNvPr id="5" name="Picture 4" descr="upload_238032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17333"/>
            <a:ext cx="11442095" cy="2745619"/>
          </a:xfrm>
          <a:prstGeom prst="rect">
            <a:avLst/>
          </a:prstGeom>
        </p:spPr>
      </p:pic>
      <p:sp>
        <p:nvSpPr>
          <p:cNvPr id="11" name="Text Box 10"/>
          <p:cNvSpPr txBox="1"/>
          <p:nvPr userDrawn="1"/>
        </p:nvSpPr>
        <p:spPr>
          <a:xfrm>
            <a:off x="749905" y="6120190"/>
            <a:ext cx="8309429" cy="64104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</a:rPr>
              <a:t>* Estimated precision </a:t>
            </a:r>
            <a:r>
              <a:rPr lang="zh-CN" alt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= 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</a:rPr>
              <a:t>model overlap with blacklist / model detection count</a:t>
            </a:r>
          </a:p>
          <a:p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</a:rPr>
              <a:t>*</a:t>
            </a:r>
            <a:r>
              <a:rPr lang="zh-CN" alt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Estimated recall </a:t>
            </a:r>
            <a:r>
              <a:rPr lang="zh-CN" altLang="en-US" sz="1400" i="1" dirty="0"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= 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model overlap with blacklist / total blacklist count</a:t>
            </a:r>
            <a:endParaRPr lang="zh-CN" altLang="en-US" sz="1400" i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74" y="291556"/>
            <a:ext cx="9715300" cy="386715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Buyer </a:t>
            </a:r>
            <a:r>
              <a:rPr lang="en-US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Malreg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Online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2515" y="1007173"/>
            <a:ext cx="6226864" cy="1362075"/>
          </a:xfrm>
        </p:spPr>
        <p:txBody>
          <a:bodyPr/>
          <a:lstStyle/>
          <a:p>
            <a:r>
              <a:rPr lang="en-US" dirty="0"/>
              <a:t>Link buyers registered within 7 days together online based on the same median value:</a:t>
            </a:r>
          </a:p>
          <a:p>
            <a:r>
              <a:rPr lang="en-US" dirty="0"/>
              <a:t>Evaluation on 6 ventures in the period of 2022</a:t>
            </a:r>
            <a:r>
              <a:rPr lang="zh-CN" altLang="en-US" dirty="0"/>
              <a:t>-</a:t>
            </a:r>
            <a:r>
              <a:rPr lang="en-US" dirty="0"/>
              <a:t>06</a:t>
            </a:r>
            <a:r>
              <a:rPr lang="zh-CN" altLang="en-US" dirty="0"/>
              <a:t>-</a:t>
            </a:r>
            <a:r>
              <a:rPr lang="en-US" dirty="0"/>
              <a:t>07 – 2022</a:t>
            </a:r>
            <a:r>
              <a:rPr lang="zh-CN" altLang="en-US" dirty="0"/>
              <a:t>-</a:t>
            </a:r>
            <a:r>
              <a:rPr lang="en-US" dirty="0"/>
              <a:t>06</a:t>
            </a:r>
            <a:r>
              <a:rPr lang="zh-CN" altLang="en-US" dirty="0"/>
              <a:t>-</a:t>
            </a:r>
            <a:r>
              <a:rPr lang="en-US" dirty="0"/>
              <a:t>13:</a:t>
            </a:r>
          </a:p>
          <a:p>
            <a:pPr marL="0" indent="0">
              <a:buNone/>
            </a:pPr>
            <a:r>
              <a:rPr lang="en-US" dirty="0"/>
              <a:t>Graph detected buyers are those with group size &gt;= 5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197535" y="900030"/>
            <a:ext cx="2884738" cy="1786408"/>
            <a:chOff x="1186249" y="1271138"/>
            <a:chExt cx="3163329" cy="2073515"/>
          </a:xfrm>
        </p:grpSpPr>
        <p:sp>
          <p:nvSpPr>
            <p:cNvPr id="4" name="Oval 3"/>
            <p:cNvSpPr/>
            <p:nvPr/>
          </p:nvSpPr>
          <p:spPr>
            <a:xfrm>
              <a:off x="1322172" y="2216642"/>
              <a:ext cx="284205" cy="271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432218" y="2216640"/>
              <a:ext cx="284205" cy="271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716423" y="1412915"/>
              <a:ext cx="284205" cy="271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43909" y="2955628"/>
              <a:ext cx="284205" cy="271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649362" y="1797186"/>
              <a:ext cx="284205" cy="271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cxnSp>
          <p:nvCxnSpPr>
            <p:cNvPr id="10" name="Straight Connector 9"/>
            <p:cNvCxnSpPr>
              <a:stCxn id="4" idx="6"/>
              <a:endCxn id="5" idx="2"/>
            </p:cNvCxnSpPr>
            <p:nvPr/>
          </p:nvCxnSpPr>
          <p:spPr>
            <a:xfrm flipV="1">
              <a:off x="1606377" y="2352565"/>
              <a:ext cx="82584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0"/>
              <a:endCxn id="6" idx="4"/>
            </p:cNvCxnSpPr>
            <p:nvPr/>
          </p:nvCxnSpPr>
          <p:spPr>
            <a:xfrm flipV="1">
              <a:off x="2574321" y="1684764"/>
              <a:ext cx="284205" cy="53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8" idx="1"/>
            </p:cNvCxnSpPr>
            <p:nvPr/>
          </p:nvCxnSpPr>
          <p:spPr>
            <a:xfrm>
              <a:off x="3000628" y="1548840"/>
              <a:ext cx="690355" cy="288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7" idx="1"/>
            </p:cNvCxnSpPr>
            <p:nvPr/>
          </p:nvCxnSpPr>
          <p:spPr>
            <a:xfrm>
              <a:off x="2674802" y="2448678"/>
              <a:ext cx="1210728" cy="546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6"/>
              <a:endCxn id="8" idx="3"/>
            </p:cNvCxnSpPr>
            <p:nvPr/>
          </p:nvCxnSpPr>
          <p:spPr>
            <a:xfrm flipV="1">
              <a:off x="2716423" y="2029224"/>
              <a:ext cx="974560" cy="32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19639" y="2034296"/>
              <a:ext cx="665203" cy="304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umid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475793">
              <a:off x="3088282" y="1411410"/>
              <a:ext cx="665203" cy="304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umid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20451152">
              <a:off x="2936962" y="2204808"/>
              <a:ext cx="665203" cy="304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imsi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510777">
              <a:off x="2462721" y="2715251"/>
              <a:ext cx="1523659" cy="304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Ip+hour+email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7778952">
              <a:off x="2261381" y="1736823"/>
              <a:ext cx="665203" cy="310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imei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6249" y="1271138"/>
              <a:ext cx="3163329" cy="20735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10177116" y="1714614"/>
            <a:ext cx="410918" cy="227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682877" y="1627700"/>
            <a:ext cx="168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size: 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17714" y="2745619"/>
          <a:ext cx="6704330" cy="391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41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venture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detection stats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model overlaps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#of reg byrs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#of byrs detected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detection rate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#of overlap byrs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overlap pct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sg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18138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graph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194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1.1%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193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99.5%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old model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3031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16.7%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6.4%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my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75325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graph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592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0.8%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592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old model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12807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17%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4.6%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th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267900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graph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1359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0.5%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1357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99.9%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old model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21152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7.9%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6.4%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vn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377263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graph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1402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0.4%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1400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99.9%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old model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152044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40.3%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0.9%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id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1138318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graph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44173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3.9%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44162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old model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300508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26.4%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14.7%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ph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436599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graph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8408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1.9%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8407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old model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63216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14.5%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13.3%</a:t>
                      </a:r>
                    </a:p>
                  </a:txBody>
                  <a:tcPr marL="50597" marR="50597" marT="25298" marB="252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27333" y="2745619"/>
          <a:ext cx="5019040" cy="26282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venture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#of 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graph detected </a:t>
                      </a: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byrs</a:t>
                      </a:r>
                      <a:endParaRPr lang="en-SG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</a:rPr>
                        <a:t>of fraud byrs</a:t>
                      </a:r>
                      <a:endParaRPr lang="en-SG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#of unsure byrs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effectLst/>
                        </a:rPr>
                        <a:t>estimated precision</a:t>
                      </a:r>
                    </a:p>
                  </a:txBody>
                  <a:tcPr marL="50597" marR="50597" marT="25298" marB="252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sg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dirty="0">
                          <a:effectLst/>
                          <a:sym typeface="+mn-ea"/>
                        </a:rPr>
                        <a:t>194</a:t>
                      </a:r>
                      <a:endParaRPr lang="en-SG" altLang="en-US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186</a:t>
                      </a:r>
                      <a:endParaRPr lang="en-SG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8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95.8%</a:t>
                      </a:r>
                      <a:endParaRPr lang="en-SG" sz="1400" dirty="0">
                        <a:effectLst/>
                      </a:endParaRPr>
                    </a:p>
                  </a:txBody>
                  <a:tcPr marL="50597" marR="50597" marT="25298" marB="2529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my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dirty="0">
                          <a:effectLst/>
                          <a:sym typeface="+mn-ea"/>
                        </a:rPr>
                        <a:t>592</a:t>
                      </a:r>
                      <a:endParaRPr lang="en-SG" altLang="en-US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561</a:t>
                      </a:r>
                      <a:endParaRPr lang="en-SG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31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94</a:t>
                      </a:r>
                      <a:r>
                        <a:rPr lang="en-US" altLang="zh-CN" sz="1400" dirty="0">
                          <a:effectLst/>
                        </a:rPr>
                        <a:t>.</a:t>
                      </a:r>
                      <a:r>
                        <a:rPr lang="en-SG" sz="1400" dirty="0">
                          <a:effectLst/>
                        </a:rPr>
                        <a:t>8</a:t>
                      </a:r>
                      <a:r>
                        <a:rPr lang="en-US" altLang="zh-CN" sz="1400" dirty="0">
                          <a:effectLst/>
                        </a:rPr>
                        <a:t>%</a:t>
                      </a:r>
                      <a:endParaRPr lang="en-SG" sz="1400" dirty="0">
                        <a:effectLst/>
                      </a:endParaRPr>
                    </a:p>
                  </a:txBody>
                  <a:tcPr marL="50597" marR="50597" marT="25298" marB="2529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th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dirty="0">
                          <a:effectLst/>
                          <a:sym typeface="+mn-ea"/>
                        </a:rPr>
                        <a:t>1359</a:t>
                      </a:r>
                      <a:endParaRPr lang="en-SG" altLang="en-US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</a:t>
                      </a:r>
                      <a:r>
                        <a:rPr lang="en-US" altLang="zh-CN" sz="1400">
                          <a:effectLst/>
                        </a:rPr>
                        <a:t>237</a:t>
                      </a:r>
                      <a:endParaRPr lang="en-SG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122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91</a:t>
                      </a:r>
                      <a:r>
                        <a:rPr lang="en-US" altLang="zh-CN" sz="1400" dirty="0">
                          <a:effectLst/>
                        </a:rPr>
                        <a:t>.</a:t>
                      </a:r>
                      <a:r>
                        <a:rPr lang="en-SG" sz="1400" dirty="0">
                          <a:effectLst/>
                        </a:rPr>
                        <a:t>0</a:t>
                      </a:r>
                      <a:r>
                        <a:rPr lang="en-US" altLang="zh-CN" sz="1400" dirty="0">
                          <a:effectLst/>
                        </a:rPr>
                        <a:t>%</a:t>
                      </a:r>
                      <a:endParaRPr lang="en-SG" sz="1400" dirty="0">
                        <a:effectLst/>
                      </a:endParaRPr>
                    </a:p>
                  </a:txBody>
                  <a:tcPr marL="50597" marR="50597" marT="25298" marB="2529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vn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dirty="0">
                          <a:effectLst/>
                          <a:sym typeface="+mn-ea"/>
                        </a:rPr>
                        <a:t>1402</a:t>
                      </a:r>
                      <a:endParaRPr lang="en-SG" altLang="en-US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1326</a:t>
                      </a:r>
                      <a:endParaRPr lang="en-SG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76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94</a:t>
                      </a:r>
                      <a:r>
                        <a:rPr lang="en-US" altLang="zh-CN" sz="1400" dirty="0">
                          <a:effectLst/>
                        </a:rPr>
                        <a:t>.</a:t>
                      </a:r>
                      <a:r>
                        <a:rPr lang="en-SG" sz="1400" dirty="0">
                          <a:effectLst/>
                        </a:rPr>
                        <a:t>6</a:t>
                      </a:r>
                      <a:r>
                        <a:rPr lang="en-US" altLang="zh-CN" sz="1400" dirty="0">
                          <a:effectLst/>
                        </a:rPr>
                        <a:t>%</a:t>
                      </a:r>
                      <a:endParaRPr lang="en-SG" sz="1400" dirty="0">
                        <a:effectLst/>
                      </a:endParaRPr>
                    </a:p>
                  </a:txBody>
                  <a:tcPr marL="50597" marR="50597" marT="25298" marB="2529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id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dirty="0">
                          <a:effectLst/>
                          <a:sym typeface="+mn-ea"/>
                        </a:rPr>
                        <a:t>44173</a:t>
                      </a:r>
                      <a:endParaRPr lang="en-SG" altLang="en-US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42790</a:t>
                      </a:r>
                      <a:endParaRPr lang="en-SG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1383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96</a:t>
                      </a:r>
                      <a:r>
                        <a:rPr lang="en-US" altLang="zh-CN" sz="1400" dirty="0">
                          <a:effectLst/>
                        </a:rPr>
                        <a:t>.</a:t>
                      </a:r>
                      <a:r>
                        <a:rPr lang="en-SG" sz="1400" dirty="0">
                          <a:effectLst/>
                        </a:rPr>
                        <a:t>9</a:t>
                      </a:r>
                      <a:r>
                        <a:rPr lang="en-US" altLang="zh-CN" sz="1400" dirty="0">
                          <a:effectLst/>
                        </a:rPr>
                        <a:t>%</a:t>
                      </a:r>
                      <a:endParaRPr lang="en-SG" sz="1400" dirty="0">
                        <a:effectLst/>
                      </a:endParaRPr>
                    </a:p>
                  </a:txBody>
                  <a:tcPr marL="50597" marR="50597" marT="25298" marB="2529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ph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dirty="0">
                          <a:effectLst/>
                          <a:sym typeface="+mn-ea"/>
                        </a:rPr>
                        <a:t>8408</a:t>
                      </a:r>
                      <a:endParaRPr lang="en-SG" altLang="en-US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8112</a:t>
                      </a:r>
                      <a:endParaRPr lang="en-SG" sz="1400">
                        <a:effectLst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296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96</a:t>
                      </a:r>
                      <a:r>
                        <a:rPr lang="en-US" altLang="zh-CN" sz="1400" dirty="0">
                          <a:effectLst/>
                        </a:rPr>
                        <a:t>.</a:t>
                      </a:r>
                      <a:r>
                        <a:rPr lang="en-SG" sz="1400" dirty="0">
                          <a:effectLst/>
                        </a:rPr>
                        <a:t>5</a:t>
                      </a:r>
                      <a:r>
                        <a:rPr lang="en-US" altLang="zh-CN" sz="1400" dirty="0">
                          <a:effectLst/>
                        </a:rPr>
                        <a:t>%</a:t>
                      </a:r>
                      <a:endParaRPr lang="en-SG" sz="1400" dirty="0">
                        <a:effectLst/>
                      </a:endParaRPr>
                    </a:p>
                  </a:txBody>
                  <a:tcPr marL="50597" marR="50597" marT="25298" marB="2529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7027333" y="5817810"/>
            <a:ext cx="4136571" cy="83457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effectLst/>
                <a:sym typeface="+mn-ea"/>
              </a:rPr>
              <a:t>#</a:t>
            </a:r>
            <a:r>
              <a:rPr lang="en-US" altLang="zh-CN" sz="1200" dirty="0">
                <a:solidFill>
                  <a:srgbClr val="000000"/>
                </a:solidFill>
                <a:effectLst/>
                <a:sym typeface="+mn-ea"/>
              </a:rPr>
              <a:t>of fraud byrs include those that are:</a:t>
            </a:r>
          </a:p>
          <a:p>
            <a:r>
              <a:rPr lang="zh-CN" alt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sym typeface="+mn-ea"/>
              </a:rPr>
              <a:t>in the black list (2022</a:t>
            </a:r>
            <a:r>
              <a:rPr lang="zh-CN" altLang="en-US" sz="1200" dirty="0">
                <a:solidFill>
                  <a:srgbClr val="000000"/>
                </a:solidFill>
                <a:effectLst/>
                <a:sym typeface="+mn-ea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effectLst/>
                <a:sym typeface="+mn-ea"/>
              </a:rPr>
              <a:t>06</a:t>
            </a:r>
            <a:r>
              <a:rPr lang="zh-CN" altLang="en-US" sz="1200" dirty="0">
                <a:solidFill>
                  <a:srgbClr val="000000"/>
                </a:solidFill>
                <a:effectLst/>
                <a:sym typeface="+mn-ea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effectLst/>
                <a:sym typeface="+mn-ea"/>
              </a:rPr>
              <a:t>07</a:t>
            </a:r>
            <a:r>
              <a:rPr lang="zh-CN" altLang="en-US" sz="1200" dirty="0">
                <a:solidFill>
                  <a:srgbClr val="000000"/>
                </a:solidFill>
                <a:effectLst/>
                <a:sym typeface="+mn-ea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effectLst/>
                <a:sym typeface="+mn-ea"/>
              </a:rPr>
              <a:t>2022</a:t>
            </a:r>
            <a:r>
              <a:rPr lang="zh-CN" altLang="en-US" sz="1200" dirty="0">
                <a:solidFill>
                  <a:srgbClr val="000000"/>
                </a:solidFill>
                <a:effectLst/>
                <a:sym typeface="+mn-ea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effectLst/>
                <a:sym typeface="+mn-ea"/>
              </a:rPr>
              <a:t>06</a:t>
            </a:r>
            <a:r>
              <a:rPr lang="zh-CN" altLang="en-US" sz="1200" dirty="0">
                <a:solidFill>
                  <a:srgbClr val="000000"/>
                </a:solidFill>
                <a:effectLst/>
                <a:sym typeface="+mn-ea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effectLst/>
                <a:sym typeface="+mn-ea"/>
              </a:rPr>
              <a:t>13)</a:t>
            </a:r>
          </a:p>
          <a:p>
            <a:r>
              <a:rPr lang="zh-CN" altLang="en-US" sz="1200">
                <a:solidFill>
                  <a:srgbClr val="000000"/>
                </a:solidFill>
              </a:rPr>
              <a:t>- </a:t>
            </a:r>
            <a:r>
              <a:rPr lang="en-US" altLang="zh-CN" sz="1200">
                <a:solidFill>
                  <a:srgbClr val="000000"/>
                </a:solidFill>
              </a:rPr>
              <a:t>with</a:t>
            </a:r>
            <a:r>
              <a:rPr lang="zh-CN" altLang="en-US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shared</a:t>
            </a:r>
            <a:r>
              <a:rPr lang="zh-CN" altLang="en-US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umid</a:t>
            </a:r>
          </a:p>
          <a:p>
            <a:r>
              <a:rPr lang="zh-CN" altLang="en-US" sz="1200">
                <a:solidFill>
                  <a:srgbClr val="000000"/>
                </a:solidFill>
              </a:rPr>
              <a:t>- </a:t>
            </a:r>
            <a:r>
              <a:rPr lang="en-US" altLang="zh-CN" sz="1200">
                <a:solidFill>
                  <a:srgbClr val="000000"/>
                </a:solidFill>
              </a:rPr>
              <a:t>with rubbish email domain</a:t>
            </a:r>
            <a:endParaRPr lang="zh-CN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62991" y="3984294"/>
            <a:ext cx="2017181" cy="801552"/>
            <a:chOff x="1229739" y="3984294"/>
            <a:chExt cx="2017181" cy="801552"/>
          </a:xfrm>
        </p:grpSpPr>
        <p:grpSp>
          <p:nvGrpSpPr>
            <p:cNvPr id="15" name="Group 14"/>
            <p:cNvGrpSpPr/>
            <p:nvPr/>
          </p:nvGrpSpPr>
          <p:grpSpPr>
            <a:xfrm>
              <a:off x="1229739" y="3984294"/>
              <a:ext cx="2017181" cy="801552"/>
              <a:chOff x="1686560" y="5172538"/>
              <a:chExt cx="1925141" cy="736954"/>
            </a:xfrm>
          </p:grpSpPr>
          <p:grpSp>
            <p:nvGrpSpPr>
              <p:cNvPr id="120" name="Group 119" title="Milestone Text"/>
              <p:cNvGrpSpPr/>
              <p:nvPr/>
            </p:nvGrpSpPr>
            <p:grpSpPr>
              <a:xfrm>
                <a:off x="2313718" y="5245537"/>
                <a:ext cx="1297983" cy="455497"/>
                <a:chOff x="2130368" y="2339986"/>
                <a:chExt cx="1297983" cy="455497"/>
              </a:xfrm>
            </p:grpSpPr>
            <p:sp>
              <p:nvSpPr>
                <p:cNvPr id="121" name="TextBox 120"/>
                <p:cNvSpPr txBox="1"/>
                <p:nvPr/>
              </p:nvSpPr>
              <p:spPr>
                <a:xfrm>
                  <a:off x="2130368" y="2339986"/>
                  <a:ext cx="1294783" cy="2456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ID Native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33569" y="2641595"/>
                  <a:ext cx="129478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Live on June 17, 2022</a:t>
                  </a:r>
                </a:p>
              </p:txBody>
            </p:sp>
          </p:grpSp>
          <p:sp>
            <p:nvSpPr>
              <p:cNvPr id="139" name="Rectangle: Rounded Corners 138" title="Milestone Graphic"/>
              <p:cNvSpPr/>
              <p:nvPr/>
            </p:nvSpPr>
            <p:spPr>
              <a:xfrm>
                <a:off x="2291789" y="5758371"/>
                <a:ext cx="873222" cy="15112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6" name="Graphic 145" title="Milestone Fla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3525" t="18748" r="17129" b="44918"/>
              <a:stretch>
                <a:fillRect/>
              </a:stretch>
            </p:blipFill>
            <p:spPr>
              <a:xfrm flipH="1">
                <a:off x="1686560" y="5172538"/>
                <a:ext cx="573660" cy="422383"/>
              </a:xfrm>
              <a:prstGeom prst="rect">
                <a:avLst/>
              </a:prstGeom>
            </p:spPr>
          </p:pic>
          <p:sp>
            <p:nvSpPr>
              <p:cNvPr id="152" name="Rectangle 151"/>
              <p:cNvSpPr/>
              <p:nvPr/>
            </p:nvSpPr>
            <p:spPr>
              <a:xfrm>
                <a:off x="1924779" y="5264874"/>
                <a:ext cx="3449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</a:p>
            </p:txBody>
          </p:sp>
        </p:grpSp>
        <p:grpSp>
          <p:nvGrpSpPr>
            <p:cNvPr id="17" name="Group 16" title="Milestone"/>
            <p:cNvGrpSpPr/>
            <p:nvPr/>
          </p:nvGrpSpPr>
          <p:grpSpPr>
            <a:xfrm>
              <a:off x="1244343" y="4320901"/>
              <a:ext cx="573660" cy="422383"/>
              <a:chOff x="1625328" y="1331062"/>
              <a:chExt cx="573660" cy="422383"/>
            </a:xfrm>
          </p:grpSpPr>
          <p:pic>
            <p:nvPicPr>
              <p:cNvPr id="187" name="Graphic 186" descr="Fla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33525" t="18748" r="17129" b="44918"/>
              <a:stretch>
                <a:fillRect/>
              </a:stretch>
            </p:blipFill>
            <p:spPr>
              <a:xfrm flipH="1">
                <a:off x="1625328" y="1331062"/>
                <a:ext cx="573660" cy="422383"/>
              </a:xfrm>
              <a:prstGeom prst="rect">
                <a:avLst/>
              </a:prstGeom>
            </p:spPr>
          </p:pic>
          <p:pic>
            <p:nvPicPr>
              <p:cNvPr id="41" name="Graphic 40" descr="Icon Checked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20199" t="23238" r="22077" b="24597"/>
              <a:stretch>
                <a:fillRect/>
              </a:stretch>
            </p:blipFill>
            <p:spPr>
              <a:xfrm>
                <a:off x="1827773" y="1370538"/>
                <a:ext cx="371215" cy="335466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593722" y="6106857"/>
            <a:ext cx="10941451" cy="375620"/>
            <a:chOff x="1147188" y="6332590"/>
            <a:chExt cx="5892693" cy="157131"/>
          </a:xfrm>
        </p:grpSpPr>
        <p:sp>
          <p:nvSpPr>
            <p:cNvPr id="2" name="Rectangle: Rounded Corners 1" title="Year Bar"/>
            <p:cNvSpPr/>
            <p:nvPr/>
          </p:nvSpPr>
          <p:spPr>
            <a:xfrm>
              <a:off x="1147188" y="6332590"/>
              <a:ext cx="2275350" cy="15713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189" name="Rectangle: Rounded Corners 188" title="Year Bar"/>
            <p:cNvSpPr/>
            <p:nvPr/>
          </p:nvSpPr>
          <p:spPr>
            <a:xfrm>
              <a:off x="3455284" y="6340320"/>
              <a:ext cx="3584597" cy="14519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272051" y="2942937"/>
            <a:ext cx="1944941" cy="771143"/>
            <a:chOff x="1686560" y="5172538"/>
            <a:chExt cx="1925141" cy="725574"/>
          </a:xfrm>
        </p:grpSpPr>
        <p:grpSp>
          <p:nvGrpSpPr>
            <p:cNvPr id="132" name="Group 131" title="Milestone Text"/>
            <p:cNvGrpSpPr/>
            <p:nvPr/>
          </p:nvGrpSpPr>
          <p:grpSpPr>
            <a:xfrm>
              <a:off x="2313718" y="5245537"/>
              <a:ext cx="1297983" cy="446198"/>
              <a:chOff x="2130368" y="2339986"/>
              <a:chExt cx="1297983" cy="446198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2130368" y="2339986"/>
                <a:ext cx="1294782" cy="225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 Native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133569" y="2641595"/>
                <a:ext cx="1294782" cy="144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ETA  end of June</a:t>
                </a:r>
              </a:p>
            </p:txBody>
          </p:sp>
        </p:grpSp>
        <p:sp>
          <p:nvSpPr>
            <p:cNvPr id="133" name="Rectangle: Rounded Corners 138" title="Milestone Graphic"/>
            <p:cNvSpPr/>
            <p:nvPr/>
          </p:nvSpPr>
          <p:spPr>
            <a:xfrm>
              <a:off x="2291789" y="574699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0" name="Graphic 139" title="Milestone Fla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>
              <a:fillRect/>
            </a:stretch>
          </p:blipFill>
          <p:spPr>
            <a:xfrm flipH="1">
              <a:off x="1686560" y="5172538"/>
              <a:ext cx="573660" cy="422383"/>
            </a:xfrm>
            <a:prstGeom prst="rect">
              <a:avLst/>
            </a:prstGeom>
          </p:spPr>
        </p:pic>
        <p:sp>
          <p:nvSpPr>
            <p:cNvPr id="141" name="Rectangle 140"/>
            <p:cNvSpPr/>
            <p:nvPr/>
          </p:nvSpPr>
          <p:spPr>
            <a:xfrm>
              <a:off x="1926382" y="526487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19559" y="5198098"/>
            <a:ext cx="1801758" cy="678537"/>
            <a:chOff x="1686560" y="5172538"/>
            <a:chExt cx="1925141" cy="736954"/>
          </a:xfrm>
        </p:grpSpPr>
        <p:grpSp>
          <p:nvGrpSpPr>
            <p:cNvPr id="150" name="Group 149" title="Milestone Text"/>
            <p:cNvGrpSpPr/>
            <p:nvPr/>
          </p:nvGrpSpPr>
          <p:grpSpPr>
            <a:xfrm>
              <a:off x="2313718" y="5245537"/>
              <a:ext cx="1297983" cy="468509"/>
              <a:chOff x="2130368" y="2339986"/>
              <a:chExt cx="1297983" cy="468509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2130368" y="2339986"/>
                <a:ext cx="129478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 h5/pc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133569" y="2641595"/>
                <a:ext cx="1294782" cy="166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ETA  July 15</a:t>
                </a:r>
              </a:p>
            </p:txBody>
          </p:sp>
        </p:grpSp>
        <p:sp>
          <p:nvSpPr>
            <p:cNvPr id="151" name="Rectangle: Rounded Corners 138" title="Milestone Graphic"/>
            <p:cNvSpPr/>
            <p:nvPr/>
          </p:nvSpPr>
          <p:spPr>
            <a:xfrm>
              <a:off x="2291789" y="575837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7" name="Graphic 156" title="Milestone Fla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>
              <a:fillRect/>
            </a:stretch>
          </p:blipFill>
          <p:spPr>
            <a:xfrm flipH="1">
              <a:off x="1686560" y="5172538"/>
              <a:ext cx="573660" cy="422383"/>
            </a:xfrm>
            <a:prstGeom prst="rect">
              <a:avLst/>
            </a:prstGeom>
          </p:spPr>
        </p:pic>
        <p:sp>
          <p:nvSpPr>
            <p:cNvPr id="169" name="Rectangle 168"/>
            <p:cNvSpPr/>
            <p:nvPr/>
          </p:nvSpPr>
          <p:spPr>
            <a:xfrm>
              <a:off x="1926382" y="526487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694886" y="4410508"/>
            <a:ext cx="1938685" cy="763357"/>
            <a:chOff x="1686560" y="5172538"/>
            <a:chExt cx="1925141" cy="736954"/>
          </a:xfrm>
        </p:grpSpPr>
        <p:grpSp>
          <p:nvGrpSpPr>
            <p:cNvPr id="180" name="Group 179" title="Milestone Text"/>
            <p:cNvGrpSpPr/>
            <p:nvPr/>
          </p:nvGrpSpPr>
          <p:grpSpPr>
            <a:xfrm>
              <a:off x="2313718" y="5245537"/>
              <a:ext cx="1297983" cy="449964"/>
              <a:chOff x="2130368" y="2339986"/>
              <a:chExt cx="1297983" cy="44996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2130368" y="2339986"/>
                <a:ext cx="1294782" cy="207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Native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133569" y="2641595"/>
                <a:ext cx="1294782" cy="148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ETA  July 31</a:t>
                </a:r>
              </a:p>
            </p:txBody>
          </p:sp>
        </p:grpSp>
        <p:sp>
          <p:nvSpPr>
            <p:cNvPr id="181" name="Rectangle: Rounded Corners 138" title="Milestone Graphic"/>
            <p:cNvSpPr/>
            <p:nvPr/>
          </p:nvSpPr>
          <p:spPr>
            <a:xfrm>
              <a:off x="2291789" y="575837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2" name="Graphic 181" title="Milestone Fla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>
              <a:fillRect/>
            </a:stretch>
          </p:blipFill>
          <p:spPr>
            <a:xfrm flipH="1">
              <a:off x="1686560" y="5172538"/>
              <a:ext cx="573660" cy="422383"/>
            </a:xfrm>
            <a:prstGeom prst="rect">
              <a:avLst/>
            </a:prstGeom>
          </p:spPr>
        </p:pic>
        <p:sp>
          <p:nvSpPr>
            <p:cNvPr id="183" name="Rectangle 182"/>
            <p:cNvSpPr/>
            <p:nvPr/>
          </p:nvSpPr>
          <p:spPr>
            <a:xfrm>
              <a:off x="1926382" y="5264874"/>
              <a:ext cx="341760" cy="444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7076199" y="2338538"/>
            <a:ext cx="2132553" cy="823941"/>
            <a:chOff x="1686560" y="5172538"/>
            <a:chExt cx="1925141" cy="736954"/>
          </a:xfrm>
        </p:grpSpPr>
        <p:grpSp>
          <p:nvGrpSpPr>
            <p:cNvPr id="227" name="Group 226" title="Milestone Text"/>
            <p:cNvGrpSpPr/>
            <p:nvPr/>
          </p:nvGrpSpPr>
          <p:grpSpPr>
            <a:xfrm>
              <a:off x="2313718" y="5245537"/>
              <a:ext cx="1297983" cy="439055"/>
              <a:chOff x="2130368" y="2339986"/>
              <a:chExt cx="1297983" cy="439055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2130368" y="2339986"/>
                <a:ext cx="1294781" cy="192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h5/pc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2133569" y="2641595"/>
                <a:ext cx="1294782" cy="137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ETA  August  </a:t>
                </a: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28" name="Rectangle: Rounded Corners 138" title="Milestone Graphic"/>
            <p:cNvSpPr/>
            <p:nvPr/>
          </p:nvSpPr>
          <p:spPr>
            <a:xfrm>
              <a:off x="2291789" y="575837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9" name="Graphic 228" title="Milestone Fla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>
              <a:fillRect/>
            </a:stretch>
          </p:blipFill>
          <p:spPr>
            <a:xfrm flipH="1">
              <a:off x="1686560" y="5172538"/>
              <a:ext cx="573660" cy="422383"/>
            </a:xfrm>
            <a:prstGeom prst="rect">
              <a:avLst/>
            </a:prstGeom>
          </p:spPr>
        </p:pic>
        <p:sp>
          <p:nvSpPr>
            <p:cNvPr id="230" name="Rectangle 229"/>
            <p:cNvSpPr/>
            <p:nvPr/>
          </p:nvSpPr>
          <p:spPr>
            <a:xfrm>
              <a:off x="1918664" y="5264874"/>
              <a:ext cx="357194" cy="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06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530212" y="1720583"/>
            <a:ext cx="3149600" cy="678180"/>
            <a:chOff x="12327" y="3072"/>
            <a:chExt cx="4960" cy="1068"/>
          </a:xfrm>
        </p:grpSpPr>
        <p:sp>
          <p:nvSpPr>
            <p:cNvPr id="235" name="Rectangle: Rounded Corners 138" title="Milestone Graphic"/>
            <p:cNvSpPr/>
            <p:nvPr/>
          </p:nvSpPr>
          <p:spPr>
            <a:xfrm>
              <a:off x="13162" y="3918"/>
              <a:ext cx="1316" cy="22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12327" y="3072"/>
              <a:ext cx="4961" cy="845"/>
              <a:chOff x="12250" y="3053"/>
              <a:chExt cx="4962" cy="960"/>
            </a:xfrm>
          </p:grpSpPr>
          <p:grpSp>
            <p:nvGrpSpPr>
              <p:cNvPr id="234" name="Group 233" title="Milestone Text"/>
              <p:cNvGrpSpPr/>
              <p:nvPr/>
            </p:nvGrpSpPr>
            <p:grpSpPr>
              <a:xfrm>
                <a:off x="13204" y="3187"/>
                <a:ext cx="4007" cy="701"/>
                <a:chOff x="2130368" y="2352915"/>
                <a:chExt cx="1297983" cy="474957"/>
              </a:xfrm>
            </p:grpSpPr>
            <p:sp>
              <p:nvSpPr>
                <p:cNvPr id="238" name="TextBox 237"/>
                <p:cNvSpPr txBox="1"/>
                <p:nvPr/>
              </p:nvSpPr>
              <p:spPr>
                <a:xfrm>
                  <a:off x="2130368" y="2352915"/>
                  <a:ext cx="1294781" cy="260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VN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Native</a:t>
                  </a: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2133569" y="2641595"/>
                  <a:ext cx="1294782" cy="186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ETA  </a:t>
                  </a:r>
                  <a:r>
                    <a:rPr lang="en-US" altLang="zh-CN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September 15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pic>
            <p:nvPicPr>
              <p:cNvPr id="236" name="Graphic 235" title="Milestone Fla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33525" t="18748" r="17129" b="44918"/>
              <a:stretch>
                <a:fillRect/>
              </a:stretch>
            </p:blipFill>
            <p:spPr>
              <a:xfrm flipH="1">
                <a:off x="12250" y="3053"/>
                <a:ext cx="865" cy="624"/>
              </a:xfrm>
              <a:prstGeom prst="rect">
                <a:avLst/>
              </a:prstGeom>
            </p:spPr>
          </p:pic>
          <p:sp>
            <p:nvSpPr>
              <p:cNvPr id="237" name="Rectangle 236"/>
              <p:cNvSpPr/>
              <p:nvPr/>
            </p:nvSpPr>
            <p:spPr>
              <a:xfrm>
                <a:off x="12600" y="3189"/>
                <a:ext cx="538" cy="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07</a:t>
                </a: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9826708" y="1163211"/>
            <a:ext cx="1914451" cy="799707"/>
            <a:chOff x="1686560" y="5172538"/>
            <a:chExt cx="1937088" cy="736954"/>
          </a:xfrm>
        </p:grpSpPr>
        <p:grpSp>
          <p:nvGrpSpPr>
            <p:cNvPr id="241" name="Group 240" title="Milestone Text"/>
            <p:cNvGrpSpPr/>
            <p:nvPr/>
          </p:nvGrpSpPr>
          <p:grpSpPr>
            <a:xfrm>
              <a:off x="2313718" y="5245537"/>
              <a:ext cx="1309930" cy="443220"/>
              <a:chOff x="2130368" y="2339986"/>
              <a:chExt cx="1309930" cy="443220"/>
            </a:xfrm>
          </p:grpSpPr>
          <p:sp>
            <p:nvSpPr>
              <p:cNvPr id="245" name="TextBox 244"/>
              <p:cNvSpPr txBox="1"/>
              <p:nvPr/>
            </p:nvSpPr>
            <p:spPr>
              <a:xfrm>
                <a:off x="2130368" y="2339986"/>
                <a:ext cx="1294781" cy="198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VN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h5/pc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2145516" y="2641595"/>
                <a:ext cx="1294782" cy="14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ETA  September </a:t>
                </a: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27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2" name="Rectangle: Rounded Corners 138" title="Milestone Graphic"/>
            <p:cNvSpPr/>
            <p:nvPr/>
          </p:nvSpPr>
          <p:spPr>
            <a:xfrm>
              <a:off x="2291789" y="575837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3" name="Graphic 242" title="Milestone Fla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>
              <a:fillRect/>
            </a:stretch>
          </p:blipFill>
          <p:spPr>
            <a:xfrm flipH="1">
              <a:off x="1686560" y="5172538"/>
              <a:ext cx="573660" cy="422383"/>
            </a:xfrm>
            <a:prstGeom prst="rect">
              <a:avLst/>
            </a:prstGeom>
          </p:spPr>
        </p:pic>
        <p:sp>
          <p:nvSpPr>
            <p:cNvPr id="244" name="Rectangle 243"/>
            <p:cNvSpPr/>
            <p:nvPr/>
          </p:nvSpPr>
          <p:spPr>
            <a:xfrm>
              <a:off x="1918664" y="5264874"/>
              <a:ext cx="357194" cy="253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08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5305" y="5189725"/>
            <a:ext cx="1981268" cy="694585"/>
            <a:chOff x="61649" y="5247521"/>
            <a:chExt cx="1981268" cy="694585"/>
          </a:xfrm>
        </p:grpSpPr>
        <p:grpSp>
          <p:nvGrpSpPr>
            <p:cNvPr id="9" name="Group 8"/>
            <p:cNvGrpSpPr/>
            <p:nvPr/>
          </p:nvGrpSpPr>
          <p:grpSpPr>
            <a:xfrm>
              <a:off x="61649" y="5247521"/>
              <a:ext cx="1981268" cy="668884"/>
              <a:chOff x="444315" y="4122640"/>
              <a:chExt cx="1927605" cy="729545"/>
            </a:xfrm>
          </p:grpSpPr>
          <p:grpSp>
            <p:nvGrpSpPr>
              <p:cNvPr id="5" name="Group 4" title="Milestone Text"/>
              <p:cNvGrpSpPr/>
              <p:nvPr/>
            </p:nvGrpSpPr>
            <p:grpSpPr>
              <a:xfrm>
                <a:off x="1076750" y="4188504"/>
                <a:ext cx="1295170" cy="530146"/>
                <a:chOff x="1508843" y="3901848"/>
                <a:chExt cx="1295170" cy="530146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1508843" y="3901848"/>
                  <a:ext cx="1294782" cy="2031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ID h5/pc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509232" y="4196257"/>
                  <a:ext cx="1294781" cy="2357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Live on May 12, 2022</a:t>
                  </a:r>
                </a:p>
              </p:txBody>
            </p:sp>
          </p:grpSp>
          <p:sp>
            <p:nvSpPr>
              <p:cNvPr id="113" name="Rectangle: Rounded Corners 112" title="Milestone Graphic"/>
              <p:cNvSpPr/>
              <p:nvPr/>
            </p:nvSpPr>
            <p:spPr>
              <a:xfrm>
                <a:off x="1063123" y="4701064"/>
                <a:ext cx="873222" cy="15112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Graphic 5" title="Milestone Fla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3525" t="18748" r="17129" b="44918"/>
              <a:stretch>
                <a:fillRect/>
              </a:stretch>
            </p:blipFill>
            <p:spPr>
              <a:xfrm flipH="1">
                <a:off x="444315" y="4122640"/>
                <a:ext cx="573660" cy="422383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682534" y="4214976"/>
                <a:ext cx="3449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</a:p>
            </p:txBody>
          </p:sp>
        </p:grpSp>
        <p:grpSp>
          <p:nvGrpSpPr>
            <p:cNvPr id="275" name="Group 274" title="Milestone"/>
            <p:cNvGrpSpPr/>
            <p:nvPr/>
          </p:nvGrpSpPr>
          <p:grpSpPr>
            <a:xfrm>
              <a:off x="69962" y="5519723"/>
              <a:ext cx="573660" cy="422383"/>
              <a:chOff x="1625328" y="1331062"/>
              <a:chExt cx="573660" cy="422383"/>
            </a:xfrm>
          </p:grpSpPr>
          <p:pic>
            <p:nvPicPr>
              <p:cNvPr id="276" name="Graphic 275" descr="Fla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33525" t="18748" r="17129" b="44918"/>
              <a:stretch>
                <a:fillRect/>
              </a:stretch>
            </p:blipFill>
            <p:spPr>
              <a:xfrm flipH="1">
                <a:off x="1625328" y="1331062"/>
                <a:ext cx="573660" cy="422383"/>
              </a:xfrm>
              <a:prstGeom prst="rect">
                <a:avLst/>
              </a:prstGeom>
            </p:spPr>
          </p:pic>
          <p:pic>
            <p:nvPicPr>
              <p:cNvPr id="277" name="Graphic 276" descr="Icon Checked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20199" t="23238" r="22077" b="24597"/>
              <a:stretch>
                <a:fillRect/>
              </a:stretch>
            </p:blipFill>
            <p:spPr>
              <a:xfrm>
                <a:off x="1827773" y="1370538"/>
                <a:ext cx="371215" cy="335466"/>
              </a:xfrm>
              <a:prstGeom prst="rect">
                <a:avLst/>
              </a:prstGeom>
            </p:spPr>
          </p:pic>
        </p:grpSp>
      </p:grpSp>
      <p:grpSp>
        <p:nvGrpSpPr>
          <p:cNvPr id="99" name="Group 98"/>
          <p:cNvGrpSpPr/>
          <p:nvPr/>
        </p:nvGrpSpPr>
        <p:grpSpPr>
          <a:xfrm>
            <a:off x="2272051" y="1890609"/>
            <a:ext cx="2096644" cy="805566"/>
            <a:chOff x="1686560" y="5140149"/>
            <a:chExt cx="2057692" cy="757963"/>
          </a:xfrm>
        </p:grpSpPr>
        <p:grpSp>
          <p:nvGrpSpPr>
            <p:cNvPr id="100" name="Group 99" title="Milestone Text"/>
            <p:cNvGrpSpPr/>
            <p:nvPr/>
          </p:nvGrpSpPr>
          <p:grpSpPr>
            <a:xfrm>
              <a:off x="2287172" y="5140149"/>
              <a:ext cx="1457080" cy="551586"/>
              <a:chOff x="2103822" y="2234598"/>
              <a:chExt cx="1457080" cy="551586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2103822" y="2234598"/>
                <a:ext cx="1457080" cy="405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Online graph v1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(all ventures)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33569" y="2641595"/>
                <a:ext cx="1294782" cy="144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ETA  end of June</a:t>
                </a:r>
              </a:p>
            </p:txBody>
          </p:sp>
        </p:grpSp>
        <p:sp>
          <p:nvSpPr>
            <p:cNvPr id="101" name="Rectangle: Rounded Corners 138" title="Milestone Graphic"/>
            <p:cNvSpPr/>
            <p:nvPr/>
          </p:nvSpPr>
          <p:spPr>
            <a:xfrm>
              <a:off x="2291789" y="574699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" name="Graphic 101" title="Milestone Fla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>
              <a:fillRect/>
            </a:stretch>
          </p:blipFill>
          <p:spPr>
            <a:xfrm flipH="1">
              <a:off x="1686560" y="5172538"/>
              <a:ext cx="573660" cy="422383"/>
            </a:xfrm>
            <a:prstGeom prst="rect">
              <a:avLst/>
            </a:prstGeom>
          </p:spPr>
        </p:pic>
        <p:sp>
          <p:nvSpPr>
            <p:cNvPr id="103" name="Rectangle 102"/>
            <p:cNvSpPr/>
            <p:nvPr/>
          </p:nvSpPr>
          <p:spPr>
            <a:xfrm>
              <a:off x="1926382" y="526487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146358" y="3416716"/>
            <a:ext cx="1841750" cy="860291"/>
            <a:chOff x="1686560" y="5126394"/>
            <a:chExt cx="1925141" cy="783098"/>
          </a:xfrm>
        </p:grpSpPr>
        <p:grpSp>
          <p:nvGrpSpPr>
            <p:cNvPr id="107" name="Group 106" title="Milestone Text"/>
            <p:cNvGrpSpPr/>
            <p:nvPr/>
          </p:nvGrpSpPr>
          <p:grpSpPr>
            <a:xfrm>
              <a:off x="2275857" y="5126394"/>
              <a:ext cx="1335844" cy="587848"/>
              <a:chOff x="2092507" y="2220843"/>
              <a:chExt cx="1335844" cy="587848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2092507" y="2220843"/>
                <a:ext cx="1294781" cy="587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Online graph v2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(all ventures)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133569" y="2641595"/>
                <a:ext cx="1294782" cy="139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ETA  </a:t>
                </a: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August 20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8" name="Rectangle: Rounded Corners 138" title="Milestone Graphic"/>
            <p:cNvSpPr/>
            <p:nvPr/>
          </p:nvSpPr>
          <p:spPr>
            <a:xfrm>
              <a:off x="2291789" y="575837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9" name="Graphic 108" title="Milestone Fla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>
              <a:fillRect/>
            </a:stretch>
          </p:blipFill>
          <p:spPr>
            <a:xfrm flipH="1">
              <a:off x="1686560" y="5172538"/>
              <a:ext cx="573660" cy="422383"/>
            </a:xfrm>
            <a:prstGeom prst="rect">
              <a:avLst/>
            </a:prstGeom>
          </p:spPr>
        </p:pic>
        <p:sp>
          <p:nvSpPr>
            <p:cNvPr id="110" name="Rectangle 109"/>
            <p:cNvSpPr/>
            <p:nvPr/>
          </p:nvSpPr>
          <p:spPr>
            <a:xfrm>
              <a:off x="1918664" y="5264873"/>
              <a:ext cx="357194" cy="419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4" name="Title 1"/>
          <p:cNvSpPr txBox="1"/>
          <p:nvPr/>
        </p:nvSpPr>
        <p:spPr>
          <a:xfrm>
            <a:off x="765810" y="248948"/>
            <a:ext cx="3829941" cy="59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9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anose="02000000000000000000" pitchFamily="2" charset="0"/>
              </a:rPr>
              <a:t>MalReg</a:t>
            </a:r>
            <a:r>
              <a:rPr lang="en-US" altLang="en-US" sz="29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anose="02000000000000000000" pitchFamily="2" charset="0"/>
              </a:rPr>
              <a:t> Model</a:t>
            </a:r>
            <a:r>
              <a:rPr lang="zh-CN" altLang="en-US" sz="29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anose="02000000000000000000" pitchFamily="2" charset="0"/>
              </a:rPr>
              <a:t> </a:t>
            </a:r>
            <a:r>
              <a:rPr lang="en-US" altLang="zh-CN" sz="29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anose="02000000000000000000" pitchFamily="2" charset="0"/>
              </a:rPr>
              <a:t>Roadmap</a:t>
            </a:r>
            <a:endParaRPr lang="en-US" altLang="en-US" sz="29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Roboto" panose="02000000000000000000" pitchFamily="2" charset="0"/>
            </a:endParaRPr>
          </a:p>
        </p:txBody>
      </p:sp>
      <p:sp>
        <p:nvSpPr>
          <p:cNvPr id="7" name="TextBox 103"/>
          <p:cNvSpPr txBox="1"/>
          <p:nvPr/>
        </p:nvSpPr>
        <p:spPr>
          <a:xfrm>
            <a:off x="7724864" y="4333869"/>
            <a:ext cx="1484662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 for MY and SG increase by 10%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Box 10"/>
          <p:cNvSpPr txBox="1"/>
          <p:nvPr userDrawn="1"/>
        </p:nvSpPr>
        <p:spPr>
          <a:xfrm>
            <a:off x="762000" y="798286"/>
            <a:ext cx="2201333" cy="737810"/>
          </a:xfrm>
          <a:prstGeom prst="rect">
            <a:avLst/>
          </a:prstGeom>
          <a:solidFill>
            <a:srgbClr val="2E75B6">
              <a:alpha val="100000"/>
            </a:srgbClr>
          </a:solidFill>
        </p:spPr>
        <p:txBody>
          <a:bodyPr wrap="square" rtlCol="0">
            <a:no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</a:rPr>
              <a:t>KR  for online RF models: precision &gt;</a:t>
            </a:r>
            <a:r>
              <a:rPr lang="zh-CN" altLang="en-US" sz="1400" dirty="0">
                <a:solidFill>
                  <a:srgbClr val="FFFFFF"/>
                </a:solidFill>
              </a:rPr>
              <a:t>= </a:t>
            </a:r>
            <a:r>
              <a:rPr lang="en-US" altLang="zh-CN" sz="1400" dirty="0">
                <a:solidFill>
                  <a:srgbClr val="FFFFFF"/>
                </a:solidFill>
              </a:rPr>
              <a:t>92%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recall &gt;</a:t>
            </a:r>
            <a:r>
              <a:rPr lang="zh-CN" altLang="en-US" sz="1400" dirty="0">
                <a:solidFill>
                  <a:srgbClr val="FFFFFF"/>
                </a:solidFill>
              </a:rPr>
              <a:t>= </a:t>
            </a:r>
            <a:r>
              <a:rPr lang="en-US" altLang="zh-CN" sz="1400" dirty="0">
                <a:solidFill>
                  <a:srgbClr val="FFFFFF"/>
                </a:solidFill>
              </a:rPr>
              <a:t>20%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302"/>
            <a:ext cx="9715300" cy="44259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Voucher Abuse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Online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Algo – Results Achieved</a:t>
            </a:r>
          </a:p>
        </p:txBody>
      </p:sp>
      <p:sp>
        <p:nvSpPr>
          <p:cNvPr id="39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BBAAD96301B94B49125E2171A1A022DFE9CBDB3820298E2E48192BB04141D2D12909267588100C3861C1AB013148FBA198408281B004FFD8C7F90BF33330B2D8B441B8B659B4A18F5B5D548AEAD5DAB57881DFF3BE04C47A21A72057672F14F20A12C788B198C92CE72013026CC2C15E0F91DAF217FF194C85B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428655" y="1019902"/>
          <a:ext cx="585279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1400" b="1" dirty="0"/>
                        <a:t>Abnormal Buyer Journey Detection (ABJD)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ym typeface="+mn-ea"/>
                        </a:rPr>
                        <a:t>v1.1 live since </a:t>
                      </a:r>
                      <a:r>
                        <a:rPr lang="en-US" sz="1400" b="1" dirty="0">
                          <a:sym typeface="+mn-ea"/>
                        </a:rPr>
                        <a:t>6</a:t>
                      </a:r>
                      <a:r>
                        <a:rPr lang="en-US" sz="1400" b="1" baseline="30000" dirty="0">
                          <a:sym typeface="+mn-ea"/>
                        </a:rPr>
                        <a:t>th</a:t>
                      </a:r>
                      <a:r>
                        <a:rPr lang="en-US" sz="1400" b="1" dirty="0">
                          <a:sym typeface="+mn-ea"/>
                        </a:rPr>
                        <a:t> April</a:t>
                      </a:r>
                      <a:endParaRPr lang="en-US" sz="1400" b="1" dirty="0"/>
                    </a:p>
                    <a:p>
                      <a:r>
                        <a:rPr lang="en-US" altLang="zh-CN" sz="1400" dirty="0">
                          <a:sym typeface="+mn-ea"/>
                        </a:rPr>
                        <a:t>v1.2 live since </a:t>
                      </a:r>
                      <a:r>
                        <a:rPr lang="en-US" altLang="zh-CN" sz="1400" b="1" dirty="0">
                          <a:sym typeface="+mn-ea"/>
                        </a:rPr>
                        <a:t>8</a:t>
                      </a:r>
                      <a:r>
                        <a:rPr lang="en-US" sz="1400" b="1" baseline="30000" dirty="0">
                          <a:sym typeface="+mn-ea"/>
                        </a:rPr>
                        <a:t>th</a:t>
                      </a:r>
                      <a:r>
                        <a:rPr lang="en-US" sz="1400" b="1" dirty="0">
                          <a:sym typeface="+mn-ea"/>
                        </a:rPr>
                        <a:t> 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sym typeface="+mn-ea"/>
                        </a:rPr>
                        <a:t>July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v1.1 live since </a:t>
                      </a:r>
                      <a:r>
                        <a:rPr lang="en-US" sz="1400" b="1" dirty="0"/>
                        <a:t>19</a:t>
                      </a:r>
                      <a:r>
                        <a:rPr lang="en-US" sz="1400" b="1" baseline="30000" dirty="0"/>
                        <a:t>th</a:t>
                      </a:r>
                      <a:r>
                        <a:rPr lang="en-US" sz="1400" b="1" dirty="0"/>
                        <a:t> April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7632" y="6308390"/>
            <a:ext cx="9838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*</a:t>
            </a:r>
            <a:r>
              <a:rPr lang="en-SG" sz="1100" dirty="0"/>
              <a:t>Recall = (amount blocked by </a:t>
            </a:r>
            <a:r>
              <a:rPr lang="en-SG" sz="1100" dirty="0" err="1"/>
              <a:t>abjd</a:t>
            </a:r>
            <a:r>
              <a:rPr lang="en-SG" sz="1100" dirty="0"/>
              <a:t> model) / (amount blocked by </a:t>
            </a:r>
            <a:r>
              <a:rPr lang="en-SG" sz="1100" dirty="0" err="1"/>
              <a:t>abjd</a:t>
            </a:r>
            <a:r>
              <a:rPr lang="en-SG" sz="1100" dirty="0"/>
              <a:t> model + amount not blocked by </a:t>
            </a:r>
            <a:r>
              <a:rPr lang="en-SG" sz="1100" dirty="0" err="1"/>
              <a:t>abjd</a:t>
            </a:r>
            <a:r>
              <a:rPr lang="en-SG" sz="1100" dirty="0"/>
              <a:t> model but identified as fraud by offline models)</a:t>
            </a:r>
            <a:endParaRPr lang="en-US" sz="11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458691" y="1019902"/>
          <a:ext cx="7218218" cy="515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86057" y="4641294"/>
            <a:ext cx="1256401" cy="768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3K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US$ 10.5K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1.2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57565" y="1581588"/>
            <a:ext cx="1404213" cy="10199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u="sng" dirty="0">
                <a:solidFill>
                  <a:srgbClr val="ED7D3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</a:t>
            </a:r>
          </a:p>
          <a:p>
            <a:pPr algn="ctr"/>
            <a:r>
              <a:rPr lang="en-US" altLang="zh-CN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3.3M</a:t>
            </a:r>
            <a:endParaRPr lang="en-US" sz="1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US$ 13.8M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96462" y="1581588"/>
            <a:ext cx="1019902" cy="1152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u="sng" dirty="0">
                <a:solidFill>
                  <a:srgbClr val="70AD4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VN</a:t>
            </a:r>
          </a:p>
          <a:p>
            <a:pPr algn="ctr"/>
            <a:r>
              <a:rPr lang="en-US" altLang="zh-CN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1.2M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US$ 4M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0158" y="2956238"/>
            <a:ext cx="1093808" cy="768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645K</a:t>
            </a:r>
            <a:endParaRPr lang="en-US" sz="1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US$ 2.7M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20</a:t>
            </a:r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3869" y="2956238"/>
            <a:ext cx="1167714" cy="768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234K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US$ 885K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22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12314" y="4641294"/>
            <a:ext cx="1138152" cy="768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25K</a:t>
            </a:r>
            <a:endParaRPr lang="en-US" sz="1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US$ 113K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4.2</a:t>
            </a:r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31145" y="1019902"/>
            <a:ext cx="1433776" cy="945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/>
              <a:t>Time horizon:</a:t>
            </a:r>
          </a:p>
          <a:p>
            <a:r>
              <a:rPr lang="en-US" sz="1400" dirty="0"/>
              <a:t>April – June 2022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428655" y="3074488"/>
          <a:ext cx="5852795" cy="263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VN</a:t>
                      </a:r>
                      <a:endParaRPr lang="en-US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NUV orders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1: Beauty</a:t>
                      </a:r>
                      <a:endParaRPr lang="en-US" sz="1200" b="1" dirty="0">
                        <a:sym typeface="+mn-ea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2: Women's Shoes </a:t>
                      </a:r>
                      <a:r>
                        <a:rPr lang="zh-CN" altLang="en-US" sz="1200" b="1" dirty="0">
                          <a:sym typeface="+mn-ea"/>
                        </a:rPr>
                        <a:t>&amp; </a:t>
                      </a:r>
                      <a:r>
                        <a:rPr lang="en-US" altLang="zh-CN" sz="1200" b="1" dirty="0">
                          <a:sym typeface="+mn-ea"/>
                        </a:rPr>
                        <a:t>Clothing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1: Women's Shoes </a:t>
                      </a:r>
                      <a:r>
                        <a:rPr lang="zh-CN" altLang="en-US" sz="1200" b="1" dirty="0">
                          <a:sym typeface="+mn-ea"/>
                        </a:rPr>
                        <a:t>&amp; </a:t>
                      </a:r>
                      <a:r>
                        <a:rPr lang="en-US" altLang="zh-CN" sz="1200" b="1" dirty="0">
                          <a:sym typeface="+mn-ea"/>
                        </a:rPr>
                        <a:t>Clothing</a:t>
                      </a:r>
                      <a:endParaRPr lang="en-US" sz="1200" b="1" dirty="0">
                        <a:sym typeface="+mn-ea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2: Beauty</a:t>
                      </a:r>
                      <a:endParaRPr lang="en-US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Blocked Real</a:t>
                      </a:r>
                      <a:r>
                        <a:rPr lang="zh-CN" altLang="en-US" sz="1400" b="1" dirty="0"/>
                        <a:t>-</a:t>
                      </a:r>
                      <a:r>
                        <a:rPr lang="en-US" altLang="zh-CN" sz="1400" b="1" dirty="0"/>
                        <a:t>time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1: Beauty</a:t>
                      </a:r>
                      <a:endParaRPr lang="en-US" sz="1200" b="1" dirty="0">
                        <a:sym typeface="+mn-ea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2: Women's Shoes </a:t>
                      </a:r>
                      <a:r>
                        <a:rPr lang="zh-CN" altLang="en-US" sz="1200" b="1" dirty="0">
                          <a:sym typeface="+mn-ea"/>
                        </a:rPr>
                        <a:t>&amp; </a:t>
                      </a:r>
                      <a:r>
                        <a:rPr lang="en-US" altLang="zh-CN" sz="1200" b="1" dirty="0">
                          <a:sym typeface="+mn-ea"/>
                        </a:rPr>
                        <a:t>Clothing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1: Women's Shoes </a:t>
                      </a:r>
                      <a:r>
                        <a:rPr lang="zh-CN" altLang="en-US" sz="1200" b="1" dirty="0">
                          <a:sym typeface="+mn-ea"/>
                        </a:rPr>
                        <a:t>&amp; </a:t>
                      </a:r>
                      <a:r>
                        <a:rPr lang="en-US" altLang="zh-CN" sz="1200" b="1" dirty="0">
                          <a:sym typeface="+mn-ea"/>
                        </a:rPr>
                        <a:t>Clothing</a:t>
                      </a:r>
                      <a:endParaRPr lang="en-US" sz="1200" b="1" dirty="0">
                        <a:sym typeface="+mn-ea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2: Beauty</a:t>
                      </a:r>
                      <a:endParaRPr lang="en-US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/>
                        <a:t>Blocked 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 dirty="0"/>
                        <a:t>by ABJD</a:t>
                      </a:r>
                      <a:endParaRPr lang="en-US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1: Beauty</a:t>
                      </a:r>
                      <a:endParaRPr lang="en-US" sz="1200" b="1" dirty="0">
                        <a:sym typeface="+mn-ea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2: Mother </a:t>
                      </a:r>
                      <a:r>
                        <a:rPr lang="zh-CN" altLang="en-US" sz="1200" b="1" dirty="0">
                          <a:sym typeface="+mn-ea"/>
                        </a:rPr>
                        <a:t>&amp;</a:t>
                      </a:r>
                      <a:r>
                        <a:rPr lang="en-US" altLang="zh-CN" sz="1200" b="1" dirty="0">
                          <a:sym typeface="+mn-ea"/>
                        </a:rPr>
                        <a:t> Baby</a:t>
                      </a:r>
                      <a:endParaRPr lang="en-US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1: Beauty</a:t>
                      </a:r>
                      <a:endParaRPr lang="en-US" sz="1200" b="1" dirty="0">
                        <a:sym typeface="+mn-ea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#</a:t>
                      </a:r>
                      <a:r>
                        <a:rPr lang="en-US" altLang="zh-CN" sz="1200" b="1" dirty="0">
                          <a:sym typeface="+mn-ea"/>
                        </a:rPr>
                        <a:t>2: Women's Shoes </a:t>
                      </a:r>
                      <a:r>
                        <a:rPr lang="zh-CN" altLang="en-US" sz="1200" b="1" dirty="0">
                          <a:sym typeface="+mn-ea"/>
                        </a:rPr>
                        <a:t>&amp; </a:t>
                      </a:r>
                      <a:r>
                        <a:rPr lang="en-US" altLang="zh-CN" sz="1200" b="1" dirty="0">
                          <a:sym typeface="+mn-ea"/>
                        </a:rPr>
                        <a:t>Clothing</a:t>
                      </a:r>
                      <a:endParaRPr lang="en-US" altLang="en-US" sz="1200" b="1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/>
                        <a:t>Model 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 dirty="0"/>
                        <a:t>Recall*</a:t>
                      </a:r>
                      <a:endParaRPr lang="en-US" altLang="en-US" sz="1400" b="1" dirty="0"/>
                    </a:p>
                  </a:txBody>
                  <a:tcPr>
                    <a:solidFill>
                      <a:srgbClr val="ADB9C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 dirty="0"/>
                        <a:t>11%</a:t>
                      </a:r>
                      <a:endParaRPr lang="en-US" altLang="en-US" sz="1400" b="1" dirty="0"/>
                    </a:p>
                  </a:txBody>
                  <a:tcPr>
                    <a:solidFill>
                      <a:srgbClr val="ADB9C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 dirty="0"/>
                        <a:t>10%</a:t>
                      </a:r>
                      <a:endParaRPr lang="en-US" altLang="en-US" sz="1400" b="1" dirty="0"/>
                    </a:p>
                  </a:txBody>
                  <a:tcPr>
                    <a:solidFill>
                      <a:srgbClr val="ADB9C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 userDrawn="1"/>
        </p:nvSpPr>
        <p:spPr>
          <a:xfrm>
            <a:off x="339967" y="2601490"/>
            <a:ext cx="4626513" cy="65037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1400" b="1" u="sng">
                <a:latin typeface="Arial" panose="020B0604020202020204" pitchFamily="34" charset="0"/>
                <a:ea typeface="Arial" panose="020B0604020202020204" pitchFamily="34" charset="0"/>
              </a:rPr>
              <a:t>Top 2 Product Categories By number of orders</a:t>
            </a:r>
            <a:r>
              <a:rPr lang="en-US" altLang="zh-CN" sz="1400" u="sng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zh-CN" altLang="en-US" sz="1400" u="sng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 userDrawn="1"/>
        </p:nvSpPr>
        <p:spPr>
          <a:xfrm>
            <a:off x="8300213" y="5578463"/>
            <a:ext cx="1687035" cy="39364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1200" b="1"/>
              <a:t>Blocking contribution</a:t>
            </a:r>
            <a:r>
              <a:rPr lang="en-US" altLang="zh-CN" b="1"/>
              <a:t> </a:t>
            </a:r>
            <a:endParaRPr lang="zh-CN" altLang="en-US" b="1"/>
          </a:p>
        </p:txBody>
      </p:sp>
      <p:cxnSp>
        <p:nvCxnSpPr>
          <p:cNvPr id="10" name="Straight Arrow Connector 9"/>
          <p:cNvCxnSpPr/>
          <p:nvPr userDrawn="1"/>
        </p:nvCxnSpPr>
        <p:spPr>
          <a:xfrm flipH="1" flipV="1">
            <a:off x="8345376" y="5436646"/>
            <a:ext cx="708555" cy="303666"/>
          </a:xfrm>
          <a:prstGeom prst="straightConnector1">
            <a:avLst/>
          </a:prstGeom>
          <a:ln w="63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 userDrawn="1"/>
        </p:nvCxnSpPr>
        <p:spPr>
          <a:xfrm flipV="1">
            <a:off x="9057215" y="5451177"/>
            <a:ext cx="854764" cy="281173"/>
          </a:xfrm>
          <a:prstGeom prst="straightConnector1">
            <a:avLst/>
          </a:prstGeom>
          <a:ln w="63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302"/>
            <a:ext cx="9715300" cy="44259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Voucher Abuse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Online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Algo – Roadmap</a:t>
            </a:r>
          </a:p>
        </p:txBody>
      </p:sp>
      <p:sp>
        <p:nvSpPr>
          <p:cNvPr id="39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BBAAD96301B94B49125E2171A1A022DFE9CBDB3820298E2E48192BB04141D2D12909267588100C3861C1AB013148FBA198408281B004FFD8C7F90BF33330B2D8B441B8B659B4A18F5B5D548AEAD5DAB57881DFF3BE04C47A21A72057672F14F20A12C788B198C92CE72013026CC2C15E0F91DAF217FF194C85B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632" y="6308390"/>
            <a:ext cx="9838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*</a:t>
            </a:r>
            <a:r>
              <a:rPr lang="en-SG" sz="1100" dirty="0"/>
              <a:t>Recall = (amount blocked by </a:t>
            </a:r>
            <a:r>
              <a:rPr lang="en-SG" sz="1100" dirty="0" err="1"/>
              <a:t>abjd</a:t>
            </a:r>
            <a:r>
              <a:rPr lang="en-SG" sz="1100" dirty="0"/>
              <a:t> model) / (amount blocked by </a:t>
            </a:r>
            <a:r>
              <a:rPr lang="en-SG" sz="1100" dirty="0" err="1"/>
              <a:t>abjd</a:t>
            </a:r>
            <a:r>
              <a:rPr lang="en-SG" sz="1100" dirty="0"/>
              <a:t> model + amount not blocked by </a:t>
            </a:r>
            <a:r>
              <a:rPr lang="en-SG" sz="1100" dirty="0" err="1"/>
              <a:t>abjd</a:t>
            </a:r>
            <a:r>
              <a:rPr lang="en-SG" sz="1100" dirty="0"/>
              <a:t> model but identified as fraud by offline models)</a:t>
            </a:r>
            <a:endParaRPr lang="en-US" sz="11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73841" y="2114417"/>
          <a:ext cx="9680448" cy="419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34304" y="4719223"/>
            <a:ext cx="9265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July </a:t>
            </a:r>
            <a:r>
              <a:rPr lang="en-US" altLang="zh-CN" sz="1400" dirty="0"/>
              <a:t>22</a:t>
            </a:r>
            <a:r>
              <a:rPr lang="en-US" altLang="zh-CN" sz="1400" baseline="30000" dirty="0"/>
              <a:t>nd</a:t>
            </a:r>
            <a:r>
              <a:rPr lang="en-US" sz="1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0080" y="4719222"/>
            <a:ext cx="92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Aug 15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7152" y="502699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recall by 10%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392" y="502699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recall by 10%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30464" y="502699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Achieve &gt;20% recall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872" y="1163781"/>
            <a:ext cx="87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Key Focus areas in short-term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recall of deployed models (detect fraud orders before they are detected by offline models).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models to other ventures.</a:t>
            </a:r>
          </a:p>
        </p:txBody>
      </p:sp>
      <p:sp>
        <p:nvSpPr>
          <p:cNvPr id="3" name="TextBox 9"/>
          <p:cNvSpPr txBox="1"/>
          <p:nvPr/>
        </p:nvSpPr>
        <p:spPr>
          <a:xfrm>
            <a:off x="2045941" y="4713192"/>
            <a:ext cx="9265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July </a:t>
            </a:r>
            <a:r>
              <a:rPr lang="en-US" altLang="zh-CN" sz="1400" dirty="0"/>
              <a:t>7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Voucher abuse near async/offline model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2091" y="3207023"/>
          <a:ext cx="10779125" cy="181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158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Venture</a:t>
                      </a:r>
                      <a:endParaRPr lang="en-SG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Total voucher orders</a:t>
                      </a:r>
                      <a:endParaRPr lang="en-SG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Total voucher spending</a:t>
                      </a:r>
                      <a:endParaRPr lang="en-SG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Offline detected orders</a:t>
                      </a:r>
                      <a:endParaRPr lang="en-SG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Total cancelled orders</a:t>
                      </a:r>
                      <a:endParaRPr lang="en-SG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Total recovered amount</a:t>
                      </a:r>
                      <a:endParaRPr lang="en-SG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Recovery rate</a:t>
                      </a:r>
                      <a:endParaRPr lang="en-SG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Detection rate</a:t>
                      </a:r>
                      <a:endParaRPr lang="en-SG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BCP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LPA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ID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18</a:t>
                      </a:r>
                      <a:r>
                        <a:rPr lang="en-US" altLang="zh-CN" sz="1600" u="none" strike="noStrike" dirty="0">
                          <a:effectLst/>
                        </a:rPr>
                        <a:t>.8M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dirty="0">
                          <a:effectLst/>
                          <a:sym typeface="+mn-ea"/>
                        </a:rPr>
                        <a:t>US$ </a:t>
                      </a:r>
                      <a:r>
                        <a:rPr lang="en-SG" sz="1600" u="none" strike="noStrike" dirty="0">
                          <a:effectLst/>
                        </a:rPr>
                        <a:t>24</a:t>
                      </a:r>
                      <a:r>
                        <a:rPr lang="en-US" altLang="zh-CN" sz="1600" dirty="0">
                          <a:effectLst/>
                        </a:rPr>
                        <a:t>.8M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5</a:t>
                      </a:r>
                      <a:r>
                        <a:rPr lang="en-US" altLang="zh-CN" sz="1600" dirty="0">
                          <a:effectLst/>
                        </a:rPr>
                        <a:t>86</a:t>
                      </a:r>
                      <a:r>
                        <a:rPr lang="en-US" altLang="zh-CN" sz="1600" u="none" strike="noStrike" dirty="0">
                          <a:effectLst/>
                        </a:rPr>
                        <a:t>k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1</a:t>
                      </a:r>
                      <a:r>
                        <a:rPr lang="en-US" altLang="zh-CN" sz="1600">
                          <a:effectLst/>
                        </a:rPr>
                        <a:t>26</a:t>
                      </a:r>
                      <a:r>
                        <a:rPr lang="en-US" altLang="zh-CN" sz="1600" u="none" strike="noStrike">
                          <a:effectLst/>
                        </a:rPr>
                        <a:t>k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dirty="0">
                          <a:effectLst/>
                          <a:sym typeface="+mn-ea"/>
                        </a:rPr>
                        <a:t>US$ </a:t>
                      </a:r>
                      <a:r>
                        <a:rPr lang="en-SG" sz="1600" u="none" strike="noStrike">
                          <a:effectLst/>
                        </a:rPr>
                        <a:t>3</a:t>
                      </a:r>
                      <a:r>
                        <a:rPr lang="en-US" altLang="zh-CN" sz="1600">
                          <a:effectLst/>
                        </a:rPr>
                        <a:t>96.2k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>
                          <a:effectLst/>
                        </a:rPr>
                        <a:t>31</a:t>
                      </a:r>
                      <a:r>
                        <a:rPr lang="en-SG" sz="1600" u="none" strike="noStrike">
                          <a:effectLst/>
                        </a:rPr>
                        <a:t>%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2.</a:t>
                      </a:r>
                      <a:r>
                        <a:rPr lang="en-US" altLang="zh-CN" sz="1600">
                          <a:effectLst/>
                        </a:rPr>
                        <a:t>24</a:t>
                      </a:r>
                      <a:r>
                        <a:rPr lang="en-SG" sz="1600" u="none" strike="noStrike">
                          <a:effectLst/>
                        </a:rPr>
                        <a:t>%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1.5</a:t>
                      </a:r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r>
                        <a:rPr lang="en-SG" sz="1600" u="none" strike="noStrike" dirty="0">
                          <a:effectLst/>
                        </a:rPr>
                        <a:t>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VN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>
                          <a:effectLst/>
                        </a:rPr>
                        <a:t>7</a:t>
                      </a:r>
                      <a:r>
                        <a:rPr lang="en-US" altLang="zh-CN" sz="1600" u="none" strike="noStrike">
                          <a:effectLst/>
                        </a:rPr>
                        <a:t>.</a:t>
                      </a:r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en-US" altLang="zh-CN" sz="1600" u="none" strike="noStrike">
                          <a:effectLst/>
                        </a:rPr>
                        <a:t>M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dirty="0">
                          <a:effectLst/>
                          <a:sym typeface="+mn-ea"/>
                        </a:rPr>
                        <a:t>US$ </a:t>
                      </a:r>
                      <a:r>
                        <a:rPr lang="en-SG" sz="1600" u="none" strike="noStrike">
                          <a:effectLst/>
                        </a:rPr>
                        <a:t>1</a:t>
                      </a:r>
                      <a:r>
                        <a:rPr lang="en-US" altLang="zh-CN" sz="1600">
                          <a:effectLst/>
                        </a:rPr>
                        <a:t>7.4M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2</a:t>
                      </a:r>
                      <a:r>
                        <a:rPr lang="en-US" altLang="zh-CN" sz="1600" dirty="0">
                          <a:effectLst/>
                        </a:rPr>
                        <a:t>23</a:t>
                      </a:r>
                      <a:r>
                        <a:rPr lang="en-US" altLang="zh-CN" sz="1600" u="none" strike="noStrike" dirty="0">
                          <a:effectLst/>
                        </a:rPr>
                        <a:t>k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dirty="0">
                          <a:effectLst/>
                        </a:rPr>
                        <a:t>64</a:t>
                      </a:r>
                      <a:r>
                        <a:rPr lang="en-US" altLang="zh-CN" sz="1600" u="none" strike="noStrike" dirty="0">
                          <a:effectLst/>
                        </a:rPr>
                        <a:t>k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dirty="0">
                          <a:effectLst/>
                          <a:sym typeface="+mn-ea"/>
                        </a:rPr>
                        <a:t>US$ 211.9</a:t>
                      </a:r>
                      <a:r>
                        <a:rPr lang="en-US" altLang="zh-CN" sz="1600" dirty="0">
                          <a:effectLst/>
                        </a:rPr>
                        <a:t>k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4</a:t>
                      </a:r>
                      <a:r>
                        <a:rPr lang="en-US" altLang="zh-CN" sz="1600">
                          <a:effectLst/>
                        </a:rPr>
                        <a:t>7</a:t>
                      </a:r>
                      <a:r>
                        <a:rPr lang="en-SG" sz="1600" u="none" strike="noStrike">
                          <a:effectLst/>
                        </a:rPr>
                        <a:t>%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2.</a:t>
                      </a:r>
                      <a:r>
                        <a:rPr lang="en-US" altLang="zh-CN" sz="1600">
                          <a:effectLst/>
                        </a:rPr>
                        <a:t>92</a:t>
                      </a:r>
                      <a:r>
                        <a:rPr lang="en-SG" sz="1600" u="none" strike="noStrike">
                          <a:effectLst/>
                        </a:rPr>
                        <a:t>%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0.</a:t>
                      </a:r>
                      <a:r>
                        <a:rPr lang="en-US" altLang="zh-CN" sz="1600">
                          <a:effectLst/>
                        </a:rPr>
                        <a:t>38</a:t>
                      </a:r>
                      <a:r>
                        <a:rPr lang="en-SG" sz="1600" u="none" strike="noStrike">
                          <a:effectLst/>
                        </a:rPr>
                        <a:t>%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TH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>
                          <a:effectLst/>
                        </a:rPr>
                        <a:t>9</a:t>
                      </a:r>
                      <a:r>
                        <a:rPr lang="en-US" altLang="zh-CN" sz="1600" u="none" strike="noStrike">
                          <a:effectLst/>
                        </a:rPr>
                        <a:t>.2M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dirty="0">
                          <a:effectLst/>
                          <a:sym typeface="+mn-ea"/>
                        </a:rPr>
                        <a:t>US$ </a:t>
                      </a:r>
                      <a:r>
                        <a:rPr lang="en-SG" sz="1600" u="none" strike="noStrike">
                          <a:effectLst/>
                        </a:rPr>
                        <a:t>2</a:t>
                      </a:r>
                      <a:r>
                        <a:rPr lang="en-US" altLang="zh-CN" sz="1600">
                          <a:effectLst/>
                        </a:rPr>
                        <a:t>5.8M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>
                          <a:effectLst/>
                        </a:rPr>
                        <a:t>84</a:t>
                      </a:r>
                      <a:r>
                        <a:rPr lang="en-US" altLang="zh-CN" sz="1600" u="none" strike="noStrike">
                          <a:effectLst/>
                        </a:rPr>
                        <a:t>k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>
                          <a:effectLst/>
                        </a:rPr>
                        <a:t>1</a:t>
                      </a:r>
                      <a:r>
                        <a:rPr lang="en-US" altLang="zh-CN" sz="1600">
                          <a:effectLst/>
                        </a:rPr>
                        <a:t>2</a:t>
                      </a:r>
                      <a:r>
                        <a:rPr lang="en-US" altLang="zh-CN" sz="1600" u="none" strike="noStrike">
                          <a:effectLst/>
                        </a:rPr>
                        <a:t>k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dirty="0">
                          <a:effectLst/>
                          <a:sym typeface="+mn-ea"/>
                        </a:rPr>
                        <a:t>US$ 85.3</a:t>
                      </a:r>
                      <a:r>
                        <a:rPr lang="en-US" altLang="zh-CN" sz="1600" dirty="0">
                          <a:effectLst/>
                        </a:rPr>
                        <a:t>k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2</a:t>
                      </a:r>
                      <a:r>
                        <a:rPr lang="en-US" altLang="zh-CN" sz="1600" dirty="0">
                          <a:effectLst/>
                        </a:rPr>
                        <a:t>7</a:t>
                      </a:r>
                      <a:r>
                        <a:rPr lang="en-SG" sz="1600" u="none" strike="noStrike" dirty="0">
                          <a:effectLst/>
                        </a:rPr>
                        <a:t>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r>
                        <a:rPr lang="zh-CN" altLang="en-US" sz="1600" u="none" strike="noStrike" dirty="0">
                          <a:effectLst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SG" sz="1600" u="none" strike="noStrike" dirty="0">
                          <a:effectLst/>
                        </a:rPr>
                        <a:t>0.</a:t>
                      </a:r>
                      <a:r>
                        <a:rPr lang="en-US" altLang="zh-CN" sz="1600" dirty="0">
                          <a:effectLst/>
                        </a:rPr>
                        <a:t>85</a:t>
                      </a:r>
                      <a:r>
                        <a:rPr lang="en-SG" sz="1600" u="none" strike="noStrike" dirty="0">
                          <a:effectLst/>
                        </a:rPr>
                        <a:t>%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7" marR="9107" marT="910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upload_8542604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1" y="4973005"/>
            <a:ext cx="11697864" cy="1879005"/>
          </a:xfrm>
          <a:prstGeom prst="rect">
            <a:avLst/>
          </a:prstGeom>
        </p:spPr>
      </p:pic>
      <p:pic>
        <p:nvPicPr>
          <p:cNvPr id="3" name="Picture 2" descr="upload_9952507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24" y="931333"/>
            <a:ext cx="10063238" cy="2092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pload_1034013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66107"/>
            <a:ext cx="9756321" cy="5878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63286"/>
            <a:ext cx="9484179" cy="9525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sym typeface="+mn-ea"/>
              </a:rPr>
              <a:t>Voucher abuse near async/offline model pipeline</a:t>
            </a:r>
            <a:endParaRPr lang="zh-CN" altLang="en-US" sz="3200"/>
          </a:p>
        </p:txBody>
      </p:sp>
      <p:pic>
        <p:nvPicPr>
          <p:cNvPr id="5" name="Picture 4" descr="upload_1552466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172" y="5298281"/>
            <a:ext cx="1678781" cy="119062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94607" y="966107"/>
            <a:ext cx="7198179" cy="168728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850571" y="2626179"/>
            <a:ext cx="4762500" cy="24901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613071" y="2830286"/>
            <a:ext cx="1251857" cy="5987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1009</Words>
  <Application>Microsoft Macintosh PowerPoint</Application>
  <PresentationFormat>Widescreen</PresentationFormat>
  <Paragraphs>311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微软雅黑</vt:lpstr>
      <vt:lpstr>Proxima Nova</vt:lpstr>
      <vt:lpstr>System Font Regular</vt:lpstr>
      <vt:lpstr>Arial</vt:lpstr>
      <vt:lpstr>Calibri</vt:lpstr>
      <vt:lpstr>Calibri Light</vt:lpstr>
      <vt:lpstr>Courier New</vt:lpstr>
      <vt:lpstr>Franklin Gothic Demi</vt:lpstr>
      <vt:lpstr>Franklin Gothic Medium</vt:lpstr>
      <vt:lpstr>Franklin Gothic Medium Cond</vt:lpstr>
      <vt:lpstr>Futura</vt:lpstr>
      <vt:lpstr>Helvetica</vt:lpstr>
      <vt:lpstr>Wingdings</vt:lpstr>
      <vt:lpstr>1_Office Theme</vt:lpstr>
      <vt:lpstr>Office Theme</vt:lpstr>
      <vt:lpstr>think-cell Slide</vt:lpstr>
      <vt:lpstr>PowerPoint Presentation</vt:lpstr>
      <vt:lpstr>Agenda</vt:lpstr>
      <vt:lpstr>PowerPoint Presentation</vt:lpstr>
      <vt:lpstr>Buyer Malreg Online Graph</vt:lpstr>
      <vt:lpstr>PowerPoint Presentation</vt:lpstr>
      <vt:lpstr>Voucher Abuse Online Algo – Results Achieved</vt:lpstr>
      <vt:lpstr>Voucher Abuse Online Algo – Roadmap</vt:lpstr>
      <vt:lpstr>Voucher abuse near async/offline model </vt:lpstr>
      <vt:lpstr>Voucher abuse near async/offline model pipeline</vt:lpstr>
      <vt:lpstr>Manual QC analysis</vt:lpstr>
    </vt:vector>
  </TitlesOfParts>
  <Company>Alibaba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李春晓</dc:creator>
  <cp:lastModifiedBy>Microsoft Office User</cp:lastModifiedBy>
  <cp:revision>2</cp:revision>
  <dcterms:created xsi:type="dcterms:W3CDTF">2022-07-12T10:40:43Z</dcterms:created>
  <dcterms:modified xsi:type="dcterms:W3CDTF">2022-07-21T07:53:08Z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