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2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2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9"/>
  </p:notesMasterIdLst>
  <p:handoutMasterIdLst>
    <p:handoutMasterId r:id="rId40"/>
  </p:handoutMasterIdLst>
  <p:sldIdLst>
    <p:sldId id="4561" r:id="rId2"/>
    <p:sldId id="4562" r:id="rId3"/>
    <p:sldId id="4563" r:id="rId4"/>
    <p:sldId id="4569" r:id="rId5"/>
    <p:sldId id="4409" r:id="rId6"/>
    <p:sldId id="4564" r:id="rId7"/>
    <p:sldId id="4573" r:id="rId8"/>
    <p:sldId id="4593" r:id="rId9"/>
    <p:sldId id="4601" r:id="rId10"/>
    <p:sldId id="4589" r:id="rId11"/>
    <p:sldId id="4584" r:id="rId12"/>
    <p:sldId id="4472" r:id="rId13"/>
    <p:sldId id="4607" r:id="rId14"/>
    <p:sldId id="4595" r:id="rId15"/>
    <p:sldId id="4597" r:id="rId16"/>
    <p:sldId id="4596" r:id="rId17"/>
    <p:sldId id="4608" r:id="rId18"/>
    <p:sldId id="4565" r:id="rId19"/>
    <p:sldId id="4590" r:id="rId20"/>
    <p:sldId id="4473" r:id="rId21"/>
    <p:sldId id="4588" r:id="rId22"/>
    <p:sldId id="4599" r:id="rId23"/>
    <p:sldId id="4602" r:id="rId24"/>
    <p:sldId id="4594" r:id="rId25"/>
    <p:sldId id="4575" r:id="rId26"/>
    <p:sldId id="4600" r:id="rId27"/>
    <p:sldId id="4605" r:id="rId28"/>
    <p:sldId id="4587" r:id="rId29"/>
    <p:sldId id="4566" r:id="rId30"/>
    <p:sldId id="4571" r:id="rId31"/>
    <p:sldId id="4576" r:id="rId32"/>
    <p:sldId id="4580" r:id="rId33"/>
    <p:sldId id="4582" r:id="rId34"/>
    <p:sldId id="4578" r:id="rId35"/>
    <p:sldId id="4604" r:id="rId36"/>
    <p:sldId id="4606" r:id="rId37"/>
    <p:sldId id="4572" r:id="rId38"/>
  </p:sldIdLst>
  <p:sldSz cx="12858750"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4C5E"/>
    <a:srgbClr val="9CC3AE"/>
    <a:srgbClr val="C04851"/>
    <a:srgbClr val="114577"/>
    <a:srgbClr val="B086B8"/>
    <a:srgbClr val="EE7F42"/>
    <a:srgbClr val="EEEFEE"/>
    <a:srgbClr val="F0EFEF"/>
    <a:srgbClr val="F1EFEF"/>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9" autoAdjust="0"/>
    <p:restoredTop sz="95274" autoAdjust="0"/>
  </p:normalViewPr>
  <p:slideViewPr>
    <p:cSldViewPr>
      <p:cViewPr varScale="1">
        <p:scale>
          <a:sx n="106" d="100"/>
          <a:sy n="106" d="100"/>
        </p:scale>
        <p:origin x="208" y="504"/>
      </p:cViewPr>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mingyuesong\Desktop\DSA5204\project\project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cap="none" spc="20" baseline="0">
                <a:solidFill>
                  <a:srgbClr val="114577"/>
                </a:solidFill>
                <a:latin typeface="+mn-lt"/>
                <a:ea typeface="+mn-ea"/>
                <a:cs typeface="+mn-cs"/>
              </a:defRPr>
            </a:pPr>
            <a:r>
              <a:rPr lang="en-US">
                <a:solidFill>
                  <a:srgbClr val="114577"/>
                </a:solidFill>
              </a:rPr>
              <a:t>Change in Width</a:t>
            </a:r>
          </a:p>
        </c:rich>
      </c:tx>
      <c:layout>
        <c:manualLayout>
          <c:xMode val="edge"/>
          <c:yMode val="edge"/>
          <c:x val="0.28046116255144032"/>
          <c:y val="2.8714470284237726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1"/>
          <c:order val="0"/>
          <c:tx>
            <c:strRef>
              <c:f>EfficientNet_Cifar10_3classes!$B$8</c:f>
              <c:strCache>
                <c:ptCount val="1"/>
                <c:pt idx="0">
                  <c:v>validation_accuracy</c:v>
                </c:pt>
              </c:strCache>
            </c:strRef>
          </c:tx>
          <c:spPr>
            <a:ln w="22225" cap="rnd" cmpd="sng" algn="ctr">
              <a:solidFill>
                <a:schemeClr val="accent5">
                  <a:shade val="76000"/>
                </a:schemeClr>
              </a:solidFill>
              <a:round/>
            </a:ln>
            <a:effectLst/>
          </c:spPr>
          <c:marker>
            <c:symbol val="none"/>
          </c:marker>
          <c:dLbls>
            <c:dLbl>
              <c:idx val="0"/>
              <c:tx>
                <c:rich>
                  <a:bodyPr/>
                  <a:lstStyle/>
                  <a:p>
                    <a:fld id="{046743AF-FC68-CD4E-8280-55ED1FE403E6}" type="CELLRANGE">
                      <a:rPr lang="en-US" altLang="zh-CN"/>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EC0-4B5B-80BB-74E426C1C15A}"/>
                </c:ext>
              </c:extLst>
            </c:dLbl>
            <c:dLbl>
              <c:idx val="1"/>
              <c:tx>
                <c:rich>
                  <a:bodyPr/>
                  <a:lstStyle/>
                  <a:p>
                    <a:fld id="{8436FC2B-39BC-9547-A948-783F9922ABB8}"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EC0-4B5B-80BB-74E426C1C15A}"/>
                </c:ext>
              </c:extLst>
            </c:dLbl>
            <c:dLbl>
              <c:idx val="2"/>
              <c:tx>
                <c:rich>
                  <a:bodyPr/>
                  <a:lstStyle/>
                  <a:p>
                    <a:fld id="{9E069844-420E-E54A-8132-207286375648}"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EC0-4B5B-80BB-74E426C1C15A}"/>
                </c:ext>
              </c:extLst>
            </c:dLbl>
            <c:dLbl>
              <c:idx val="3"/>
              <c:tx>
                <c:rich>
                  <a:bodyPr/>
                  <a:lstStyle/>
                  <a:p>
                    <a:fld id="{4D69C2FB-1EF0-E749-8DC7-0E2FD54BDB40}"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EC0-4B5B-80BB-74E426C1C15A}"/>
                </c:ext>
              </c:extLst>
            </c:dLbl>
            <c:dLbl>
              <c:idx val="4"/>
              <c:tx>
                <c:rich>
                  <a:bodyPr/>
                  <a:lstStyle/>
                  <a:p>
                    <a:fld id="{3611580A-F2AA-3645-959D-E12242FF8758}"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CEC0-4B5B-80BB-74E426C1C15A}"/>
                </c:ext>
              </c:extLst>
            </c:dLbl>
            <c:dLbl>
              <c:idx val="5"/>
              <c:tx>
                <c:rich>
                  <a:bodyPr/>
                  <a:lstStyle/>
                  <a:p>
                    <a:fld id="{83C91824-60A9-DA4E-958A-F4F7F7A8EA42}"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EC0-4B5B-80BB-74E426C1C15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EfficientNet_Cifar10_3classes!$C$9:$C$14</c:f>
              <c:numCache>
                <c:formatCode>0.0</c:formatCode>
                <c:ptCount val="6"/>
                <c:pt idx="0">
                  <c:v>3.9808999999999997</c:v>
                </c:pt>
                <c:pt idx="1">
                  <c:v>4.5575999999999999</c:v>
                </c:pt>
                <c:pt idx="2">
                  <c:v>6.0202999999999998</c:v>
                </c:pt>
                <c:pt idx="3">
                  <c:v>6.7051999999999996</c:v>
                </c:pt>
                <c:pt idx="4">
                  <c:v>7.6134000000000004</c:v>
                </c:pt>
                <c:pt idx="5">
                  <c:v>8.8224999999999998</c:v>
                </c:pt>
              </c:numCache>
            </c:numRef>
          </c:cat>
          <c:val>
            <c:numRef>
              <c:f>EfficientNet_Cifar10_3classes!$B$9:$B$14</c:f>
              <c:numCache>
                <c:formatCode>General</c:formatCode>
                <c:ptCount val="6"/>
                <c:pt idx="0">
                  <c:v>0.66500000000000004</c:v>
                </c:pt>
                <c:pt idx="1">
                  <c:v>0.69899999999999995</c:v>
                </c:pt>
                <c:pt idx="2">
                  <c:v>0.70199999999999996</c:v>
                </c:pt>
                <c:pt idx="3">
                  <c:v>0.71199999999999997</c:v>
                </c:pt>
                <c:pt idx="4">
                  <c:v>0.69599999999999995</c:v>
                </c:pt>
                <c:pt idx="5">
                  <c:v>0.70499999999999996</c:v>
                </c:pt>
              </c:numCache>
            </c:numRef>
          </c:val>
          <c:smooth val="0"/>
          <c:extLst>
            <c:ext xmlns:c15="http://schemas.microsoft.com/office/drawing/2012/chart" uri="{02D57815-91ED-43cb-92C2-25804820EDAC}">
              <c15:datalabelsRange>
                <c15:f>EfficientNet_Cifar10_3classes!$A$9:$A$14</c15:f>
                <c15:dlblRangeCache>
                  <c:ptCount val="6"/>
                  <c:pt idx="0">
                    <c:v>w=1</c:v>
                  </c:pt>
                  <c:pt idx="1">
                    <c:v>w=1.1</c:v>
                  </c:pt>
                  <c:pt idx="2">
                    <c:v>w=1.2</c:v>
                  </c:pt>
                  <c:pt idx="3">
                    <c:v>w=1.3</c:v>
                  </c:pt>
                  <c:pt idx="4">
                    <c:v>w=1.4</c:v>
                  </c:pt>
                  <c:pt idx="5">
                    <c:v>w=1.5</c:v>
                  </c:pt>
                </c15:dlblRangeCache>
              </c15:datalabelsRange>
            </c:ext>
            <c:ext xmlns:c16="http://schemas.microsoft.com/office/drawing/2014/chart" uri="{C3380CC4-5D6E-409C-BE32-E72D297353CC}">
              <c16:uniqueId val="{00000006-CEC0-4B5B-80BB-74E426C1C15A}"/>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0131359"/>
        <c:axId val="111664895"/>
      </c:lineChart>
      <c:catAx>
        <c:axId val="501313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a:t>Flops(Billions)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zh-CN"/>
            </a:p>
          </c:txPr>
        </c:title>
        <c:numFmt formatCode="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111664895"/>
        <c:crosses val="autoZero"/>
        <c:auto val="1"/>
        <c:lblAlgn val="ctr"/>
        <c:lblOffset val="100"/>
        <c:noMultiLvlLbl val="0"/>
      </c:catAx>
      <c:valAx>
        <c:axId val="111664895"/>
        <c:scaling>
          <c:orientation val="minMax"/>
          <c:max val="0.77"/>
          <c:min val="0.4"/>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dirty="0"/>
                  <a:t>Validation accuracy</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50131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cap="none" spc="20" baseline="0">
                <a:solidFill>
                  <a:srgbClr val="114577"/>
                </a:solidFill>
                <a:latin typeface="+mn-lt"/>
                <a:ea typeface="+mn-ea"/>
                <a:cs typeface="+mn-cs"/>
              </a:defRPr>
            </a:pPr>
            <a:r>
              <a:rPr lang="en-US">
                <a:solidFill>
                  <a:srgbClr val="114577"/>
                </a:solidFill>
              </a:rPr>
              <a:t>Change in Depth</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1"/>
          <c:order val="0"/>
          <c:tx>
            <c:strRef>
              <c:f>EfficientNet_Cifar10_3classes!$B$8</c:f>
              <c:strCache>
                <c:ptCount val="1"/>
                <c:pt idx="0">
                  <c:v>validation_accuracy</c:v>
                </c:pt>
              </c:strCache>
            </c:strRef>
          </c:tx>
          <c:spPr>
            <a:ln w="22225" cap="rnd" cmpd="sng" algn="ctr">
              <a:solidFill>
                <a:schemeClr val="accent5">
                  <a:shade val="76000"/>
                </a:schemeClr>
              </a:solidFill>
              <a:round/>
            </a:ln>
            <a:effectLst/>
          </c:spPr>
          <c:marker>
            <c:symbol val="none"/>
          </c:marker>
          <c:dLbls>
            <c:dLbl>
              <c:idx val="0"/>
              <c:tx>
                <c:rich>
                  <a:bodyPr/>
                  <a:lstStyle/>
                  <a:p>
                    <a:fld id="{251D2AB8-F4B6-5446-9596-54F62F37BE17}" type="CELLRANGE">
                      <a:rPr lang="zh-CN" altLang="en-US"/>
                      <a:pPr/>
                      <a:t>[CELLRANGE]</a:t>
                    </a:fld>
                    <a:endParaRPr lang="zh-CN" alt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EC59-4A9E-871C-CEBC476B731A}"/>
                </c:ext>
              </c:extLst>
            </c:dLbl>
            <c:dLbl>
              <c:idx val="1"/>
              <c:tx>
                <c:rich>
                  <a:bodyPr/>
                  <a:lstStyle/>
                  <a:p>
                    <a:fld id="{2494FFE3-8F15-BE4B-9420-612FA541ACFD}" type="CELLRANGE">
                      <a:rPr lang="zh-CN" altLang="en-US"/>
                      <a:pPr/>
                      <a:t>[CELLRANGE]</a:t>
                    </a:fld>
                    <a:endParaRPr lang="zh-CN" alt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C59-4A9E-871C-CEBC476B731A}"/>
                </c:ext>
              </c:extLst>
            </c:dLbl>
            <c:dLbl>
              <c:idx val="2"/>
              <c:tx>
                <c:rich>
                  <a:bodyPr/>
                  <a:lstStyle/>
                  <a:p>
                    <a:fld id="{4BE563EB-8155-9343-A1E6-27ABE09D1897}" type="CELLRANGE">
                      <a:rPr lang="zh-CN" altLang="en-US"/>
                      <a:pPr/>
                      <a:t>[CELLRANGE]</a:t>
                    </a:fld>
                    <a:endParaRPr lang="zh-CN" alt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EC59-4A9E-871C-CEBC476B731A}"/>
                </c:ext>
              </c:extLst>
            </c:dLbl>
            <c:dLbl>
              <c:idx val="3"/>
              <c:tx>
                <c:rich>
                  <a:bodyPr/>
                  <a:lstStyle/>
                  <a:p>
                    <a:fld id="{55FA4DC6-416A-3746-B00B-9A59D71CC42B}" type="CELLRANGE">
                      <a:rPr lang="zh-CN" altLang="en-US"/>
                      <a:pPr/>
                      <a:t>[CELLRANGE]</a:t>
                    </a:fld>
                    <a:endParaRPr lang="zh-CN" alt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C59-4A9E-871C-CEBC476B731A}"/>
                </c:ext>
              </c:extLst>
            </c:dLbl>
            <c:dLbl>
              <c:idx val="4"/>
              <c:tx>
                <c:rich>
                  <a:bodyPr/>
                  <a:lstStyle/>
                  <a:p>
                    <a:fld id="{A73D5A0F-0E19-8F42-9D04-08A6D1AD5EF2}" type="CELLRANGE">
                      <a:rPr lang="zh-CN" altLang="en-US"/>
                      <a:pPr/>
                      <a:t>[CELLRANGE]</a:t>
                    </a:fld>
                    <a:endParaRPr lang="zh-CN" altLang="en-US"/>
                  </a:p>
                </c:rich>
              </c:tx>
              <c:dLblPos val="b"/>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EC59-4A9E-871C-CEBC476B731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EfficientNet_Cifar10_3classes!$J$9:$J$13</c:f>
              <c:numCache>
                <c:formatCode>0.0</c:formatCode>
                <c:ptCount val="5"/>
                <c:pt idx="0">
                  <c:v>3.9808999999999997</c:v>
                </c:pt>
                <c:pt idx="1">
                  <c:v>6.6030999999999995</c:v>
                </c:pt>
                <c:pt idx="2">
                  <c:v>8.0521000000000011</c:v>
                </c:pt>
                <c:pt idx="3">
                  <c:v>9.9425000000000008</c:v>
                </c:pt>
                <c:pt idx="4">
                  <c:v>10.7</c:v>
                </c:pt>
              </c:numCache>
            </c:numRef>
          </c:cat>
          <c:val>
            <c:numRef>
              <c:f>EfficientNet_Cifar10_3classes!$I$9:$I$13</c:f>
              <c:numCache>
                <c:formatCode>General</c:formatCode>
                <c:ptCount val="5"/>
                <c:pt idx="0">
                  <c:v>0.66500000000000004</c:v>
                </c:pt>
                <c:pt idx="1">
                  <c:v>0.75700000000000001</c:v>
                </c:pt>
                <c:pt idx="2">
                  <c:v>0.73399999999999999</c:v>
                </c:pt>
                <c:pt idx="3">
                  <c:v>0.69399999999999995</c:v>
                </c:pt>
                <c:pt idx="4">
                  <c:v>0.69199999999999995</c:v>
                </c:pt>
              </c:numCache>
            </c:numRef>
          </c:val>
          <c:smooth val="0"/>
          <c:extLst>
            <c:ext xmlns:c15="http://schemas.microsoft.com/office/drawing/2012/chart" uri="{02D57815-91ED-43cb-92C2-25804820EDAC}">
              <c15:datalabelsRange>
                <c15:f>EfficientNet_Cifar10_3classes!$H$9:$H$13</c15:f>
                <c15:dlblRangeCache>
                  <c:ptCount val="5"/>
                  <c:pt idx="0">
                    <c:v>d=1</c:v>
                  </c:pt>
                  <c:pt idx="1">
                    <c:v>d=1.5</c:v>
                  </c:pt>
                  <c:pt idx="2">
                    <c:v>d=1.8</c:v>
                  </c:pt>
                  <c:pt idx="3">
                    <c:v>d=2.2</c:v>
                  </c:pt>
                  <c:pt idx="4">
                    <c:v>d=2.5</c:v>
                  </c:pt>
                </c15:dlblRangeCache>
              </c15:datalabelsRange>
            </c:ext>
            <c:ext xmlns:c16="http://schemas.microsoft.com/office/drawing/2014/chart" uri="{C3380CC4-5D6E-409C-BE32-E72D297353CC}">
              <c16:uniqueId val="{00000005-EC59-4A9E-871C-CEBC476B731A}"/>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50131359"/>
        <c:axId val="111664895"/>
      </c:lineChart>
      <c:catAx>
        <c:axId val="50131359"/>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FLOPS(Biliions) </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zh-CN"/>
            </a:p>
          </c:txPr>
        </c:title>
        <c:numFmt formatCode="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111664895"/>
        <c:crosses val="autoZero"/>
        <c:auto val="1"/>
        <c:lblAlgn val="ctr"/>
        <c:lblOffset val="100"/>
        <c:noMultiLvlLbl val="0"/>
      </c:catAx>
      <c:valAx>
        <c:axId val="111664895"/>
        <c:scaling>
          <c:orientation val="minMax"/>
          <c:max val="0.77"/>
          <c:min val="0.4"/>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Validation Accuracy </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zh-CN"/>
          </a:p>
        </c:txPr>
        <c:crossAx val="50131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0" b="0" i="0" u="none" strike="noStrike" kern="1200" cap="none" spc="20" baseline="0">
                <a:solidFill>
                  <a:srgbClr val="114577"/>
                </a:solidFill>
                <a:latin typeface="+mn-lt"/>
                <a:ea typeface="+mn-ea"/>
                <a:cs typeface="+mn-cs"/>
              </a:defRPr>
            </a:pPr>
            <a:r>
              <a:rPr lang="en-US" sz="1860">
                <a:solidFill>
                  <a:srgbClr val="114577"/>
                </a:solidFill>
              </a:rPr>
              <a:t>Change in Resolution</a:t>
            </a:r>
          </a:p>
        </c:rich>
      </c:tx>
      <c:overlay val="0"/>
      <c:spPr>
        <a:noFill/>
        <a:ln>
          <a:noFill/>
        </a:ln>
        <a:effectLst/>
      </c:spPr>
      <c:txPr>
        <a:bodyPr rot="0" spcFirstLastPara="1" vertOverflow="ellipsis" vert="horz" wrap="square" anchor="ctr" anchorCtr="1"/>
        <a:lstStyle/>
        <a:p>
          <a:pPr>
            <a:defRPr sz="1860"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1"/>
          <c:order val="0"/>
          <c:tx>
            <c:strRef>
              <c:f>EfficientNet_Cifar10_3classes!$B$8</c:f>
              <c:strCache>
                <c:ptCount val="1"/>
                <c:pt idx="0">
                  <c:v>validation_accuracy</c:v>
                </c:pt>
              </c:strCache>
            </c:strRef>
          </c:tx>
          <c:spPr>
            <a:ln w="22225" cap="rnd" cmpd="sng" algn="ctr">
              <a:solidFill>
                <a:schemeClr val="accent5">
                  <a:shade val="76000"/>
                </a:schemeClr>
              </a:solidFill>
              <a:round/>
            </a:ln>
            <a:effectLst/>
          </c:spPr>
          <c:marker>
            <c:symbol val="circle"/>
            <c:size val="4"/>
            <c:spPr>
              <a:solidFill>
                <a:schemeClr val="accent5">
                  <a:shade val="76000"/>
                </a:schemeClr>
              </a:solidFill>
              <a:ln w="9525" cap="flat" cmpd="sng" algn="ctr">
                <a:solidFill>
                  <a:schemeClr val="accent5">
                    <a:shade val="76000"/>
                  </a:schemeClr>
                </a:solidFill>
                <a:round/>
              </a:ln>
              <a:effectLst/>
            </c:spPr>
          </c:marker>
          <c:dLbls>
            <c:dLbl>
              <c:idx val="0"/>
              <c:tx>
                <c:rich>
                  <a:bodyPr/>
                  <a:lstStyle/>
                  <a:p>
                    <a:fld id="{781E1A1A-FCD4-7144-B3FE-A543E717C4A4}"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5433-4D1B-93C7-5BF4E5E8BC06}"/>
                </c:ext>
              </c:extLst>
            </c:dLbl>
            <c:dLbl>
              <c:idx val="1"/>
              <c:tx>
                <c:rich>
                  <a:bodyPr/>
                  <a:lstStyle/>
                  <a:p>
                    <a:fld id="{08DAEED0-3897-DD45-8F78-E019135F8AB4}"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5433-4D1B-93C7-5BF4E5E8BC06}"/>
                </c:ext>
              </c:extLst>
            </c:dLbl>
            <c:dLbl>
              <c:idx val="2"/>
              <c:tx>
                <c:rich>
                  <a:bodyPr/>
                  <a:lstStyle/>
                  <a:p>
                    <a:fld id="{F8A1FE33-8712-5A45-9022-51EB7A3FE30D}"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5433-4D1B-93C7-5BF4E5E8BC06}"/>
                </c:ext>
              </c:extLst>
            </c:dLbl>
            <c:dLbl>
              <c:idx val="3"/>
              <c:tx>
                <c:rich>
                  <a:bodyPr/>
                  <a:lstStyle/>
                  <a:p>
                    <a:fld id="{61272679-B47B-E945-AFD6-9F4DAC5626D1}"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433-4D1B-93C7-5BF4E5E8BC06}"/>
                </c:ext>
              </c:extLst>
            </c:dLbl>
            <c:dLbl>
              <c:idx val="4"/>
              <c:tx>
                <c:rich>
                  <a:bodyPr/>
                  <a:lstStyle/>
                  <a:p>
                    <a:fld id="{4CF16B93-051E-8345-A8E3-70AE58E9FCD2}"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5433-4D1B-93C7-5BF4E5E8BC06}"/>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EfficientNet_Cifar10_3classes!$R$9:$R$13</c:f>
              <c:numCache>
                <c:formatCode>General</c:formatCode>
                <c:ptCount val="5"/>
                <c:pt idx="0">
                  <c:v>3.9808999999999997</c:v>
                </c:pt>
                <c:pt idx="1">
                  <c:v>7.4101999999999997</c:v>
                </c:pt>
                <c:pt idx="2">
                  <c:v>9.9278999999999993</c:v>
                </c:pt>
                <c:pt idx="3">
                  <c:v>11.7</c:v>
                </c:pt>
                <c:pt idx="4">
                  <c:v>15.9</c:v>
                </c:pt>
              </c:numCache>
            </c:numRef>
          </c:cat>
          <c:val>
            <c:numRef>
              <c:f>EfficientNet_Cifar10_3classes!$Q$9:$Q$13</c:f>
              <c:numCache>
                <c:formatCode>General</c:formatCode>
                <c:ptCount val="5"/>
                <c:pt idx="0">
                  <c:v>0.66500000000000004</c:v>
                </c:pt>
                <c:pt idx="1">
                  <c:v>0.68400000000000005</c:v>
                </c:pt>
                <c:pt idx="2">
                  <c:v>0.70899999999999996</c:v>
                </c:pt>
                <c:pt idx="3">
                  <c:v>0.71499999999999997</c:v>
                </c:pt>
                <c:pt idx="4">
                  <c:v>0.71199999999999997</c:v>
                </c:pt>
              </c:numCache>
            </c:numRef>
          </c:val>
          <c:smooth val="0"/>
          <c:extLst>
            <c:ext xmlns:c15="http://schemas.microsoft.com/office/drawing/2012/chart" uri="{02D57815-91ED-43cb-92C2-25804820EDAC}">
              <c15:datalabelsRange>
                <c15:f>EfficientNet_Cifar10_3classes!$P$9:$P$13</c15:f>
                <c15:dlblRangeCache>
                  <c:ptCount val="5"/>
                  <c:pt idx="0">
                    <c:v>r=1</c:v>
                  </c:pt>
                  <c:pt idx="1">
                    <c:v>r=1.3</c:v>
                  </c:pt>
                  <c:pt idx="2">
                    <c:v>r=1.5</c:v>
                  </c:pt>
                  <c:pt idx="3">
                    <c:v>r=1.7</c:v>
                  </c:pt>
                  <c:pt idx="4">
                    <c:v>r=2</c:v>
                  </c:pt>
                </c15:dlblRangeCache>
              </c15:datalabelsRange>
            </c:ext>
            <c:ext xmlns:c16="http://schemas.microsoft.com/office/drawing/2014/chart" uri="{C3380CC4-5D6E-409C-BE32-E72D297353CC}">
              <c16:uniqueId val="{00000005-5433-4D1B-93C7-5BF4E5E8BC06}"/>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50131359"/>
        <c:axId val="111664895"/>
      </c:lineChart>
      <c:catAx>
        <c:axId val="50131359"/>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FLOPS(Biliions) </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111664895"/>
        <c:crosses val="autoZero"/>
        <c:auto val="1"/>
        <c:lblAlgn val="ctr"/>
        <c:lblOffset val="100"/>
        <c:noMultiLvlLbl val="0"/>
      </c:catAx>
      <c:valAx>
        <c:axId val="111664895"/>
        <c:scaling>
          <c:orientation val="minMax"/>
          <c:max val="0.77"/>
          <c:min val="0.4"/>
        </c:scaling>
        <c:delete val="0"/>
        <c:axPos val="l"/>
        <c:title>
          <c:tx>
            <c:rich>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Validation Accuracy </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50131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0" b="0" i="0" u="none" strike="noStrike" kern="1200" cap="none" spc="20" baseline="0">
                <a:solidFill>
                  <a:srgbClr val="114577"/>
                </a:solidFill>
                <a:latin typeface="+mn-lt"/>
                <a:ea typeface="+mn-ea"/>
                <a:cs typeface="+mn-cs"/>
              </a:defRPr>
            </a:pPr>
            <a:r>
              <a:rPr lang="en-US" sz="1860">
                <a:solidFill>
                  <a:srgbClr val="114577"/>
                </a:solidFill>
              </a:rPr>
              <a:t>Change in Resolution</a:t>
            </a:r>
          </a:p>
        </c:rich>
      </c:tx>
      <c:overlay val="0"/>
      <c:spPr>
        <a:noFill/>
        <a:ln>
          <a:noFill/>
        </a:ln>
        <a:effectLst/>
      </c:spPr>
      <c:txPr>
        <a:bodyPr rot="0" spcFirstLastPara="1" vertOverflow="ellipsis" vert="horz" wrap="square" anchor="ctr" anchorCtr="1"/>
        <a:lstStyle/>
        <a:p>
          <a:pPr>
            <a:defRPr sz="1860"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1"/>
          <c:order val="0"/>
          <c:tx>
            <c:strRef>
              <c:f>EfficientNet_Cifar10_3classes!$B$8</c:f>
              <c:strCache>
                <c:ptCount val="1"/>
                <c:pt idx="0">
                  <c:v>validation_accuracy</c:v>
                </c:pt>
              </c:strCache>
            </c:strRef>
          </c:tx>
          <c:spPr>
            <a:ln w="22225" cap="rnd" cmpd="sng" algn="ctr">
              <a:solidFill>
                <a:schemeClr val="accent5">
                  <a:shade val="76000"/>
                </a:schemeClr>
              </a:solidFill>
              <a:round/>
            </a:ln>
            <a:effectLst/>
          </c:spPr>
          <c:marker>
            <c:symbol val="circle"/>
            <c:size val="4"/>
            <c:spPr>
              <a:solidFill>
                <a:schemeClr val="accent5">
                  <a:shade val="76000"/>
                </a:schemeClr>
              </a:solidFill>
              <a:ln w="9525" cap="flat" cmpd="sng" algn="ctr">
                <a:solidFill>
                  <a:schemeClr val="accent5">
                    <a:shade val="76000"/>
                  </a:schemeClr>
                </a:solidFill>
                <a:round/>
              </a:ln>
              <a:effectLst/>
            </c:spPr>
          </c:marker>
          <c:dLbls>
            <c:dLbl>
              <c:idx val="0"/>
              <c:tx>
                <c:rich>
                  <a:bodyPr/>
                  <a:lstStyle/>
                  <a:p>
                    <a:fld id="{0DA6EF5F-9B59-8744-886D-189ED5C983DA}"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572D-470D-9F47-CFA606723F5F}"/>
                </c:ext>
              </c:extLst>
            </c:dLbl>
            <c:dLbl>
              <c:idx val="1"/>
              <c:tx>
                <c:rich>
                  <a:bodyPr/>
                  <a:lstStyle/>
                  <a:p>
                    <a:fld id="{90399814-3F4C-B640-A670-3A777E6EEC36}"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572D-470D-9F47-CFA606723F5F}"/>
                </c:ext>
              </c:extLst>
            </c:dLbl>
            <c:dLbl>
              <c:idx val="2"/>
              <c:tx>
                <c:rich>
                  <a:bodyPr/>
                  <a:lstStyle/>
                  <a:p>
                    <a:fld id="{CEF8324D-3CAE-0A42-81E0-B365227DADF8}"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572D-470D-9F47-CFA606723F5F}"/>
                </c:ext>
              </c:extLst>
            </c:dLbl>
            <c:dLbl>
              <c:idx val="3"/>
              <c:tx>
                <c:rich>
                  <a:bodyPr/>
                  <a:lstStyle/>
                  <a:p>
                    <a:fld id="{1121C62C-1AD1-0440-9AD0-7C27C7D59F69}"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72D-470D-9F47-CFA606723F5F}"/>
                </c:ext>
              </c:extLst>
            </c:dLbl>
            <c:dLbl>
              <c:idx val="4"/>
              <c:tx>
                <c:rich>
                  <a:bodyPr/>
                  <a:lstStyle/>
                  <a:p>
                    <a:fld id="{20B8327D-A7E6-6E44-82E3-C4BAA7958305}"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572D-470D-9F47-CFA606723F5F}"/>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EfficientNet_Cifar10_3classes!$R$9:$R$13</c:f>
              <c:numCache>
                <c:formatCode>General</c:formatCode>
                <c:ptCount val="5"/>
                <c:pt idx="0">
                  <c:v>3.9808999999999997</c:v>
                </c:pt>
                <c:pt idx="1">
                  <c:v>7.4101999999999997</c:v>
                </c:pt>
                <c:pt idx="2">
                  <c:v>9.9278999999999993</c:v>
                </c:pt>
                <c:pt idx="3">
                  <c:v>11.7</c:v>
                </c:pt>
                <c:pt idx="4">
                  <c:v>15.9</c:v>
                </c:pt>
              </c:numCache>
            </c:numRef>
          </c:cat>
          <c:val>
            <c:numRef>
              <c:f>EfficientNet_Cifar10_3classes!$Q$9:$Q$13</c:f>
              <c:numCache>
                <c:formatCode>General</c:formatCode>
                <c:ptCount val="5"/>
                <c:pt idx="0">
                  <c:v>0.66500000000000004</c:v>
                </c:pt>
                <c:pt idx="1">
                  <c:v>0.68400000000000005</c:v>
                </c:pt>
                <c:pt idx="2">
                  <c:v>0.70899999999999996</c:v>
                </c:pt>
                <c:pt idx="3">
                  <c:v>0.71499999999999997</c:v>
                </c:pt>
                <c:pt idx="4">
                  <c:v>0.71199999999999997</c:v>
                </c:pt>
              </c:numCache>
            </c:numRef>
          </c:val>
          <c:smooth val="0"/>
          <c:extLst>
            <c:ext xmlns:c15="http://schemas.microsoft.com/office/drawing/2012/chart" uri="{02D57815-91ED-43cb-92C2-25804820EDAC}">
              <c15:datalabelsRange>
                <c15:f>EfficientNet_Cifar10_3classes!$P$9:$P$13</c15:f>
                <c15:dlblRangeCache>
                  <c:ptCount val="5"/>
                  <c:pt idx="0">
                    <c:v>r=1</c:v>
                  </c:pt>
                  <c:pt idx="1">
                    <c:v>r=1.3</c:v>
                  </c:pt>
                  <c:pt idx="2">
                    <c:v>r=1.5</c:v>
                  </c:pt>
                  <c:pt idx="3">
                    <c:v>r=1.7</c:v>
                  </c:pt>
                  <c:pt idx="4">
                    <c:v>r=2</c:v>
                  </c:pt>
                </c15:dlblRangeCache>
              </c15:datalabelsRange>
            </c:ext>
            <c:ext xmlns:c16="http://schemas.microsoft.com/office/drawing/2014/chart" uri="{C3380CC4-5D6E-409C-BE32-E72D297353CC}">
              <c16:uniqueId val="{00000005-572D-470D-9F47-CFA606723F5F}"/>
            </c:ext>
          </c:extLst>
        </c:ser>
        <c:dLbls>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50131359"/>
        <c:axId val="111664895"/>
      </c:lineChart>
      <c:catAx>
        <c:axId val="50131359"/>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FLOPS(Biliions) </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111664895"/>
        <c:crosses val="autoZero"/>
        <c:auto val="1"/>
        <c:lblAlgn val="ctr"/>
        <c:lblOffset val="100"/>
        <c:noMultiLvlLbl val="0"/>
      </c:catAx>
      <c:valAx>
        <c:axId val="111664895"/>
        <c:scaling>
          <c:orientation val="minMax"/>
          <c:max val="0.77"/>
          <c:min val="0.4"/>
        </c:scaling>
        <c:delete val="0"/>
        <c:axPos val="l"/>
        <c:title>
          <c:tx>
            <c:rich>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Validation Accuracy </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50131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r>
              <a:rPr lang="en-US" sz="2000">
                <a:solidFill>
                  <a:srgbClr val="114577"/>
                </a:solidFill>
              </a:rPr>
              <a:t>Compound Scaling </a:t>
            </a:r>
          </a:p>
        </c:rich>
      </c:tx>
      <c:overlay val="0"/>
      <c:spPr>
        <a:noFill/>
        <a:ln>
          <a:noFill/>
        </a:ln>
        <a:effectLst/>
      </c:spPr>
      <c:txPr>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0"/>
          <c:order val="0"/>
          <c:tx>
            <c:strRef>
              <c:f>EfficientNet_Cifar10_3classes!$AD$8</c:f>
              <c:strCache>
                <c:ptCount val="1"/>
                <c:pt idx="0">
                  <c:v>validation_accuracy</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s>
            <c:dLbl>
              <c:idx val="0"/>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0-911E-4FE4-99CE-DCE9BBA0D4ED}"/>
                </c:ext>
              </c:extLst>
            </c:dLbl>
            <c:dLbl>
              <c:idx val="1"/>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1-911E-4FE4-99CE-DCE9BBA0D4ED}"/>
                </c:ext>
              </c:extLst>
            </c:dLbl>
            <c:dLbl>
              <c:idx val="2"/>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2-911E-4FE4-99CE-DCE9BBA0D4ED}"/>
                </c:ext>
              </c:extLst>
            </c:dLbl>
            <c:dLbl>
              <c:idx val="3"/>
              <c:tx>
                <c:rich>
                  <a:bodyPr/>
                  <a:lstStyle/>
                  <a:p>
                    <a:fld id="{129EB2C7-7BFF-744E-8FFD-4C97DC584EC6}"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911E-4FE4-99CE-DCE9BBA0D4ED}"/>
                </c:ext>
              </c:extLst>
            </c:dLbl>
            <c:dLbl>
              <c:idx val="4"/>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4-911E-4FE4-99CE-DCE9BBA0D4ED}"/>
                </c:ext>
              </c:extLst>
            </c:dLbl>
            <c:dLbl>
              <c:idx val="5"/>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5-911E-4FE4-99CE-DCE9BBA0D4ED}"/>
                </c:ext>
              </c:extLst>
            </c:dLbl>
            <c:dLbl>
              <c:idx val="6"/>
              <c:tx>
                <c:rich>
                  <a:bodyPr/>
                  <a:lstStyle/>
                  <a:p>
                    <a:fld id="{5CE7C578-357F-1340-8C54-BDC4173A327E}"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911E-4FE4-99CE-DCE9BBA0D4ED}"/>
                </c:ext>
              </c:extLst>
            </c:dLbl>
            <c:dLbl>
              <c:idx val="7"/>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7-911E-4FE4-99CE-DCE9BBA0D4ED}"/>
                </c:ext>
              </c:extLst>
            </c:dLbl>
            <c:dLbl>
              <c:idx val="8"/>
              <c:layout>
                <c:manualLayout>
                  <c:x val="-2.6365289440137569E-2"/>
                  <c:y val="4.8507432245460939E-2"/>
                </c:manualLayout>
              </c:layout>
              <c:tx>
                <c:rich>
                  <a:bodyPr/>
                  <a:lstStyle/>
                  <a:p>
                    <a:fld id="{3F034C83-D581-AA49-ABA3-8C91122E9962}" type="CELLRANGE">
                      <a:rPr lang="en-US" altLang="zh-CN"/>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9.8515019481196509E-2"/>
                      <c:h val="6.3411832280298674E-2"/>
                    </c:manualLayout>
                  </c15:layout>
                  <c15:dlblFieldTable/>
                  <c15:showDataLabelsRange val="1"/>
                </c:ext>
                <c:ext xmlns:c16="http://schemas.microsoft.com/office/drawing/2014/chart" uri="{C3380CC4-5D6E-409C-BE32-E72D297353CC}">
                  <c16:uniqueId val="{00000008-911E-4FE4-99CE-DCE9BBA0D4ED}"/>
                </c:ext>
              </c:extLst>
            </c:dLbl>
            <c:dLbl>
              <c:idx val="9"/>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9-911E-4FE4-99CE-DCE9BBA0D4ED}"/>
                </c:ext>
              </c:extLst>
            </c:dLbl>
            <c:dLbl>
              <c:idx val="10"/>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A-911E-4FE4-99CE-DCE9BBA0D4ED}"/>
                </c:ext>
              </c:extLst>
            </c:dLbl>
            <c:dLbl>
              <c:idx val="11"/>
              <c:tx>
                <c:rich>
                  <a:bodyPr/>
                  <a:lstStyle/>
                  <a:p>
                    <a:fld id="{1BD4870C-4C2D-9549-9AB9-817A37CEF72A}"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911E-4FE4-99CE-DCE9BBA0D4ED}"/>
                </c:ext>
              </c:extLst>
            </c:dLbl>
            <c:dLbl>
              <c:idx val="12"/>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C-911E-4FE4-99CE-DCE9BBA0D4ED}"/>
                </c:ext>
              </c:extLst>
            </c:dLbl>
            <c:dLbl>
              <c:idx val="13"/>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D-911E-4FE4-99CE-DCE9BBA0D4ED}"/>
                </c:ext>
              </c:extLst>
            </c:dLbl>
            <c:dLbl>
              <c:idx val="14"/>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E-911E-4FE4-99CE-DCE9BBA0D4ED}"/>
                </c:ext>
              </c:extLst>
            </c:dLbl>
            <c:dLbl>
              <c:idx val="15"/>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F-911E-4FE4-99CE-DCE9BBA0D4ED}"/>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EfficientNet_Cifar10_3classes!$AE$9:$AE$24</c:f>
              <c:numCache>
                <c:formatCode>0.00</c:formatCode>
                <c:ptCount val="16"/>
                <c:pt idx="0">
                  <c:v>3.9808999999999997</c:v>
                </c:pt>
                <c:pt idx="1">
                  <c:v>6.6030999999999995</c:v>
                </c:pt>
                <c:pt idx="2">
                  <c:v>8.0521000000000011</c:v>
                </c:pt>
                <c:pt idx="3">
                  <c:v>8.8224999999999998</c:v>
                </c:pt>
                <c:pt idx="4">
                  <c:v>9.2279</c:v>
                </c:pt>
                <c:pt idx="5">
                  <c:v>12.1</c:v>
                </c:pt>
                <c:pt idx="6">
                  <c:v>14.7</c:v>
                </c:pt>
                <c:pt idx="7">
                  <c:v>15.4</c:v>
                </c:pt>
                <c:pt idx="8">
                  <c:v>18</c:v>
                </c:pt>
                <c:pt idx="9">
                  <c:v>18.7</c:v>
                </c:pt>
                <c:pt idx="10">
                  <c:v>20.399999999999999</c:v>
                </c:pt>
                <c:pt idx="11">
                  <c:v>27.1</c:v>
                </c:pt>
                <c:pt idx="12">
                  <c:v>28.2</c:v>
                </c:pt>
                <c:pt idx="13">
                  <c:v>34.1</c:v>
                </c:pt>
                <c:pt idx="14">
                  <c:v>41.8</c:v>
                </c:pt>
                <c:pt idx="15">
                  <c:v>63.1</c:v>
                </c:pt>
              </c:numCache>
            </c:numRef>
          </c:cat>
          <c:val>
            <c:numRef>
              <c:f>EfficientNet_Cifar10_3classes!$AA$9:$AA$24</c:f>
              <c:numCache>
                <c:formatCode>General</c:formatCode>
                <c:ptCount val="16"/>
                <c:pt idx="3" formatCode="0.00">
                  <c:v>0.67500000000000004</c:v>
                </c:pt>
                <c:pt idx="6" formatCode="0.00">
                  <c:v>0.69</c:v>
                </c:pt>
                <c:pt idx="8" formatCode="0.00">
                  <c:v>0.71899999999999997</c:v>
                </c:pt>
                <c:pt idx="11" formatCode="0.00">
                  <c:v>0.72799999999999998</c:v>
                </c:pt>
              </c:numCache>
            </c:numRef>
          </c:val>
          <c:smooth val="0"/>
          <c:extLst>
            <c:ext xmlns:c15="http://schemas.microsoft.com/office/drawing/2012/chart" uri="{02D57815-91ED-43cb-92C2-25804820EDAC}">
              <c15:datalabelsRange>
                <c15:f>EfficientNet_Cifar10_3classes!$Z$9:$Z$24</c15:f>
                <c15:dlblRangeCache>
                  <c:ptCount val="16"/>
                  <c:pt idx="0">
                    <c:v>r=1, w=1, d=1</c:v>
                  </c:pt>
                  <c:pt idx="1">
                    <c:v>r=1, w=1, d=1.5</c:v>
                  </c:pt>
                  <c:pt idx="2">
                    <c:v>r=1, w=1, d=2</c:v>
                  </c:pt>
                  <c:pt idx="3">
                    <c:v>r=1, w=1.5, d=1</c:v>
                  </c:pt>
                  <c:pt idx="4">
                    <c:v>r=1.5, w=1, d=1</c:v>
                  </c:pt>
                  <c:pt idx="5">
                    <c:v>r=1, w=1, d=3</c:v>
                  </c:pt>
                  <c:pt idx="6">
                    <c:v>r=1, w=1.5, d=1.5</c:v>
                  </c:pt>
                  <c:pt idx="7">
                    <c:v>r=1.5, w=1, d=1.5</c:v>
                  </c:pt>
                  <c:pt idx="8">
                    <c:v>r=1, w=1.5, d=2</c:v>
                  </c:pt>
                  <c:pt idx="9">
                    <c:v>r=1.5, w=1, d=2</c:v>
                  </c:pt>
                  <c:pt idx="10">
                    <c:v>r=1.5, w=1.5, d=1</c:v>
                  </c:pt>
                  <c:pt idx="11">
                    <c:v>r=1, w=1.5, d=3</c:v>
                  </c:pt>
                  <c:pt idx="12">
                    <c:v>r=1.5, w=1, d=3</c:v>
                  </c:pt>
                  <c:pt idx="13">
                    <c:v>r=1.5, w=1.5, d=1.5</c:v>
                  </c:pt>
                  <c:pt idx="14">
                    <c:v>r=1.5, w=1.5, d=2</c:v>
                  </c:pt>
                  <c:pt idx="15">
                    <c:v>r=1.5, w=1.5, d=3</c:v>
                  </c:pt>
                </c15:dlblRangeCache>
              </c15:datalabelsRange>
            </c:ext>
            <c:ext xmlns:c16="http://schemas.microsoft.com/office/drawing/2014/chart" uri="{C3380CC4-5D6E-409C-BE32-E72D297353CC}">
              <c16:uniqueId val="{00000010-911E-4FE4-99CE-DCE9BBA0D4ED}"/>
            </c:ext>
          </c:extLst>
        </c:ser>
        <c:ser>
          <c:idx val="1"/>
          <c:order val="1"/>
          <c:spPr>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dLbls>
            <c:dLbl>
              <c:idx val="0"/>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1-911E-4FE4-99CE-DCE9BBA0D4ED}"/>
                </c:ext>
              </c:extLst>
            </c:dLbl>
            <c:dLbl>
              <c:idx val="1"/>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2-911E-4FE4-99CE-DCE9BBA0D4ED}"/>
                </c:ext>
              </c:extLst>
            </c:dLbl>
            <c:dLbl>
              <c:idx val="2"/>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3-911E-4FE4-99CE-DCE9BBA0D4ED}"/>
                </c:ext>
              </c:extLst>
            </c:dLbl>
            <c:dLbl>
              <c:idx val="3"/>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4-911E-4FE4-99CE-DCE9BBA0D4ED}"/>
                </c:ext>
              </c:extLst>
            </c:dLbl>
            <c:dLbl>
              <c:idx val="4"/>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911E-4FE4-99CE-DCE9BBA0D4ED}"/>
                </c:ext>
              </c:extLst>
            </c:dLbl>
            <c:dLbl>
              <c:idx val="5"/>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911E-4FE4-99CE-DCE9BBA0D4ED}"/>
                </c:ext>
              </c:extLst>
            </c:dLbl>
            <c:dLbl>
              <c:idx val="6"/>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911E-4FE4-99CE-DCE9BBA0D4ED}"/>
                </c:ext>
              </c:extLst>
            </c:dLbl>
            <c:dLbl>
              <c:idx val="7"/>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911E-4FE4-99CE-DCE9BBA0D4ED}"/>
                </c:ext>
              </c:extLst>
            </c:dLbl>
            <c:dLbl>
              <c:idx val="8"/>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911E-4FE4-99CE-DCE9BBA0D4ED}"/>
                </c:ext>
              </c:extLst>
            </c:dLbl>
            <c:dLbl>
              <c:idx val="9"/>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911E-4FE4-99CE-DCE9BBA0D4ED}"/>
                </c:ext>
              </c:extLst>
            </c:dLbl>
            <c:dLbl>
              <c:idx val="10"/>
              <c:tx>
                <c:rich>
                  <a:bodyPr/>
                  <a:lstStyle/>
                  <a:p>
                    <a:fld id="{7CB8A89C-8240-C34E-8DB2-64773EB062FF}"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911E-4FE4-99CE-DCE9BBA0D4ED}"/>
                </c:ext>
              </c:extLst>
            </c:dLbl>
            <c:dLbl>
              <c:idx val="11"/>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911E-4FE4-99CE-DCE9BBA0D4ED}"/>
                </c:ext>
              </c:extLst>
            </c:dLbl>
            <c:dLbl>
              <c:idx val="12"/>
              <c:tx>
                <c:rich>
                  <a:bodyPr/>
                  <a:lstStyle/>
                  <a:p>
                    <a:endParaRPr lang="zh-CN" altLang="en-US"/>
                  </a:p>
                </c:rich>
              </c:tx>
              <c:dLblPos val="b"/>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911E-4FE4-99CE-DCE9BBA0D4ED}"/>
                </c:ext>
              </c:extLst>
            </c:dLbl>
            <c:dLbl>
              <c:idx val="13"/>
              <c:tx>
                <c:rich>
                  <a:bodyPr/>
                  <a:lstStyle/>
                  <a:p>
                    <a:fld id="{95F219C7-B85E-494D-907A-3C93A0460EE4}"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911E-4FE4-99CE-DCE9BBA0D4ED}"/>
                </c:ext>
              </c:extLst>
            </c:dLbl>
            <c:dLbl>
              <c:idx val="14"/>
              <c:tx>
                <c:rich>
                  <a:bodyPr/>
                  <a:lstStyle/>
                  <a:p>
                    <a:fld id="{0F5A0AE3-3356-5041-8821-5944FEB896F4}" type="CELLRANGE">
                      <a:rPr lang="zh-CN" altLang="en-US"/>
                      <a:pPr/>
                      <a:t>[CELLRANGE]</a:t>
                    </a:fld>
                    <a:endParaRPr lang="zh-CN" alt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911E-4FE4-99CE-DCE9BBA0D4ED}"/>
                </c:ext>
              </c:extLst>
            </c:dLbl>
            <c:dLbl>
              <c:idx val="15"/>
              <c:layout>
                <c:manualLayout>
                  <c:x val="-1.325341816279922E-2"/>
                  <c:y val="-4.2500779991643353E-2"/>
                </c:manualLayout>
              </c:layout>
              <c:tx>
                <c:rich>
                  <a:bodyPr/>
                  <a:lstStyle/>
                  <a:p>
                    <a:fld id="{1834792B-6AE5-704A-8F22-46574D8F7BEA}" type="CELLRANGE">
                      <a:rPr lang="en-US" altLang="zh-CN"/>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0-911E-4FE4-99CE-DCE9BBA0D4ED}"/>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EfficientNet_Cifar10_3classes!$AE$9:$AE$24</c:f>
              <c:numCache>
                <c:formatCode>0.00</c:formatCode>
                <c:ptCount val="16"/>
                <c:pt idx="0">
                  <c:v>3.9808999999999997</c:v>
                </c:pt>
                <c:pt idx="1">
                  <c:v>6.6030999999999995</c:v>
                </c:pt>
                <c:pt idx="2">
                  <c:v>8.0521000000000011</c:v>
                </c:pt>
                <c:pt idx="3">
                  <c:v>8.8224999999999998</c:v>
                </c:pt>
                <c:pt idx="4">
                  <c:v>9.2279</c:v>
                </c:pt>
                <c:pt idx="5">
                  <c:v>12.1</c:v>
                </c:pt>
                <c:pt idx="6">
                  <c:v>14.7</c:v>
                </c:pt>
                <c:pt idx="7">
                  <c:v>15.4</c:v>
                </c:pt>
                <c:pt idx="8">
                  <c:v>18</c:v>
                </c:pt>
                <c:pt idx="9">
                  <c:v>18.7</c:v>
                </c:pt>
                <c:pt idx="10">
                  <c:v>20.399999999999999</c:v>
                </c:pt>
                <c:pt idx="11">
                  <c:v>27.1</c:v>
                </c:pt>
                <c:pt idx="12">
                  <c:v>28.2</c:v>
                </c:pt>
                <c:pt idx="13">
                  <c:v>34.1</c:v>
                </c:pt>
                <c:pt idx="14">
                  <c:v>41.8</c:v>
                </c:pt>
                <c:pt idx="15">
                  <c:v>63.1</c:v>
                </c:pt>
              </c:numCache>
            </c:numRef>
          </c:cat>
          <c:val>
            <c:numRef>
              <c:f>EfficientNet_Cifar10_3classes!$AB$9:$AB$24</c:f>
              <c:numCache>
                <c:formatCode>General</c:formatCode>
                <c:ptCount val="16"/>
                <c:pt idx="10" formatCode="0.00">
                  <c:v>0.71399999999999997</c:v>
                </c:pt>
                <c:pt idx="13" formatCode="0.00">
                  <c:v>0.70099999999999996</c:v>
                </c:pt>
                <c:pt idx="14" formatCode="0.00">
                  <c:v>0.73499999999999999</c:v>
                </c:pt>
                <c:pt idx="15" formatCode="0.00">
                  <c:v>0.74099999999999999</c:v>
                </c:pt>
              </c:numCache>
            </c:numRef>
          </c:val>
          <c:smooth val="0"/>
          <c:extLst>
            <c:ext xmlns:c15="http://schemas.microsoft.com/office/drawing/2012/chart" uri="{02D57815-91ED-43cb-92C2-25804820EDAC}">
              <c15:datalabelsRange>
                <c15:f>EfficientNet_Cifar10_3classes!$Z$9:$Z$24</c15:f>
                <c15:dlblRangeCache>
                  <c:ptCount val="16"/>
                  <c:pt idx="0">
                    <c:v>r=1, w=1, d=1</c:v>
                  </c:pt>
                  <c:pt idx="1">
                    <c:v>r=1, w=1, d=1.5</c:v>
                  </c:pt>
                  <c:pt idx="2">
                    <c:v>r=1, w=1, d=2</c:v>
                  </c:pt>
                  <c:pt idx="3">
                    <c:v>r=1, w=1.5, d=1</c:v>
                  </c:pt>
                  <c:pt idx="4">
                    <c:v>r=1.5, w=1, d=1</c:v>
                  </c:pt>
                  <c:pt idx="5">
                    <c:v>r=1, w=1, d=3</c:v>
                  </c:pt>
                  <c:pt idx="6">
                    <c:v>r=1, w=1.5, d=1.5</c:v>
                  </c:pt>
                  <c:pt idx="7">
                    <c:v>r=1.5, w=1, d=1.5</c:v>
                  </c:pt>
                  <c:pt idx="8">
                    <c:v>r=1, w=1.5, d=2</c:v>
                  </c:pt>
                  <c:pt idx="9">
                    <c:v>r=1.5, w=1, d=2</c:v>
                  </c:pt>
                  <c:pt idx="10">
                    <c:v>r=1.5, w=1.5, d=1</c:v>
                  </c:pt>
                  <c:pt idx="11">
                    <c:v>r=1, w=1.5, d=3</c:v>
                  </c:pt>
                  <c:pt idx="12">
                    <c:v>r=1.5, w=1, d=3</c:v>
                  </c:pt>
                  <c:pt idx="13">
                    <c:v>r=1.5, w=1.5, d=1.5</c:v>
                  </c:pt>
                  <c:pt idx="14">
                    <c:v>r=1.5, w=1.5, d=2</c:v>
                  </c:pt>
                  <c:pt idx="15">
                    <c:v>r=1.5, w=1.5, d=3</c:v>
                  </c:pt>
                </c15:dlblRangeCache>
              </c15:datalabelsRange>
            </c:ext>
            <c:ext xmlns:c16="http://schemas.microsoft.com/office/drawing/2014/chart" uri="{C3380CC4-5D6E-409C-BE32-E72D297353CC}">
              <c16:uniqueId val="{00000021-911E-4FE4-99CE-DCE9BBA0D4ED}"/>
            </c:ext>
          </c:extLst>
        </c:ser>
        <c:ser>
          <c:idx val="2"/>
          <c:order val="2"/>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s>
            <c:dLbl>
              <c:idx val="0"/>
              <c:tx>
                <c:rich>
                  <a:bodyPr/>
                  <a:lstStyle/>
                  <a:p>
                    <a:fld id="{AA9EE640-C3F1-7C42-9D99-072A6E67111B}"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911E-4FE4-99CE-DCE9BBA0D4ED}"/>
                </c:ext>
              </c:extLst>
            </c:dLbl>
            <c:dLbl>
              <c:idx val="1"/>
              <c:tx>
                <c:rich>
                  <a:bodyPr/>
                  <a:lstStyle/>
                  <a:p>
                    <a:fld id="{368E4245-5862-9441-960C-59E6F46ECC99}"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911E-4FE4-99CE-DCE9BBA0D4ED}"/>
                </c:ext>
              </c:extLst>
            </c:dLbl>
            <c:dLbl>
              <c:idx val="2"/>
              <c:tx>
                <c:rich>
                  <a:bodyPr/>
                  <a:lstStyle/>
                  <a:p>
                    <a:fld id="{FFE560F0-56FF-924F-A4AD-0CE3BF9954DE}"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911E-4FE4-99CE-DCE9BBA0D4ED}"/>
                </c:ext>
              </c:extLst>
            </c:dLbl>
            <c:dLbl>
              <c:idx val="3"/>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911E-4FE4-99CE-DCE9BBA0D4ED}"/>
                </c:ext>
              </c:extLst>
            </c:dLbl>
            <c:dLbl>
              <c:idx val="4"/>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911E-4FE4-99CE-DCE9BBA0D4ED}"/>
                </c:ext>
              </c:extLst>
            </c:dLbl>
            <c:dLbl>
              <c:idx val="5"/>
              <c:layout>
                <c:manualLayout>
                  <c:x val="-9.67831572867663E-2"/>
                  <c:y val="-2.7505537113821504E-2"/>
                </c:manualLayout>
              </c:layout>
              <c:tx>
                <c:rich>
                  <a:bodyPr/>
                  <a:lstStyle/>
                  <a:p>
                    <a:fld id="{4C15A9CE-009A-F949-8E5B-BC25D3428F55}" type="CELLRANGE">
                      <a:rPr lang="en-US" altLang="zh-CN"/>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7-911E-4FE4-99CE-DCE9BBA0D4ED}"/>
                </c:ext>
              </c:extLst>
            </c:dLbl>
            <c:dLbl>
              <c:idx val="6"/>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911E-4FE4-99CE-DCE9BBA0D4ED}"/>
                </c:ext>
              </c:extLst>
            </c:dLbl>
            <c:dLbl>
              <c:idx val="7"/>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911E-4FE4-99CE-DCE9BBA0D4ED}"/>
                </c:ext>
              </c:extLst>
            </c:dLbl>
            <c:dLbl>
              <c:idx val="8"/>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911E-4FE4-99CE-DCE9BBA0D4ED}"/>
                </c:ext>
              </c:extLst>
            </c:dLbl>
            <c:dLbl>
              <c:idx val="9"/>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911E-4FE4-99CE-DCE9BBA0D4ED}"/>
                </c:ext>
              </c:extLst>
            </c:dLbl>
            <c:dLbl>
              <c:idx val="10"/>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911E-4FE4-99CE-DCE9BBA0D4ED}"/>
                </c:ext>
              </c:extLst>
            </c:dLbl>
            <c:dLbl>
              <c:idx val="11"/>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911E-4FE4-99CE-DCE9BBA0D4ED}"/>
                </c:ext>
              </c:extLst>
            </c:dLbl>
            <c:dLbl>
              <c:idx val="12"/>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911E-4FE4-99CE-DCE9BBA0D4ED}"/>
                </c:ext>
              </c:extLst>
            </c:dLbl>
            <c:dLbl>
              <c:idx val="13"/>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911E-4FE4-99CE-DCE9BBA0D4ED}"/>
                </c:ext>
              </c:extLst>
            </c:dLbl>
            <c:dLbl>
              <c:idx val="14"/>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911E-4FE4-99CE-DCE9BBA0D4ED}"/>
                </c:ext>
              </c:extLst>
            </c:dLbl>
            <c:dLbl>
              <c:idx val="15"/>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911E-4FE4-99CE-DCE9BBA0D4ED}"/>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EfficientNet_Cifar10_3classes!$AE$9:$AE$24</c:f>
              <c:numCache>
                <c:formatCode>0.00</c:formatCode>
                <c:ptCount val="16"/>
                <c:pt idx="0">
                  <c:v>3.9808999999999997</c:v>
                </c:pt>
                <c:pt idx="1">
                  <c:v>6.6030999999999995</c:v>
                </c:pt>
                <c:pt idx="2">
                  <c:v>8.0521000000000011</c:v>
                </c:pt>
                <c:pt idx="3">
                  <c:v>8.8224999999999998</c:v>
                </c:pt>
                <c:pt idx="4">
                  <c:v>9.2279</c:v>
                </c:pt>
                <c:pt idx="5">
                  <c:v>12.1</c:v>
                </c:pt>
                <c:pt idx="6">
                  <c:v>14.7</c:v>
                </c:pt>
                <c:pt idx="7">
                  <c:v>15.4</c:v>
                </c:pt>
                <c:pt idx="8">
                  <c:v>18</c:v>
                </c:pt>
                <c:pt idx="9">
                  <c:v>18.7</c:v>
                </c:pt>
                <c:pt idx="10">
                  <c:v>20.399999999999999</c:v>
                </c:pt>
                <c:pt idx="11">
                  <c:v>27.1</c:v>
                </c:pt>
                <c:pt idx="12">
                  <c:v>28.2</c:v>
                </c:pt>
                <c:pt idx="13">
                  <c:v>34.1</c:v>
                </c:pt>
                <c:pt idx="14">
                  <c:v>41.8</c:v>
                </c:pt>
                <c:pt idx="15">
                  <c:v>63.1</c:v>
                </c:pt>
              </c:numCache>
            </c:numRef>
          </c:cat>
          <c:val>
            <c:numRef>
              <c:f>EfficientNet_Cifar10_3classes!$AC$9:$AC$24</c:f>
              <c:numCache>
                <c:formatCode>0.00</c:formatCode>
                <c:ptCount val="16"/>
                <c:pt idx="0">
                  <c:v>0.66500000000000004</c:v>
                </c:pt>
                <c:pt idx="1">
                  <c:v>0.67400000000000004</c:v>
                </c:pt>
                <c:pt idx="2">
                  <c:v>0.69199999999999995</c:v>
                </c:pt>
                <c:pt idx="5">
                  <c:v>0.70799999999999996</c:v>
                </c:pt>
              </c:numCache>
            </c:numRef>
          </c:val>
          <c:smooth val="0"/>
          <c:extLst>
            <c:ext xmlns:c15="http://schemas.microsoft.com/office/drawing/2012/chart" uri="{02D57815-91ED-43cb-92C2-25804820EDAC}">
              <c15:datalabelsRange>
                <c15:f>EfficientNet_Cifar10_3classes!$Z$9:$Z$24</c15:f>
                <c15:dlblRangeCache>
                  <c:ptCount val="16"/>
                  <c:pt idx="0">
                    <c:v>r=1, w=1, d=1</c:v>
                  </c:pt>
                  <c:pt idx="1">
                    <c:v>r=1, w=1, d=1.5</c:v>
                  </c:pt>
                  <c:pt idx="2">
                    <c:v>r=1, w=1, d=2</c:v>
                  </c:pt>
                  <c:pt idx="3">
                    <c:v>r=1, w=1.5, d=1</c:v>
                  </c:pt>
                  <c:pt idx="4">
                    <c:v>r=1.5, w=1, d=1</c:v>
                  </c:pt>
                  <c:pt idx="5">
                    <c:v>r=1, w=1, d=3</c:v>
                  </c:pt>
                  <c:pt idx="6">
                    <c:v>r=1, w=1.5, d=1.5</c:v>
                  </c:pt>
                  <c:pt idx="7">
                    <c:v>r=1.5, w=1, d=1.5</c:v>
                  </c:pt>
                  <c:pt idx="8">
                    <c:v>r=1, w=1.5, d=2</c:v>
                  </c:pt>
                  <c:pt idx="9">
                    <c:v>r=1.5, w=1, d=2</c:v>
                  </c:pt>
                  <c:pt idx="10">
                    <c:v>r=1.5, w=1.5, d=1</c:v>
                  </c:pt>
                  <c:pt idx="11">
                    <c:v>r=1, w=1.5, d=3</c:v>
                  </c:pt>
                  <c:pt idx="12">
                    <c:v>r=1.5, w=1, d=3</c:v>
                  </c:pt>
                  <c:pt idx="13">
                    <c:v>r=1.5, w=1.5, d=1.5</c:v>
                  </c:pt>
                  <c:pt idx="14">
                    <c:v>r=1.5, w=1.5, d=2</c:v>
                  </c:pt>
                  <c:pt idx="15">
                    <c:v>r=1.5, w=1.5, d=3</c:v>
                  </c:pt>
                </c15:dlblRangeCache>
              </c15:datalabelsRange>
            </c:ext>
            <c:ext xmlns:c16="http://schemas.microsoft.com/office/drawing/2014/chart" uri="{C3380CC4-5D6E-409C-BE32-E72D297353CC}">
              <c16:uniqueId val="{00000032-911E-4FE4-99CE-DCE9BBA0D4ED}"/>
            </c:ext>
          </c:extLst>
        </c:ser>
        <c:ser>
          <c:idx val="3"/>
          <c:order val="3"/>
          <c:spPr>
            <a:ln w="22225" cap="rnd" cmpd="sng" algn="ctr">
              <a:solidFill>
                <a:schemeClr val="accent4"/>
              </a:solidFill>
              <a:round/>
            </a:ln>
            <a:effectLst/>
          </c:spPr>
          <c:marker>
            <c:symbol val="circle"/>
            <c:size val="4"/>
            <c:spPr>
              <a:solidFill>
                <a:schemeClr val="accent4"/>
              </a:solidFill>
              <a:ln w="9525" cap="flat" cmpd="sng" algn="ctr">
                <a:solidFill>
                  <a:schemeClr val="accent4"/>
                </a:solidFill>
                <a:round/>
              </a:ln>
              <a:effectLst/>
            </c:spPr>
          </c:marker>
          <c:dLbls>
            <c:dLbl>
              <c:idx val="0"/>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911E-4FE4-99CE-DCE9BBA0D4ED}"/>
                </c:ext>
              </c:extLst>
            </c:dLbl>
            <c:dLbl>
              <c:idx val="1"/>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911E-4FE4-99CE-DCE9BBA0D4ED}"/>
                </c:ext>
              </c:extLst>
            </c:dLbl>
            <c:dLbl>
              <c:idx val="2"/>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911E-4FE4-99CE-DCE9BBA0D4ED}"/>
                </c:ext>
              </c:extLst>
            </c:dLbl>
            <c:dLbl>
              <c:idx val="3"/>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911E-4FE4-99CE-DCE9BBA0D4ED}"/>
                </c:ext>
              </c:extLst>
            </c:dLbl>
            <c:dLbl>
              <c:idx val="4"/>
              <c:tx>
                <c:rich>
                  <a:bodyPr/>
                  <a:lstStyle/>
                  <a:p>
                    <a:fld id="{E1460A90-4833-9E40-BBB4-A86C0589DA4A}"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911E-4FE4-99CE-DCE9BBA0D4ED}"/>
                </c:ext>
              </c:extLst>
            </c:dLbl>
            <c:dLbl>
              <c:idx val="5"/>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911E-4FE4-99CE-DCE9BBA0D4ED}"/>
                </c:ext>
              </c:extLst>
            </c:dLbl>
            <c:dLbl>
              <c:idx val="6"/>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911E-4FE4-99CE-DCE9BBA0D4ED}"/>
                </c:ext>
              </c:extLst>
            </c:dLbl>
            <c:dLbl>
              <c:idx val="7"/>
              <c:layout>
                <c:manualLayout>
                  <c:x val="-6.5589430356323419E-2"/>
                  <c:y val="-5.8308316640225961E-2"/>
                </c:manualLayout>
              </c:layout>
              <c:tx>
                <c:rich>
                  <a:bodyPr/>
                  <a:lstStyle/>
                  <a:p>
                    <a:fld id="{ADC6DCB8-B063-3144-8EFC-89A68991A3B3}" type="CELLRANGE">
                      <a:rPr lang="en-US" altLang="zh-CN"/>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A-911E-4FE4-99CE-DCE9BBA0D4ED}"/>
                </c:ext>
              </c:extLst>
            </c:dLbl>
            <c:dLbl>
              <c:idx val="8"/>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B-911E-4FE4-99CE-DCE9BBA0D4ED}"/>
                </c:ext>
              </c:extLst>
            </c:dLbl>
            <c:dLbl>
              <c:idx val="9"/>
              <c:tx>
                <c:rich>
                  <a:bodyPr/>
                  <a:lstStyle/>
                  <a:p>
                    <a:fld id="{395C5B4A-94BF-054F-BC1F-9CEA3D0EC97A}" type="CELLRANGE">
                      <a:rPr lang="zh-CN" altLang="en-US"/>
                      <a:pPr/>
                      <a:t>[CELLRANGE]</a:t>
                    </a:fld>
                    <a:endParaRPr lang="zh-CN" altLang="en-US"/>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911E-4FE4-99CE-DCE9BBA0D4ED}"/>
                </c:ext>
              </c:extLst>
            </c:dLbl>
            <c:dLbl>
              <c:idx val="10"/>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D-911E-4FE4-99CE-DCE9BBA0D4ED}"/>
                </c:ext>
              </c:extLst>
            </c:dLbl>
            <c:dLbl>
              <c:idx val="11"/>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E-911E-4FE4-99CE-DCE9BBA0D4ED}"/>
                </c:ext>
              </c:extLst>
            </c:dLbl>
            <c:dLbl>
              <c:idx val="12"/>
              <c:layout>
                <c:manualLayout>
                  <c:x val="-0.11191007940002344"/>
                  <c:y val="-8.9111096166630474E-2"/>
                </c:manualLayout>
              </c:layout>
              <c:tx>
                <c:rich>
                  <a:bodyPr/>
                  <a:lstStyle/>
                  <a:p>
                    <a:fld id="{0910C4C4-46EE-954C-BC13-AC032E978887}" type="CELLRANGE">
                      <a:rPr lang="en-US" altLang="zh-CN"/>
                      <a:pPr/>
                      <a:t>[CELLRANGE]</a:t>
                    </a:fld>
                    <a:endParaRPr lang="zh-CN"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3F-911E-4FE4-99CE-DCE9BBA0D4ED}"/>
                </c:ext>
              </c:extLst>
            </c:dLbl>
            <c:dLbl>
              <c:idx val="13"/>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40-911E-4FE4-99CE-DCE9BBA0D4ED}"/>
                </c:ext>
              </c:extLst>
            </c:dLbl>
            <c:dLbl>
              <c:idx val="14"/>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41-911E-4FE4-99CE-DCE9BBA0D4ED}"/>
                </c:ext>
              </c:extLst>
            </c:dLbl>
            <c:dLbl>
              <c:idx val="15"/>
              <c:tx>
                <c:rich>
                  <a:bodyPr/>
                  <a:lstStyle/>
                  <a:p>
                    <a:endParaRPr lang="zh-CN" altLang="en-US"/>
                  </a:p>
                </c:rich>
              </c:tx>
              <c:dLblPos val="t"/>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42-911E-4FE4-99CE-DCE9BBA0D4ED}"/>
                </c:ext>
              </c:extLst>
            </c:dLbl>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35000"/>
                          <a:lumOff val="65000"/>
                        </a:schemeClr>
                      </a:solidFill>
                    </a:ln>
                    <a:effectLst/>
                  </c:spPr>
                </c15:leaderLines>
              </c:ext>
            </c:extLst>
          </c:dLbls>
          <c:cat>
            <c:numRef>
              <c:f>EfficientNet_Cifar10_3classes!$AE$9:$AE$24</c:f>
              <c:numCache>
                <c:formatCode>0.00</c:formatCode>
                <c:ptCount val="16"/>
                <c:pt idx="0">
                  <c:v>3.9808999999999997</c:v>
                </c:pt>
                <c:pt idx="1">
                  <c:v>6.6030999999999995</c:v>
                </c:pt>
                <c:pt idx="2">
                  <c:v>8.0521000000000011</c:v>
                </c:pt>
                <c:pt idx="3">
                  <c:v>8.8224999999999998</c:v>
                </c:pt>
                <c:pt idx="4">
                  <c:v>9.2279</c:v>
                </c:pt>
                <c:pt idx="5">
                  <c:v>12.1</c:v>
                </c:pt>
                <c:pt idx="6">
                  <c:v>14.7</c:v>
                </c:pt>
                <c:pt idx="7">
                  <c:v>15.4</c:v>
                </c:pt>
                <c:pt idx="8">
                  <c:v>18</c:v>
                </c:pt>
                <c:pt idx="9">
                  <c:v>18.7</c:v>
                </c:pt>
                <c:pt idx="10">
                  <c:v>20.399999999999999</c:v>
                </c:pt>
                <c:pt idx="11">
                  <c:v>27.1</c:v>
                </c:pt>
                <c:pt idx="12">
                  <c:v>28.2</c:v>
                </c:pt>
                <c:pt idx="13">
                  <c:v>34.1</c:v>
                </c:pt>
                <c:pt idx="14">
                  <c:v>41.8</c:v>
                </c:pt>
                <c:pt idx="15">
                  <c:v>63.1</c:v>
                </c:pt>
              </c:numCache>
            </c:numRef>
          </c:cat>
          <c:val>
            <c:numRef>
              <c:f>EfficientNet_Cifar10_3classes!$AD$9:$AD$24</c:f>
              <c:numCache>
                <c:formatCode>General</c:formatCode>
                <c:ptCount val="16"/>
                <c:pt idx="4" formatCode="0.00">
                  <c:v>0.69299999999999995</c:v>
                </c:pt>
                <c:pt idx="7" formatCode="0.00">
                  <c:v>0.71199999999999997</c:v>
                </c:pt>
                <c:pt idx="9" formatCode="0.00">
                  <c:v>0.71899999999999997</c:v>
                </c:pt>
                <c:pt idx="12" formatCode="0.00">
                  <c:v>0.72499999999999998</c:v>
                </c:pt>
              </c:numCache>
            </c:numRef>
          </c:val>
          <c:smooth val="0"/>
          <c:extLst>
            <c:ext xmlns:c15="http://schemas.microsoft.com/office/drawing/2012/chart" uri="{02D57815-91ED-43cb-92C2-25804820EDAC}">
              <c15:datalabelsRange>
                <c15:f>EfficientNet_Cifar10_3classes!$Z$9:$Z$24</c15:f>
                <c15:dlblRangeCache>
                  <c:ptCount val="16"/>
                  <c:pt idx="0">
                    <c:v>r=1, w=1, d=1</c:v>
                  </c:pt>
                  <c:pt idx="1">
                    <c:v>r=1, w=1, d=1.5</c:v>
                  </c:pt>
                  <c:pt idx="2">
                    <c:v>r=1, w=1, d=2</c:v>
                  </c:pt>
                  <c:pt idx="3">
                    <c:v>r=1, w=1.5, d=1</c:v>
                  </c:pt>
                  <c:pt idx="4">
                    <c:v>r=1.5, w=1, d=1</c:v>
                  </c:pt>
                  <c:pt idx="5">
                    <c:v>r=1, w=1, d=3</c:v>
                  </c:pt>
                  <c:pt idx="6">
                    <c:v>r=1, w=1.5, d=1.5</c:v>
                  </c:pt>
                  <c:pt idx="7">
                    <c:v>r=1.5, w=1, d=1.5</c:v>
                  </c:pt>
                  <c:pt idx="8">
                    <c:v>r=1, w=1.5, d=2</c:v>
                  </c:pt>
                  <c:pt idx="9">
                    <c:v>r=1.5, w=1, d=2</c:v>
                  </c:pt>
                  <c:pt idx="10">
                    <c:v>r=1.5, w=1.5, d=1</c:v>
                  </c:pt>
                  <c:pt idx="11">
                    <c:v>r=1, w=1.5, d=3</c:v>
                  </c:pt>
                  <c:pt idx="12">
                    <c:v>r=1.5, w=1, d=3</c:v>
                  </c:pt>
                  <c:pt idx="13">
                    <c:v>r=1.5, w=1.5, d=1.5</c:v>
                  </c:pt>
                  <c:pt idx="14">
                    <c:v>r=1.5, w=1.5, d=2</c:v>
                  </c:pt>
                  <c:pt idx="15">
                    <c:v>r=1.5, w=1.5, d=3</c:v>
                  </c:pt>
                </c15:dlblRangeCache>
              </c15:datalabelsRange>
            </c:ext>
            <c:ext xmlns:c16="http://schemas.microsoft.com/office/drawing/2014/chart" uri="{C3380CC4-5D6E-409C-BE32-E72D297353CC}">
              <c16:uniqueId val="{00000043-911E-4FE4-99CE-DCE9BBA0D4E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274148800"/>
        <c:axId val="1254674400"/>
      </c:lineChart>
      <c:catAx>
        <c:axId val="1274148800"/>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FLOPS(Biliions) </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1254674400"/>
        <c:crosses val="autoZero"/>
        <c:auto val="1"/>
        <c:lblAlgn val="ctr"/>
        <c:lblOffset val="100"/>
        <c:noMultiLvlLbl val="0"/>
      </c:catAx>
      <c:valAx>
        <c:axId val="1254674400"/>
        <c:scaling>
          <c:orientation val="minMax"/>
          <c:max val="0.75000000000000011"/>
          <c:min val="0.65000000000000013"/>
        </c:scaling>
        <c:delete val="0"/>
        <c:axPos val="l"/>
        <c:title>
          <c:tx>
            <c:rich>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validation accuracy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1274148800"/>
        <c:crosses val="autoZero"/>
        <c:crossBetween val="between"/>
      </c:valAx>
      <c:spPr>
        <a:noFill/>
        <a:ln>
          <a:noFill/>
        </a:ln>
        <a:effectLst/>
      </c:spPr>
    </c:plotArea>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Accuracy Comparison on Cifar10</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zh-CN"/>
        </a:p>
      </c:txPr>
    </c:title>
    <c:autoTitleDeleted val="0"/>
    <c:plotArea>
      <c:layout/>
      <c:lineChart>
        <c:grouping val="standard"/>
        <c:varyColors val="0"/>
        <c:ser>
          <c:idx val="0"/>
          <c:order val="0"/>
          <c:tx>
            <c:strRef>
              <c:f>'EfficientNet_Cifar10&amp;comparison'!$D$1</c:f>
              <c:strCache>
                <c:ptCount val="1"/>
                <c:pt idx="0">
                  <c:v>EfficientNet</c:v>
                </c:pt>
              </c:strCache>
            </c:strRef>
          </c:tx>
          <c:spPr>
            <a:ln w="22225" cap="rnd" cmpd="sng" algn="ctr">
              <a:solidFill>
                <a:schemeClr val="accent1"/>
              </a:solidFill>
              <a:round/>
            </a:ln>
            <a:effectLst/>
          </c:spPr>
          <c:marker>
            <c:symbol val="none"/>
          </c:marker>
          <c:val>
            <c:numRef>
              <c:f>'EfficientNet_Cifar10&amp;comparison'!$D$2:$D$81</c:f>
              <c:numCache>
                <c:formatCode>General</c:formatCode>
                <c:ptCount val="80"/>
                <c:pt idx="0">
                  <c:v>0.40989999999999999</c:v>
                </c:pt>
                <c:pt idx="1">
                  <c:v>0.57479999999999998</c:v>
                </c:pt>
                <c:pt idx="2">
                  <c:v>0.66069999999999995</c:v>
                </c:pt>
                <c:pt idx="3">
                  <c:v>0.73929999999999996</c:v>
                </c:pt>
                <c:pt idx="4">
                  <c:v>0.75190000000000001</c:v>
                </c:pt>
                <c:pt idx="5">
                  <c:v>0.78669999999999995</c:v>
                </c:pt>
                <c:pt idx="6">
                  <c:v>0.80410000000000004</c:v>
                </c:pt>
                <c:pt idx="7">
                  <c:v>0.80830000000000002</c:v>
                </c:pt>
                <c:pt idx="8">
                  <c:v>0.83520000000000005</c:v>
                </c:pt>
                <c:pt idx="9">
                  <c:v>0.82920000000000005</c:v>
                </c:pt>
                <c:pt idx="10">
                  <c:v>0.8337</c:v>
                </c:pt>
                <c:pt idx="11">
                  <c:v>0.8488</c:v>
                </c:pt>
                <c:pt idx="12">
                  <c:v>0.85929999999999995</c:v>
                </c:pt>
                <c:pt idx="13">
                  <c:v>0.86470000000000002</c:v>
                </c:pt>
                <c:pt idx="14">
                  <c:v>0.85780000000000001</c:v>
                </c:pt>
                <c:pt idx="15">
                  <c:v>0.87160000000000004</c:v>
                </c:pt>
                <c:pt idx="16">
                  <c:v>0.87719999999999998</c:v>
                </c:pt>
                <c:pt idx="17">
                  <c:v>0.88690000000000002</c:v>
                </c:pt>
                <c:pt idx="18">
                  <c:v>0.87450000000000006</c:v>
                </c:pt>
                <c:pt idx="19">
                  <c:v>0.89119999999999999</c:v>
                </c:pt>
                <c:pt idx="20">
                  <c:v>0.88570000000000004</c:v>
                </c:pt>
                <c:pt idx="21">
                  <c:v>0.89139999999999997</c:v>
                </c:pt>
                <c:pt idx="22">
                  <c:v>0.88839999999999997</c:v>
                </c:pt>
                <c:pt idx="23">
                  <c:v>0.8962</c:v>
                </c:pt>
                <c:pt idx="24">
                  <c:v>0.90249999999999997</c:v>
                </c:pt>
                <c:pt idx="25">
                  <c:v>0.89749999999999996</c:v>
                </c:pt>
                <c:pt idx="26">
                  <c:v>0.9002</c:v>
                </c:pt>
                <c:pt idx="27">
                  <c:v>0.90049999999999997</c:v>
                </c:pt>
                <c:pt idx="28">
                  <c:v>0.90629999999999999</c:v>
                </c:pt>
                <c:pt idx="29">
                  <c:v>0.90300000000000002</c:v>
                </c:pt>
                <c:pt idx="30">
                  <c:v>0.90310000000000001</c:v>
                </c:pt>
                <c:pt idx="31">
                  <c:v>0.90790000000000004</c:v>
                </c:pt>
                <c:pt idx="32">
                  <c:v>0.90759999999999996</c:v>
                </c:pt>
                <c:pt idx="33">
                  <c:v>0.9012</c:v>
                </c:pt>
                <c:pt idx="34">
                  <c:v>0.91239999999999999</c:v>
                </c:pt>
                <c:pt idx="35">
                  <c:v>0.91269999999999996</c:v>
                </c:pt>
                <c:pt idx="36">
                  <c:v>0.90869999999999995</c:v>
                </c:pt>
                <c:pt idx="37">
                  <c:v>0.91379999999999995</c:v>
                </c:pt>
                <c:pt idx="38">
                  <c:v>0.91320000000000001</c:v>
                </c:pt>
                <c:pt idx="39">
                  <c:v>0.9133</c:v>
                </c:pt>
                <c:pt idx="40">
                  <c:v>0.91539999999999999</c:v>
                </c:pt>
                <c:pt idx="41">
                  <c:v>0.91959999999999997</c:v>
                </c:pt>
                <c:pt idx="42">
                  <c:v>0.91410000000000002</c:v>
                </c:pt>
                <c:pt idx="43">
                  <c:v>0.91180000000000005</c:v>
                </c:pt>
                <c:pt idx="44">
                  <c:v>0.91490000000000005</c:v>
                </c:pt>
                <c:pt idx="45">
                  <c:v>0.91649999999999998</c:v>
                </c:pt>
                <c:pt idx="46">
                  <c:v>0.91969999999999996</c:v>
                </c:pt>
                <c:pt idx="47">
                  <c:v>0.91890000000000005</c:v>
                </c:pt>
                <c:pt idx="48">
                  <c:v>0.91869999999999996</c:v>
                </c:pt>
                <c:pt idx="49">
                  <c:v>0.91869999999999996</c:v>
                </c:pt>
                <c:pt idx="50">
                  <c:v>0.92159999999999997</c:v>
                </c:pt>
                <c:pt idx="51">
                  <c:v>0.92400000000000004</c:v>
                </c:pt>
                <c:pt idx="52">
                  <c:v>0.92169999999999996</c:v>
                </c:pt>
                <c:pt idx="53">
                  <c:v>0.91820000000000002</c:v>
                </c:pt>
                <c:pt idx="54">
                  <c:v>0.9153</c:v>
                </c:pt>
                <c:pt idx="55">
                  <c:v>0.92220000000000002</c:v>
                </c:pt>
                <c:pt idx="56">
                  <c:v>0.91790000000000005</c:v>
                </c:pt>
                <c:pt idx="57">
                  <c:v>0.92010000000000003</c:v>
                </c:pt>
                <c:pt idx="58">
                  <c:v>0.91600000000000004</c:v>
                </c:pt>
                <c:pt idx="59">
                  <c:v>0.92569999999999997</c:v>
                </c:pt>
                <c:pt idx="60">
                  <c:v>0.9204</c:v>
                </c:pt>
                <c:pt idx="61">
                  <c:v>0.92230000000000001</c:v>
                </c:pt>
                <c:pt idx="62">
                  <c:v>0.9274</c:v>
                </c:pt>
                <c:pt idx="63">
                  <c:v>0.92610000000000003</c:v>
                </c:pt>
                <c:pt idx="64">
                  <c:v>0.92589999999999995</c:v>
                </c:pt>
                <c:pt idx="65">
                  <c:v>0.92390000000000005</c:v>
                </c:pt>
                <c:pt idx="66">
                  <c:v>0.92779999999999996</c:v>
                </c:pt>
                <c:pt idx="67">
                  <c:v>0.92569999999999997</c:v>
                </c:pt>
                <c:pt idx="68">
                  <c:v>0.92059999999999997</c:v>
                </c:pt>
                <c:pt idx="69">
                  <c:v>0.92310000000000003</c:v>
                </c:pt>
                <c:pt idx="70">
                  <c:v>0.92659999999999998</c:v>
                </c:pt>
                <c:pt idx="71">
                  <c:v>0.92269999999999996</c:v>
                </c:pt>
                <c:pt idx="72">
                  <c:v>0.92559999999999998</c:v>
                </c:pt>
                <c:pt idx="73">
                  <c:v>0.92559999999999998</c:v>
                </c:pt>
                <c:pt idx="74">
                  <c:v>0.92379999999999995</c:v>
                </c:pt>
                <c:pt idx="75">
                  <c:v>0.92349999999999999</c:v>
                </c:pt>
                <c:pt idx="76">
                  <c:v>0.92520000000000002</c:v>
                </c:pt>
                <c:pt idx="77">
                  <c:v>0.92649999999999999</c:v>
                </c:pt>
                <c:pt idx="78">
                  <c:v>0.9284</c:v>
                </c:pt>
                <c:pt idx="79">
                  <c:v>0.92900000000000005</c:v>
                </c:pt>
              </c:numCache>
            </c:numRef>
          </c:val>
          <c:smooth val="0"/>
          <c:extLst>
            <c:ext xmlns:c16="http://schemas.microsoft.com/office/drawing/2014/chart" uri="{C3380CC4-5D6E-409C-BE32-E72D297353CC}">
              <c16:uniqueId val="{00000000-2D27-A743-9F14-F5514FDFB3FE}"/>
            </c:ext>
          </c:extLst>
        </c:ser>
        <c:ser>
          <c:idx val="1"/>
          <c:order val="1"/>
          <c:tx>
            <c:strRef>
              <c:f>'EfficientNet_Cifar10&amp;comparison'!$E$1</c:f>
              <c:strCache>
                <c:ptCount val="1"/>
                <c:pt idx="0">
                  <c:v>ResNet152</c:v>
                </c:pt>
              </c:strCache>
            </c:strRef>
          </c:tx>
          <c:spPr>
            <a:ln w="22225" cap="rnd" cmpd="sng" algn="ctr">
              <a:solidFill>
                <a:schemeClr val="accent2"/>
              </a:solidFill>
              <a:round/>
            </a:ln>
            <a:effectLst/>
          </c:spPr>
          <c:marker>
            <c:symbol val="none"/>
          </c:marker>
          <c:val>
            <c:numRef>
              <c:f>'EfficientNet_Cifar10&amp;comparison'!$E$2:$E$81</c:f>
              <c:numCache>
                <c:formatCode>General</c:formatCode>
                <c:ptCount val="80"/>
                <c:pt idx="0">
                  <c:v>0.29599999999999999</c:v>
                </c:pt>
                <c:pt idx="1">
                  <c:v>0.435</c:v>
                </c:pt>
                <c:pt idx="2">
                  <c:v>0.54200000000000004</c:v>
                </c:pt>
                <c:pt idx="3">
                  <c:v>0.61899999999999999</c:v>
                </c:pt>
                <c:pt idx="4">
                  <c:v>0.65300000000000002</c:v>
                </c:pt>
                <c:pt idx="5">
                  <c:v>0.68100000000000005</c:v>
                </c:pt>
                <c:pt idx="6">
                  <c:v>0.69799999999999995</c:v>
                </c:pt>
                <c:pt idx="7">
                  <c:v>0.72199999999999998</c:v>
                </c:pt>
                <c:pt idx="8">
                  <c:v>0.74299999999999999</c:v>
                </c:pt>
                <c:pt idx="9">
                  <c:v>0.753</c:v>
                </c:pt>
                <c:pt idx="10">
                  <c:v>0.76300000000000001</c:v>
                </c:pt>
                <c:pt idx="11">
                  <c:v>0.76800000000000002</c:v>
                </c:pt>
                <c:pt idx="12">
                  <c:v>0.77400000000000002</c:v>
                </c:pt>
                <c:pt idx="13">
                  <c:v>0.78400000000000003</c:v>
                </c:pt>
                <c:pt idx="14">
                  <c:v>0.78900000000000003</c:v>
                </c:pt>
                <c:pt idx="15">
                  <c:v>0.79400000000000004</c:v>
                </c:pt>
                <c:pt idx="16">
                  <c:v>0.8</c:v>
                </c:pt>
                <c:pt idx="17">
                  <c:v>0.80700000000000005</c:v>
                </c:pt>
                <c:pt idx="18">
                  <c:v>0.80400000000000005</c:v>
                </c:pt>
                <c:pt idx="19">
                  <c:v>0.80900000000000005</c:v>
                </c:pt>
                <c:pt idx="20">
                  <c:v>0.81100000000000005</c:v>
                </c:pt>
                <c:pt idx="21">
                  <c:v>0.81499999999999995</c:v>
                </c:pt>
                <c:pt idx="22">
                  <c:v>0.81699999999999995</c:v>
                </c:pt>
                <c:pt idx="23">
                  <c:v>0.81899999999999995</c:v>
                </c:pt>
                <c:pt idx="24">
                  <c:v>0.82499999999999996</c:v>
                </c:pt>
                <c:pt idx="25">
                  <c:v>0.82199999999999995</c:v>
                </c:pt>
                <c:pt idx="26">
                  <c:v>0.82499999999999996</c:v>
                </c:pt>
                <c:pt idx="27">
                  <c:v>0.82899999999999996</c:v>
                </c:pt>
                <c:pt idx="28">
                  <c:v>0.82899999999999996</c:v>
                </c:pt>
                <c:pt idx="29">
                  <c:v>0.83199999999999996</c:v>
                </c:pt>
                <c:pt idx="30">
                  <c:v>0.83599999999999997</c:v>
                </c:pt>
                <c:pt idx="31">
                  <c:v>0.83399999999999996</c:v>
                </c:pt>
                <c:pt idx="32">
                  <c:v>0.83099999999999996</c:v>
                </c:pt>
                <c:pt idx="33">
                  <c:v>0.83799999999999997</c:v>
                </c:pt>
                <c:pt idx="34">
                  <c:v>0.83799999999999997</c:v>
                </c:pt>
                <c:pt idx="35">
                  <c:v>0.84</c:v>
                </c:pt>
                <c:pt idx="36">
                  <c:v>0.83799999999999997</c:v>
                </c:pt>
                <c:pt idx="37">
                  <c:v>0.84299999999999997</c:v>
                </c:pt>
                <c:pt idx="38">
                  <c:v>0.83799999999999997</c:v>
                </c:pt>
                <c:pt idx="39">
                  <c:v>0.84</c:v>
                </c:pt>
                <c:pt idx="40">
                  <c:v>0.84099999999999997</c:v>
                </c:pt>
                <c:pt idx="41">
                  <c:v>0.84499999999999997</c:v>
                </c:pt>
                <c:pt idx="42">
                  <c:v>0.84499999999999997</c:v>
                </c:pt>
                <c:pt idx="43">
                  <c:v>0.84499999999999997</c:v>
                </c:pt>
                <c:pt idx="44">
                  <c:v>0.84499999999999997</c:v>
                </c:pt>
                <c:pt idx="45">
                  <c:v>0.84699999999999998</c:v>
                </c:pt>
                <c:pt idx="46">
                  <c:v>0.84599999999999997</c:v>
                </c:pt>
                <c:pt idx="47">
                  <c:v>0.84899999999999998</c:v>
                </c:pt>
                <c:pt idx="48">
                  <c:v>0.84699999999999998</c:v>
                </c:pt>
                <c:pt idx="49">
                  <c:v>0.85099999999999998</c:v>
                </c:pt>
                <c:pt idx="50">
                  <c:v>0.84899999999999998</c:v>
                </c:pt>
                <c:pt idx="51">
                  <c:v>0.85399999999999998</c:v>
                </c:pt>
                <c:pt idx="52">
                  <c:v>0.85199999999999998</c:v>
                </c:pt>
                <c:pt idx="53">
                  <c:v>0.84899999999999998</c:v>
                </c:pt>
                <c:pt idx="54">
                  <c:v>0.84899999999999998</c:v>
                </c:pt>
                <c:pt idx="55">
                  <c:v>0.85299999999999998</c:v>
                </c:pt>
                <c:pt idx="56">
                  <c:v>0.85199999999999998</c:v>
                </c:pt>
                <c:pt idx="57">
                  <c:v>0.84899999999999998</c:v>
                </c:pt>
                <c:pt idx="58">
                  <c:v>0.85199999999999998</c:v>
                </c:pt>
                <c:pt idx="59">
                  <c:v>0.85299999999999998</c:v>
                </c:pt>
                <c:pt idx="60">
                  <c:v>0.85099999999999998</c:v>
                </c:pt>
                <c:pt idx="61">
                  <c:v>0.85499999999999998</c:v>
                </c:pt>
                <c:pt idx="62">
                  <c:v>0.85299999999999998</c:v>
                </c:pt>
                <c:pt idx="63">
                  <c:v>0.85599999999999998</c:v>
                </c:pt>
                <c:pt idx="64">
                  <c:v>0.85399999999999998</c:v>
                </c:pt>
                <c:pt idx="65">
                  <c:v>0.85</c:v>
                </c:pt>
                <c:pt idx="66">
                  <c:v>0.85499999999999998</c:v>
                </c:pt>
                <c:pt idx="67">
                  <c:v>0.85499999999999998</c:v>
                </c:pt>
                <c:pt idx="68">
                  <c:v>0.85499999999999998</c:v>
                </c:pt>
                <c:pt idx="69">
                  <c:v>0.85299999999999998</c:v>
                </c:pt>
                <c:pt idx="70">
                  <c:v>0.85299999999999998</c:v>
                </c:pt>
                <c:pt idx="71">
                  <c:v>0.85799999999999998</c:v>
                </c:pt>
                <c:pt idx="72">
                  <c:v>0.85599999999999998</c:v>
                </c:pt>
                <c:pt idx="73">
                  <c:v>0.85099999999999998</c:v>
                </c:pt>
                <c:pt idx="74">
                  <c:v>0.85599999999999998</c:v>
                </c:pt>
                <c:pt idx="75">
                  <c:v>0.85099999999999998</c:v>
                </c:pt>
                <c:pt idx="76">
                  <c:v>0.85699999999999998</c:v>
                </c:pt>
                <c:pt idx="77">
                  <c:v>0.85799999999999998</c:v>
                </c:pt>
                <c:pt idx="78">
                  <c:v>0.85599999999999998</c:v>
                </c:pt>
                <c:pt idx="79">
                  <c:v>0.85499999999999998</c:v>
                </c:pt>
              </c:numCache>
            </c:numRef>
          </c:val>
          <c:smooth val="0"/>
          <c:extLst>
            <c:ext xmlns:c16="http://schemas.microsoft.com/office/drawing/2014/chart" uri="{C3380CC4-5D6E-409C-BE32-E72D297353CC}">
              <c16:uniqueId val="{00000001-2D27-A743-9F14-F5514FDFB3FE}"/>
            </c:ext>
          </c:extLst>
        </c:ser>
        <c:ser>
          <c:idx val="2"/>
          <c:order val="2"/>
          <c:tx>
            <c:strRef>
              <c:f>'EfficientNet_Cifar10&amp;comparison'!$F$1</c:f>
              <c:strCache>
                <c:ptCount val="1"/>
                <c:pt idx="0">
                  <c:v>CNN</c:v>
                </c:pt>
              </c:strCache>
            </c:strRef>
          </c:tx>
          <c:spPr>
            <a:ln w="22225" cap="rnd" cmpd="sng" algn="ctr">
              <a:solidFill>
                <a:schemeClr val="accent3"/>
              </a:solidFill>
              <a:round/>
            </a:ln>
            <a:effectLst/>
          </c:spPr>
          <c:marker>
            <c:symbol val="none"/>
          </c:marker>
          <c:val>
            <c:numRef>
              <c:f>'EfficientNet_Cifar10&amp;comparison'!$F$2:$F$81</c:f>
              <c:numCache>
                <c:formatCode>General</c:formatCode>
                <c:ptCount val="80"/>
                <c:pt idx="0">
                  <c:v>0.3345000147819519</c:v>
                </c:pt>
                <c:pt idx="1">
                  <c:v>0.42809998989105219</c:v>
                </c:pt>
                <c:pt idx="2">
                  <c:v>0.60159999132156372</c:v>
                </c:pt>
                <c:pt idx="3">
                  <c:v>0.5745999813079834</c:v>
                </c:pt>
                <c:pt idx="4">
                  <c:v>0.60680001974105835</c:v>
                </c:pt>
                <c:pt idx="5">
                  <c:v>0.633899986743927</c:v>
                </c:pt>
                <c:pt idx="6">
                  <c:v>0.54030001163482666</c:v>
                </c:pt>
                <c:pt idx="7">
                  <c:v>0.65770000219345093</c:v>
                </c:pt>
                <c:pt idx="8">
                  <c:v>0.67170000076293945</c:v>
                </c:pt>
                <c:pt idx="9">
                  <c:v>0.66610002517700195</c:v>
                </c:pt>
                <c:pt idx="10">
                  <c:v>0.73009997606277466</c:v>
                </c:pt>
                <c:pt idx="11">
                  <c:v>0.70560002326965332</c:v>
                </c:pt>
                <c:pt idx="12">
                  <c:v>0.71549999713897705</c:v>
                </c:pt>
                <c:pt idx="13">
                  <c:v>0.71429997682571411</c:v>
                </c:pt>
                <c:pt idx="14">
                  <c:v>0.71749997138977051</c:v>
                </c:pt>
                <c:pt idx="15">
                  <c:v>0.70920002460479736</c:v>
                </c:pt>
                <c:pt idx="16">
                  <c:v>0.75599998235702515</c:v>
                </c:pt>
                <c:pt idx="17">
                  <c:v>0.71539998054504395</c:v>
                </c:pt>
                <c:pt idx="18">
                  <c:v>0.63529998064041138</c:v>
                </c:pt>
                <c:pt idx="19">
                  <c:v>0.6535000205039978</c:v>
                </c:pt>
                <c:pt idx="20">
                  <c:v>0.79640001058578491</c:v>
                </c:pt>
                <c:pt idx="21">
                  <c:v>0.79809999465942383</c:v>
                </c:pt>
                <c:pt idx="22">
                  <c:v>0.79640001058578491</c:v>
                </c:pt>
                <c:pt idx="23">
                  <c:v>0.79500001668930054</c:v>
                </c:pt>
                <c:pt idx="24">
                  <c:v>0.79479998350143433</c:v>
                </c:pt>
                <c:pt idx="25">
                  <c:v>0.80479997396469116</c:v>
                </c:pt>
                <c:pt idx="26">
                  <c:v>0.7742999792098999</c:v>
                </c:pt>
                <c:pt idx="27">
                  <c:v>0.80769997835159302</c:v>
                </c:pt>
                <c:pt idx="28">
                  <c:v>0.80489999055862427</c:v>
                </c:pt>
                <c:pt idx="29">
                  <c:v>0.80180001258850098</c:v>
                </c:pt>
                <c:pt idx="30">
                  <c:v>0.75300002098083496</c:v>
                </c:pt>
                <c:pt idx="31">
                  <c:v>0.77480000257492065</c:v>
                </c:pt>
                <c:pt idx="32">
                  <c:v>0.77480000257492065</c:v>
                </c:pt>
                <c:pt idx="33">
                  <c:v>0.81080001592636108</c:v>
                </c:pt>
                <c:pt idx="34">
                  <c:v>0.81790000200271606</c:v>
                </c:pt>
                <c:pt idx="35">
                  <c:v>0.82179999351501465</c:v>
                </c:pt>
                <c:pt idx="36">
                  <c:v>0.81879997253417969</c:v>
                </c:pt>
                <c:pt idx="37">
                  <c:v>0.8101000189781189</c:v>
                </c:pt>
                <c:pt idx="38">
                  <c:v>0.81129997968673706</c:v>
                </c:pt>
                <c:pt idx="39">
                  <c:v>0.79680001735687256</c:v>
                </c:pt>
                <c:pt idx="40">
                  <c:v>0.82109999656677246</c:v>
                </c:pt>
                <c:pt idx="41">
                  <c:v>0.803600013256073</c:v>
                </c:pt>
                <c:pt idx="42">
                  <c:v>0.81019997596740723</c:v>
                </c:pt>
                <c:pt idx="43">
                  <c:v>0.78630000352859497</c:v>
                </c:pt>
                <c:pt idx="44">
                  <c:v>0.83130002021789551</c:v>
                </c:pt>
                <c:pt idx="45">
                  <c:v>0.82730001211166382</c:v>
                </c:pt>
                <c:pt idx="46">
                  <c:v>0.83660000562667847</c:v>
                </c:pt>
                <c:pt idx="47">
                  <c:v>0.82849997282028198</c:v>
                </c:pt>
                <c:pt idx="48">
                  <c:v>0.83579999208450317</c:v>
                </c:pt>
                <c:pt idx="49">
                  <c:v>0.83240002393722534</c:v>
                </c:pt>
                <c:pt idx="50">
                  <c:v>0.83370000123977661</c:v>
                </c:pt>
                <c:pt idx="51">
                  <c:v>0.83710002899169922</c:v>
                </c:pt>
                <c:pt idx="52">
                  <c:v>0.83700001239776611</c:v>
                </c:pt>
                <c:pt idx="53">
                  <c:v>0.83429998159408569</c:v>
                </c:pt>
                <c:pt idx="54">
                  <c:v>0.84039998054504395</c:v>
                </c:pt>
                <c:pt idx="55">
                  <c:v>0.83240002393722534</c:v>
                </c:pt>
                <c:pt idx="56">
                  <c:v>0.83279997110366821</c:v>
                </c:pt>
                <c:pt idx="57">
                  <c:v>0.8432999849319458</c:v>
                </c:pt>
                <c:pt idx="58">
                  <c:v>0.84710001945495605</c:v>
                </c:pt>
                <c:pt idx="59">
                  <c:v>0.83499997854232788</c:v>
                </c:pt>
                <c:pt idx="60">
                  <c:v>0.84530001878738403</c:v>
                </c:pt>
                <c:pt idx="61">
                  <c:v>0.83890002965927124</c:v>
                </c:pt>
                <c:pt idx="62">
                  <c:v>0.84409999847412109</c:v>
                </c:pt>
                <c:pt idx="63">
                  <c:v>0.84289997816085815</c:v>
                </c:pt>
                <c:pt idx="64">
                  <c:v>0.85039997100830078</c:v>
                </c:pt>
                <c:pt idx="65">
                  <c:v>0.84579998254776001</c:v>
                </c:pt>
                <c:pt idx="66">
                  <c:v>0.84859997034072876</c:v>
                </c:pt>
                <c:pt idx="67">
                  <c:v>0.85460001230239868</c:v>
                </c:pt>
                <c:pt idx="68">
                  <c:v>0.84500002861022949</c:v>
                </c:pt>
                <c:pt idx="69">
                  <c:v>0.85240000486373901</c:v>
                </c:pt>
                <c:pt idx="70">
                  <c:v>0.84930002689361572</c:v>
                </c:pt>
                <c:pt idx="71">
                  <c:v>0.84810000658035278</c:v>
                </c:pt>
                <c:pt idx="72">
                  <c:v>0.85210001468658447</c:v>
                </c:pt>
                <c:pt idx="73">
                  <c:v>0.84069997072219849</c:v>
                </c:pt>
                <c:pt idx="74">
                  <c:v>0.85449999570846558</c:v>
                </c:pt>
                <c:pt idx="75">
                  <c:v>0.85180002450942993</c:v>
                </c:pt>
                <c:pt idx="76">
                  <c:v>0.84869998693466187</c:v>
                </c:pt>
                <c:pt idx="77">
                  <c:v>0.8497999906539917</c:v>
                </c:pt>
                <c:pt idx="78">
                  <c:v>0.84799998998641968</c:v>
                </c:pt>
                <c:pt idx="79">
                  <c:v>0.85170000791549683</c:v>
                </c:pt>
              </c:numCache>
            </c:numRef>
          </c:val>
          <c:smooth val="0"/>
          <c:extLst>
            <c:ext xmlns:c16="http://schemas.microsoft.com/office/drawing/2014/chart" uri="{C3380CC4-5D6E-409C-BE32-E72D297353CC}">
              <c16:uniqueId val="{00000002-2D27-A743-9F14-F5514FDFB3FE}"/>
            </c:ext>
          </c:extLst>
        </c:ser>
        <c:dLbls>
          <c:showLegendKey val="0"/>
          <c:showVal val="0"/>
          <c:showCatName val="0"/>
          <c:showSerName val="0"/>
          <c:showPercent val="0"/>
          <c:showBubbleSize val="0"/>
        </c:dLbls>
        <c:smooth val="0"/>
        <c:axId val="1183407360"/>
        <c:axId val="1183415248"/>
      </c:lineChart>
      <c:catAx>
        <c:axId val="1183407360"/>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zh-CN"/>
          </a:p>
        </c:txPr>
        <c:crossAx val="1183415248"/>
        <c:crosses val="autoZero"/>
        <c:auto val="1"/>
        <c:lblAlgn val="ctr"/>
        <c:lblOffset val="100"/>
        <c:noMultiLvlLbl val="0"/>
      </c:catAx>
      <c:valAx>
        <c:axId val="1183415248"/>
        <c:scaling>
          <c:orientation val="minMax"/>
          <c:min val="0.30000000000000004"/>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validation accuracy</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zh-CN"/>
          </a:p>
        </c:txPr>
        <c:crossAx val="1183407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00756218905471"/>
          <c:y val="8.7247987420794301E-2"/>
          <c:w val="0.77619144278606966"/>
          <c:h val="0.77235403983354689"/>
        </c:manualLayout>
      </c:layout>
      <c:lineChart>
        <c:grouping val="standard"/>
        <c:varyColors val="0"/>
        <c:ser>
          <c:idx val="1"/>
          <c:order val="0"/>
          <c:tx>
            <c:strRef>
              <c:f>EfficientNet_Cifar100!$B$1</c:f>
              <c:strCache>
                <c:ptCount val="1"/>
                <c:pt idx="0">
                  <c:v>Train_accuracy</c:v>
                </c:pt>
              </c:strCache>
            </c:strRef>
          </c:tx>
          <c:spPr>
            <a:ln w="22225" cap="rnd" cmpd="sng" algn="ctr">
              <a:solidFill>
                <a:srgbClr val="114577"/>
              </a:solidFill>
              <a:round/>
            </a:ln>
            <a:effectLst/>
          </c:spPr>
          <c:marker>
            <c:symbol val="none"/>
          </c:marker>
          <c:val>
            <c:numRef>
              <c:f>EfficientNet_Cifar100!$B$2:$B$101</c:f>
              <c:numCache>
                <c:formatCode>General</c:formatCode>
                <c:ptCount val="100"/>
                <c:pt idx="0">
                  <c:v>5.5E-2</c:v>
                </c:pt>
                <c:pt idx="1">
                  <c:v>0.11046</c:v>
                </c:pt>
                <c:pt idx="2">
                  <c:v>0.16868</c:v>
                </c:pt>
                <c:pt idx="3">
                  <c:v>0.23080000000000001</c:v>
                </c:pt>
                <c:pt idx="4">
                  <c:v>0.28039999999999998</c:v>
                </c:pt>
                <c:pt idx="5">
                  <c:v>0.32025999999999999</c:v>
                </c:pt>
                <c:pt idx="6">
                  <c:v>0.35226000000000002</c:v>
                </c:pt>
                <c:pt idx="7">
                  <c:v>0.3831</c:v>
                </c:pt>
                <c:pt idx="8">
                  <c:v>0.40823999999999999</c:v>
                </c:pt>
                <c:pt idx="9">
                  <c:v>0.42880000000000001</c:v>
                </c:pt>
                <c:pt idx="10">
                  <c:v>0.44844000000000001</c:v>
                </c:pt>
                <c:pt idx="11">
                  <c:v>0.46557999999999999</c:v>
                </c:pt>
                <c:pt idx="12">
                  <c:v>0.47932000000000002</c:v>
                </c:pt>
                <c:pt idx="13">
                  <c:v>0.49496000000000001</c:v>
                </c:pt>
                <c:pt idx="14">
                  <c:v>0.5101</c:v>
                </c:pt>
                <c:pt idx="15">
                  <c:v>0.52185999999999999</c:v>
                </c:pt>
                <c:pt idx="16">
                  <c:v>0.53186</c:v>
                </c:pt>
                <c:pt idx="17">
                  <c:v>0.54181999999999997</c:v>
                </c:pt>
                <c:pt idx="18">
                  <c:v>0.55152000000000001</c:v>
                </c:pt>
                <c:pt idx="19">
                  <c:v>0.55920000000000003</c:v>
                </c:pt>
                <c:pt idx="20">
                  <c:v>0.56647999999999998</c:v>
                </c:pt>
                <c:pt idx="21">
                  <c:v>0.57852000000000003</c:v>
                </c:pt>
                <c:pt idx="22">
                  <c:v>0.58343999999999996</c:v>
                </c:pt>
                <c:pt idx="23">
                  <c:v>0.59043999999999996</c:v>
                </c:pt>
                <c:pt idx="24">
                  <c:v>0.60328000000000004</c:v>
                </c:pt>
                <c:pt idx="25">
                  <c:v>0.60906000000000005</c:v>
                </c:pt>
                <c:pt idx="26">
                  <c:v>0.61343999999999999</c:v>
                </c:pt>
                <c:pt idx="27">
                  <c:v>0.61995999999999996</c:v>
                </c:pt>
                <c:pt idx="28">
                  <c:v>0.62434000000000001</c:v>
                </c:pt>
                <c:pt idx="29">
                  <c:v>0.63112000000000001</c:v>
                </c:pt>
                <c:pt idx="30">
                  <c:v>0.63736000000000004</c:v>
                </c:pt>
                <c:pt idx="31">
                  <c:v>0.64002000000000003</c:v>
                </c:pt>
                <c:pt idx="32">
                  <c:v>0.64790000000000003</c:v>
                </c:pt>
                <c:pt idx="33">
                  <c:v>0.65207999999999999</c:v>
                </c:pt>
                <c:pt idx="34">
                  <c:v>0.65566000000000002</c:v>
                </c:pt>
                <c:pt idx="35">
                  <c:v>0.65973999999999999</c:v>
                </c:pt>
                <c:pt idx="36">
                  <c:v>0.66427999999999998</c:v>
                </c:pt>
                <c:pt idx="37">
                  <c:v>0.66908000000000001</c:v>
                </c:pt>
                <c:pt idx="38">
                  <c:v>0.67112000000000005</c:v>
                </c:pt>
                <c:pt idx="39">
                  <c:v>0.67886000000000002</c:v>
                </c:pt>
                <c:pt idx="40">
                  <c:v>0.68191999999999997</c:v>
                </c:pt>
                <c:pt idx="41">
                  <c:v>0.68347999999999998</c:v>
                </c:pt>
                <c:pt idx="42">
                  <c:v>0.68681999999999999</c:v>
                </c:pt>
                <c:pt idx="43">
                  <c:v>0.69184000000000001</c:v>
                </c:pt>
                <c:pt idx="44">
                  <c:v>0.69521999999999995</c:v>
                </c:pt>
                <c:pt idx="45">
                  <c:v>0.69801999999999997</c:v>
                </c:pt>
                <c:pt idx="46">
                  <c:v>0.70064000000000004</c:v>
                </c:pt>
                <c:pt idx="47">
                  <c:v>0.70050000000000001</c:v>
                </c:pt>
                <c:pt idx="48">
                  <c:v>0.71075999999999995</c:v>
                </c:pt>
                <c:pt idx="49">
                  <c:v>0.71084000000000003</c:v>
                </c:pt>
                <c:pt idx="50">
                  <c:v>0.71497999999999995</c:v>
                </c:pt>
                <c:pt idx="51">
                  <c:v>0.71777999999999997</c:v>
                </c:pt>
                <c:pt idx="52">
                  <c:v>0.72058</c:v>
                </c:pt>
                <c:pt idx="53">
                  <c:v>0.72209999999999996</c:v>
                </c:pt>
                <c:pt idx="54">
                  <c:v>0.72355999999999998</c:v>
                </c:pt>
                <c:pt idx="55">
                  <c:v>0.72826000000000002</c:v>
                </c:pt>
                <c:pt idx="56">
                  <c:v>0.72789999999999999</c:v>
                </c:pt>
                <c:pt idx="57">
                  <c:v>0.73114000000000001</c:v>
                </c:pt>
                <c:pt idx="58">
                  <c:v>0.73650000000000004</c:v>
                </c:pt>
                <c:pt idx="59">
                  <c:v>0.73451999999999995</c:v>
                </c:pt>
                <c:pt idx="60">
                  <c:v>0.74128000000000005</c:v>
                </c:pt>
                <c:pt idx="61">
                  <c:v>0.74273999999999996</c:v>
                </c:pt>
                <c:pt idx="62">
                  <c:v>0.74463999999999997</c:v>
                </c:pt>
                <c:pt idx="63">
                  <c:v>0.74258000000000002</c:v>
                </c:pt>
                <c:pt idx="64">
                  <c:v>0.74592000000000003</c:v>
                </c:pt>
                <c:pt idx="65">
                  <c:v>0.75</c:v>
                </c:pt>
                <c:pt idx="66">
                  <c:v>0.753</c:v>
                </c:pt>
                <c:pt idx="67">
                  <c:v>0.75627999999999995</c:v>
                </c:pt>
                <c:pt idx="68">
                  <c:v>0.75368000000000002</c:v>
                </c:pt>
                <c:pt idx="69">
                  <c:v>0.75490000000000002</c:v>
                </c:pt>
                <c:pt idx="70">
                  <c:v>0.76127999999999996</c:v>
                </c:pt>
                <c:pt idx="71">
                  <c:v>0.75671999999999995</c:v>
                </c:pt>
                <c:pt idx="72">
                  <c:v>0.76029999999999998</c:v>
                </c:pt>
                <c:pt idx="73">
                  <c:v>0.76534000000000002</c:v>
                </c:pt>
                <c:pt idx="74">
                  <c:v>0.76348000000000005</c:v>
                </c:pt>
                <c:pt idx="75">
                  <c:v>0.7651</c:v>
                </c:pt>
                <c:pt idx="76">
                  <c:v>0.76659999999999995</c:v>
                </c:pt>
                <c:pt idx="77">
                  <c:v>0.76924000000000003</c:v>
                </c:pt>
                <c:pt idx="78">
                  <c:v>0.76848000000000005</c:v>
                </c:pt>
                <c:pt idx="79">
                  <c:v>0.77188000000000001</c:v>
                </c:pt>
                <c:pt idx="80">
                  <c:v>0.77346000000000004</c:v>
                </c:pt>
                <c:pt idx="81">
                  <c:v>0.77598</c:v>
                </c:pt>
                <c:pt idx="82">
                  <c:v>0.77393999999999996</c:v>
                </c:pt>
                <c:pt idx="83">
                  <c:v>0.77673999999999999</c:v>
                </c:pt>
                <c:pt idx="84">
                  <c:v>0.78032000000000001</c:v>
                </c:pt>
                <c:pt idx="85">
                  <c:v>0.77744000000000002</c:v>
                </c:pt>
                <c:pt idx="86">
                  <c:v>0.78176000000000001</c:v>
                </c:pt>
                <c:pt idx="87">
                  <c:v>0.78402000000000005</c:v>
                </c:pt>
                <c:pt idx="88">
                  <c:v>0.78312000000000004</c:v>
                </c:pt>
                <c:pt idx="89">
                  <c:v>0.78681999999999996</c:v>
                </c:pt>
                <c:pt idx="90">
                  <c:v>0.78832000000000002</c:v>
                </c:pt>
                <c:pt idx="91">
                  <c:v>0.78610000000000002</c:v>
                </c:pt>
                <c:pt idx="92">
                  <c:v>0.78778000000000004</c:v>
                </c:pt>
                <c:pt idx="93">
                  <c:v>0.79024000000000005</c:v>
                </c:pt>
                <c:pt idx="94">
                  <c:v>0.78993999999999998</c:v>
                </c:pt>
                <c:pt idx="95">
                  <c:v>0.79310000000000003</c:v>
                </c:pt>
                <c:pt idx="96">
                  <c:v>0.79186000000000001</c:v>
                </c:pt>
                <c:pt idx="97">
                  <c:v>0.79135999999999995</c:v>
                </c:pt>
                <c:pt idx="98">
                  <c:v>0.79271999999999998</c:v>
                </c:pt>
                <c:pt idx="99">
                  <c:v>0.79456000000000004</c:v>
                </c:pt>
              </c:numCache>
            </c:numRef>
          </c:val>
          <c:smooth val="0"/>
          <c:extLst>
            <c:ext xmlns:c16="http://schemas.microsoft.com/office/drawing/2014/chart" uri="{C3380CC4-5D6E-409C-BE32-E72D297353CC}">
              <c16:uniqueId val="{00000000-5C71-1448-9EAF-81E56CF7416B}"/>
            </c:ext>
          </c:extLst>
        </c:ser>
        <c:ser>
          <c:idx val="0"/>
          <c:order val="1"/>
          <c:tx>
            <c:strRef>
              <c:f>EfficientNet_Cifar100!$C$1</c:f>
              <c:strCache>
                <c:ptCount val="1"/>
                <c:pt idx="0">
                  <c:v>Val_accuray_top1</c:v>
                </c:pt>
              </c:strCache>
            </c:strRef>
          </c:tx>
          <c:spPr>
            <a:ln w="22225" cap="rnd" cmpd="sng" algn="ctr">
              <a:solidFill>
                <a:srgbClr val="EE7F42"/>
              </a:solidFill>
              <a:round/>
            </a:ln>
            <a:effectLst/>
          </c:spPr>
          <c:marker>
            <c:symbol val="none"/>
          </c:marker>
          <c:val>
            <c:numRef>
              <c:f>EfficientNet_Cifar100!$C$2:$C$101</c:f>
              <c:numCache>
                <c:formatCode>General</c:formatCode>
                <c:ptCount val="100"/>
                <c:pt idx="0">
                  <c:v>0.1</c:v>
                </c:pt>
                <c:pt idx="1">
                  <c:v>0.15840000000000001</c:v>
                </c:pt>
                <c:pt idx="2">
                  <c:v>0.2329</c:v>
                </c:pt>
                <c:pt idx="3">
                  <c:v>0.31509999999999999</c:v>
                </c:pt>
                <c:pt idx="4">
                  <c:v>0.35980000000000001</c:v>
                </c:pt>
                <c:pt idx="5">
                  <c:v>0.41160000000000002</c:v>
                </c:pt>
                <c:pt idx="6">
                  <c:v>0.43619999999999998</c:v>
                </c:pt>
                <c:pt idx="7">
                  <c:v>0.48099999999999998</c:v>
                </c:pt>
                <c:pt idx="8">
                  <c:v>0.48820000000000002</c:v>
                </c:pt>
                <c:pt idx="9">
                  <c:v>0.51200000000000001</c:v>
                </c:pt>
                <c:pt idx="10">
                  <c:v>0.53190000000000004</c:v>
                </c:pt>
                <c:pt idx="11">
                  <c:v>0.55789999999999995</c:v>
                </c:pt>
                <c:pt idx="12">
                  <c:v>0.57069999999999999</c:v>
                </c:pt>
                <c:pt idx="13">
                  <c:v>0.58460000000000001</c:v>
                </c:pt>
                <c:pt idx="14">
                  <c:v>0.58909999999999996</c:v>
                </c:pt>
                <c:pt idx="15">
                  <c:v>0.6018</c:v>
                </c:pt>
                <c:pt idx="16">
                  <c:v>0.61229999999999996</c:v>
                </c:pt>
                <c:pt idx="17">
                  <c:v>0.62009999999999998</c:v>
                </c:pt>
                <c:pt idx="18">
                  <c:v>0.63019999999999998</c:v>
                </c:pt>
                <c:pt idx="19">
                  <c:v>0.62949999999999995</c:v>
                </c:pt>
                <c:pt idx="20">
                  <c:v>0.64319999999999999</c:v>
                </c:pt>
                <c:pt idx="21">
                  <c:v>0.65290000000000004</c:v>
                </c:pt>
                <c:pt idx="22">
                  <c:v>0.65820000000000001</c:v>
                </c:pt>
                <c:pt idx="23">
                  <c:v>0.65680000000000005</c:v>
                </c:pt>
                <c:pt idx="24">
                  <c:v>0.66210000000000002</c:v>
                </c:pt>
                <c:pt idx="25">
                  <c:v>0.65910000000000002</c:v>
                </c:pt>
                <c:pt idx="26">
                  <c:v>0.65559999999999996</c:v>
                </c:pt>
                <c:pt idx="27">
                  <c:v>0.67330000000000001</c:v>
                </c:pt>
                <c:pt idx="28">
                  <c:v>0.67320000000000002</c:v>
                </c:pt>
                <c:pt idx="29">
                  <c:v>0.6825</c:v>
                </c:pt>
                <c:pt idx="30">
                  <c:v>0.68110000000000004</c:v>
                </c:pt>
                <c:pt idx="31">
                  <c:v>0.68459999999999999</c:v>
                </c:pt>
                <c:pt idx="32">
                  <c:v>0.68440000000000001</c:v>
                </c:pt>
                <c:pt idx="33">
                  <c:v>0.69189999999999996</c:v>
                </c:pt>
                <c:pt idx="34">
                  <c:v>0.6865</c:v>
                </c:pt>
                <c:pt idx="35">
                  <c:v>0.68610000000000004</c:v>
                </c:pt>
                <c:pt idx="36">
                  <c:v>0.68840000000000001</c:v>
                </c:pt>
                <c:pt idx="37">
                  <c:v>0.69110000000000005</c:v>
                </c:pt>
                <c:pt idx="38">
                  <c:v>0.69510000000000005</c:v>
                </c:pt>
                <c:pt idx="39">
                  <c:v>0.7</c:v>
                </c:pt>
                <c:pt idx="40">
                  <c:v>0.70109999999999995</c:v>
                </c:pt>
                <c:pt idx="41">
                  <c:v>0.69510000000000005</c:v>
                </c:pt>
                <c:pt idx="42">
                  <c:v>0.70650000000000002</c:v>
                </c:pt>
                <c:pt idx="43">
                  <c:v>0.70169999999999999</c:v>
                </c:pt>
                <c:pt idx="44">
                  <c:v>0.70330000000000004</c:v>
                </c:pt>
                <c:pt idx="45">
                  <c:v>0.70069999999999999</c:v>
                </c:pt>
                <c:pt idx="46">
                  <c:v>0.69989999999999997</c:v>
                </c:pt>
                <c:pt idx="47">
                  <c:v>0.70399999999999996</c:v>
                </c:pt>
                <c:pt idx="48">
                  <c:v>0.7</c:v>
                </c:pt>
                <c:pt idx="49">
                  <c:v>0.7026</c:v>
                </c:pt>
                <c:pt idx="50">
                  <c:v>0.70430000000000004</c:v>
                </c:pt>
                <c:pt idx="51">
                  <c:v>0.71130000000000004</c:v>
                </c:pt>
                <c:pt idx="52">
                  <c:v>0.70930000000000004</c:v>
                </c:pt>
                <c:pt idx="53">
                  <c:v>0.70199999999999996</c:v>
                </c:pt>
                <c:pt idx="54">
                  <c:v>0.70520000000000005</c:v>
                </c:pt>
                <c:pt idx="55">
                  <c:v>0.71199999999999997</c:v>
                </c:pt>
                <c:pt idx="56">
                  <c:v>0.70789999999999997</c:v>
                </c:pt>
                <c:pt idx="57">
                  <c:v>0.71560000000000001</c:v>
                </c:pt>
                <c:pt idx="58">
                  <c:v>0.70669999999999999</c:v>
                </c:pt>
                <c:pt idx="59">
                  <c:v>0.71189999999999998</c:v>
                </c:pt>
                <c:pt idx="60">
                  <c:v>0.71309999999999996</c:v>
                </c:pt>
                <c:pt idx="61">
                  <c:v>0.71660000000000001</c:v>
                </c:pt>
                <c:pt idx="62">
                  <c:v>0.71289999999999998</c:v>
                </c:pt>
                <c:pt idx="63">
                  <c:v>0.71630000000000005</c:v>
                </c:pt>
                <c:pt idx="64">
                  <c:v>0.71419999999999995</c:v>
                </c:pt>
                <c:pt idx="65">
                  <c:v>0.71970000000000001</c:v>
                </c:pt>
                <c:pt idx="66">
                  <c:v>0.72230000000000005</c:v>
                </c:pt>
                <c:pt idx="67">
                  <c:v>0.71779999999999999</c:v>
                </c:pt>
                <c:pt idx="68">
                  <c:v>0.71679999999999999</c:v>
                </c:pt>
                <c:pt idx="69">
                  <c:v>0.72099999999999997</c:v>
                </c:pt>
                <c:pt idx="70">
                  <c:v>0.72099999999999997</c:v>
                </c:pt>
                <c:pt idx="71">
                  <c:v>0.71760000000000002</c:v>
                </c:pt>
                <c:pt idx="72">
                  <c:v>0.72019999999999995</c:v>
                </c:pt>
                <c:pt idx="73">
                  <c:v>0.72460000000000002</c:v>
                </c:pt>
                <c:pt idx="74">
                  <c:v>0.72030000000000005</c:v>
                </c:pt>
                <c:pt idx="75">
                  <c:v>0.72360000000000002</c:v>
                </c:pt>
                <c:pt idx="76">
                  <c:v>0.72670000000000001</c:v>
                </c:pt>
                <c:pt idx="77">
                  <c:v>0.72270000000000001</c:v>
                </c:pt>
                <c:pt idx="78">
                  <c:v>0.72209999999999996</c:v>
                </c:pt>
                <c:pt idx="79">
                  <c:v>0.72350000000000003</c:v>
                </c:pt>
                <c:pt idx="80">
                  <c:v>0.72260000000000002</c:v>
                </c:pt>
                <c:pt idx="81">
                  <c:v>0.72770000000000001</c:v>
                </c:pt>
                <c:pt idx="82">
                  <c:v>0.72550000000000003</c:v>
                </c:pt>
                <c:pt idx="83">
                  <c:v>0.72209999999999996</c:v>
                </c:pt>
                <c:pt idx="84">
                  <c:v>0.72789999999999999</c:v>
                </c:pt>
                <c:pt idx="85">
                  <c:v>0.7238</c:v>
                </c:pt>
                <c:pt idx="86">
                  <c:v>0.72170000000000001</c:v>
                </c:pt>
                <c:pt idx="87">
                  <c:v>0.72889999999999999</c:v>
                </c:pt>
                <c:pt idx="88">
                  <c:v>0.72470000000000001</c:v>
                </c:pt>
                <c:pt idx="89">
                  <c:v>0.73519999999999996</c:v>
                </c:pt>
                <c:pt idx="90">
                  <c:v>0.72809999999999997</c:v>
                </c:pt>
                <c:pt idx="91">
                  <c:v>0.72619999999999996</c:v>
                </c:pt>
                <c:pt idx="92">
                  <c:v>0.72909999999999997</c:v>
                </c:pt>
                <c:pt idx="93">
                  <c:v>0.72850000000000004</c:v>
                </c:pt>
                <c:pt idx="94">
                  <c:v>0.72809999999999997</c:v>
                </c:pt>
                <c:pt idx="95">
                  <c:v>0.72619999999999996</c:v>
                </c:pt>
                <c:pt idx="96">
                  <c:v>0.72209999999999996</c:v>
                </c:pt>
                <c:pt idx="97">
                  <c:v>0.73280000000000001</c:v>
                </c:pt>
                <c:pt idx="98">
                  <c:v>0.72589999999999999</c:v>
                </c:pt>
                <c:pt idx="99">
                  <c:v>0.73519999999999996</c:v>
                </c:pt>
              </c:numCache>
            </c:numRef>
          </c:val>
          <c:smooth val="0"/>
          <c:extLst>
            <c:ext xmlns:c16="http://schemas.microsoft.com/office/drawing/2014/chart" uri="{C3380CC4-5D6E-409C-BE32-E72D297353CC}">
              <c16:uniqueId val="{00000001-5C71-1448-9EAF-81E56CF7416B}"/>
            </c:ext>
          </c:extLst>
        </c:ser>
        <c:dLbls>
          <c:showLegendKey val="0"/>
          <c:showVal val="0"/>
          <c:showCatName val="0"/>
          <c:showSerName val="0"/>
          <c:showPercent val="0"/>
          <c:showBubbleSize val="0"/>
        </c:dLbls>
        <c:smooth val="0"/>
        <c:axId val="1204053472"/>
        <c:axId val="1193371488"/>
      </c:lineChart>
      <c:catAx>
        <c:axId val="1204053472"/>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zh-CN"/>
          </a:p>
        </c:txPr>
        <c:crossAx val="1193371488"/>
        <c:crosses val="autoZero"/>
        <c:auto val="1"/>
        <c:lblAlgn val="ctr"/>
        <c:lblOffset val="100"/>
        <c:noMultiLvlLbl val="0"/>
      </c:catAx>
      <c:valAx>
        <c:axId val="1193371488"/>
        <c:scaling>
          <c:orientation val="minMax"/>
        </c:scaling>
        <c:delete val="0"/>
        <c:axPos val="l"/>
        <c:title>
          <c:tx>
            <c:rich>
              <a:bodyPr rot="-5400000" spcFirstLastPara="1" vertOverflow="ellipsis" vert="horz" wrap="square" anchor="ctr" anchorCtr="1"/>
              <a:lstStyle/>
              <a:p>
                <a:pPr>
                  <a:defRPr sz="1800" b="0" i="0" u="none" strike="noStrike" kern="1200" cap="all" baseline="0">
                    <a:solidFill>
                      <a:schemeClr val="dk1">
                        <a:lumMod val="65000"/>
                        <a:lumOff val="35000"/>
                      </a:schemeClr>
                    </a:solidFill>
                    <a:latin typeface="+mn-lt"/>
                    <a:ea typeface="+mn-ea"/>
                    <a:cs typeface="+mn-cs"/>
                  </a:defRPr>
                </a:pPr>
                <a:r>
                  <a:rPr lang="en-US"/>
                  <a:t>VALIdation accuracy</a:t>
                </a:r>
              </a:p>
            </c:rich>
          </c:tx>
          <c:overlay val="0"/>
          <c:spPr>
            <a:noFill/>
            <a:ln>
              <a:noFill/>
            </a:ln>
            <a:effectLst/>
          </c:spPr>
          <c:txPr>
            <a:bodyPr rot="-5400000" spcFirstLastPara="1" vertOverflow="ellipsis" vert="horz" wrap="square" anchor="ctr" anchorCtr="1"/>
            <a:lstStyle/>
            <a:p>
              <a:pPr>
                <a:defRPr sz="1800" b="0" i="0" u="none" strike="noStrike" kern="1200" cap="all" baseline="0">
                  <a:solidFill>
                    <a:schemeClr val="dk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dk1">
                    <a:lumMod val="65000"/>
                    <a:lumOff val="35000"/>
                  </a:schemeClr>
                </a:solidFill>
                <a:latin typeface="+mn-lt"/>
                <a:ea typeface="+mn-ea"/>
                <a:cs typeface="+mn-cs"/>
              </a:defRPr>
            </a:pPr>
            <a:endParaRPr lang="zh-CN"/>
          </a:p>
        </c:txPr>
        <c:crossAx val="1204053472"/>
        <c:crosses val="autoZero"/>
        <c:crossBetween val="between"/>
      </c:valAx>
      <c:spPr>
        <a:noFill/>
        <a:ln>
          <a:noFill/>
        </a:ln>
        <a:effectLst/>
      </c:spPr>
    </c:plotArea>
    <c:legend>
      <c:legendPos val="t"/>
      <c:layout>
        <c:manualLayout>
          <c:xMode val="edge"/>
          <c:yMode val="edge"/>
          <c:x val="0.40786309572688378"/>
          <c:y val="0.65929557872053113"/>
          <c:w val="0.58227582089552243"/>
          <c:h val="0.179446528249862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r>
              <a:rPr lang="en-US" sz="2000" dirty="0" err="1">
                <a:solidFill>
                  <a:srgbClr val="114577"/>
                </a:solidFill>
              </a:rPr>
              <a:t>EfficientNet</a:t>
            </a:r>
            <a:r>
              <a:rPr lang="en-US" sz="2000" dirty="0">
                <a:solidFill>
                  <a:srgbClr val="114577"/>
                </a:solidFill>
              </a:rPr>
              <a:t> V.S. </a:t>
            </a:r>
            <a:r>
              <a:rPr lang="en-US" sz="2000" dirty="0" err="1">
                <a:solidFill>
                  <a:srgbClr val="114577"/>
                </a:solidFill>
              </a:rPr>
              <a:t>EfficientNet</a:t>
            </a:r>
            <a:r>
              <a:rPr lang="en-US" sz="2000" dirty="0">
                <a:solidFill>
                  <a:srgbClr val="114577"/>
                </a:solidFill>
              </a:rPr>
              <a:t> V2</a:t>
            </a:r>
          </a:p>
        </c:rich>
      </c:tx>
      <c:overlay val="0"/>
      <c:spPr>
        <a:noFill/>
        <a:ln>
          <a:noFill/>
        </a:ln>
        <a:effectLst/>
      </c:spPr>
      <c:txPr>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0"/>
          <c:order val="0"/>
          <c:tx>
            <c:v>EfficientNet</c:v>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Sheet1!$C$11:$C$17</c:f>
              <c:numCache>
                <c:formatCode>General</c:formatCode>
                <c:ptCount val="7"/>
                <c:pt idx="0">
                  <c:v>80</c:v>
                </c:pt>
                <c:pt idx="1">
                  <c:v>100</c:v>
                </c:pt>
                <c:pt idx="2">
                  <c:v>180</c:v>
                </c:pt>
                <c:pt idx="3">
                  <c:v>190</c:v>
                </c:pt>
                <c:pt idx="4">
                  <c:v>305</c:v>
                </c:pt>
                <c:pt idx="5">
                  <c:v>440</c:v>
                </c:pt>
                <c:pt idx="6">
                  <c:v>470</c:v>
                </c:pt>
              </c:numCache>
            </c:numRef>
          </c:cat>
          <c:val>
            <c:numRef>
              <c:f>Sheet1!$A$11:$A$17</c:f>
              <c:numCache>
                <c:formatCode>0%</c:formatCode>
                <c:ptCount val="7"/>
                <c:pt idx="1">
                  <c:v>0.83</c:v>
                </c:pt>
                <c:pt idx="2" formatCode="0.00%">
                  <c:v>0.83799999999999997</c:v>
                </c:pt>
                <c:pt idx="4" formatCode="0.00%">
                  <c:v>0.84650000000000003</c:v>
                </c:pt>
                <c:pt idx="6" formatCode="0.00%">
                  <c:v>0.84899999999999998</c:v>
                </c:pt>
              </c:numCache>
            </c:numRef>
          </c:val>
          <c:smooth val="0"/>
          <c:extLst>
            <c:ext xmlns:c16="http://schemas.microsoft.com/office/drawing/2014/chart" uri="{C3380CC4-5D6E-409C-BE32-E72D297353CC}">
              <c16:uniqueId val="{00000000-2771-AA41-AA1C-379A5036D0FD}"/>
            </c:ext>
          </c:extLst>
        </c:ser>
        <c:ser>
          <c:idx val="1"/>
          <c:order val="1"/>
          <c:tx>
            <c:v>EfficientNetV2</c:v>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Sheet1!$C$11:$C$17</c:f>
              <c:numCache>
                <c:formatCode>General</c:formatCode>
                <c:ptCount val="7"/>
                <c:pt idx="0">
                  <c:v>80</c:v>
                </c:pt>
                <c:pt idx="1">
                  <c:v>100</c:v>
                </c:pt>
                <c:pt idx="2">
                  <c:v>180</c:v>
                </c:pt>
                <c:pt idx="3">
                  <c:v>190</c:v>
                </c:pt>
                <c:pt idx="4">
                  <c:v>305</c:v>
                </c:pt>
                <c:pt idx="5">
                  <c:v>440</c:v>
                </c:pt>
                <c:pt idx="6">
                  <c:v>470</c:v>
                </c:pt>
              </c:numCache>
            </c:numRef>
          </c:cat>
          <c:val>
            <c:numRef>
              <c:f>Sheet1!$B$11:$B$17</c:f>
              <c:numCache>
                <c:formatCode>General</c:formatCode>
                <c:ptCount val="7"/>
                <c:pt idx="0" formatCode="0.00%">
                  <c:v>0.83850000000000002</c:v>
                </c:pt>
                <c:pt idx="3" formatCode="0.00%">
                  <c:v>0.85150000000000003</c:v>
                </c:pt>
                <c:pt idx="5" formatCode="0.00%">
                  <c:v>0.85699999999999998</c:v>
                </c:pt>
              </c:numCache>
            </c:numRef>
          </c:val>
          <c:smooth val="0"/>
          <c:extLst>
            <c:ext xmlns:c16="http://schemas.microsoft.com/office/drawing/2014/chart" uri="{C3380CC4-5D6E-409C-BE32-E72D297353CC}">
              <c16:uniqueId val="{00000001-2771-AA41-AA1C-379A5036D0FD}"/>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96213216"/>
        <c:axId val="1251922720"/>
      </c:lineChart>
      <c:catAx>
        <c:axId val="896213216"/>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STEPTIME</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1251922720"/>
        <c:crosses val="autoZero"/>
        <c:auto val="1"/>
        <c:lblAlgn val="ctr"/>
        <c:lblOffset val="100"/>
        <c:noMultiLvlLbl val="0"/>
      </c:catAx>
      <c:valAx>
        <c:axId val="1251922720"/>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ACCURACY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896213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r>
              <a:rPr lang="en-US" sz="2000">
                <a:solidFill>
                  <a:srgbClr val="114577"/>
                </a:solidFill>
              </a:rPr>
              <a:t>EfficientNet</a:t>
            </a:r>
            <a:r>
              <a:rPr lang="zh-CN" sz="2000">
                <a:solidFill>
                  <a:srgbClr val="114577"/>
                </a:solidFill>
              </a:rPr>
              <a:t> </a:t>
            </a:r>
            <a:r>
              <a:rPr lang="en-US" sz="2000">
                <a:solidFill>
                  <a:srgbClr val="114577"/>
                </a:solidFill>
              </a:rPr>
              <a:t>Accuracy Comparison</a:t>
            </a:r>
          </a:p>
        </c:rich>
      </c:tx>
      <c:overlay val="0"/>
      <c:spPr>
        <a:noFill/>
        <a:ln>
          <a:noFill/>
        </a:ln>
        <a:effectLst/>
      </c:spPr>
      <c:txPr>
        <a:bodyPr rot="0" spcFirstLastPara="1" vertOverflow="ellipsis" vert="horz" wrap="square" anchor="ctr" anchorCtr="1"/>
        <a:lstStyle/>
        <a:p>
          <a:pPr>
            <a:defRPr sz="2000" b="0" i="0" u="none" strike="noStrike" kern="1200" cap="none" spc="20" baseline="0">
              <a:solidFill>
                <a:srgbClr val="114577"/>
              </a:solidFill>
              <a:latin typeface="+mn-lt"/>
              <a:ea typeface="+mn-ea"/>
              <a:cs typeface="+mn-cs"/>
            </a:defRPr>
          </a:pPr>
          <a:endParaRPr lang="zh-CN"/>
        </a:p>
      </c:txPr>
    </c:title>
    <c:autoTitleDeleted val="0"/>
    <c:plotArea>
      <c:layout/>
      <c:lineChart>
        <c:grouping val="standard"/>
        <c:varyColors val="0"/>
        <c:ser>
          <c:idx val="0"/>
          <c:order val="0"/>
          <c:tx>
            <c:strRef>
              <c:f>'EfficientNetV.S.'!$C$1</c:f>
              <c:strCache>
                <c:ptCount val="1"/>
                <c:pt idx="0">
                  <c:v>V1_Val_acc</c:v>
                </c:pt>
              </c:strCache>
            </c:strRef>
          </c:tx>
          <c:spPr>
            <a:ln w="22225" cap="rnd" cmpd="sng" algn="ctr">
              <a:solidFill>
                <a:schemeClr val="accent1"/>
              </a:solidFill>
              <a:round/>
            </a:ln>
            <a:effectLst/>
          </c:spPr>
          <c:marker>
            <c:symbol val="none"/>
          </c:marker>
          <c:val>
            <c:numRef>
              <c:f>'EfficientNetV.S.'!$C$2:$C$81</c:f>
              <c:numCache>
                <c:formatCode>General</c:formatCode>
                <c:ptCount val="80"/>
                <c:pt idx="0">
                  <c:v>0.40989999999999999</c:v>
                </c:pt>
                <c:pt idx="1">
                  <c:v>0.57479999999999998</c:v>
                </c:pt>
                <c:pt idx="2">
                  <c:v>0.66069999999999995</c:v>
                </c:pt>
                <c:pt idx="3">
                  <c:v>0.73929999999999996</c:v>
                </c:pt>
                <c:pt idx="4">
                  <c:v>0.75190000000000001</c:v>
                </c:pt>
                <c:pt idx="5">
                  <c:v>0.78669999999999995</c:v>
                </c:pt>
                <c:pt idx="6">
                  <c:v>0.80410000000000004</c:v>
                </c:pt>
                <c:pt idx="7">
                  <c:v>0.80830000000000002</c:v>
                </c:pt>
                <c:pt idx="8">
                  <c:v>0.83520000000000005</c:v>
                </c:pt>
                <c:pt idx="9">
                  <c:v>0.82920000000000005</c:v>
                </c:pt>
                <c:pt idx="10">
                  <c:v>0.8337</c:v>
                </c:pt>
                <c:pt idx="11">
                  <c:v>0.8488</c:v>
                </c:pt>
                <c:pt idx="12">
                  <c:v>0.85929999999999995</c:v>
                </c:pt>
                <c:pt idx="13">
                  <c:v>0.86470000000000002</c:v>
                </c:pt>
                <c:pt idx="14">
                  <c:v>0.85780000000000001</c:v>
                </c:pt>
                <c:pt idx="15">
                  <c:v>0.87160000000000004</c:v>
                </c:pt>
                <c:pt idx="16">
                  <c:v>0.87719999999999998</c:v>
                </c:pt>
                <c:pt idx="17">
                  <c:v>0.88690000000000002</c:v>
                </c:pt>
                <c:pt idx="18">
                  <c:v>0.87450000000000006</c:v>
                </c:pt>
                <c:pt idx="19">
                  <c:v>0.89119999999999999</c:v>
                </c:pt>
                <c:pt idx="20">
                  <c:v>0.88570000000000004</c:v>
                </c:pt>
                <c:pt idx="21">
                  <c:v>0.89139999999999997</c:v>
                </c:pt>
                <c:pt idx="22">
                  <c:v>0.88839999999999997</c:v>
                </c:pt>
                <c:pt idx="23">
                  <c:v>0.8962</c:v>
                </c:pt>
                <c:pt idx="24">
                  <c:v>0.90249999999999997</c:v>
                </c:pt>
                <c:pt idx="25">
                  <c:v>0.89749999999999996</c:v>
                </c:pt>
                <c:pt idx="26">
                  <c:v>0.9002</c:v>
                </c:pt>
                <c:pt idx="27">
                  <c:v>0.90049999999999997</c:v>
                </c:pt>
                <c:pt idx="28">
                  <c:v>0.90629999999999999</c:v>
                </c:pt>
                <c:pt idx="29">
                  <c:v>0.90300000000000002</c:v>
                </c:pt>
                <c:pt idx="30">
                  <c:v>0.90310000000000001</c:v>
                </c:pt>
                <c:pt idx="31">
                  <c:v>0.90790000000000004</c:v>
                </c:pt>
                <c:pt idx="32">
                  <c:v>0.90759999999999996</c:v>
                </c:pt>
                <c:pt idx="33">
                  <c:v>0.9012</c:v>
                </c:pt>
                <c:pt idx="34">
                  <c:v>0.91239999999999999</c:v>
                </c:pt>
                <c:pt idx="35">
                  <c:v>0.91269999999999996</c:v>
                </c:pt>
                <c:pt idx="36">
                  <c:v>0.90869999999999995</c:v>
                </c:pt>
                <c:pt idx="37">
                  <c:v>0.91379999999999995</c:v>
                </c:pt>
                <c:pt idx="38">
                  <c:v>0.91320000000000001</c:v>
                </c:pt>
                <c:pt idx="39">
                  <c:v>0.9133</c:v>
                </c:pt>
                <c:pt idx="40">
                  <c:v>0.91539999999999999</c:v>
                </c:pt>
                <c:pt idx="41">
                  <c:v>0.91959999999999997</c:v>
                </c:pt>
                <c:pt idx="42">
                  <c:v>0.91410000000000002</c:v>
                </c:pt>
                <c:pt idx="43">
                  <c:v>0.91180000000000005</c:v>
                </c:pt>
                <c:pt idx="44">
                  <c:v>0.91490000000000005</c:v>
                </c:pt>
                <c:pt idx="45">
                  <c:v>0.91649999999999998</c:v>
                </c:pt>
                <c:pt idx="46">
                  <c:v>0.91969999999999996</c:v>
                </c:pt>
                <c:pt idx="47">
                  <c:v>0.91890000000000005</c:v>
                </c:pt>
                <c:pt idx="48">
                  <c:v>0.91869999999999996</c:v>
                </c:pt>
                <c:pt idx="49">
                  <c:v>0.91869999999999996</c:v>
                </c:pt>
                <c:pt idx="50">
                  <c:v>0.92159999999999997</c:v>
                </c:pt>
                <c:pt idx="51">
                  <c:v>0.92400000000000004</c:v>
                </c:pt>
                <c:pt idx="52">
                  <c:v>0.92169999999999996</c:v>
                </c:pt>
                <c:pt idx="53">
                  <c:v>0.91820000000000002</c:v>
                </c:pt>
                <c:pt idx="54">
                  <c:v>0.9153</c:v>
                </c:pt>
                <c:pt idx="55">
                  <c:v>0.92220000000000002</c:v>
                </c:pt>
                <c:pt idx="56">
                  <c:v>0.91790000000000005</c:v>
                </c:pt>
                <c:pt idx="57">
                  <c:v>0.92010000000000003</c:v>
                </c:pt>
                <c:pt idx="58">
                  <c:v>0.91600000000000004</c:v>
                </c:pt>
                <c:pt idx="59">
                  <c:v>0.92569999999999997</c:v>
                </c:pt>
                <c:pt idx="60">
                  <c:v>0.9204</c:v>
                </c:pt>
                <c:pt idx="61">
                  <c:v>0.92230000000000001</c:v>
                </c:pt>
                <c:pt idx="62">
                  <c:v>0.9274</c:v>
                </c:pt>
                <c:pt idx="63">
                  <c:v>0.92610000000000003</c:v>
                </c:pt>
                <c:pt idx="64">
                  <c:v>0.92589999999999995</c:v>
                </c:pt>
                <c:pt idx="65">
                  <c:v>0.92390000000000005</c:v>
                </c:pt>
                <c:pt idx="66">
                  <c:v>0.92779999999999996</c:v>
                </c:pt>
                <c:pt idx="67">
                  <c:v>0.92569999999999997</c:v>
                </c:pt>
                <c:pt idx="68">
                  <c:v>0.92059999999999997</c:v>
                </c:pt>
                <c:pt idx="69">
                  <c:v>0.92310000000000003</c:v>
                </c:pt>
                <c:pt idx="70">
                  <c:v>0.92659999999999998</c:v>
                </c:pt>
                <c:pt idx="71">
                  <c:v>0.92269999999999996</c:v>
                </c:pt>
                <c:pt idx="72">
                  <c:v>0.92559999999999998</c:v>
                </c:pt>
                <c:pt idx="73">
                  <c:v>0.92559999999999998</c:v>
                </c:pt>
                <c:pt idx="74">
                  <c:v>0.92379999999999995</c:v>
                </c:pt>
                <c:pt idx="75">
                  <c:v>0.92349999999999999</c:v>
                </c:pt>
                <c:pt idx="76">
                  <c:v>0.92520000000000002</c:v>
                </c:pt>
                <c:pt idx="77">
                  <c:v>0.92649999999999999</c:v>
                </c:pt>
                <c:pt idx="78">
                  <c:v>0.9284</c:v>
                </c:pt>
                <c:pt idx="79">
                  <c:v>0.92900000000000005</c:v>
                </c:pt>
              </c:numCache>
            </c:numRef>
          </c:val>
          <c:smooth val="0"/>
          <c:extLst>
            <c:ext xmlns:c16="http://schemas.microsoft.com/office/drawing/2014/chart" uri="{C3380CC4-5D6E-409C-BE32-E72D297353CC}">
              <c16:uniqueId val="{00000000-4BED-D242-B243-27616938ED42}"/>
            </c:ext>
          </c:extLst>
        </c:ser>
        <c:ser>
          <c:idx val="1"/>
          <c:order val="1"/>
          <c:tx>
            <c:strRef>
              <c:f>'EfficientNetV.S.'!$F$1</c:f>
              <c:strCache>
                <c:ptCount val="1"/>
                <c:pt idx="0">
                  <c:v>V2_Val_acc</c:v>
                </c:pt>
              </c:strCache>
            </c:strRef>
          </c:tx>
          <c:spPr>
            <a:ln w="22225" cap="rnd" cmpd="sng" algn="ctr">
              <a:solidFill>
                <a:schemeClr val="accent2"/>
              </a:solidFill>
              <a:round/>
            </a:ln>
            <a:effectLst/>
          </c:spPr>
          <c:marker>
            <c:symbol val="none"/>
          </c:marker>
          <c:val>
            <c:numRef>
              <c:f>'EfficientNetV.S.'!$F$2:$F$81</c:f>
              <c:numCache>
                <c:formatCode>General</c:formatCode>
                <c:ptCount val="80"/>
                <c:pt idx="0">
                  <c:v>0.41449999999999998</c:v>
                </c:pt>
                <c:pt idx="1">
                  <c:v>0.47910000000000003</c:v>
                </c:pt>
                <c:pt idx="2">
                  <c:v>0.59319999999999995</c:v>
                </c:pt>
                <c:pt idx="3">
                  <c:v>0.60819999999999996</c:v>
                </c:pt>
                <c:pt idx="4">
                  <c:v>0.66820000000000002</c:v>
                </c:pt>
                <c:pt idx="5">
                  <c:v>0.71830000000000005</c:v>
                </c:pt>
                <c:pt idx="6">
                  <c:v>0.73709999999999998</c:v>
                </c:pt>
                <c:pt idx="7">
                  <c:v>0.76119999999999999</c:v>
                </c:pt>
                <c:pt idx="8">
                  <c:v>0.78380000000000005</c:v>
                </c:pt>
                <c:pt idx="9">
                  <c:v>0.79720000000000002</c:v>
                </c:pt>
                <c:pt idx="10">
                  <c:v>0.80759999999999998</c:v>
                </c:pt>
                <c:pt idx="11">
                  <c:v>0.8276</c:v>
                </c:pt>
                <c:pt idx="12">
                  <c:v>0.82830000000000004</c:v>
                </c:pt>
                <c:pt idx="13">
                  <c:v>0.83050000000000002</c:v>
                </c:pt>
                <c:pt idx="14">
                  <c:v>0.85009999999999997</c:v>
                </c:pt>
                <c:pt idx="15">
                  <c:v>0.83979999999999999</c:v>
                </c:pt>
                <c:pt idx="16">
                  <c:v>0.85260000000000002</c:v>
                </c:pt>
                <c:pt idx="17">
                  <c:v>0.86219999999999997</c:v>
                </c:pt>
                <c:pt idx="18">
                  <c:v>0.87170000000000003</c:v>
                </c:pt>
                <c:pt idx="19">
                  <c:v>0.8679</c:v>
                </c:pt>
                <c:pt idx="20">
                  <c:v>0.86980000000000002</c:v>
                </c:pt>
                <c:pt idx="21">
                  <c:v>0.87370000000000003</c:v>
                </c:pt>
                <c:pt idx="22">
                  <c:v>0.88360000000000005</c:v>
                </c:pt>
                <c:pt idx="23">
                  <c:v>0.86980000000000002</c:v>
                </c:pt>
                <c:pt idx="24">
                  <c:v>0.88100000000000001</c:v>
                </c:pt>
                <c:pt idx="25">
                  <c:v>0.88360000000000005</c:v>
                </c:pt>
                <c:pt idx="26">
                  <c:v>0.88980000000000004</c:v>
                </c:pt>
                <c:pt idx="27">
                  <c:v>0.88949999999999996</c:v>
                </c:pt>
                <c:pt idx="28">
                  <c:v>0.88280000000000003</c:v>
                </c:pt>
                <c:pt idx="29">
                  <c:v>0.89680000000000004</c:v>
                </c:pt>
                <c:pt idx="30">
                  <c:v>0.89459999999999995</c:v>
                </c:pt>
                <c:pt idx="31">
                  <c:v>0.89649999999999996</c:v>
                </c:pt>
                <c:pt idx="32">
                  <c:v>0.88649999999999995</c:v>
                </c:pt>
                <c:pt idx="33">
                  <c:v>0.89290000000000003</c:v>
                </c:pt>
                <c:pt idx="34">
                  <c:v>0.90110000000000001</c:v>
                </c:pt>
                <c:pt idx="35">
                  <c:v>0.90600000000000003</c:v>
                </c:pt>
                <c:pt idx="36">
                  <c:v>0.89780000000000004</c:v>
                </c:pt>
                <c:pt idx="37">
                  <c:v>0.90239999999999998</c:v>
                </c:pt>
                <c:pt idx="38">
                  <c:v>0.90969999999999995</c:v>
                </c:pt>
                <c:pt idx="39">
                  <c:v>0.90990000000000004</c:v>
                </c:pt>
                <c:pt idx="40">
                  <c:v>0.90510000000000002</c:v>
                </c:pt>
                <c:pt idx="41">
                  <c:v>0.90659999999999996</c:v>
                </c:pt>
                <c:pt idx="42">
                  <c:v>0.90359999999999996</c:v>
                </c:pt>
                <c:pt idx="43">
                  <c:v>0.90810000000000002</c:v>
                </c:pt>
                <c:pt idx="44">
                  <c:v>0.91320000000000001</c:v>
                </c:pt>
                <c:pt idx="45">
                  <c:v>0.90990000000000004</c:v>
                </c:pt>
                <c:pt idx="46">
                  <c:v>0.91049999999999998</c:v>
                </c:pt>
                <c:pt idx="47">
                  <c:v>0.91059999999999997</c:v>
                </c:pt>
                <c:pt idx="48">
                  <c:v>0.91049999999999998</c:v>
                </c:pt>
                <c:pt idx="49">
                  <c:v>0.91279999999999994</c:v>
                </c:pt>
                <c:pt idx="50">
                  <c:v>0.91839999999999999</c:v>
                </c:pt>
                <c:pt idx="51">
                  <c:v>0.91620000000000001</c:v>
                </c:pt>
                <c:pt idx="52">
                  <c:v>0.90859999999999996</c:v>
                </c:pt>
                <c:pt idx="53">
                  <c:v>0.91749999999999998</c:v>
                </c:pt>
                <c:pt idx="54">
                  <c:v>0.91559999999999997</c:v>
                </c:pt>
                <c:pt idx="55">
                  <c:v>0.91969999999999996</c:v>
                </c:pt>
                <c:pt idx="56">
                  <c:v>0.92190000000000005</c:v>
                </c:pt>
                <c:pt idx="57">
                  <c:v>0.9194</c:v>
                </c:pt>
                <c:pt idx="58">
                  <c:v>0.92010000000000003</c:v>
                </c:pt>
                <c:pt idx="59">
                  <c:v>0.92349999999999999</c:v>
                </c:pt>
                <c:pt idx="60">
                  <c:v>0.91779999999999995</c:v>
                </c:pt>
                <c:pt idx="61">
                  <c:v>0.91969999999999996</c:v>
                </c:pt>
                <c:pt idx="62">
                  <c:v>0.91820000000000002</c:v>
                </c:pt>
                <c:pt idx="63">
                  <c:v>0.91320000000000001</c:v>
                </c:pt>
                <c:pt idx="64">
                  <c:v>0.91359999999999997</c:v>
                </c:pt>
                <c:pt idx="65">
                  <c:v>0.9214</c:v>
                </c:pt>
                <c:pt idx="66">
                  <c:v>0.92530000000000001</c:v>
                </c:pt>
                <c:pt idx="67">
                  <c:v>0.91949999999999998</c:v>
                </c:pt>
                <c:pt idx="68">
                  <c:v>0.92069999999999996</c:v>
                </c:pt>
                <c:pt idx="69">
                  <c:v>0.92100000000000004</c:v>
                </c:pt>
                <c:pt idx="70">
                  <c:v>0.9234</c:v>
                </c:pt>
                <c:pt idx="71">
                  <c:v>0.9234</c:v>
                </c:pt>
                <c:pt idx="72">
                  <c:v>0.92430000000000001</c:v>
                </c:pt>
                <c:pt idx="73">
                  <c:v>0.91830000000000001</c:v>
                </c:pt>
                <c:pt idx="74">
                  <c:v>0.91779999999999995</c:v>
                </c:pt>
                <c:pt idx="75">
                  <c:v>0.9264</c:v>
                </c:pt>
                <c:pt idx="76">
                  <c:v>0.92789999999999995</c:v>
                </c:pt>
                <c:pt idx="77">
                  <c:v>0.92449999999999999</c:v>
                </c:pt>
                <c:pt idx="78">
                  <c:v>0.92449999999999999</c:v>
                </c:pt>
                <c:pt idx="79">
                  <c:v>0.92549999999999999</c:v>
                </c:pt>
              </c:numCache>
            </c:numRef>
          </c:val>
          <c:smooth val="0"/>
          <c:extLst>
            <c:ext xmlns:c16="http://schemas.microsoft.com/office/drawing/2014/chart" uri="{C3380CC4-5D6E-409C-BE32-E72D297353CC}">
              <c16:uniqueId val="{00000001-4BED-D242-B243-27616938ED42}"/>
            </c:ext>
          </c:extLst>
        </c:ser>
        <c:dLbls>
          <c:showLegendKey val="0"/>
          <c:showVal val="0"/>
          <c:showCatName val="0"/>
          <c:showSerName val="0"/>
          <c:showPercent val="0"/>
          <c:showBubbleSize val="0"/>
        </c:dLbls>
        <c:smooth val="0"/>
        <c:axId val="483591327"/>
        <c:axId val="394916111"/>
      </c:lineChart>
      <c:catAx>
        <c:axId val="483591327"/>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394916111"/>
        <c:crosses val="autoZero"/>
        <c:auto val="1"/>
        <c:lblAlgn val="ctr"/>
        <c:lblOffset val="100"/>
        <c:noMultiLvlLbl val="0"/>
      </c:catAx>
      <c:valAx>
        <c:axId val="394916111"/>
        <c:scaling>
          <c:orientation val="minMax"/>
        </c:scaling>
        <c:delete val="0"/>
        <c:axPos val="l"/>
        <c:title>
          <c:tx>
            <c:rich>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r>
                  <a:rPr lang="en-US"/>
                  <a:t>Validation accuracy</a:t>
                </a:r>
              </a:p>
            </c:rich>
          </c:tx>
          <c:overlay val="0"/>
          <c:spPr>
            <a:noFill/>
            <a:ln>
              <a:noFill/>
            </a:ln>
            <a:effectLst/>
          </c:spPr>
          <c:txPr>
            <a:bodyPr rot="-5400000" spcFirstLastPara="1" vertOverflow="ellipsis" vert="horz" wrap="square" anchor="ctr" anchorCtr="1"/>
            <a:lstStyle/>
            <a:p>
              <a:pPr>
                <a:defRPr sz="1200" b="0" i="0" u="none" strike="noStrike" kern="1200" cap="all" baseline="0">
                  <a:solidFill>
                    <a:schemeClr val="dk1">
                      <a:lumMod val="65000"/>
                      <a:lumOff val="35000"/>
                    </a:schemeClr>
                  </a:solidFill>
                  <a:latin typeface="+mn-lt"/>
                  <a:ea typeface="+mn-ea"/>
                  <a:cs typeface="+mn-cs"/>
                </a:defRPr>
              </a:pPr>
              <a:endParaRPr lang="zh-CN"/>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spc="20" baseline="0">
                <a:solidFill>
                  <a:schemeClr val="dk1">
                    <a:lumMod val="65000"/>
                    <a:lumOff val="35000"/>
                  </a:schemeClr>
                </a:solidFill>
                <a:latin typeface="+mn-lt"/>
                <a:ea typeface="+mn-ea"/>
                <a:cs typeface="+mn-cs"/>
              </a:defRPr>
            </a:pPr>
            <a:endParaRPr lang="zh-CN"/>
          </a:p>
        </c:txPr>
        <c:crossAx val="483591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2023/4/8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414630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48623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374162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424486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3744532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289628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192510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33123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70474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9013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4398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0513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2091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739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092111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96400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335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776664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70677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609170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486713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570910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901385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792979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02148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121314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217765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6363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C45932-D071-FB40-BAEA-2B2C21F73A52}" type="datetime1">
              <a:rPr lang="en-US" altLang="zh-CN" smtClean="0"/>
              <a:t>4/8/23</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3F430-ECD6-6806-C270-C3ECA3BAE77F}"/>
              </a:ext>
            </a:extLst>
          </p:cNvPr>
          <p:cNvSpPr>
            <a:spLocks noGrp="1"/>
          </p:cNvSpPr>
          <p:nvPr>
            <p:ph type="dt" sz="half" idx="10"/>
          </p:nvPr>
        </p:nvSpPr>
        <p:spPr/>
        <p:txBody>
          <a:bodyPr/>
          <a:lstStyle/>
          <a:p>
            <a:fld id="{09D74834-21AF-174F-9D4F-003C15650918}" type="datetime1">
              <a:rPr lang="en-US" altLang="zh-CN" smtClean="0"/>
              <a:t>4/8/23</a:t>
            </a:fld>
            <a:endParaRPr lang="zh-CN" altLang="en-US"/>
          </a:p>
        </p:txBody>
      </p:sp>
      <p:sp>
        <p:nvSpPr>
          <p:cNvPr id="3" name="Footer Placeholder 2">
            <a:extLst>
              <a:ext uri="{FF2B5EF4-FFF2-40B4-BE49-F238E27FC236}">
                <a16:creationId xmlns:a16="http://schemas.microsoft.com/office/drawing/2014/main" id="{5B6DD369-0B0E-304B-438E-5842A09F121C}"/>
              </a:ext>
            </a:extLst>
          </p:cNvPr>
          <p:cNvSpPr>
            <a:spLocks noGrp="1"/>
          </p:cNvSpPr>
          <p:nvPr>
            <p:ph type="ftr" sz="quarter" idx="11"/>
          </p:nvPr>
        </p:nvSpPr>
        <p:spPr/>
        <p:txBody>
          <a:bodyPr/>
          <a:lstStyle/>
          <a:p>
            <a:endParaRPr lang="zh-CN" altLang="en-US" dirty="0"/>
          </a:p>
        </p:txBody>
      </p:sp>
      <p:sp>
        <p:nvSpPr>
          <p:cNvPr id="4" name="Slide Number Placeholder 3">
            <a:extLst>
              <a:ext uri="{FF2B5EF4-FFF2-40B4-BE49-F238E27FC236}">
                <a16:creationId xmlns:a16="http://schemas.microsoft.com/office/drawing/2014/main" id="{040B0A28-4C3C-2D70-CAA5-25B331BEF94B}"/>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13057E30-8D97-4D42-98B3-53013331FA0C}" type="datetime1">
              <a:rPr lang="en-US" altLang="zh-CN" smtClean="0"/>
              <a:t>4/8/23</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microsoft.com/office/2007/relationships/hdphoto" Target="../media/hdphoto1.wdp"/><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2.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notesSlide" Target="../notesSlides/notesSlide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Layout" Target="../slideLayouts/slideLayout1.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23.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image" Target="../media/image22.png"/><Relationship Id="rId9" Type="http://schemas.openxmlformats.org/officeDocument/2006/relationships/image" Target="../media/image16.png"/><Relationship Id="rId1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4.png"/><Relationship Id="rId7" Type="http://schemas.openxmlformats.org/officeDocument/2006/relationships/image" Target="../media/image15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0.png"/><Relationship Id="rId10" Type="http://schemas.openxmlformats.org/officeDocument/2006/relationships/image" Target="../media/image180.png"/><Relationship Id="rId4" Type="http://schemas.openxmlformats.org/officeDocument/2006/relationships/image" Target="../media/image110.png"/><Relationship Id="rId9" Type="http://schemas.openxmlformats.org/officeDocument/2006/relationships/image" Target="../media/image17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chart" Target="../charts/chart9.xml"/><Relationship Id="rId4" Type="http://schemas.openxmlformats.org/officeDocument/2006/relationships/chart" Target="../charts/char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github.com/qubvel/efficientnet" TargetMode="External"/><Relationship Id="rId3" Type="http://schemas.openxmlformats.org/officeDocument/2006/relationships/image" Target="../media/image4.png"/><Relationship Id="rId7" Type="http://schemas.openxmlformats.org/officeDocument/2006/relationships/hyperlink" Target="https://arxiv.org/abs/2104.00298"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hyperlink" Target="https://arxiv.org/abs/1905.11946" TargetMode="External"/><Relationship Id="rId5" Type="http://schemas.openxmlformats.org/officeDocument/2006/relationships/hyperlink" Target="https://arxiv.org/abs/1512.03385" TargetMode="External"/><Relationship Id="rId4" Type="http://schemas.openxmlformats.org/officeDocument/2006/relationships/hyperlink" Target="https://github.com/SizheYang512/DSA5204-2023-Group22" TargetMode="External"/><Relationship Id="rId9" Type="http://schemas.openxmlformats.org/officeDocument/2006/relationships/hyperlink" Target="https://github.com/WZMIAOMIAO/deep-learning-for-image-processing/tree/master/pytorch_classification/Test9_efficientNe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arxiv.org/abs/1512.03385"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24719" y="231949"/>
            <a:ext cx="5254114" cy="5254114"/>
          </a:xfrm>
          <a:prstGeom prst="rect">
            <a:avLst/>
          </a:prstGeom>
        </p:spPr>
      </p:pic>
      <p:sp>
        <p:nvSpPr>
          <p:cNvPr id="147" name="矩形 259"/>
          <p:cNvSpPr>
            <a:spLocks noChangeArrowheads="1"/>
          </p:cNvSpPr>
          <p:nvPr/>
        </p:nvSpPr>
        <p:spPr bwMode="auto">
          <a:xfrm>
            <a:off x="5447878" y="789746"/>
            <a:ext cx="6886153" cy="246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4000" b="1" dirty="0">
                <a:solidFill>
                  <a:srgbClr val="F58344"/>
                </a:solidFill>
                <a:latin typeface="Arial" panose="020B0604020202020204"/>
                <a:cs typeface="Arial" panose="020B0604020202020204" pitchFamily="34" charset="0"/>
              </a:rPr>
              <a:t>EfficientNet: Rethinking Model Scaling for Convolutional Neural Networks</a:t>
            </a:r>
            <a:endParaRPr lang="en-US" altLang="zh-CN" sz="4000" b="1" dirty="0">
              <a:solidFill>
                <a:srgbClr val="F58344"/>
              </a:solidFill>
              <a:latin typeface="Arial" panose="020B0604020202020204"/>
              <a:cs typeface="Arial" panose="020B0604020202020204" pitchFamily="34" charset="0"/>
              <a:sym typeface="Arial" panose="020B0604020202020204"/>
            </a:endParaRPr>
          </a:p>
        </p:txBody>
      </p:sp>
      <p:cxnSp>
        <p:nvCxnSpPr>
          <p:cNvPr id="205" name="直接连接符 204"/>
          <p:cNvCxnSpPr/>
          <p:nvPr/>
        </p:nvCxnSpPr>
        <p:spPr>
          <a:xfrm flipH="1">
            <a:off x="7941543" y="2859006"/>
            <a:ext cx="4917207" cy="0"/>
          </a:xfrm>
          <a:prstGeom prst="line">
            <a:avLst/>
          </a:prstGeom>
          <a:ln>
            <a:solidFill>
              <a:srgbClr val="F58344"/>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429375" y="2536205"/>
            <a:ext cx="6429376" cy="0"/>
          </a:xfrm>
          <a:prstGeom prst="line">
            <a:avLst/>
          </a:prstGeom>
          <a:ln>
            <a:solidFill>
              <a:srgbClr val="9CC3AE"/>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a:off x="3837087" y="6568653"/>
            <a:ext cx="9021664" cy="0"/>
          </a:xfrm>
          <a:prstGeom prst="line">
            <a:avLst/>
          </a:prstGeom>
          <a:ln>
            <a:solidFill>
              <a:srgbClr val="B086B8"/>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893305" y="4390528"/>
            <a:ext cx="3672409" cy="2118529"/>
          </a:xfrm>
          <a:prstGeom prst="rect">
            <a:avLst/>
          </a:prstGeom>
        </p:spPr>
        <p:txBody>
          <a:bodyPr wrap="square">
            <a:spAutoFit/>
          </a:bodyPr>
          <a:lstStyle/>
          <a:p>
            <a:pPr>
              <a:lnSpc>
                <a:spcPct val="150000"/>
              </a:lnSpc>
            </a:pPr>
            <a:r>
              <a:rPr lang="en-US" altLang="zh-CN" dirty="0">
                <a:solidFill>
                  <a:srgbClr val="444C5E"/>
                </a:solidFill>
                <a:latin typeface="Arial" panose="020B0604020202020204"/>
                <a:ea typeface="微软雅黑" panose="020B0503020204020204" pitchFamily="34" charset="-122"/>
                <a:sym typeface="Arial" panose="020B0604020202020204"/>
              </a:rPr>
              <a:t>HE </a:t>
            </a:r>
            <a:r>
              <a:rPr lang="en-US" altLang="zh-CN" dirty="0" err="1">
                <a:solidFill>
                  <a:srgbClr val="444C5E"/>
                </a:solidFill>
                <a:latin typeface="Arial" panose="020B0604020202020204"/>
                <a:ea typeface="微软雅黑" panose="020B0503020204020204" pitchFamily="34" charset="-122"/>
                <a:sym typeface="Arial" panose="020B0604020202020204"/>
              </a:rPr>
              <a:t>Yichen</a:t>
            </a:r>
            <a:r>
              <a:rPr lang="en-US" altLang="zh-CN" dirty="0">
                <a:solidFill>
                  <a:srgbClr val="444C5E"/>
                </a:solidFill>
                <a:latin typeface="Arial" panose="020B0604020202020204"/>
                <a:ea typeface="微软雅黑" panose="020B0503020204020204" pitchFamily="34" charset="-122"/>
                <a:sym typeface="Arial" panose="020B0604020202020204"/>
              </a:rPr>
              <a:t>	    A0236326H</a:t>
            </a:r>
          </a:p>
          <a:p>
            <a:pPr>
              <a:lnSpc>
                <a:spcPct val="150000"/>
              </a:lnSpc>
            </a:pPr>
            <a:r>
              <a:rPr lang="en-US" altLang="zh-CN" dirty="0">
                <a:solidFill>
                  <a:srgbClr val="444C5E"/>
                </a:solidFill>
                <a:latin typeface="Arial" panose="020B0604020202020204"/>
                <a:ea typeface="微软雅黑" panose="020B0503020204020204" pitchFamily="34" charset="-122"/>
                <a:sym typeface="Arial" panose="020B0604020202020204"/>
              </a:rPr>
              <a:t>LOU </a:t>
            </a:r>
            <a:r>
              <a:rPr lang="en-US" altLang="zh-CN" dirty="0" err="1">
                <a:solidFill>
                  <a:srgbClr val="444C5E"/>
                </a:solidFill>
                <a:latin typeface="Arial" panose="020B0604020202020204"/>
                <a:ea typeface="微软雅黑" panose="020B0503020204020204" pitchFamily="34" charset="-122"/>
                <a:sym typeface="Arial" panose="020B0604020202020204"/>
              </a:rPr>
              <a:t>Xinyun</a:t>
            </a:r>
            <a:r>
              <a:rPr lang="en-US" altLang="zh-CN" dirty="0">
                <a:solidFill>
                  <a:srgbClr val="444C5E"/>
                </a:solidFill>
                <a:latin typeface="Arial" panose="020B0604020202020204"/>
                <a:ea typeface="微软雅黑" panose="020B0503020204020204" pitchFamily="34" charset="-122"/>
                <a:sym typeface="Arial" panose="020B0604020202020204"/>
              </a:rPr>
              <a:t>	    A0251245M </a:t>
            </a:r>
          </a:p>
          <a:p>
            <a:pPr>
              <a:lnSpc>
                <a:spcPct val="150000"/>
              </a:lnSpc>
            </a:pPr>
            <a:r>
              <a:rPr lang="en-US" altLang="zh-CN" dirty="0">
                <a:solidFill>
                  <a:srgbClr val="444C5E"/>
                </a:solidFill>
                <a:latin typeface="Arial" panose="020B0604020202020204"/>
                <a:ea typeface="微软雅黑" panose="020B0503020204020204" pitchFamily="34" charset="-122"/>
                <a:sym typeface="Arial" panose="020B0604020202020204"/>
              </a:rPr>
              <a:t>SONG </a:t>
            </a:r>
            <a:r>
              <a:rPr lang="en-US" altLang="zh-CN" dirty="0" err="1">
                <a:solidFill>
                  <a:srgbClr val="444C5E"/>
                </a:solidFill>
                <a:latin typeface="Arial" panose="020B0604020202020204"/>
                <a:ea typeface="微软雅黑" panose="020B0503020204020204" pitchFamily="34" charset="-122"/>
                <a:sym typeface="Arial" panose="020B0604020202020204"/>
              </a:rPr>
              <a:t>Mingyue</a:t>
            </a:r>
            <a:r>
              <a:rPr lang="en-US" altLang="zh-CN" dirty="0">
                <a:solidFill>
                  <a:srgbClr val="444C5E"/>
                </a:solidFill>
                <a:latin typeface="Arial" panose="020B0604020202020204"/>
                <a:ea typeface="微软雅黑" panose="020B0503020204020204" pitchFamily="34" charset="-122"/>
                <a:sym typeface="Arial" panose="020B0604020202020204"/>
              </a:rPr>
              <a:t>	    A0251125U </a:t>
            </a:r>
          </a:p>
          <a:p>
            <a:pPr>
              <a:lnSpc>
                <a:spcPct val="150000"/>
              </a:lnSpc>
            </a:pPr>
            <a:r>
              <a:rPr lang="en-US" altLang="zh-CN" dirty="0">
                <a:solidFill>
                  <a:srgbClr val="444C5E"/>
                </a:solidFill>
                <a:latin typeface="Arial" panose="020B0604020202020204"/>
                <a:ea typeface="微软雅黑" panose="020B0503020204020204" pitchFamily="34" charset="-122"/>
                <a:sym typeface="Arial" panose="020B0604020202020204"/>
              </a:rPr>
              <a:t>WANG </a:t>
            </a:r>
            <a:r>
              <a:rPr lang="en-US" altLang="zh-CN" dirty="0" err="1">
                <a:solidFill>
                  <a:srgbClr val="444C5E"/>
                </a:solidFill>
                <a:latin typeface="Arial" panose="020B0604020202020204"/>
                <a:ea typeface="微软雅黑" panose="020B0503020204020204" pitchFamily="34" charset="-122"/>
                <a:sym typeface="Arial" panose="020B0604020202020204"/>
              </a:rPr>
              <a:t>Jiangyi</a:t>
            </a:r>
            <a:r>
              <a:rPr lang="en-US" altLang="zh-CN" dirty="0">
                <a:solidFill>
                  <a:srgbClr val="444C5E"/>
                </a:solidFill>
                <a:latin typeface="Arial" panose="020B0604020202020204"/>
                <a:ea typeface="微软雅黑" panose="020B0503020204020204" pitchFamily="34" charset="-122"/>
                <a:sym typeface="Arial" panose="020B0604020202020204"/>
              </a:rPr>
              <a:t>	    A02346307J </a:t>
            </a:r>
          </a:p>
          <a:p>
            <a:pPr>
              <a:lnSpc>
                <a:spcPct val="150000"/>
              </a:lnSpc>
            </a:pPr>
            <a:r>
              <a:rPr lang="en-US" altLang="zh-CN" dirty="0">
                <a:solidFill>
                  <a:srgbClr val="444C5E"/>
                </a:solidFill>
                <a:latin typeface="Arial" panose="020B0604020202020204"/>
                <a:ea typeface="微软雅黑" panose="020B0503020204020204" pitchFamily="34" charset="-122"/>
                <a:sym typeface="Arial" panose="020B0604020202020204"/>
              </a:rPr>
              <a:t>YANG </a:t>
            </a:r>
            <a:r>
              <a:rPr lang="en-US" altLang="zh-CN" dirty="0" err="1">
                <a:solidFill>
                  <a:srgbClr val="444C5E"/>
                </a:solidFill>
                <a:latin typeface="Arial" panose="020B0604020202020204"/>
                <a:ea typeface="微软雅黑" panose="020B0503020204020204" pitchFamily="34" charset="-122"/>
                <a:sym typeface="Arial" panose="020B0604020202020204"/>
              </a:rPr>
              <a:t>Sizhe</a:t>
            </a:r>
            <a:r>
              <a:rPr lang="en-US" altLang="zh-CN" dirty="0">
                <a:solidFill>
                  <a:srgbClr val="444C5E"/>
                </a:solidFill>
                <a:latin typeface="Arial" panose="020B0604020202020204"/>
                <a:ea typeface="微软雅黑" panose="020B0503020204020204" pitchFamily="34" charset="-122"/>
                <a:sym typeface="Arial" panose="020B0604020202020204"/>
              </a:rPr>
              <a:t>	    A0236299N </a:t>
            </a:r>
            <a:endParaRPr lang="zh-CN" altLang="en-US" dirty="0">
              <a:solidFill>
                <a:srgbClr val="444C5E"/>
              </a:solidFill>
              <a:latin typeface="Arial" panose="020B0604020202020204"/>
              <a:ea typeface="微软雅黑" panose="020B0503020204020204" pitchFamily="34" charset="-122"/>
              <a:sym typeface="Arial" panose="020B0604020202020204"/>
            </a:endParaRPr>
          </a:p>
        </p:txBody>
      </p:sp>
      <p:sp>
        <p:nvSpPr>
          <p:cNvPr id="5" name="TextBox 4">
            <a:extLst>
              <a:ext uri="{FF2B5EF4-FFF2-40B4-BE49-F238E27FC236}">
                <a16:creationId xmlns:a16="http://schemas.microsoft.com/office/drawing/2014/main" id="{E8911517-F569-28E7-D9E2-BF036A2261BD}"/>
              </a:ext>
            </a:extLst>
          </p:cNvPr>
          <p:cNvSpPr txBox="1"/>
          <p:nvPr/>
        </p:nvSpPr>
        <p:spPr>
          <a:xfrm>
            <a:off x="6967527" y="4529176"/>
            <a:ext cx="1380392" cy="369308"/>
          </a:xfrm>
          <a:prstGeom prst="rect">
            <a:avLst/>
          </a:prstGeom>
          <a:noFill/>
        </p:spPr>
        <p:txBody>
          <a:bodyPr wrap="square">
            <a:spAutoFit/>
          </a:bodyPr>
          <a:lstStyle/>
          <a:p>
            <a:r>
              <a:rPr lang="en-US" altLang="zh-CN" dirty="0">
                <a:solidFill>
                  <a:srgbClr val="444C5E"/>
                </a:solidFill>
                <a:latin typeface="Arial" panose="020B0604020202020204"/>
                <a:ea typeface="微软雅黑" panose="020B0503020204020204" pitchFamily="34" charset="-122"/>
                <a:sym typeface="Arial" panose="020B0604020202020204"/>
              </a:rPr>
              <a:t>GROUP 22:</a:t>
            </a:r>
          </a:p>
        </p:txBody>
      </p:sp>
      <p:sp>
        <p:nvSpPr>
          <p:cNvPr id="7" name="Slide Number Placeholder 6">
            <a:extLst>
              <a:ext uri="{FF2B5EF4-FFF2-40B4-BE49-F238E27FC236}">
                <a16:creationId xmlns:a16="http://schemas.microsoft.com/office/drawing/2014/main" id="{74CBBF1A-5DC6-BAB1-485A-00CD1420CEBC}"/>
              </a:ext>
            </a:extLst>
          </p:cNvPr>
          <p:cNvSpPr>
            <a:spLocks noGrp="1"/>
          </p:cNvSpPr>
          <p:nvPr>
            <p:ph type="sldNum" sz="quarter" idx="12"/>
          </p:nvPr>
        </p:nvSpPr>
        <p:spPr/>
        <p:txBody>
          <a:bodyPr/>
          <a:lstStyle/>
          <a:p>
            <a:fld id="{3E01EE5D-26FB-46D5-A381-ECFB35BF1D34}" type="slidenum">
              <a:rPr lang="zh-CN" altLang="en-US" smtClean="0"/>
              <a:t>1</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fld id="{3E01EE5D-26FB-46D5-A381-ECFB35BF1D34}" type="slidenum">
              <a:rPr lang="zh-CN" altLang="en-US" smtClean="0"/>
              <a:t>10</a:t>
            </a:fld>
            <a:endParaRPr lang="zh-CN" altLang="en-US"/>
          </a:p>
        </p:txBody>
      </p:sp>
      <p:sp>
        <p:nvSpPr>
          <p:cNvPr id="3" name="TextBox 8">
            <a:extLst>
              <a:ext uri="{FF2B5EF4-FFF2-40B4-BE49-F238E27FC236}">
                <a16:creationId xmlns:a16="http://schemas.microsoft.com/office/drawing/2014/main" id="{D54A698B-6BEE-8AD3-F8CA-8C1F03C123CF}"/>
              </a:ext>
            </a:extLst>
          </p:cNvPr>
          <p:cNvSpPr txBox="1"/>
          <p:nvPr/>
        </p:nvSpPr>
        <p:spPr>
          <a:xfrm>
            <a:off x="720522" y="4892662"/>
            <a:ext cx="11593288" cy="1908215"/>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Experiment setting: </a:t>
            </a:r>
          </a:p>
          <a:p>
            <a:pPr marL="342900" indent="-342900">
              <a:buFont typeface="Arial" panose="020B0604020202020204" pitchFamily="34" charset="0"/>
              <a:buChar char="•"/>
            </a:pPr>
            <a:r>
              <a:rPr lang="en-US" altLang="zh-CN" sz="2400" dirty="0">
                <a:solidFill>
                  <a:srgbClr val="114577"/>
                </a:solidFill>
                <a:latin typeface="Arial" panose="020B0604020202020204"/>
                <a:ea typeface="微软雅黑" panose="020B0503020204020204" pitchFamily="34" charset="-122"/>
                <a:sym typeface="Arial" panose="020B0604020202020204"/>
              </a:rPr>
              <a:t>Baseline: EfficientNet-B0 (Structure will be detailed discussed later)</a:t>
            </a:r>
          </a:p>
          <a:p>
            <a:pPr marL="342900" indent="-342900">
              <a:buFont typeface="Arial" panose="020B0604020202020204" pitchFamily="34" charset="0"/>
              <a:buChar char="•"/>
            </a:pPr>
            <a:r>
              <a:rPr lang="en-US" altLang="zh-CN" sz="2400" dirty="0">
                <a:solidFill>
                  <a:srgbClr val="114577"/>
                </a:solidFill>
                <a:latin typeface="Arial" panose="020B0604020202020204"/>
                <a:ea typeface="微软雅黑" panose="020B0503020204020204" pitchFamily="34" charset="-122"/>
                <a:sym typeface="Arial" panose="020B0604020202020204"/>
              </a:rPr>
              <a:t>Dataset: CIFAR-10 with only 3 classes (cat, deer and dog),  </a:t>
            </a:r>
          </a:p>
          <a:p>
            <a:r>
              <a:rPr lang="en-US" altLang="zh-CN" sz="2400" dirty="0">
                <a:solidFill>
                  <a:srgbClr val="114577"/>
                </a:solidFill>
                <a:latin typeface="Arial" panose="020B0604020202020204"/>
                <a:ea typeface="微软雅黑" panose="020B0503020204020204" pitchFamily="34" charset="-122"/>
                <a:sym typeface="Arial" panose="020B0604020202020204"/>
              </a:rPr>
              <a:t>	     15k~ training samples, 3k~ testing samples</a:t>
            </a:r>
          </a:p>
          <a:p>
            <a:pPr marL="342900" indent="-342900">
              <a:buFont typeface="Arial" panose="020B0604020202020204" pitchFamily="34" charset="0"/>
              <a:buChar char="•"/>
            </a:pPr>
            <a:r>
              <a:rPr lang="en-US" altLang="zh-CN" sz="2400" dirty="0">
                <a:solidFill>
                  <a:srgbClr val="114577"/>
                </a:solidFill>
                <a:latin typeface="Arial" panose="020B0604020202020204"/>
                <a:ea typeface="微软雅黑" panose="020B0503020204020204" pitchFamily="34" charset="-122"/>
                <a:sym typeface="Arial" panose="020B0604020202020204"/>
              </a:rPr>
              <a:t>Epochs: 40</a:t>
            </a:r>
            <a:endParaRPr lang="zh-CN" altLang="en-US" sz="2400" dirty="0">
              <a:solidFill>
                <a:srgbClr val="114577"/>
              </a:solidFill>
              <a:latin typeface="Arial" panose="020B0604020202020204"/>
              <a:ea typeface="微软雅黑" panose="020B0503020204020204" pitchFamily="34" charset="-122"/>
              <a:sym typeface="Arial" panose="020B0604020202020204"/>
            </a:endParaRPr>
          </a:p>
        </p:txBody>
      </p:sp>
      <p:graphicFrame>
        <p:nvGraphicFramePr>
          <p:cNvPr id="8" name="Chart 6">
            <a:extLst>
              <a:ext uri="{FF2B5EF4-FFF2-40B4-BE49-F238E27FC236}">
                <a16:creationId xmlns:a16="http://schemas.microsoft.com/office/drawing/2014/main" id="{66B2082A-0569-CD22-23C5-D8AAE789733A}"/>
              </a:ext>
            </a:extLst>
          </p:cNvPr>
          <p:cNvGraphicFramePr>
            <a:graphicFrameLocks/>
          </p:cNvGraphicFramePr>
          <p:nvPr>
            <p:extLst>
              <p:ext uri="{D42A27DB-BD31-4B8C-83A1-F6EECF244321}">
                <p14:modId xmlns:p14="http://schemas.microsoft.com/office/powerpoint/2010/main" val="3278149677"/>
              </p:ext>
            </p:extLst>
          </p:nvPr>
        </p:nvGraphicFramePr>
        <p:xfrm>
          <a:off x="575625" y="1679016"/>
          <a:ext cx="3888000" cy="309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7">
            <a:extLst>
              <a:ext uri="{FF2B5EF4-FFF2-40B4-BE49-F238E27FC236}">
                <a16:creationId xmlns:a16="http://schemas.microsoft.com/office/drawing/2014/main" id="{A06E33B3-5A18-9ED7-9E7A-71C2A7B64752}"/>
              </a:ext>
            </a:extLst>
          </p:cNvPr>
          <p:cNvGraphicFramePr>
            <a:graphicFrameLocks/>
          </p:cNvGraphicFramePr>
          <p:nvPr>
            <p:extLst>
              <p:ext uri="{D42A27DB-BD31-4B8C-83A1-F6EECF244321}">
                <p14:modId xmlns:p14="http://schemas.microsoft.com/office/powerpoint/2010/main" val="2135758337"/>
              </p:ext>
            </p:extLst>
          </p:nvPr>
        </p:nvGraphicFramePr>
        <p:xfrm>
          <a:off x="4480368" y="1673688"/>
          <a:ext cx="3888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1">
            <a:extLst>
              <a:ext uri="{FF2B5EF4-FFF2-40B4-BE49-F238E27FC236}">
                <a16:creationId xmlns:a16="http://schemas.microsoft.com/office/drawing/2014/main" id="{42DB42A0-9BE4-7F54-1973-116493730DFB}"/>
              </a:ext>
            </a:extLst>
          </p:cNvPr>
          <p:cNvGraphicFramePr>
            <a:graphicFrameLocks/>
          </p:cNvGraphicFramePr>
          <p:nvPr>
            <p:extLst>
              <p:ext uri="{D42A27DB-BD31-4B8C-83A1-F6EECF244321}">
                <p14:modId xmlns:p14="http://schemas.microsoft.com/office/powerpoint/2010/main" val="4011956354"/>
              </p:ext>
            </p:extLst>
          </p:nvPr>
        </p:nvGraphicFramePr>
        <p:xfrm>
          <a:off x="8385111" y="1673552"/>
          <a:ext cx="3888000" cy="3096000"/>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8">
            <a:extLst>
              <a:ext uri="{FF2B5EF4-FFF2-40B4-BE49-F238E27FC236}">
                <a16:creationId xmlns:a16="http://schemas.microsoft.com/office/drawing/2014/main" id="{1E1A99E8-E4E5-2E95-ED96-2132CDA07446}"/>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EMPIRICAL STUDY</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11376828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0" name="Oval 9">
            <a:extLst>
              <a:ext uri="{FF2B5EF4-FFF2-40B4-BE49-F238E27FC236}">
                <a16:creationId xmlns:a16="http://schemas.microsoft.com/office/drawing/2014/main" id="{F4CEEA66-DF28-3380-7417-62E409EA040A}"/>
              </a:ext>
            </a:extLst>
          </p:cNvPr>
          <p:cNvSpPr/>
          <p:nvPr/>
        </p:nvSpPr>
        <p:spPr>
          <a:xfrm>
            <a:off x="9741743" y="2320181"/>
            <a:ext cx="2367872" cy="127885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Slide Number Placeholder 11">
            <a:extLst>
              <a:ext uri="{FF2B5EF4-FFF2-40B4-BE49-F238E27FC236}">
                <a16:creationId xmlns:a16="http://schemas.microsoft.com/office/drawing/2014/main" id="{0D58BEED-69C7-FBF4-914A-A6297CE17FF1}"/>
              </a:ext>
            </a:extLst>
          </p:cNvPr>
          <p:cNvSpPr>
            <a:spLocks noGrp="1"/>
          </p:cNvSpPr>
          <p:nvPr>
            <p:ph type="sldNum" sz="quarter" idx="12"/>
          </p:nvPr>
        </p:nvSpPr>
        <p:spPr/>
        <p:txBody>
          <a:bodyPr/>
          <a:lstStyle/>
          <a:p>
            <a:fld id="{3E01EE5D-26FB-46D5-A381-ECFB35BF1D34}" type="slidenum">
              <a:rPr lang="zh-CN" altLang="en-US" smtClean="0"/>
              <a:t>11</a:t>
            </a:fld>
            <a:endParaRPr lang="zh-CN" altLang="en-US"/>
          </a:p>
        </p:txBody>
      </p:sp>
      <p:sp>
        <p:nvSpPr>
          <p:cNvPr id="3" name="TextBox 8">
            <a:extLst>
              <a:ext uri="{FF2B5EF4-FFF2-40B4-BE49-F238E27FC236}">
                <a16:creationId xmlns:a16="http://schemas.microsoft.com/office/drawing/2014/main" id="{148DF1FE-1CF5-7388-11C1-C8168519890B}"/>
              </a:ext>
            </a:extLst>
          </p:cNvPr>
          <p:cNvSpPr txBox="1"/>
          <p:nvPr/>
        </p:nvSpPr>
        <p:spPr>
          <a:xfrm>
            <a:off x="990107" y="1805561"/>
            <a:ext cx="5474960" cy="4444486"/>
          </a:xfrm>
          <a:prstGeom prst="rect">
            <a:avLst/>
          </a:prstGeom>
          <a:noFill/>
        </p:spPr>
        <p:txBody>
          <a:bodyPr wrap="square" lIns="0" tIns="0" rIns="0" bIns="0" rtlCol="0" anchor="ctr">
            <a:spAutoFit/>
          </a:bodyPr>
          <a:lstStyle/>
          <a:p>
            <a:r>
              <a:rPr lang="en-US" altLang="zh-CN" sz="2800" i="1" dirty="0">
                <a:solidFill>
                  <a:srgbClr val="114577"/>
                </a:solidFill>
                <a:latin typeface="Arial" panose="020B0604020202020204"/>
                <a:ea typeface="微软雅黑" panose="020B0503020204020204" pitchFamily="34" charset="-122"/>
                <a:sym typeface="Arial" panose="020B0604020202020204"/>
              </a:rPr>
              <a:t>Observation 2:</a:t>
            </a:r>
          </a:p>
          <a:p>
            <a:pPr>
              <a:lnSpc>
                <a:spcPct val="200000"/>
              </a:lnSpc>
            </a:pPr>
            <a:endParaRPr lang="en-US" altLang="zh-CN" sz="2800" dirty="0">
              <a:solidFill>
                <a:srgbClr val="114577"/>
              </a:solidFill>
              <a:latin typeface="Arial" panose="020B0604020202020204"/>
              <a:ea typeface="微软雅黑" panose="020B0503020204020204" pitchFamily="34" charset="-122"/>
              <a:sym typeface="Arial" panose="020B0604020202020204"/>
            </a:endParaRPr>
          </a:p>
          <a:p>
            <a:pPr>
              <a:lnSpc>
                <a:spcPct val="150000"/>
              </a:lnSpc>
            </a:pPr>
            <a:r>
              <a:rPr lang="en-US" altLang="zh-CN" sz="2800" dirty="0">
                <a:solidFill>
                  <a:srgbClr val="114577"/>
                </a:solidFill>
                <a:latin typeface="Arial" panose="020B0604020202020204"/>
                <a:ea typeface="微软雅黑" panose="020B0503020204020204" pitchFamily="34" charset="-122"/>
              </a:rPr>
              <a:t>Scaling up any dimension of network width, depth, or resolution improves accuracy, but the degree of benefit diminishes as the models grow larger.</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graphicFrame>
        <p:nvGraphicFramePr>
          <p:cNvPr id="11" name="Chart 1">
            <a:extLst>
              <a:ext uri="{FF2B5EF4-FFF2-40B4-BE49-F238E27FC236}">
                <a16:creationId xmlns:a16="http://schemas.microsoft.com/office/drawing/2014/main" id="{922F2809-7327-B4CD-F98F-E535062077B3}"/>
              </a:ext>
            </a:extLst>
          </p:cNvPr>
          <p:cNvGraphicFramePr>
            <a:graphicFrameLocks/>
          </p:cNvGraphicFramePr>
          <p:nvPr>
            <p:extLst>
              <p:ext uri="{D42A27DB-BD31-4B8C-83A1-F6EECF244321}">
                <p14:modId xmlns:p14="http://schemas.microsoft.com/office/powerpoint/2010/main" val="1932158998"/>
              </p:ext>
            </p:extLst>
          </p:nvPr>
        </p:nvGraphicFramePr>
        <p:xfrm>
          <a:off x="6789415" y="1805561"/>
          <a:ext cx="5405280" cy="3967318"/>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8">
            <a:extLst>
              <a:ext uri="{FF2B5EF4-FFF2-40B4-BE49-F238E27FC236}">
                <a16:creationId xmlns:a16="http://schemas.microsoft.com/office/drawing/2014/main" id="{D690FECC-50A9-057F-1496-49CB97D6F2D0}"/>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EMPIRICAL STUDY</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32881003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9" name="TextBox 8">
            <a:extLst>
              <a:ext uri="{FF2B5EF4-FFF2-40B4-BE49-F238E27FC236}">
                <a16:creationId xmlns:a16="http://schemas.microsoft.com/office/drawing/2014/main" id="{59193CDF-84EA-DB21-8035-10CD59DA26F8}"/>
              </a:ext>
            </a:extLst>
          </p:cNvPr>
          <p:cNvSpPr txBox="1"/>
          <p:nvPr/>
        </p:nvSpPr>
        <p:spPr>
          <a:xfrm>
            <a:off x="1046547" y="2615969"/>
            <a:ext cx="10297144" cy="246221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But different scaling dimensions are </a:t>
            </a:r>
            <a:r>
              <a:rPr lang="en-US" altLang="zh-CN" sz="3200" b="1"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not independent</a:t>
            </a:r>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a:t>
            </a: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They are </a:t>
            </a:r>
            <a:r>
              <a:rPr lang="en-US" altLang="zh-CN" sz="3200" b="1"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interrelated</a:t>
            </a:r>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a:t>
            </a:r>
          </a:p>
        </p:txBody>
      </p:sp>
      <p:sp>
        <p:nvSpPr>
          <p:cNvPr id="10" name="TextBox 8">
            <a:extLst>
              <a:ext uri="{FF2B5EF4-FFF2-40B4-BE49-F238E27FC236}">
                <a16:creationId xmlns:a16="http://schemas.microsoft.com/office/drawing/2014/main" id="{7AD98661-AEA7-1510-D898-E97AAB4F61A2}"/>
              </a:ext>
            </a:extLst>
          </p:cNvPr>
          <p:cNvSpPr txBox="1"/>
          <p:nvPr/>
        </p:nvSpPr>
        <p:spPr>
          <a:xfrm>
            <a:off x="902113" y="471533"/>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MOTIVATION</a:t>
            </a:r>
            <a:endParaRPr lang="zh-CN" altLang="en-US" sz="4000" dirty="0">
              <a:solidFill>
                <a:srgbClr val="114577"/>
              </a:solidFill>
              <a:latin typeface="Arial" panose="020B0604020202020204"/>
              <a:ea typeface="微软雅黑" panose="020B0503020204020204" pitchFamily="34" charset="-122"/>
              <a:sym typeface="Arial" panose="020B0604020202020204"/>
            </a:endParaRPr>
          </a:p>
        </p:txBody>
      </p:sp>
      <p:sp>
        <p:nvSpPr>
          <p:cNvPr id="5" name="Slide Number Placeholder 4">
            <a:extLst>
              <a:ext uri="{FF2B5EF4-FFF2-40B4-BE49-F238E27FC236}">
                <a16:creationId xmlns:a16="http://schemas.microsoft.com/office/drawing/2014/main" id="{9CDE5DD8-F34E-B5BC-F8A5-056479298D16}"/>
              </a:ext>
            </a:extLst>
          </p:cNvPr>
          <p:cNvSpPr>
            <a:spLocks noGrp="1"/>
          </p:cNvSpPr>
          <p:nvPr>
            <p:ph type="sldNum" sz="quarter" idx="12"/>
          </p:nvPr>
        </p:nvSpPr>
        <p:spPr/>
        <p:txBody>
          <a:bodyPr/>
          <a:lstStyle/>
          <a:p>
            <a:fld id="{3E01EE5D-26FB-46D5-A381-ECFB35BF1D34}"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0" name="TextBox 8">
            <a:extLst>
              <a:ext uri="{FF2B5EF4-FFF2-40B4-BE49-F238E27FC236}">
                <a16:creationId xmlns:a16="http://schemas.microsoft.com/office/drawing/2014/main" id="{7AD98661-AEA7-1510-D898-E97AAB4F61A2}"/>
              </a:ext>
            </a:extLst>
          </p:cNvPr>
          <p:cNvSpPr txBox="1"/>
          <p:nvPr/>
        </p:nvSpPr>
        <p:spPr>
          <a:xfrm>
            <a:off x="902113" y="471533"/>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MOTIVATION</a:t>
            </a:r>
            <a:endParaRPr lang="zh-CN" altLang="en-US" sz="4000" dirty="0">
              <a:solidFill>
                <a:srgbClr val="114577"/>
              </a:solidFill>
              <a:latin typeface="Arial" panose="020B0604020202020204"/>
              <a:ea typeface="微软雅黑" panose="020B0503020204020204" pitchFamily="34" charset="-122"/>
              <a:sym typeface="Arial" panose="020B0604020202020204"/>
            </a:endParaRPr>
          </a:p>
        </p:txBody>
      </p:sp>
      <p:sp>
        <p:nvSpPr>
          <p:cNvPr id="5" name="Slide Number Placeholder 4">
            <a:extLst>
              <a:ext uri="{FF2B5EF4-FFF2-40B4-BE49-F238E27FC236}">
                <a16:creationId xmlns:a16="http://schemas.microsoft.com/office/drawing/2014/main" id="{9CDE5DD8-F34E-B5BC-F8A5-056479298D16}"/>
              </a:ext>
            </a:extLst>
          </p:cNvPr>
          <p:cNvSpPr>
            <a:spLocks noGrp="1"/>
          </p:cNvSpPr>
          <p:nvPr>
            <p:ph type="sldNum" sz="quarter" idx="12"/>
          </p:nvPr>
        </p:nvSpPr>
        <p:spPr/>
        <p:txBody>
          <a:bodyPr/>
          <a:lstStyle/>
          <a:p>
            <a:fld id="{3E01EE5D-26FB-46D5-A381-ECFB35BF1D34}" type="slidenum">
              <a:rPr lang="zh-CN" altLang="en-US" smtClean="0"/>
              <a:t>13</a:t>
            </a:fld>
            <a:endParaRPr lang="zh-CN" altLang="en-US"/>
          </a:p>
        </p:txBody>
      </p:sp>
      <p:sp>
        <p:nvSpPr>
          <p:cNvPr id="3" name="TextBox 8">
            <a:extLst>
              <a:ext uri="{FF2B5EF4-FFF2-40B4-BE49-F238E27FC236}">
                <a16:creationId xmlns:a16="http://schemas.microsoft.com/office/drawing/2014/main" id="{A1F3F547-390D-75DE-8C75-5383CEFE8B75}"/>
              </a:ext>
            </a:extLst>
          </p:cNvPr>
          <p:cNvSpPr txBox="1"/>
          <p:nvPr/>
        </p:nvSpPr>
        <p:spPr>
          <a:xfrm>
            <a:off x="2561606" y="2862191"/>
            <a:ext cx="10297144" cy="1969770"/>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So…….</a:t>
            </a: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Uniformly scaling up the coefficients!</a:t>
            </a:r>
          </a:p>
        </p:txBody>
      </p:sp>
    </p:spTree>
    <p:extLst>
      <p:ext uri="{BB962C8B-B14F-4D97-AF65-F5344CB8AC3E}">
        <p14:creationId xmlns:p14="http://schemas.microsoft.com/office/powerpoint/2010/main" val="9296758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58BEED-69C7-FBF4-914A-A6297CE17FF1}"/>
              </a:ext>
            </a:extLst>
          </p:cNvPr>
          <p:cNvSpPr>
            <a:spLocks noGrp="1"/>
          </p:cNvSpPr>
          <p:nvPr>
            <p:ph type="sldNum" sz="quarter" idx="12"/>
          </p:nvPr>
        </p:nvSpPr>
        <p:spPr/>
        <p:txBody>
          <a:bodyPr/>
          <a:lstStyle/>
          <a:p>
            <a:fld id="{3E01EE5D-26FB-46D5-A381-ECFB35BF1D34}" type="slidenum">
              <a:rPr lang="zh-CN" altLang="en-US" smtClean="0"/>
              <a:t>14</a:t>
            </a:fld>
            <a:endParaRPr lang="zh-CN" altLang="en-US"/>
          </a:p>
        </p:txBody>
      </p:sp>
      <p:sp>
        <p:nvSpPr>
          <p:cNvPr id="4" name="TextBox 8">
            <a:extLst>
              <a:ext uri="{FF2B5EF4-FFF2-40B4-BE49-F238E27FC236}">
                <a16:creationId xmlns:a16="http://schemas.microsoft.com/office/drawing/2014/main" id="{68FC5997-91B9-2377-C70B-AADAAA630904}"/>
              </a:ext>
            </a:extLst>
          </p:cNvPr>
          <p:cNvSpPr txBox="1"/>
          <p:nvPr/>
        </p:nvSpPr>
        <p:spPr>
          <a:xfrm>
            <a:off x="884238" y="45961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Compound Scaling</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graphicFrame>
        <p:nvGraphicFramePr>
          <p:cNvPr id="5" name="Chart 5">
            <a:extLst>
              <a:ext uri="{FF2B5EF4-FFF2-40B4-BE49-F238E27FC236}">
                <a16:creationId xmlns:a16="http://schemas.microsoft.com/office/drawing/2014/main" id="{65EDC955-1DA9-4167-F802-65E372B650A7}"/>
              </a:ext>
            </a:extLst>
          </p:cNvPr>
          <p:cNvGraphicFramePr>
            <a:graphicFrameLocks/>
          </p:cNvGraphicFramePr>
          <p:nvPr>
            <p:extLst>
              <p:ext uri="{D42A27DB-BD31-4B8C-83A1-F6EECF244321}">
                <p14:modId xmlns:p14="http://schemas.microsoft.com/office/powerpoint/2010/main" val="1769668857"/>
              </p:ext>
            </p:extLst>
          </p:nvPr>
        </p:nvGraphicFramePr>
        <p:xfrm>
          <a:off x="857250" y="2227878"/>
          <a:ext cx="11117263" cy="45353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975048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58BEED-69C7-FBF4-914A-A6297CE17FF1}"/>
              </a:ext>
            </a:extLst>
          </p:cNvPr>
          <p:cNvSpPr>
            <a:spLocks noGrp="1"/>
          </p:cNvSpPr>
          <p:nvPr>
            <p:ph type="sldNum" sz="quarter" idx="12"/>
          </p:nvPr>
        </p:nvSpPr>
        <p:spPr/>
        <p:txBody>
          <a:bodyPr/>
          <a:lstStyle/>
          <a:p>
            <a:fld id="{3E01EE5D-26FB-46D5-A381-ECFB35BF1D34}" type="slidenum">
              <a:rPr lang="zh-CN" altLang="en-US" smtClean="0"/>
              <a:t>15</a:t>
            </a:fld>
            <a:endParaRPr lang="zh-CN" altLang="en-US"/>
          </a:p>
        </p:txBody>
      </p:sp>
      <p:sp>
        <p:nvSpPr>
          <p:cNvPr id="3" name="TextBox 8">
            <a:extLst>
              <a:ext uri="{FF2B5EF4-FFF2-40B4-BE49-F238E27FC236}">
                <a16:creationId xmlns:a16="http://schemas.microsoft.com/office/drawing/2014/main" id="{148DF1FE-1CF5-7388-11C1-C8168519890B}"/>
              </a:ext>
            </a:extLst>
          </p:cNvPr>
          <p:cNvSpPr txBox="1"/>
          <p:nvPr/>
        </p:nvSpPr>
        <p:spPr>
          <a:xfrm>
            <a:off x="1082469" y="2374938"/>
            <a:ext cx="8803290" cy="3151825"/>
          </a:xfrm>
          <a:prstGeom prst="rect">
            <a:avLst/>
          </a:prstGeom>
          <a:noFill/>
        </p:spPr>
        <p:txBody>
          <a:bodyPr wrap="square" lIns="0" tIns="0" rIns="0" bIns="0" rtlCol="0" anchor="ctr">
            <a:spAutoFit/>
          </a:bodyPr>
          <a:lstStyle/>
          <a:p>
            <a:r>
              <a:rPr lang="en-US" altLang="zh-CN" sz="2800" i="1" dirty="0">
                <a:solidFill>
                  <a:srgbClr val="114577"/>
                </a:solidFill>
                <a:latin typeface="Arial" panose="020B0604020202020204"/>
                <a:ea typeface="微软雅黑" panose="020B0503020204020204" pitchFamily="34" charset="-122"/>
                <a:sym typeface="Arial" panose="020B0604020202020204"/>
              </a:rPr>
              <a:t>Observation 3:</a:t>
            </a:r>
          </a:p>
          <a:p>
            <a:pPr>
              <a:lnSpc>
                <a:spcPct val="200000"/>
              </a:lnSpc>
            </a:pPr>
            <a:endParaRPr lang="en-US" altLang="zh-CN" sz="2800" dirty="0">
              <a:solidFill>
                <a:srgbClr val="114577"/>
              </a:solidFill>
              <a:latin typeface="Arial" panose="020B0604020202020204"/>
              <a:ea typeface="微软雅黑" panose="020B0503020204020204" pitchFamily="34" charset="-122"/>
              <a:sym typeface="Arial" panose="020B0604020202020204"/>
            </a:endParaRPr>
          </a:p>
          <a:p>
            <a:pPr algn="l">
              <a:lnSpc>
                <a:spcPct val="150000"/>
              </a:lnSpc>
            </a:pPr>
            <a:r>
              <a:rPr lang="en-US" altLang="zh-CN" sz="2800" dirty="0">
                <a:solidFill>
                  <a:srgbClr val="114577"/>
                </a:solidFill>
                <a:latin typeface="Arial" panose="020B0604020202020204"/>
                <a:ea typeface="微软雅黑" panose="020B0503020204020204" pitchFamily="34" charset="-122"/>
              </a:rPr>
              <a:t>In order to pursue better accuracy and efficiency, it is critical to balance all dimensions of network width, depth, and resolution during </a:t>
            </a:r>
            <a:r>
              <a:rPr lang="en-US" altLang="zh-CN" sz="2800" dirty="0" err="1">
                <a:solidFill>
                  <a:srgbClr val="114577"/>
                </a:solidFill>
                <a:latin typeface="Arial" panose="020B0604020202020204"/>
                <a:ea typeface="微软雅黑" panose="020B0503020204020204" pitchFamily="34" charset="-122"/>
              </a:rPr>
              <a:t>ConvNet</a:t>
            </a:r>
            <a:r>
              <a:rPr lang="en-US" altLang="zh-CN" sz="2800" dirty="0">
                <a:solidFill>
                  <a:srgbClr val="114577"/>
                </a:solidFill>
                <a:latin typeface="Arial" panose="020B0604020202020204"/>
                <a:ea typeface="微软雅黑" panose="020B0503020204020204" pitchFamily="34" charset="-122"/>
              </a:rPr>
              <a:t> scaling.</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
        <p:nvSpPr>
          <p:cNvPr id="4" name="TextBox 8">
            <a:extLst>
              <a:ext uri="{FF2B5EF4-FFF2-40B4-BE49-F238E27FC236}">
                <a16:creationId xmlns:a16="http://schemas.microsoft.com/office/drawing/2014/main" id="{68FC5997-91B9-2377-C70B-AADAAA630904}"/>
              </a:ext>
            </a:extLst>
          </p:cNvPr>
          <p:cNvSpPr txBox="1"/>
          <p:nvPr/>
        </p:nvSpPr>
        <p:spPr>
          <a:xfrm>
            <a:off x="884238" y="45961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Compound Scaling</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418860541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9" name="TextBox 8">
            <a:extLst>
              <a:ext uri="{FF2B5EF4-FFF2-40B4-BE49-F238E27FC236}">
                <a16:creationId xmlns:a16="http://schemas.microsoft.com/office/drawing/2014/main" id="{59193CDF-84EA-DB21-8035-10CD59DA26F8}"/>
              </a:ext>
            </a:extLst>
          </p:cNvPr>
          <p:cNvSpPr txBox="1"/>
          <p:nvPr/>
        </p:nvSpPr>
        <p:spPr>
          <a:xfrm>
            <a:off x="414656" y="1539770"/>
            <a:ext cx="11829975" cy="984885"/>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Based on </a:t>
            </a:r>
            <a:r>
              <a:rPr lang="en-US" altLang="zh-CN" sz="3200" i="1" dirty="0">
                <a:solidFill>
                  <a:srgbClr val="114577"/>
                </a:solidFill>
                <a:latin typeface="Arial" panose="020B0604020202020204"/>
                <a:ea typeface="微软雅黑" panose="020B0503020204020204" pitchFamily="34" charset="-122"/>
                <a:cs typeface="Arial" panose="020B0604020202020204" pitchFamily="34" charset="0"/>
                <a:sym typeface="Arial" panose="020B0604020202020204"/>
              </a:rPr>
              <a:t>o</a:t>
            </a:r>
            <a:r>
              <a:rPr lang="en-US" altLang="zh-CN" sz="3200" i="1" dirty="0">
                <a:solidFill>
                  <a:srgbClr val="114577"/>
                </a:solidFill>
                <a:latin typeface="Arial" panose="020B0604020202020204"/>
                <a:ea typeface="微软雅黑" panose="020B0503020204020204" pitchFamily="34" charset="-122"/>
                <a:sym typeface="Arial" panose="020B0604020202020204"/>
              </a:rPr>
              <a:t>bservation 2 &amp; 3 </a:t>
            </a:r>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 </a:t>
            </a: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
        <p:nvSpPr>
          <p:cNvPr id="5" name="Slide Number Placeholder 4">
            <a:extLst>
              <a:ext uri="{FF2B5EF4-FFF2-40B4-BE49-F238E27FC236}">
                <a16:creationId xmlns:a16="http://schemas.microsoft.com/office/drawing/2014/main" id="{9CDE5DD8-F34E-B5BC-F8A5-056479298D16}"/>
              </a:ext>
            </a:extLst>
          </p:cNvPr>
          <p:cNvSpPr>
            <a:spLocks noGrp="1"/>
          </p:cNvSpPr>
          <p:nvPr>
            <p:ph type="sldNum" sz="quarter" idx="12"/>
          </p:nvPr>
        </p:nvSpPr>
        <p:spPr/>
        <p:txBody>
          <a:bodyPr/>
          <a:lstStyle/>
          <a:p>
            <a:fld id="{3E01EE5D-26FB-46D5-A381-ECFB35BF1D34}" type="slidenum">
              <a:rPr lang="zh-CN" altLang="en-US" smtClean="0"/>
              <a:t>16</a:t>
            </a:fld>
            <a:endParaRPr lang="zh-CN" altLang="en-US"/>
          </a:p>
        </p:txBody>
      </p:sp>
      <p:sp>
        <p:nvSpPr>
          <p:cNvPr id="6" name="TextBox 8">
            <a:extLst>
              <a:ext uri="{FF2B5EF4-FFF2-40B4-BE49-F238E27FC236}">
                <a16:creationId xmlns:a16="http://schemas.microsoft.com/office/drawing/2014/main" id="{9D5AF5B0-B4FA-0AF5-5E83-80FA5ED7BF18}"/>
              </a:ext>
            </a:extLst>
          </p:cNvPr>
          <p:cNvSpPr txBox="1"/>
          <p:nvPr/>
        </p:nvSpPr>
        <p:spPr>
          <a:xfrm>
            <a:off x="1036638" y="6183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MOTIVATION</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
        <p:nvSpPr>
          <p:cNvPr id="8" name="TextBox 8">
            <a:extLst>
              <a:ext uri="{FF2B5EF4-FFF2-40B4-BE49-F238E27FC236}">
                <a16:creationId xmlns:a16="http://schemas.microsoft.com/office/drawing/2014/main" id="{5DE01E4B-174A-F8C8-EE3A-62DBDF15A8C1}"/>
              </a:ext>
            </a:extLst>
          </p:cNvPr>
          <p:cNvSpPr txBox="1"/>
          <p:nvPr/>
        </p:nvSpPr>
        <p:spPr>
          <a:xfrm>
            <a:off x="579358" y="2594206"/>
            <a:ext cx="5474960" cy="3582712"/>
          </a:xfrm>
          <a:prstGeom prst="rect">
            <a:avLst/>
          </a:prstGeom>
          <a:noFill/>
        </p:spPr>
        <p:txBody>
          <a:bodyPr wrap="square" lIns="0" tIns="0" rIns="0" bIns="0" rtlCol="0" anchor="ctr">
            <a:spAutoFit/>
          </a:bodyPr>
          <a:lstStyle/>
          <a:p>
            <a:r>
              <a:rPr lang="en-US" altLang="zh-CN" sz="2800" i="1" dirty="0">
                <a:solidFill>
                  <a:srgbClr val="114577"/>
                </a:solidFill>
                <a:latin typeface="Arial" panose="020B0604020202020204"/>
                <a:ea typeface="微软雅黑" panose="020B0503020204020204" pitchFamily="34" charset="-122"/>
                <a:sym typeface="Arial" panose="020B0604020202020204"/>
              </a:rPr>
              <a:t>Observation 2:</a:t>
            </a:r>
          </a:p>
          <a:p>
            <a:pPr>
              <a:lnSpc>
                <a:spcPct val="150000"/>
              </a:lnSpc>
            </a:pPr>
            <a:endParaRPr lang="en-US" altLang="zh-CN" sz="2800" dirty="0">
              <a:solidFill>
                <a:srgbClr val="114577"/>
              </a:solidFill>
              <a:latin typeface="Arial" panose="020B0604020202020204"/>
              <a:ea typeface="微软雅黑" panose="020B0503020204020204" pitchFamily="34" charset="-122"/>
              <a:sym typeface="Arial" panose="020B0604020202020204"/>
            </a:endParaRPr>
          </a:p>
          <a:p>
            <a:pPr>
              <a:lnSpc>
                <a:spcPct val="150000"/>
              </a:lnSpc>
            </a:pPr>
            <a:r>
              <a:rPr lang="en-US" altLang="zh-CN" sz="2800" dirty="0">
                <a:solidFill>
                  <a:srgbClr val="114577"/>
                </a:solidFill>
                <a:latin typeface="Arial" panose="020B0604020202020204"/>
                <a:ea typeface="微软雅黑" panose="020B0503020204020204" pitchFamily="34" charset="-122"/>
              </a:rPr>
              <a:t>Scaling up any dimension of network improves accuracy, but the degree of benefit diminishes as the models grow larger.</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
        <p:nvSpPr>
          <p:cNvPr id="11" name="TextBox 8">
            <a:extLst>
              <a:ext uri="{FF2B5EF4-FFF2-40B4-BE49-F238E27FC236}">
                <a16:creationId xmlns:a16="http://schemas.microsoft.com/office/drawing/2014/main" id="{8D42FF9B-BD1C-8D04-0006-C3E8112E2075}"/>
              </a:ext>
            </a:extLst>
          </p:cNvPr>
          <p:cNvSpPr txBox="1"/>
          <p:nvPr/>
        </p:nvSpPr>
        <p:spPr>
          <a:xfrm>
            <a:off x="6766458" y="2461152"/>
            <a:ext cx="5118941" cy="3151825"/>
          </a:xfrm>
          <a:prstGeom prst="rect">
            <a:avLst/>
          </a:prstGeom>
          <a:noFill/>
        </p:spPr>
        <p:txBody>
          <a:bodyPr wrap="square" lIns="0" tIns="0" rIns="0" bIns="0" rtlCol="0" anchor="ctr">
            <a:spAutoFit/>
          </a:bodyPr>
          <a:lstStyle/>
          <a:p>
            <a:r>
              <a:rPr lang="en-US" altLang="zh-CN" sz="2800" i="1" dirty="0">
                <a:solidFill>
                  <a:srgbClr val="114577"/>
                </a:solidFill>
                <a:latin typeface="Arial" panose="020B0604020202020204"/>
                <a:ea typeface="微软雅黑" panose="020B0503020204020204" pitchFamily="34" charset="-122"/>
                <a:sym typeface="Arial" panose="020B0604020202020204"/>
              </a:rPr>
              <a:t>Observation 3:</a:t>
            </a:r>
          </a:p>
          <a:p>
            <a:pPr>
              <a:lnSpc>
                <a:spcPct val="200000"/>
              </a:lnSpc>
            </a:pPr>
            <a:endParaRPr lang="en-US" altLang="zh-CN" sz="2800" dirty="0">
              <a:solidFill>
                <a:srgbClr val="114577"/>
              </a:solidFill>
              <a:latin typeface="Arial" panose="020B0604020202020204"/>
              <a:ea typeface="微软雅黑" panose="020B0503020204020204" pitchFamily="34" charset="-122"/>
              <a:sym typeface="Arial" panose="020B0604020202020204"/>
            </a:endParaRPr>
          </a:p>
          <a:p>
            <a:pPr algn="l">
              <a:lnSpc>
                <a:spcPct val="150000"/>
              </a:lnSpc>
            </a:pPr>
            <a:r>
              <a:rPr lang="en-US" altLang="zh-CN" sz="2800" dirty="0">
                <a:solidFill>
                  <a:srgbClr val="114577"/>
                </a:solidFill>
                <a:latin typeface="Arial" panose="020B0604020202020204"/>
                <a:ea typeface="微软雅黑" panose="020B0503020204020204" pitchFamily="34" charset="-122"/>
              </a:rPr>
              <a:t>We need to balance all dimensions of network during </a:t>
            </a:r>
            <a:r>
              <a:rPr lang="en-US" altLang="zh-CN" sz="2800" dirty="0" err="1">
                <a:solidFill>
                  <a:srgbClr val="114577"/>
                </a:solidFill>
                <a:latin typeface="Arial" panose="020B0604020202020204"/>
                <a:ea typeface="微软雅黑" panose="020B0503020204020204" pitchFamily="34" charset="-122"/>
              </a:rPr>
              <a:t>ConvNet</a:t>
            </a:r>
            <a:r>
              <a:rPr lang="en-US" altLang="zh-CN" sz="2800" dirty="0">
                <a:solidFill>
                  <a:srgbClr val="114577"/>
                </a:solidFill>
                <a:latin typeface="Arial" panose="020B0604020202020204"/>
                <a:ea typeface="微软雅黑" panose="020B0503020204020204" pitchFamily="34" charset="-122"/>
              </a:rPr>
              <a:t> scaling.</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3724146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9" name="TextBox 8">
            <a:extLst>
              <a:ext uri="{FF2B5EF4-FFF2-40B4-BE49-F238E27FC236}">
                <a16:creationId xmlns:a16="http://schemas.microsoft.com/office/drawing/2014/main" id="{59193CDF-84EA-DB21-8035-10CD59DA26F8}"/>
              </a:ext>
            </a:extLst>
          </p:cNvPr>
          <p:cNvSpPr txBox="1"/>
          <p:nvPr/>
        </p:nvSpPr>
        <p:spPr>
          <a:xfrm>
            <a:off x="414656" y="1539770"/>
            <a:ext cx="11829975" cy="984885"/>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Based on </a:t>
            </a:r>
            <a:r>
              <a:rPr lang="en-US" altLang="zh-CN" sz="3200" i="1" dirty="0">
                <a:solidFill>
                  <a:srgbClr val="114577"/>
                </a:solidFill>
                <a:latin typeface="Arial" panose="020B0604020202020204"/>
                <a:ea typeface="微软雅黑" panose="020B0503020204020204" pitchFamily="34" charset="-122"/>
                <a:cs typeface="Arial" panose="020B0604020202020204" pitchFamily="34" charset="0"/>
                <a:sym typeface="Arial" panose="020B0604020202020204"/>
              </a:rPr>
              <a:t>o</a:t>
            </a:r>
            <a:r>
              <a:rPr lang="en-US" altLang="zh-CN" sz="3200" i="1" dirty="0">
                <a:solidFill>
                  <a:srgbClr val="114577"/>
                </a:solidFill>
                <a:latin typeface="Arial" panose="020B0604020202020204"/>
                <a:ea typeface="微软雅黑" panose="020B0503020204020204" pitchFamily="34" charset="-122"/>
                <a:sym typeface="Arial" panose="020B0604020202020204"/>
              </a:rPr>
              <a:t>bservation 2 &amp; 3 </a:t>
            </a:r>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 </a:t>
            </a: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
        <p:nvSpPr>
          <p:cNvPr id="5" name="Slide Number Placeholder 4">
            <a:extLst>
              <a:ext uri="{FF2B5EF4-FFF2-40B4-BE49-F238E27FC236}">
                <a16:creationId xmlns:a16="http://schemas.microsoft.com/office/drawing/2014/main" id="{9CDE5DD8-F34E-B5BC-F8A5-056479298D16}"/>
              </a:ext>
            </a:extLst>
          </p:cNvPr>
          <p:cNvSpPr>
            <a:spLocks noGrp="1"/>
          </p:cNvSpPr>
          <p:nvPr>
            <p:ph type="sldNum" sz="quarter" idx="12"/>
          </p:nvPr>
        </p:nvSpPr>
        <p:spPr/>
        <p:txBody>
          <a:bodyPr/>
          <a:lstStyle/>
          <a:p>
            <a:fld id="{3E01EE5D-26FB-46D5-A381-ECFB35BF1D34}" type="slidenum">
              <a:rPr lang="zh-CN" altLang="en-US" smtClean="0"/>
              <a:t>17</a:t>
            </a:fld>
            <a:endParaRPr lang="zh-CN" altLang="en-US"/>
          </a:p>
        </p:txBody>
      </p:sp>
      <p:sp>
        <p:nvSpPr>
          <p:cNvPr id="6" name="TextBox 8">
            <a:extLst>
              <a:ext uri="{FF2B5EF4-FFF2-40B4-BE49-F238E27FC236}">
                <a16:creationId xmlns:a16="http://schemas.microsoft.com/office/drawing/2014/main" id="{9D5AF5B0-B4FA-0AF5-5E83-80FA5ED7BF18}"/>
              </a:ext>
            </a:extLst>
          </p:cNvPr>
          <p:cNvSpPr txBox="1"/>
          <p:nvPr/>
        </p:nvSpPr>
        <p:spPr>
          <a:xfrm>
            <a:off x="1036638" y="6183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MOTIVATION</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
        <p:nvSpPr>
          <p:cNvPr id="12" name="TextBox 8">
            <a:extLst>
              <a:ext uri="{FF2B5EF4-FFF2-40B4-BE49-F238E27FC236}">
                <a16:creationId xmlns:a16="http://schemas.microsoft.com/office/drawing/2014/main" id="{D56DF557-B074-A5E4-8BE8-0E5BC92B73E9}"/>
              </a:ext>
            </a:extLst>
          </p:cNvPr>
          <p:cNvSpPr txBox="1"/>
          <p:nvPr/>
        </p:nvSpPr>
        <p:spPr>
          <a:xfrm>
            <a:off x="449417" y="2953594"/>
            <a:ext cx="11829975" cy="2462213"/>
          </a:xfrm>
          <a:prstGeom prst="rect">
            <a:avLst/>
          </a:prstGeom>
          <a:noFill/>
        </p:spPr>
        <p:txBody>
          <a:bodyPr wrap="square" lIns="0" tIns="0" rIns="0" bIns="0" rtlCol="0" anchor="ctr">
            <a:spAutoFit/>
          </a:bodyPr>
          <a:lstStyle/>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pPr>
              <a:lnSpc>
                <a:spcPct val="150000"/>
              </a:lnSpc>
            </a:pPr>
            <a:r>
              <a:rPr lang="en-US" altLang="zh-CN" sz="3200" b="1"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rPr>
              <a:t>Question:</a:t>
            </a:r>
          </a:p>
          <a:p>
            <a:pPr>
              <a:lnSpc>
                <a:spcPct val="150000"/>
              </a:lnSpc>
            </a:pPr>
            <a:r>
              <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rPr>
              <a:t>      </a:t>
            </a:r>
            <a:r>
              <a:rPr lang="en-US" altLang="zh-CN" sz="3200" b="1" dirty="0">
                <a:solidFill>
                  <a:srgbClr val="114577"/>
                </a:solidFill>
                <a:latin typeface="Arial" panose="020B0604020202020204" pitchFamily="34" charset="0"/>
                <a:ea typeface="微软雅黑" panose="020B0503020204020204" pitchFamily="34" charset="-122"/>
                <a:cs typeface="Arial" panose="020B0604020202020204" pitchFamily="34" charset="0"/>
              </a:rPr>
              <a:t>How to balance the three dimensions of neural networks? </a:t>
            </a:r>
            <a:endParaRPr lang="en-US" altLang="zh-CN" sz="3200" b="1"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endParaRPr lang="en-US" altLang="zh-CN" sz="3200" dirty="0">
              <a:solidFill>
                <a:srgbClr val="114577"/>
              </a:solidFill>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Tree>
    <p:extLst>
      <p:ext uri="{BB962C8B-B14F-4D97-AF65-F5344CB8AC3E}">
        <p14:creationId xmlns:p14="http://schemas.microsoft.com/office/powerpoint/2010/main" val="25640792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195361" y="0"/>
            <a:ext cx="7232650" cy="7232650"/>
          </a:xfrm>
          <a:prstGeom prst="rect">
            <a:avLst/>
          </a:prstGeom>
        </p:spPr>
      </p:pic>
      <p:sp>
        <p:nvSpPr>
          <p:cNvPr id="14" name="MH_Entry_1"/>
          <p:cNvSpPr/>
          <p:nvPr>
            <p:custDataLst>
              <p:tags r:id="rId1"/>
            </p:custDataLst>
          </p:nvPr>
        </p:nvSpPr>
        <p:spPr>
          <a:xfrm>
            <a:off x="6573391" y="3029820"/>
            <a:ext cx="462629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58344"/>
                </a:solidFill>
                <a:effectLst/>
                <a:uLnTx/>
                <a:uFillTx/>
                <a:latin typeface="Arial" panose="020B0604020202020204"/>
                <a:ea typeface="微软雅黑" panose="020B0503020204020204" pitchFamily="34" charset="-122"/>
                <a:cs typeface="+mn-cs"/>
                <a:sym typeface="Arial" panose="020B0604020202020204"/>
              </a:rPr>
              <a:t>REPRODUCTION</a:t>
            </a:r>
            <a:endParaRPr kumimoji="0" lang="zh-CN" altLang="en-US" sz="1800" b="1" i="0" u="none" strike="noStrike" kern="1200" cap="none" spc="0" normalizeH="0" baseline="0" noProof="0" dirty="0">
              <a:ln>
                <a:noFill/>
              </a:ln>
              <a:solidFill>
                <a:srgbClr val="F58344"/>
              </a:solidFill>
              <a:effectLst/>
              <a:uLnTx/>
              <a:uFillTx/>
              <a:latin typeface="Arial" panose="020B0604020202020204"/>
              <a:ea typeface="微软雅黑" panose="020B0503020204020204" pitchFamily="34" charset="-122"/>
              <a:cs typeface="+mn-cs"/>
              <a:sym typeface="Arial" panose="020B0604020202020204"/>
            </a:endParaRPr>
          </a:p>
        </p:txBody>
      </p:sp>
      <p:sp>
        <p:nvSpPr>
          <p:cNvPr id="19" name="文本框 18"/>
          <p:cNvSpPr txBox="1"/>
          <p:nvPr/>
        </p:nvSpPr>
        <p:spPr>
          <a:xfrm>
            <a:off x="2485897" y="1312069"/>
            <a:ext cx="1888659" cy="37702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3900" b="0" i="0" u="none" strike="noStrike" kern="1200" cap="none" spc="0" normalizeH="0" baseline="0" noProof="0" dirty="0">
                <a:ln>
                  <a:noFill/>
                </a:ln>
                <a:solidFill>
                  <a:srgbClr val="F58344"/>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rPr>
              <a:t>3</a:t>
            </a:r>
            <a:endParaRPr kumimoji="0" lang="zh-CN" altLang="en-US" sz="23900" b="0" i="0" u="none" strike="noStrike" kern="1200" cap="none" spc="0" normalizeH="0" baseline="0" noProof="0" dirty="0">
              <a:ln>
                <a:noFill/>
              </a:ln>
              <a:solidFill>
                <a:srgbClr val="F58344"/>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endParaRPr>
          </a:p>
        </p:txBody>
      </p:sp>
      <p:cxnSp>
        <p:nvCxnSpPr>
          <p:cNvPr id="20" name="直接连接符 19"/>
          <p:cNvCxnSpPr>
            <a:cxnSpLocks/>
          </p:cNvCxnSpPr>
          <p:nvPr/>
        </p:nvCxnSpPr>
        <p:spPr>
          <a:xfrm>
            <a:off x="6573391" y="3832349"/>
            <a:ext cx="4968552" cy="0"/>
          </a:xfrm>
          <a:prstGeom prst="line">
            <a:avLst/>
          </a:prstGeom>
          <a:ln>
            <a:solidFill>
              <a:srgbClr val="F58344"/>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3CCC5DA-F7D0-4674-AF55-A6CDC11123F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4" name="TextBox 8">
            <a:extLst>
              <a:ext uri="{FF2B5EF4-FFF2-40B4-BE49-F238E27FC236}">
                <a16:creationId xmlns:a16="http://schemas.microsoft.com/office/drawing/2014/main" id="{FD4079FE-B267-AF44-966E-36579C4DDD80}"/>
              </a:ext>
            </a:extLst>
          </p:cNvPr>
          <p:cNvSpPr txBox="1"/>
          <p:nvPr/>
        </p:nvSpPr>
        <p:spPr>
          <a:xfrm>
            <a:off x="812751" y="1240061"/>
            <a:ext cx="9978370" cy="86177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Before talking about result, go through the general architecture of </a:t>
            </a:r>
            <a:r>
              <a:rPr kumimoji="0" lang="en-US" altLang="zh-CN" sz="28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2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B0 (Baseline).</a:t>
            </a:r>
          </a:p>
        </p:txBody>
      </p:sp>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pic>
        <p:nvPicPr>
          <p:cNvPr id="1028" name="Picture 4" descr="The EffecientNet-B0 general architecture. | Download Scientific Diagram">
            <a:extLst>
              <a:ext uri="{FF2B5EF4-FFF2-40B4-BE49-F238E27FC236}">
                <a16:creationId xmlns:a16="http://schemas.microsoft.com/office/drawing/2014/main" id="{A9C7E74E-80CA-8408-FCA5-3293D4997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487" y="2231066"/>
            <a:ext cx="7801294" cy="332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8">
            <a:extLst>
              <a:ext uri="{FF2B5EF4-FFF2-40B4-BE49-F238E27FC236}">
                <a16:creationId xmlns:a16="http://schemas.microsoft.com/office/drawing/2014/main" id="{19E7125C-A113-486F-22B9-64A47DA8D92F}"/>
              </a:ext>
            </a:extLst>
          </p:cNvPr>
          <p:cNvSpPr txBox="1"/>
          <p:nvPr/>
        </p:nvSpPr>
        <p:spPr>
          <a:xfrm>
            <a:off x="1036638" y="618387"/>
            <a:ext cx="12097865"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EFFICI</a:t>
            </a: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B0 ARCHITECTURE</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cxnSp>
        <p:nvCxnSpPr>
          <p:cNvPr id="6" name="直线箭头连接符 5">
            <a:extLst>
              <a:ext uri="{FF2B5EF4-FFF2-40B4-BE49-F238E27FC236}">
                <a16:creationId xmlns:a16="http://schemas.microsoft.com/office/drawing/2014/main" id="{7C265ED8-59D0-10F7-3DC8-19721847AF25}"/>
              </a:ext>
            </a:extLst>
          </p:cNvPr>
          <p:cNvCxnSpPr/>
          <p:nvPr/>
        </p:nvCxnSpPr>
        <p:spPr>
          <a:xfrm>
            <a:off x="8853759" y="3795458"/>
            <a:ext cx="1224136" cy="2880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8">
            <a:extLst>
              <a:ext uri="{FF2B5EF4-FFF2-40B4-BE49-F238E27FC236}">
                <a16:creationId xmlns:a16="http://schemas.microsoft.com/office/drawing/2014/main" id="{78A05777-6A20-0D97-16AC-4F4ADEB59CB1}"/>
              </a:ext>
            </a:extLst>
          </p:cNvPr>
          <p:cNvSpPr txBox="1"/>
          <p:nvPr/>
        </p:nvSpPr>
        <p:spPr>
          <a:xfrm>
            <a:off x="10245799" y="3360074"/>
            <a:ext cx="2167518" cy="1292662"/>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Network Architecture Searching</a:t>
            </a:r>
          </a:p>
        </p:txBody>
      </p:sp>
    </p:spTree>
    <p:extLst>
      <p:ext uri="{BB962C8B-B14F-4D97-AF65-F5344CB8AC3E}">
        <p14:creationId xmlns:p14="http://schemas.microsoft.com/office/powerpoint/2010/main" val="21044512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5">
            <a:duotone>
              <a:schemeClr val="bg2">
                <a:shade val="45000"/>
                <a:satMod val="135000"/>
              </a:schemeClr>
              <a:prstClr val="white"/>
            </a:duotone>
            <a:extLst>
              <a:ext uri="{BEBA8EAE-BF5A-486C-A8C5-ECC9F3942E4B}">
                <a14:imgProps xmlns:a14="http://schemas.microsoft.com/office/drawing/2010/main">
                  <a14:imgLayer r:embed="rId2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803275" y="21704"/>
            <a:ext cx="7232650" cy="7232650"/>
          </a:xfrm>
          <a:prstGeom prst="rect">
            <a:avLst/>
          </a:prstGeom>
        </p:spPr>
      </p:pic>
      <p:sp>
        <p:nvSpPr>
          <p:cNvPr id="37" name="MH_Others_2"/>
          <p:cNvSpPr txBox="1"/>
          <p:nvPr>
            <p:custDataLst>
              <p:tags r:id="rId2"/>
            </p:custDataLst>
          </p:nvPr>
        </p:nvSpPr>
        <p:spPr>
          <a:xfrm rot="5400000">
            <a:off x="1242221" y="2666111"/>
            <a:ext cx="3357012" cy="615553"/>
          </a:xfrm>
          <a:prstGeom prst="rect">
            <a:avLst/>
          </a:prstGeom>
          <a:noFill/>
        </p:spPr>
        <p:txBody>
          <a:bodyPr wrap="square" lIns="0" tIns="0" rIns="0" bIns="0">
            <a:spAutoFit/>
          </a:bodyPr>
          <a:lstStyle/>
          <a:p>
            <a:pPr algn="ctr">
              <a:defRPr/>
            </a:pPr>
            <a:r>
              <a:rPr lang="en-US" altLang="zh-CN" sz="4000" b="1" dirty="0">
                <a:solidFill>
                  <a:schemeClr val="accent1"/>
                </a:solidFill>
                <a:latin typeface="Arial" panose="020B0604020202020204"/>
                <a:ea typeface="微软雅黑" panose="020B0503020204020204" pitchFamily="34" charset="-122"/>
                <a:sym typeface="Arial" panose="020B0604020202020204"/>
              </a:rPr>
              <a:t>CONT</a:t>
            </a:r>
            <a:r>
              <a:rPr lang="en-US" altLang="zh-CN" sz="4000" b="1" dirty="0">
                <a:solidFill>
                  <a:srgbClr val="EE7F42"/>
                </a:solidFill>
                <a:latin typeface="Arial" panose="020B0604020202020204"/>
                <a:ea typeface="微软雅黑" panose="020B0503020204020204" pitchFamily="34" charset="-122"/>
                <a:sym typeface="Arial" panose="020B0604020202020204"/>
              </a:rPr>
              <a:t>ENTS</a:t>
            </a:r>
            <a:endParaRPr lang="zh-CN" altLang="en-US" sz="3600" b="1" dirty="0">
              <a:solidFill>
                <a:srgbClr val="EE7F42"/>
              </a:solidFill>
              <a:latin typeface="Arial" panose="020B0604020202020204"/>
              <a:ea typeface="微软雅黑" panose="020B0503020204020204" pitchFamily="34" charset="-122"/>
              <a:sym typeface="Arial" panose="020B0604020202020204"/>
            </a:endParaRPr>
          </a:p>
        </p:txBody>
      </p:sp>
      <p:grpSp>
        <p:nvGrpSpPr>
          <p:cNvPr id="18" name="组合 17">
            <a:extLst>
              <a:ext uri="{FF2B5EF4-FFF2-40B4-BE49-F238E27FC236}">
                <a16:creationId xmlns:a16="http://schemas.microsoft.com/office/drawing/2014/main" id="{3B92AA1E-5439-1941-E682-10B2234CABD6}"/>
              </a:ext>
            </a:extLst>
          </p:cNvPr>
          <p:cNvGrpSpPr/>
          <p:nvPr/>
        </p:nvGrpSpPr>
        <p:grpSpPr>
          <a:xfrm>
            <a:off x="6913088" y="497443"/>
            <a:ext cx="4338000" cy="1263577"/>
            <a:chOff x="6915911" y="358896"/>
            <a:chExt cx="4338000" cy="1263577"/>
          </a:xfrm>
        </p:grpSpPr>
        <p:sp>
          <p:nvSpPr>
            <p:cNvPr id="2051" name="MH_Other_1"/>
            <p:cNvSpPr/>
            <p:nvPr>
              <p:custDataLst>
                <p:tags r:id="rId18"/>
              </p:custDataLst>
            </p:nvPr>
          </p:nvSpPr>
          <p:spPr bwMode="auto">
            <a:xfrm>
              <a:off x="7119684" y="525480"/>
              <a:ext cx="3870807" cy="805303"/>
            </a:xfrm>
            <a:custGeom>
              <a:avLst/>
              <a:gdLst>
                <a:gd name="T0" fmla="*/ 2147483646 w 3244"/>
                <a:gd name="T1" fmla="*/ 2147483646 h 674"/>
                <a:gd name="T2" fmla="*/ 2147483646 w 3244"/>
                <a:gd name="T3" fmla="*/ 2147483646 h 674"/>
                <a:gd name="T4" fmla="*/ 2147483646 w 3244"/>
                <a:gd name="T5" fmla="*/ 0 h 674"/>
                <a:gd name="T6" fmla="*/ 2147483646 w 3244"/>
                <a:gd name="T7" fmla="*/ 0 h 674"/>
                <a:gd name="T8" fmla="*/ 0 w 3244"/>
                <a:gd name="T9" fmla="*/ 2147483646 h 674"/>
                <a:gd name="T10" fmla="*/ 2147483646 w 3244"/>
                <a:gd name="T11" fmla="*/ 2147483646 h 674"/>
                <a:gd name="T12" fmla="*/ 2147483646 w 3244"/>
                <a:gd name="T13" fmla="*/ 2147483646 h 6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759333"/>
            <a:lstStyle/>
            <a:p>
              <a:endParaRPr lang="zh-CN" altLang="en-US" sz="2000">
                <a:latin typeface="Arial" panose="020B0604020202020204"/>
                <a:ea typeface="微软雅黑" panose="020B0503020204020204" pitchFamily="34" charset="-122"/>
                <a:sym typeface="Arial" panose="020B0604020202020204"/>
              </a:endParaRPr>
            </a:p>
          </p:txBody>
        </p:sp>
        <p:pic>
          <p:nvPicPr>
            <p:cNvPr id="2052" name="MH_Other_2"/>
            <p:cNvPicPr>
              <a:picLocks/>
            </p:cNvPicPr>
            <p:nvPr>
              <p:custDataLst>
                <p:tags r:id="rId19"/>
              </p:custDataLst>
            </p:nvPr>
          </p:nvPicPr>
          <p:blipFill>
            <a:blip r:embed="rId27">
              <a:extLst>
                <a:ext uri="{28A0092B-C50C-407E-A947-70E740481C1C}">
                  <a14:useLocalDpi xmlns:a14="http://schemas.microsoft.com/office/drawing/2010/main" val="0"/>
                </a:ext>
              </a:extLst>
            </a:blip>
            <a:srcRect/>
            <a:stretch>
              <a:fillRect/>
            </a:stretch>
          </p:blipFill>
          <p:spPr bwMode="auto">
            <a:xfrm>
              <a:off x="6915911" y="358896"/>
              <a:ext cx="4338000" cy="1263577"/>
            </a:xfrm>
            <a:prstGeom prst="rect">
              <a:avLst/>
            </a:prstGeom>
            <a:noFill/>
            <a:ln>
              <a:noFill/>
            </a:ln>
            <a:effectLst>
              <a:softEdge rad="0"/>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7308668" y="769797"/>
              <a:ext cx="515662" cy="309732"/>
              <a:chOff x="5540206" y="1099989"/>
              <a:chExt cx="515662" cy="309732"/>
            </a:xfrm>
          </p:grpSpPr>
          <p:sp>
            <p:nvSpPr>
              <p:cNvPr id="2061" name="MH_Other_11"/>
              <p:cNvSpPr>
                <a:spLocks noEditPoints="1"/>
              </p:cNvSpPr>
              <p:nvPr>
                <p:custDataLst>
                  <p:tags r:id="rId21"/>
                </p:custDataLst>
              </p:nvPr>
            </p:nvSpPr>
            <p:spPr bwMode="auto">
              <a:xfrm>
                <a:off x="5739439" y="1099989"/>
                <a:ext cx="316429" cy="309732"/>
              </a:xfrm>
              <a:custGeom>
                <a:avLst/>
                <a:gdLst>
                  <a:gd name="T0" fmla="*/ 2147483646 w 117"/>
                  <a:gd name="T1" fmla="*/ 2147483646 h 116"/>
                  <a:gd name="T2" fmla="*/ 2147483646 w 117"/>
                  <a:gd name="T3" fmla="*/ 2147483646 h 116"/>
                  <a:gd name="T4" fmla="*/ 2147483646 w 117"/>
                  <a:gd name="T5" fmla="*/ 2147483646 h 116"/>
                  <a:gd name="T6" fmla="*/ 2147483646 w 117"/>
                  <a:gd name="T7" fmla="*/ 2147483646 h 116"/>
                  <a:gd name="T8" fmla="*/ 2147483646 w 117"/>
                  <a:gd name="T9" fmla="*/ 2147483646 h 116"/>
                  <a:gd name="T10" fmla="*/ 2147483646 w 117"/>
                  <a:gd name="T11" fmla="*/ 2147483646 h 116"/>
                  <a:gd name="T12" fmla="*/ 2147483646 w 117"/>
                  <a:gd name="T13" fmla="*/ 2147483646 h 116"/>
                  <a:gd name="T14" fmla="*/ 2147483646 w 117"/>
                  <a:gd name="T15" fmla="*/ 2147483646 h 116"/>
                  <a:gd name="T16" fmla="*/ 2147483646 w 117"/>
                  <a:gd name="T17" fmla="*/ 2147483646 h 116"/>
                  <a:gd name="T18" fmla="*/ 2147483646 w 117"/>
                  <a:gd name="T19" fmla="*/ 2147483646 h 116"/>
                  <a:gd name="T20" fmla="*/ 2147483646 w 117"/>
                  <a:gd name="T21" fmla="*/ 2147483646 h 116"/>
                  <a:gd name="T22" fmla="*/ 2147483646 w 117"/>
                  <a:gd name="T23" fmla="*/ 2147483646 h 116"/>
                  <a:gd name="T24" fmla="*/ 2147483646 w 117"/>
                  <a:gd name="T25" fmla="*/ 2147483646 h 116"/>
                  <a:gd name="T26" fmla="*/ 2147483646 w 117"/>
                  <a:gd name="T27" fmla="*/ 2147483646 h 116"/>
                  <a:gd name="T28" fmla="*/ 2147483646 w 117"/>
                  <a:gd name="T29" fmla="*/ 2147483646 h 116"/>
                  <a:gd name="T30" fmla="*/ 0 w 117"/>
                  <a:gd name="T31" fmla="*/ 2147483646 h 116"/>
                  <a:gd name="T32" fmla="*/ 2147483646 w 117"/>
                  <a:gd name="T33" fmla="*/ 2147483646 h 116"/>
                  <a:gd name="T34" fmla="*/ 2147483646 w 117"/>
                  <a:gd name="T35" fmla="*/ 2147483646 h 116"/>
                  <a:gd name="T36" fmla="*/ 2147483646 w 117"/>
                  <a:gd name="T37" fmla="*/ 2147483646 h 116"/>
                  <a:gd name="T38" fmla="*/ 2147483646 w 117"/>
                  <a:gd name="T39" fmla="*/ 2147483646 h 116"/>
                  <a:gd name="T40" fmla="*/ 2147483646 w 117"/>
                  <a:gd name="T41" fmla="*/ 2147483646 h 116"/>
                  <a:gd name="T42" fmla="*/ 2147483646 w 117"/>
                  <a:gd name="T43" fmla="*/ 2147483646 h 116"/>
                  <a:gd name="T44" fmla="*/ 2147483646 w 117"/>
                  <a:gd name="T45" fmla="*/ 2147483646 h 116"/>
                  <a:gd name="T46" fmla="*/ 2147483646 w 117"/>
                  <a:gd name="T47" fmla="*/ 2147483646 h 116"/>
                  <a:gd name="T48" fmla="*/ 2147483646 w 117"/>
                  <a:gd name="T49" fmla="*/ 2147483646 h 116"/>
                  <a:gd name="T50" fmla="*/ 2147483646 w 117"/>
                  <a:gd name="T51" fmla="*/ 2147483646 h 116"/>
                  <a:gd name="T52" fmla="*/ 2147483646 w 117"/>
                  <a:gd name="T53" fmla="*/ 2147483646 h 116"/>
                  <a:gd name="T54" fmla="*/ 2147483646 w 117"/>
                  <a:gd name="T55" fmla="*/ 2147483646 h 116"/>
                  <a:gd name="T56" fmla="*/ 2147483646 w 117"/>
                  <a:gd name="T57" fmla="*/ 2147483646 h 116"/>
                  <a:gd name="T58" fmla="*/ 2147483646 w 117"/>
                  <a:gd name="T59" fmla="*/ 2147483646 h 116"/>
                  <a:gd name="T60" fmla="*/ 2147483646 w 117"/>
                  <a:gd name="T61" fmla="*/ 2147483646 h 116"/>
                  <a:gd name="T62" fmla="*/ 2147483646 w 117"/>
                  <a:gd name="T63" fmla="*/ 2147483646 h 116"/>
                  <a:gd name="T64" fmla="*/ 2147483646 w 117"/>
                  <a:gd name="T65" fmla="*/ 2147483646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6">
                    <a:moveTo>
                      <a:pt x="109" y="65"/>
                    </a:moveTo>
                    <a:cubicBezTo>
                      <a:pt x="113" y="65"/>
                      <a:pt x="117" y="62"/>
                      <a:pt x="117" y="58"/>
                    </a:cubicBezTo>
                    <a:cubicBezTo>
                      <a:pt x="117" y="54"/>
                      <a:pt x="113" y="51"/>
                      <a:pt x="109" y="51"/>
                    </a:cubicBezTo>
                    <a:cubicBezTo>
                      <a:pt x="101" y="51"/>
                      <a:pt x="101" y="51"/>
                      <a:pt x="101" y="51"/>
                    </a:cubicBezTo>
                    <a:cubicBezTo>
                      <a:pt x="101" y="48"/>
                      <a:pt x="100" y="45"/>
                      <a:pt x="99" y="43"/>
                    </a:cubicBezTo>
                    <a:cubicBezTo>
                      <a:pt x="106" y="39"/>
                      <a:pt x="106" y="39"/>
                      <a:pt x="106" y="39"/>
                    </a:cubicBezTo>
                    <a:cubicBezTo>
                      <a:pt x="110" y="37"/>
                      <a:pt x="111" y="32"/>
                      <a:pt x="109" y="29"/>
                    </a:cubicBezTo>
                    <a:cubicBezTo>
                      <a:pt x="107" y="25"/>
                      <a:pt x="102" y="24"/>
                      <a:pt x="99" y="26"/>
                    </a:cubicBezTo>
                    <a:cubicBezTo>
                      <a:pt x="92" y="30"/>
                      <a:pt x="92" y="30"/>
                      <a:pt x="92" y="30"/>
                    </a:cubicBezTo>
                    <a:cubicBezTo>
                      <a:pt x="90" y="28"/>
                      <a:pt x="88" y="26"/>
                      <a:pt x="86" y="24"/>
                    </a:cubicBezTo>
                    <a:cubicBezTo>
                      <a:pt x="90" y="17"/>
                      <a:pt x="90" y="17"/>
                      <a:pt x="90" y="17"/>
                    </a:cubicBezTo>
                    <a:cubicBezTo>
                      <a:pt x="92" y="14"/>
                      <a:pt x="91" y="9"/>
                      <a:pt x="87" y="7"/>
                    </a:cubicBezTo>
                    <a:cubicBezTo>
                      <a:pt x="84" y="5"/>
                      <a:pt x="80" y="7"/>
                      <a:pt x="78" y="10"/>
                    </a:cubicBezTo>
                    <a:cubicBezTo>
                      <a:pt x="74" y="17"/>
                      <a:pt x="74" y="17"/>
                      <a:pt x="74" y="17"/>
                    </a:cubicBezTo>
                    <a:cubicBezTo>
                      <a:pt x="71" y="16"/>
                      <a:pt x="68" y="15"/>
                      <a:pt x="65" y="15"/>
                    </a:cubicBezTo>
                    <a:cubicBezTo>
                      <a:pt x="65" y="7"/>
                      <a:pt x="65" y="7"/>
                      <a:pt x="65" y="7"/>
                    </a:cubicBezTo>
                    <a:cubicBezTo>
                      <a:pt x="65" y="3"/>
                      <a:pt x="62" y="0"/>
                      <a:pt x="58" y="0"/>
                    </a:cubicBezTo>
                    <a:cubicBezTo>
                      <a:pt x="54" y="0"/>
                      <a:pt x="51" y="3"/>
                      <a:pt x="51" y="7"/>
                    </a:cubicBezTo>
                    <a:cubicBezTo>
                      <a:pt x="51" y="15"/>
                      <a:pt x="51" y="15"/>
                      <a:pt x="51" y="15"/>
                    </a:cubicBezTo>
                    <a:cubicBezTo>
                      <a:pt x="48" y="15"/>
                      <a:pt x="46" y="16"/>
                      <a:pt x="43" y="17"/>
                    </a:cubicBezTo>
                    <a:cubicBezTo>
                      <a:pt x="39" y="10"/>
                      <a:pt x="39" y="10"/>
                      <a:pt x="39" y="10"/>
                    </a:cubicBezTo>
                    <a:cubicBezTo>
                      <a:pt x="37" y="7"/>
                      <a:pt x="33" y="5"/>
                      <a:pt x="29" y="7"/>
                    </a:cubicBezTo>
                    <a:cubicBezTo>
                      <a:pt x="26" y="9"/>
                      <a:pt x="24" y="14"/>
                      <a:pt x="26" y="17"/>
                    </a:cubicBezTo>
                    <a:cubicBezTo>
                      <a:pt x="30" y="24"/>
                      <a:pt x="30" y="24"/>
                      <a:pt x="30" y="24"/>
                    </a:cubicBezTo>
                    <a:cubicBezTo>
                      <a:pt x="28" y="26"/>
                      <a:pt x="26" y="28"/>
                      <a:pt x="25" y="30"/>
                    </a:cubicBezTo>
                    <a:cubicBezTo>
                      <a:pt x="18" y="26"/>
                      <a:pt x="18" y="26"/>
                      <a:pt x="18" y="26"/>
                    </a:cubicBezTo>
                    <a:cubicBezTo>
                      <a:pt x="14" y="24"/>
                      <a:pt x="10" y="25"/>
                      <a:pt x="8" y="29"/>
                    </a:cubicBezTo>
                    <a:cubicBezTo>
                      <a:pt x="6" y="32"/>
                      <a:pt x="7" y="37"/>
                      <a:pt x="10" y="39"/>
                    </a:cubicBezTo>
                    <a:cubicBezTo>
                      <a:pt x="17" y="43"/>
                      <a:pt x="17" y="43"/>
                      <a:pt x="17" y="43"/>
                    </a:cubicBezTo>
                    <a:cubicBezTo>
                      <a:pt x="16" y="45"/>
                      <a:pt x="16" y="48"/>
                      <a:pt x="15" y="51"/>
                    </a:cubicBezTo>
                    <a:cubicBezTo>
                      <a:pt x="7" y="51"/>
                      <a:pt x="7" y="51"/>
                      <a:pt x="7" y="51"/>
                    </a:cubicBezTo>
                    <a:cubicBezTo>
                      <a:pt x="3" y="51"/>
                      <a:pt x="0" y="54"/>
                      <a:pt x="0" y="58"/>
                    </a:cubicBezTo>
                    <a:cubicBezTo>
                      <a:pt x="0" y="62"/>
                      <a:pt x="3" y="65"/>
                      <a:pt x="7" y="65"/>
                    </a:cubicBezTo>
                    <a:cubicBezTo>
                      <a:pt x="15" y="65"/>
                      <a:pt x="15" y="65"/>
                      <a:pt x="15" y="65"/>
                    </a:cubicBezTo>
                    <a:cubicBezTo>
                      <a:pt x="16" y="68"/>
                      <a:pt x="16" y="71"/>
                      <a:pt x="17" y="73"/>
                    </a:cubicBezTo>
                    <a:cubicBezTo>
                      <a:pt x="10" y="77"/>
                      <a:pt x="10" y="77"/>
                      <a:pt x="10" y="77"/>
                    </a:cubicBezTo>
                    <a:cubicBezTo>
                      <a:pt x="7" y="79"/>
                      <a:pt x="6" y="84"/>
                      <a:pt x="8" y="87"/>
                    </a:cubicBezTo>
                    <a:cubicBezTo>
                      <a:pt x="10" y="91"/>
                      <a:pt x="14" y="92"/>
                      <a:pt x="18" y="90"/>
                    </a:cubicBezTo>
                    <a:cubicBezTo>
                      <a:pt x="25" y="86"/>
                      <a:pt x="25" y="86"/>
                      <a:pt x="25" y="86"/>
                    </a:cubicBezTo>
                    <a:cubicBezTo>
                      <a:pt x="26" y="88"/>
                      <a:pt x="28" y="90"/>
                      <a:pt x="30" y="92"/>
                    </a:cubicBezTo>
                    <a:cubicBezTo>
                      <a:pt x="26" y="99"/>
                      <a:pt x="26" y="99"/>
                      <a:pt x="26" y="99"/>
                    </a:cubicBezTo>
                    <a:cubicBezTo>
                      <a:pt x="24" y="102"/>
                      <a:pt x="26" y="106"/>
                      <a:pt x="29" y="108"/>
                    </a:cubicBezTo>
                    <a:cubicBezTo>
                      <a:pt x="33" y="110"/>
                      <a:pt x="37" y="109"/>
                      <a:pt x="39" y="106"/>
                    </a:cubicBezTo>
                    <a:cubicBezTo>
                      <a:pt x="43" y="99"/>
                      <a:pt x="43" y="99"/>
                      <a:pt x="43" y="99"/>
                    </a:cubicBezTo>
                    <a:cubicBezTo>
                      <a:pt x="46" y="100"/>
                      <a:pt x="48" y="101"/>
                      <a:pt x="51" y="101"/>
                    </a:cubicBezTo>
                    <a:cubicBezTo>
                      <a:pt x="51" y="109"/>
                      <a:pt x="51" y="109"/>
                      <a:pt x="51" y="109"/>
                    </a:cubicBezTo>
                    <a:cubicBezTo>
                      <a:pt x="51" y="113"/>
                      <a:pt x="54" y="116"/>
                      <a:pt x="58" y="116"/>
                    </a:cubicBezTo>
                    <a:cubicBezTo>
                      <a:pt x="62" y="116"/>
                      <a:pt x="65" y="113"/>
                      <a:pt x="65" y="109"/>
                    </a:cubicBezTo>
                    <a:cubicBezTo>
                      <a:pt x="65" y="101"/>
                      <a:pt x="65" y="101"/>
                      <a:pt x="65" y="101"/>
                    </a:cubicBezTo>
                    <a:cubicBezTo>
                      <a:pt x="68" y="101"/>
                      <a:pt x="71" y="100"/>
                      <a:pt x="74" y="99"/>
                    </a:cubicBezTo>
                    <a:cubicBezTo>
                      <a:pt x="78" y="106"/>
                      <a:pt x="78" y="106"/>
                      <a:pt x="78" y="106"/>
                    </a:cubicBezTo>
                    <a:cubicBezTo>
                      <a:pt x="80" y="109"/>
                      <a:pt x="84" y="110"/>
                      <a:pt x="87" y="108"/>
                    </a:cubicBezTo>
                    <a:cubicBezTo>
                      <a:pt x="91" y="106"/>
                      <a:pt x="92" y="102"/>
                      <a:pt x="90" y="99"/>
                    </a:cubicBezTo>
                    <a:cubicBezTo>
                      <a:pt x="86" y="92"/>
                      <a:pt x="86" y="92"/>
                      <a:pt x="86" y="92"/>
                    </a:cubicBezTo>
                    <a:cubicBezTo>
                      <a:pt x="88" y="90"/>
                      <a:pt x="90" y="88"/>
                      <a:pt x="92" y="86"/>
                    </a:cubicBezTo>
                    <a:cubicBezTo>
                      <a:pt x="99" y="90"/>
                      <a:pt x="99" y="90"/>
                      <a:pt x="99" y="90"/>
                    </a:cubicBezTo>
                    <a:cubicBezTo>
                      <a:pt x="102" y="92"/>
                      <a:pt x="107" y="91"/>
                      <a:pt x="109" y="87"/>
                    </a:cubicBezTo>
                    <a:cubicBezTo>
                      <a:pt x="111" y="84"/>
                      <a:pt x="110" y="79"/>
                      <a:pt x="106" y="77"/>
                    </a:cubicBezTo>
                    <a:cubicBezTo>
                      <a:pt x="99" y="73"/>
                      <a:pt x="99" y="73"/>
                      <a:pt x="99" y="73"/>
                    </a:cubicBezTo>
                    <a:cubicBezTo>
                      <a:pt x="100" y="71"/>
                      <a:pt x="101" y="68"/>
                      <a:pt x="101" y="65"/>
                    </a:cubicBezTo>
                    <a:lnTo>
                      <a:pt x="109" y="65"/>
                    </a:lnTo>
                    <a:close/>
                    <a:moveTo>
                      <a:pt x="58" y="94"/>
                    </a:moveTo>
                    <a:cubicBezTo>
                      <a:pt x="38" y="94"/>
                      <a:pt x="22" y="78"/>
                      <a:pt x="22" y="58"/>
                    </a:cubicBezTo>
                    <a:cubicBezTo>
                      <a:pt x="22" y="38"/>
                      <a:pt x="38" y="21"/>
                      <a:pt x="58" y="21"/>
                    </a:cubicBezTo>
                    <a:cubicBezTo>
                      <a:pt x="78" y="21"/>
                      <a:pt x="95" y="38"/>
                      <a:pt x="95" y="58"/>
                    </a:cubicBezTo>
                    <a:cubicBezTo>
                      <a:pt x="95" y="78"/>
                      <a:pt x="78" y="94"/>
                      <a:pt x="58"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latin typeface="Arial" panose="020B0604020202020204"/>
                  <a:ea typeface="微软雅黑" panose="020B0503020204020204" pitchFamily="34" charset="-122"/>
                  <a:sym typeface="Arial" panose="020B0604020202020204"/>
                </a:endParaRPr>
              </a:p>
            </p:txBody>
          </p:sp>
          <p:sp>
            <p:nvSpPr>
              <p:cNvPr id="2062" name="MH_Other_12"/>
              <p:cNvSpPr>
                <a:spLocks noEditPoints="1"/>
              </p:cNvSpPr>
              <p:nvPr>
                <p:custDataLst>
                  <p:tags r:id="rId22"/>
                </p:custDataLst>
              </p:nvPr>
            </p:nvSpPr>
            <p:spPr bwMode="auto">
              <a:xfrm>
                <a:off x="5540206" y="1195420"/>
                <a:ext cx="207604" cy="205929"/>
              </a:xfrm>
              <a:custGeom>
                <a:avLst/>
                <a:gdLst>
                  <a:gd name="T0" fmla="*/ 2147483646 w 77"/>
                  <a:gd name="T1" fmla="*/ 2147483646 h 77"/>
                  <a:gd name="T2" fmla="*/ 2147483646 w 77"/>
                  <a:gd name="T3" fmla="*/ 2147483646 h 77"/>
                  <a:gd name="T4" fmla="*/ 2147483646 w 77"/>
                  <a:gd name="T5" fmla="*/ 2147483646 h 77"/>
                  <a:gd name="T6" fmla="*/ 2147483646 w 77"/>
                  <a:gd name="T7" fmla="*/ 2147483646 h 77"/>
                  <a:gd name="T8" fmla="*/ 2147483646 w 77"/>
                  <a:gd name="T9" fmla="*/ 2147483646 h 77"/>
                  <a:gd name="T10" fmla="*/ 2147483646 w 77"/>
                  <a:gd name="T11" fmla="*/ 2147483646 h 77"/>
                  <a:gd name="T12" fmla="*/ 2147483646 w 77"/>
                  <a:gd name="T13" fmla="*/ 2147483646 h 77"/>
                  <a:gd name="T14" fmla="*/ 2147483646 w 77"/>
                  <a:gd name="T15" fmla="*/ 2147483646 h 77"/>
                  <a:gd name="T16" fmla="*/ 2147483646 w 77"/>
                  <a:gd name="T17" fmla="*/ 2147483646 h 77"/>
                  <a:gd name="T18" fmla="*/ 2147483646 w 77"/>
                  <a:gd name="T19" fmla="*/ 0 h 77"/>
                  <a:gd name="T20" fmla="*/ 2147483646 w 77"/>
                  <a:gd name="T21" fmla="*/ 2147483646 h 77"/>
                  <a:gd name="T22" fmla="*/ 2147483646 w 77"/>
                  <a:gd name="T23" fmla="*/ 2147483646 h 77"/>
                  <a:gd name="T24" fmla="*/ 2147483646 w 77"/>
                  <a:gd name="T25" fmla="*/ 2147483646 h 77"/>
                  <a:gd name="T26" fmla="*/ 2147483646 w 77"/>
                  <a:gd name="T27" fmla="*/ 2147483646 h 77"/>
                  <a:gd name="T28" fmla="*/ 2147483646 w 77"/>
                  <a:gd name="T29" fmla="*/ 2147483646 h 77"/>
                  <a:gd name="T30" fmla="*/ 2147483646 w 77"/>
                  <a:gd name="T31" fmla="*/ 2147483646 h 77"/>
                  <a:gd name="T32" fmla="*/ 2147483646 w 77"/>
                  <a:gd name="T33" fmla="*/ 2147483646 h 77"/>
                  <a:gd name="T34" fmla="*/ 2147483646 w 77"/>
                  <a:gd name="T35" fmla="*/ 2147483646 h 77"/>
                  <a:gd name="T36" fmla="*/ 2147483646 w 77"/>
                  <a:gd name="T37" fmla="*/ 2147483646 h 77"/>
                  <a:gd name="T38" fmla="*/ 0 w 77"/>
                  <a:gd name="T39" fmla="*/ 2147483646 h 77"/>
                  <a:gd name="T40" fmla="*/ 2147483646 w 77"/>
                  <a:gd name="T41" fmla="*/ 2147483646 h 77"/>
                  <a:gd name="T42" fmla="*/ 2147483646 w 77"/>
                  <a:gd name="T43" fmla="*/ 2147483646 h 77"/>
                  <a:gd name="T44" fmla="*/ 2147483646 w 77"/>
                  <a:gd name="T45" fmla="*/ 2147483646 h 77"/>
                  <a:gd name="T46" fmla="*/ 2147483646 w 77"/>
                  <a:gd name="T47" fmla="*/ 2147483646 h 77"/>
                  <a:gd name="T48" fmla="*/ 2147483646 w 77"/>
                  <a:gd name="T49" fmla="*/ 2147483646 h 77"/>
                  <a:gd name="T50" fmla="*/ 2147483646 w 77"/>
                  <a:gd name="T51" fmla="*/ 2147483646 h 77"/>
                  <a:gd name="T52" fmla="*/ 2147483646 w 77"/>
                  <a:gd name="T53" fmla="*/ 2147483646 h 77"/>
                  <a:gd name="T54" fmla="*/ 2147483646 w 77"/>
                  <a:gd name="T55" fmla="*/ 2147483646 h 77"/>
                  <a:gd name="T56" fmla="*/ 2147483646 w 77"/>
                  <a:gd name="T57" fmla="*/ 2147483646 h 77"/>
                  <a:gd name="T58" fmla="*/ 2147483646 w 77"/>
                  <a:gd name="T59" fmla="*/ 2147483646 h 77"/>
                  <a:gd name="T60" fmla="*/ 2147483646 w 77"/>
                  <a:gd name="T61" fmla="*/ 2147483646 h 77"/>
                  <a:gd name="T62" fmla="*/ 2147483646 w 77"/>
                  <a:gd name="T63" fmla="*/ 2147483646 h 77"/>
                  <a:gd name="T64" fmla="*/ 2147483646 w 77"/>
                  <a:gd name="T65" fmla="*/ 2147483646 h 77"/>
                  <a:gd name="T66" fmla="*/ 2147483646 w 77"/>
                  <a:gd name="T67" fmla="*/ 2147483646 h 77"/>
                  <a:gd name="T68" fmla="*/ 2147483646 w 77"/>
                  <a:gd name="T69" fmla="*/ 2147483646 h 77"/>
                  <a:gd name="T70" fmla="*/ 2147483646 w 77"/>
                  <a:gd name="T71" fmla="*/ 2147483646 h 77"/>
                  <a:gd name="T72" fmla="*/ 2147483646 w 77"/>
                  <a:gd name="T73" fmla="*/ 2147483646 h 77"/>
                  <a:gd name="T74" fmla="*/ 2147483646 w 77"/>
                  <a:gd name="T75" fmla="*/ 2147483646 h 77"/>
                  <a:gd name="T76" fmla="*/ 2147483646 w 77"/>
                  <a:gd name="T77" fmla="*/ 2147483646 h 77"/>
                  <a:gd name="T78" fmla="*/ 2147483646 w 77"/>
                  <a:gd name="T79" fmla="*/ 2147483646 h 77"/>
                  <a:gd name="T80" fmla="*/ 2147483646 w 77"/>
                  <a:gd name="T81" fmla="*/ 2147483646 h 77"/>
                  <a:gd name="T82" fmla="*/ 2147483646 w 77"/>
                  <a:gd name="T83" fmla="*/ 2147483646 h 77"/>
                  <a:gd name="T84" fmla="*/ 2147483646 w 77"/>
                  <a:gd name="T85" fmla="*/ 2147483646 h 77"/>
                  <a:gd name="T86" fmla="*/ 2147483646 w 77"/>
                  <a:gd name="T87" fmla="*/ 2147483646 h 77"/>
                  <a:gd name="T88" fmla="*/ 2147483646 w 77"/>
                  <a:gd name="T89" fmla="*/ 2147483646 h 77"/>
                  <a:gd name="T90" fmla="*/ 2147483646 w 77"/>
                  <a:gd name="T91" fmla="*/ 2147483646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7" h="77">
                    <a:moveTo>
                      <a:pt x="70" y="31"/>
                    </a:moveTo>
                    <a:cubicBezTo>
                      <a:pt x="64" y="31"/>
                      <a:pt x="64" y="31"/>
                      <a:pt x="64" y="31"/>
                    </a:cubicBezTo>
                    <a:cubicBezTo>
                      <a:pt x="63" y="29"/>
                      <a:pt x="62" y="28"/>
                      <a:pt x="61" y="26"/>
                    </a:cubicBezTo>
                    <a:cubicBezTo>
                      <a:pt x="66" y="21"/>
                      <a:pt x="66" y="21"/>
                      <a:pt x="66" y="21"/>
                    </a:cubicBezTo>
                    <a:cubicBezTo>
                      <a:pt x="69" y="18"/>
                      <a:pt x="69" y="14"/>
                      <a:pt x="66" y="11"/>
                    </a:cubicBezTo>
                    <a:cubicBezTo>
                      <a:pt x="63" y="8"/>
                      <a:pt x="59" y="8"/>
                      <a:pt x="56" y="11"/>
                    </a:cubicBezTo>
                    <a:cubicBezTo>
                      <a:pt x="51" y="16"/>
                      <a:pt x="51" y="16"/>
                      <a:pt x="51" y="16"/>
                    </a:cubicBezTo>
                    <a:cubicBezTo>
                      <a:pt x="50" y="15"/>
                      <a:pt x="48" y="14"/>
                      <a:pt x="46" y="14"/>
                    </a:cubicBezTo>
                    <a:cubicBezTo>
                      <a:pt x="46" y="7"/>
                      <a:pt x="46" y="7"/>
                      <a:pt x="46" y="7"/>
                    </a:cubicBezTo>
                    <a:cubicBezTo>
                      <a:pt x="46" y="3"/>
                      <a:pt x="43" y="0"/>
                      <a:pt x="39" y="0"/>
                    </a:cubicBezTo>
                    <a:cubicBezTo>
                      <a:pt x="35" y="0"/>
                      <a:pt x="32" y="3"/>
                      <a:pt x="32" y="7"/>
                    </a:cubicBezTo>
                    <a:cubicBezTo>
                      <a:pt x="32" y="14"/>
                      <a:pt x="32" y="14"/>
                      <a:pt x="32" y="14"/>
                    </a:cubicBezTo>
                    <a:cubicBezTo>
                      <a:pt x="30" y="14"/>
                      <a:pt x="28" y="15"/>
                      <a:pt x="26" y="16"/>
                    </a:cubicBezTo>
                    <a:cubicBezTo>
                      <a:pt x="22" y="11"/>
                      <a:pt x="22" y="11"/>
                      <a:pt x="22" y="11"/>
                    </a:cubicBezTo>
                    <a:cubicBezTo>
                      <a:pt x="19" y="8"/>
                      <a:pt x="14" y="8"/>
                      <a:pt x="11" y="11"/>
                    </a:cubicBezTo>
                    <a:cubicBezTo>
                      <a:pt x="9" y="14"/>
                      <a:pt x="9" y="18"/>
                      <a:pt x="11" y="21"/>
                    </a:cubicBezTo>
                    <a:cubicBezTo>
                      <a:pt x="16" y="26"/>
                      <a:pt x="16" y="26"/>
                      <a:pt x="16" y="26"/>
                    </a:cubicBezTo>
                    <a:cubicBezTo>
                      <a:pt x="15" y="28"/>
                      <a:pt x="15" y="29"/>
                      <a:pt x="14" y="31"/>
                    </a:cubicBezTo>
                    <a:cubicBezTo>
                      <a:pt x="7" y="31"/>
                      <a:pt x="7" y="31"/>
                      <a:pt x="7" y="31"/>
                    </a:cubicBezTo>
                    <a:cubicBezTo>
                      <a:pt x="3" y="31"/>
                      <a:pt x="0" y="34"/>
                      <a:pt x="0" y="38"/>
                    </a:cubicBezTo>
                    <a:cubicBezTo>
                      <a:pt x="0" y="42"/>
                      <a:pt x="3" y="46"/>
                      <a:pt x="7" y="46"/>
                    </a:cubicBezTo>
                    <a:cubicBezTo>
                      <a:pt x="14" y="46"/>
                      <a:pt x="14" y="46"/>
                      <a:pt x="14" y="46"/>
                    </a:cubicBezTo>
                    <a:cubicBezTo>
                      <a:pt x="15" y="47"/>
                      <a:pt x="15" y="49"/>
                      <a:pt x="16" y="51"/>
                    </a:cubicBezTo>
                    <a:cubicBezTo>
                      <a:pt x="11" y="56"/>
                      <a:pt x="11" y="56"/>
                      <a:pt x="11" y="56"/>
                    </a:cubicBezTo>
                    <a:cubicBezTo>
                      <a:pt x="9" y="58"/>
                      <a:pt x="9" y="63"/>
                      <a:pt x="11" y="66"/>
                    </a:cubicBezTo>
                    <a:cubicBezTo>
                      <a:pt x="14" y="69"/>
                      <a:pt x="19" y="69"/>
                      <a:pt x="22" y="66"/>
                    </a:cubicBezTo>
                    <a:cubicBezTo>
                      <a:pt x="26" y="61"/>
                      <a:pt x="26" y="61"/>
                      <a:pt x="26" y="61"/>
                    </a:cubicBezTo>
                    <a:cubicBezTo>
                      <a:pt x="28" y="62"/>
                      <a:pt x="30" y="63"/>
                      <a:pt x="32" y="63"/>
                    </a:cubicBezTo>
                    <a:cubicBezTo>
                      <a:pt x="32" y="70"/>
                      <a:pt x="32" y="70"/>
                      <a:pt x="32" y="70"/>
                    </a:cubicBezTo>
                    <a:cubicBezTo>
                      <a:pt x="32" y="74"/>
                      <a:pt x="35" y="77"/>
                      <a:pt x="39" y="77"/>
                    </a:cubicBezTo>
                    <a:cubicBezTo>
                      <a:pt x="43" y="77"/>
                      <a:pt x="46" y="74"/>
                      <a:pt x="46" y="70"/>
                    </a:cubicBezTo>
                    <a:cubicBezTo>
                      <a:pt x="46" y="63"/>
                      <a:pt x="46" y="63"/>
                      <a:pt x="46" y="63"/>
                    </a:cubicBezTo>
                    <a:cubicBezTo>
                      <a:pt x="48" y="63"/>
                      <a:pt x="50" y="62"/>
                      <a:pt x="51" y="61"/>
                    </a:cubicBezTo>
                    <a:cubicBezTo>
                      <a:pt x="56" y="66"/>
                      <a:pt x="56" y="66"/>
                      <a:pt x="56" y="66"/>
                    </a:cubicBezTo>
                    <a:cubicBezTo>
                      <a:pt x="59" y="69"/>
                      <a:pt x="63" y="69"/>
                      <a:pt x="66" y="66"/>
                    </a:cubicBezTo>
                    <a:cubicBezTo>
                      <a:pt x="69" y="63"/>
                      <a:pt x="69" y="58"/>
                      <a:pt x="66" y="56"/>
                    </a:cubicBezTo>
                    <a:cubicBezTo>
                      <a:pt x="61" y="51"/>
                      <a:pt x="61" y="51"/>
                      <a:pt x="61" y="51"/>
                    </a:cubicBezTo>
                    <a:cubicBezTo>
                      <a:pt x="62" y="49"/>
                      <a:pt x="63" y="47"/>
                      <a:pt x="64" y="46"/>
                    </a:cubicBezTo>
                    <a:cubicBezTo>
                      <a:pt x="70" y="46"/>
                      <a:pt x="70" y="46"/>
                      <a:pt x="70" y="46"/>
                    </a:cubicBezTo>
                    <a:cubicBezTo>
                      <a:pt x="74" y="46"/>
                      <a:pt x="77" y="42"/>
                      <a:pt x="77" y="38"/>
                    </a:cubicBezTo>
                    <a:cubicBezTo>
                      <a:pt x="77" y="34"/>
                      <a:pt x="74" y="31"/>
                      <a:pt x="70" y="31"/>
                    </a:cubicBezTo>
                    <a:moveTo>
                      <a:pt x="39" y="57"/>
                    </a:moveTo>
                    <a:cubicBezTo>
                      <a:pt x="29" y="57"/>
                      <a:pt x="20" y="49"/>
                      <a:pt x="20" y="38"/>
                    </a:cubicBezTo>
                    <a:cubicBezTo>
                      <a:pt x="20" y="28"/>
                      <a:pt x="29" y="20"/>
                      <a:pt x="39" y="20"/>
                    </a:cubicBezTo>
                    <a:cubicBezTo>
                      <a:pt x="49" y="20"/>
                      <a:pt x="57" y="28"/>
                      <a:pt x="57" y="38"/>
                    </a:cubicBezTo>
                    <a:cubicBezTo>
                      <a:pt x="57" y="49"/>
                      <a:pt x="49" y="57"/>
                      <a:pt x="39" y="5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latin typeface="Arial" panose="020B0604020202020204"/>
                  <a:ea typeface="微软雅黑" panose="020B0503020204020204" pitchFamily="34" charset="-122"/>
                  <a:sym typeface="Arial" panose="020B0604020202020204"/>
                </a:endParaRPr>
              </a:p>
            </p:txBody>
          </p:sp>
        </p:grpSp>
        <p:sp>
          <p:nvSpPr>
            <p:cNvPr id="26" name="MH_Text_1"/>
            <p:cNvSpPr txBox="1"/>
            <p:nvPr>
              <p:custDataLst>
                <p:tags r:id="rId20"/>
              </p:custDataLst>
            </p:nvPr>
          </p:nvSpPr>
          <p:spPr>
            <a:xfrm>
              <a:off x="8520430" y="769797"/>
              <a:ext cx="2187223" cy="369332"/>
            </a:xfrm>
            <a:prstGeom prst="rect">
              <a:avLst/>
            </a:prstGeom>
            <a:noFill/>
          </p:spPr>
          <p:txBody>
            <a:bodyPr wrap="square" lIns="0" tIns="0" rIns="0" bIns="0" rtlCol="0" anchor="t" anchorCtr="0">
              <a:spAutoFit/>
            </a:bodyPr>
            <a:lstStyle/>
            <a:p>
              <a:r>
                <a:rPr lang="en-US" altLang="zh-CN" sz="2400" dirty="0">
                  <a:solidFill>
                    <a:schemeClr val="bg1"/>
                  </a:solidFill>
                  <a:latin typeface="Arial" panose="020B0604020202020204"/>
                  <a:ea typeface="微软雅黑" panose="020B0503020204020204" pitchFamily="34" charset="-122"/>
                  <a:sym typeface="Arial" panose="020B0604020202020204"/>
                </a:rPr>
                <a:t>BACKGROUND</a:t>
              </a:r>
              <a:endParaRPr lang="zh-CN" altLang="en-US" sz="105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6" name="组合 5"/>
          <p:cNvGrpSpPr/>
          <p:nvPr/>
        </p:nvGrpSpPr>
        <p:grpSpPr>
          <a:xfrm>
            <a:off x="6886130" y="1725322"/>
            <a:ext cx="4339590" cy="1264040"/>
            <a:chOff x="5738324" y="2843769"/>
            <a:chExt cx="4339590" cy="1264040"/>
          </a:xfrm>
        </p:grpSpPr>
        <p:sp>
          <p:nvSpPr>
            <p:cNvPr id="2055" name="MH_Other_5"/>
            <p:cNvSpPr/>
            <p:nvPr>
              <p:custDataLst>
                <p:tags r:id="rId14"/>
              </p:custDataLst>
            </p:nvPr>
          </p:nvSpPr>
          <p:spPr bwMode="auto">
            <a:xfrm>
              <a:off x="5943687" y="3009638"/>
              <a:ext cx="3870807" cy="805303"/>
            </a:xfrm>
            <a:custGeom>
              <a:avLst/>
              <a:gdLst>
                <a:gd name="T0" fmla="*/ 2147483646 w 3244"/>
                <a:gd name="T1" fmla="*/ 2147483646 h 675"/>
                <a:gd name="T2" fmla="*/ 2147483646 w 3244"/>
                <a:gd name="T3" fmla="*/ 2147483646 h 675"/>
                <a:gd name="T4" fmla="*/ 2147483646 w 3244"/>
                <a:gd name="T5" fmla="*/ 0 h 675"/>
                <a:gd name="T6" fmla="*/ 2147483646 w 3244"/>
                <a:gd name="T7" fmla="*/ 0 h 675"/>
                <a:gd name="T8" fmla="*/ 0 w 3244"/>
                <a:gd name="T9" fmla="*/ 2147483646 h 675"/>
                <a:gd name="T10" fmla="*/ 2147483646 w 3244"/>
                <a:gd name="T11" fmla="*/ 2147483646 h 675"/>
                <a:gd name="T12" fmla="*/ 2147483646 w 3244"/>
                <a:gd name="T13" fmla="*/ 2147483646 h 6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759333"/>
            <a:lstStyle/>
            <a:p>
              <a:endParaRPr lang="zh-CN" altLang="en-US" sz="2000">
                <a:latin typeface="Arial" panose="020B0604020202020204"/>
                <a:ea typeface="微软雅黑" panose="020B0503020204020204" pitchFamily="34" charset="-122"/>
                <a:sym typeface="Arial" panose="020B0604020202020204"/>
              </a:endParaRPr>
            </a:p>
          </p:txBody>
        </p:sp>
        <p:pic>
          <p:nvPicPr>
            <p:cNvPr id="2056" name="MH_Other_6"/>
            <p:cNvPicPr>
              <a:picLocks noChangeAspect="1"/>
            </p:cNvPicPr>
            <p:nvPr>
              <p:custDataLst>
                <p:tags r:id="rId15"/>
              </p:custDataLst>
            </p:nvPr>
          </p:nvPicPr>
          <p:blipFill>
            <a:blip r:embed="rId27">
              <a:extLst>
                <a:ext uri="{28A0092B-C50C-407E-A947-70E740481C1C}">
                  <a14:useLocalDpi xmlns:a14="http://schemas.microsoft.com/office/drawing/2010/main" val="0"/>
                </a:ext>
              </a:extLst>
            </a:blip>
            <a:srcRect/>
            <a:stretch>
              <a:fillRect/>
            </a:stretch>
          </p:blipFill>
          <p:spPr bwMode="auto">
            <a:xfrm>
              <a:off x="5738324" y="2843769"/>
              <a:ext cx="4339590" cy="126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MH_Other_16"/>
            <p:cNvSpPr>
              <a:spLocks noEditPoints="1"/>
            </p:cNvSpPr>
            <p:nvPr>
              <p:custDataLst>
                <p:tags r:id="rId16"/>
              </p:custDataLst>
            </p:nvPr>
          </p:nvSpPr>
          <p:spPr bwMode="auto">
            <a:xfrm>
              <a:off x="6143553" y="3251564"/>
              <a:ext cx="445344" cy="321451"/>
            </a:xfrm>
            <a:custGeom>
              <a:avLst/>
              <a:gdLst>
                <a:gd name="T0" fmla="*/ 2147483646 w 165"/>
                <a:gd name="T1" fmla="*/ 2147483646 h 121"/>
                <a:gd name="T2" fmla="*/ 2147483646 w 165"/>
                <a:gd name="T3" fmla="*/ 2147483646 h 121"/>
                <a:gd name="T4" fmla="*/ 2147483646 w 165"/>
                <a:gd name="T5" fmla="*/ 2147483646 h 121"/>
                <a:gd name="T6" fmla="*/ 2147483646 w 165"/>
                <a:gd name="T7" fmla="*/ 2147483646 h 121"/>
                <a:gd name="T8" fmla="*/ 2147483646 w 165"/>
                <a:gd name="T9" fmla="*/ 2147483646 h 121"/>
                <a:gd name="T10" fmla="*/ 2147483646 w 165"/>
                <a:gd name="T11" fmla="*/ 2147483646 h 121"/>
                <a:gd name="T12" fmla="*/ 2147483646 w 165"/>
                <a:gd name="T13" fmla="*/ 2147483646 h 121"/>
                <a:gd name="T14" fmla="*/ 2147483646 w 165"/>
                <a:gd name="T15" fmla="*/ 2147483646 h 121"/>
                <a:gd name="T16" fmla="*/ 2147483646 w 165"/>
                <a:gd name="T17" fmla="*/ 2147483646 h 121"/>
                <a:gd name="T18" fmla="*/ 2147483646 w 165"/>
                <a:gd name="T19" fmla="*/ 2147483646 h 121"/>
                <a:gd name="T20" fmla="*/ 2147483646 w 165"/>
                <a:gd name="T21" fmla="*/ 2147483646 h 121"/>
                <a:gd name="T22" fmla="*/ 2147483646 w 165"/>
                <a:gd name="T23" fmla="*/ 2147483646 h 121"/>
                <a:gd name="T24" fmla="*/ 2147483646 w 165"/>
                <a:gd name="T25" fmla="*/ 2147483646 h 121"/>
                <a:gd name="T26" fmla="*/ 2147483646 w 165"/>
                <a:gd name="T27" fmla="*/ 2147483646 h 121"/>
                <a:gd name="T28" fmla="*/ 2147483646 w 165"/>
                <a:gd name="T29" fmla="*/ 2147483646 h 121"/>
                <a:gd name="T30" fmla="*/ 2147483646 w 165"/>
                <a:gd name="T31" fmla="*/ 2147483646 h 121"/>
                <a:gd name="T32" fmla="*/ 2147483646 w 165"/>
                <a:gd name="T33" fmla="*/ 2147483646 h 121"/>
                <a:gd name="T34" fmla="*/ 2147483646 w 165"/>
                <a:gd name="T35" fmla="*/ 2147483646 h 121"/>
                <a:gd name="T36" fmla="*/ 2147483646 w 165"/>
                <a:gd name="T37" fmla="*/ 2147483646 h 121"/>
                <a:gd name="T38" fmla="*/ 2147483646 w 165"/>
                <a:gd name="T39" fmla="*/ 2147483646 h 121"/>
                <a:gd name="T40" fmla="*/ 2147483646 w 165"/>
                <a:gd name="T41" fmla="*/ 2147483646 h 121"/>
                <a:gd name="T42" fmla="*/ 2147483646 w 165"/>
                <a:gd name="T43" fmla="*/ 2147483646 h 121"/>
                <a:gd name="T44" fmla="*/ 2147483646 w 165"/>
                <a:gd name="T45" fmla="*/ 2147483646 h 121"/>
                <a:gd name="T46" fmla="*/ 2147483646 w 165"/>
                <a:gd name="T47" fmla="*/ 2147483646 h 121"/>
                <a:gd name="T48" fmla="*/ 2147483646 w 165"/>
                <a:gd name="T49" fmla="*/ 2147483646 h 121"/>
                <a:gd name="T50" fmla="*/ 2147483646 w 165"/>
                <a:gd name="T51" fmla="*/ 2147483646 h 121"/>
                <a:gd name="T52" fmla="*/ 2147483646 w 165"/>
                <a:gd name="T53" fmla="*/ 2147483646 h 121"/>
                <a:gd name="T54" fmla="*/ 2147483646 w 165"/>
                <a:gd name="T55" fmla="*/ 2147483646 h 121"/>
                <a:gd name="T56" fmla="*/ 2147483646 w 165"/>
                <a:gd name="T57" fmla="*/ 2147483646 h 121"/>
                <a:gd name="T58" fmla="*/ 2147483646 w 165"/>
                <a:gd name="T59" fmla="*/ 2147483646 h 121"/>
                <a:gd name="T60" fmla="*/ 2147483646 w 165"/>
                <a:gd name="T61" fmla="*/ 2147483646 h 121"/>
                <a:gd name="T62" fmla="*/ 2147483646 w 165"/>
                <a:gd name="T63" fmla="*/ 2147483646 h 121"/>
                <a:gd name="T64" fmla="*/ 2147483646 w 165"/>
                <a:gd name="T65" fmla="*/ 2147483646 h 121"/>
                <a:gd name="T66" fmla="*/ 2147483646 w 165"/>
                <a:gd name="T67" fmla="*/ 2147483646 h 121"/>
                <a:gd name="T68" fmla="*/ 2147483646 w 165"/>
                <a:gd name="T69" fmla="*/ 2147483646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latin typeface="Arial" panose="020B0604020202020204"/>
                <a:ea typeface="微软雅黑" panose="020B0503020204020204" pitchFamily="34" charset="-122"/>
                <a:sym typeface="Arial" panose="020B0604020202020204"/>
              </a:endParaRPr>
            </a:p>
          </p:txBody>
        </p:sp>
        <p:sp>
          <p:nvSpPr>
            <p:cNvPr id="27" name="MH_Text_2"/>
            <p:cNvSpPr txBox="1"/>
            <p:nvPr>
              <p:custDataLst>
                <p:tags r:id="rId17"/>
              </p:custDataLst>
            </p:nvPr>
          </p:nvSpPr>
          <p:spPr>
            <a:xfrm>
              <a:off x="7403135" y="3227623"/>
              <a:ext cx="1967807" cy="369332"/>
            </a:xfrm>
            <a:prstGeom prst="rect">
              <a:avLst/>
            </a:prstGeom>
            <a:noFill/>
          </p:spPr>
          <p:txBody>
            <a:bodyPr wrap="square" lIns="0" tIns="0" rIns="0" bIns="0" rtlCol="0" anchor="t" anchorCtr="0">
              <a:spAutoFit/>
            </a:bodyPr>
            <a:lstStyle/>
            <a:p>
              <a:pPr lvl="0"/>
              <a:r>
                <a:rPr lang="en-US" altLang="zh-CN" sz="2400" dirty="0">
                  <a:solidFill>
                    <a:schemeClr val="bg1"/>
                  </a:solidFill>
                  <a:latin typeface="Arial" panose="020B0604020202020204"/>
                  <a:ea typeface="微软雅黑" panose="020B0503020204020204" pitchFamily="34" charset="-122"/>
                  <a:sym typeface="Arial" panose="020B0604020202020204"/>
                </a:rPr>
                <a:t>MOTIVATION</a:t>
              </a:r>
              <a:endParaRPr lang="zh-CN" altLang="en-US" sz="105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7" name="组合 6"/>
          <p:cNvGrpSpPr/>
          <p:nvPr/>
        </p:nvGrpSpPr>
        <p:grpSpPr>
          <a:xfrm>
            <a:off x="6886130" y="3073842"/>
            <a:ext cx="4339590" cy="1264039"/>
            <a:chOff x="5738324" y="4024097"/>
            <a:chExt cx="4339590" cy="1264039"/>
          </a:xfrm>
        </p:grpSpPr>
        <p:sp>
          <p:nvSpPr>
            <p:cNvPr id="4" name="MH_Other_4"/>
            <p:cNvSpPr/>
            <p:nvPr>
              <p:custDataLst>
                <p:tags r:id="rId10"/>
              </p:custDataLst>
            </p:nvPr>
          </p:nvSpPr>
          <p:spPr bwMode="auto">
            <a:xfrm>
              <a:off x="5943687" y="4189966"/>
              <a:ext cx="3870807" cy="805301"/>
            </a:xfrm>
            <a:custGeom>
              <a:avLst/>
              <a:gdLst>
                <a:gd name="T0" fmla="*/ 2907 w 3244"/>
                <a:gd name="T1" fmla="*/ 674 h 674"/>
                <a:gd name="T2" fmla="*/ 3244 w 3244"/>
                <a:gd name="T3" fmla="*/ 337 h 674"/>
                <a:gd name="T4" fmla="*/ 2907 w 3244"/>
                <a:gd name="T5" fmla="*/ 0 h 674"/>
                <a:gd name="T6" fmla="*/ 337 w 3244"/>
                <a:gd name="T7" fmla="*/ 0 h 674"/>
                <a:gd name="T8" fmla="*/ 0 w 3244"/>
                <a:gd name="T9" fmla="*/ 337 h 674"/>
                <a:gd name="T10" fmla="*/ 337 w 3244"/>
                <a:gd name="T11" fmla="*/ 674 h 674"/>
                <a:gd name="T12" fmla="*/ 2907 w 3244"/>
                <a:gd name="T13" fmla="*/ 674 h 674"/>
              </a:gdLst>
              <a:ahLst/>
              <a:cxnLst>
                <a:cxn ang="0">
                  <a:pos x="T0" y="T1"/>
                </a:cxn>
                <a:cxn ang="0">
                  <a:pos x="T2" y="T3"/>
                </a:cxn>
                <a:cxn ang="0">
                  <a:pos x="T4" y="T5"/>
                </a:cxn>
                <a:cxn ang="0">
                  <a:pos x="T6" y="T7"/>
                </a:cxn>
                <a:cxn ang="0">
                  <a:pos x="T8" y="T9"/>
                </a:cxn>
                <a:cxn ang="0">
                  <a:pos x="T10" y="T11"/>
                </a:cxn>
                <a:cxn ang="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chemeClr val="accent3"/>
            </a:solidFill>
            <a:ln>
              <a:noFill/>
            </a:ln>
          </p:spPr>
          <p:txBody>
            <a:bodyPr lIns="759333"/>
            <a:lstStyle/>
            <a:p>
              <a:pPr>
                <a:defRPr/>
              </a:pPr>
              <a:endParaRPr lang="zh-CN" altLang="en-US" sz="2000">
                <a:latin typeface="Arial" panose="020B0604020202020204"/>
                <a:ea typeface="微软雅黑" panose="020B0503020204020204" pitchFamily="34" charset="-122"/>
                <a:sym typeface="Arial" panose="020B0604020202020204"/>
              </a:endParaRPr>
            </a:p>
          </p:txBody>
        </p:sp>
        <p:pic>
          <p:nvPicPr>
            <p:cNvPr id="2057" name="MH_Other_7"/>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rcRect/>
            <a:stretch>
              <a:fillRect/>
            </a:stretch>
          </p:blipFill>
          <p:spPr bwMode="auto">
            <a:xfrm>
              <a:off x="5738324" y="4024097"/>
              <a:ext cx="4339590" cy="126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MH_Other_13"/>
            <p:cNvSpPr>
              <a:spLocks noEditPoints="1"/>
            </p:cNvSpPr>
            <p:nvPr>
              <p:custDataLst>
                <p:tags r:id="rId12"/>
              </p:custDataLst>
            </p:nvPr>
          </p:nvSpPr>
          <p:spPr bwMode="auto">
            <a:xfrm>
              <a:off x="6236473" y="4434402"/>
              <a:ext cx="259504" cy="316428"/>
            </a:xfrm>
            <a:custGeom>
              <a:avLst/>
              <a:gdLst>
                <a:gd name="T0" fmla="*/ 2147483646 w 96"/>
                <a:gd name="T1" fmla="*/ 2147483646 h 119"/>
                <a:gd name="T2" fmla="*/ 2147483646 w 96"/>
                <a:gd name="T3" fmla="*/ 2147483646 h 119"/>
                <a:gd name="T4" fmla="*/ 2147483646 w 96"/>
                <a:gd name="T5" fmla="*/ 0 h 119"/>
                <a:gd name="T6" fmla="*/ 2147483646 w 96"/>
                <a:gd name="T7" fmla="*/ 2147483646 h 119"/>
                <a:gd name="T8" fmla="*/ 2147483646 w 96"/>
                <a:gd name="T9" fmla="*/ 2147483646 h 119"/>
                <a:gd name="T10" fmla="*/ 0 w 96"/>
                <a:gd name="T11" fmla="*/ 2147483646 h 119"/>
                <a:gd name="T12" fmla="*/ 0 w 96"/>
                <a:gd name="T13" fmla="*/ 2147483646 h 119"/>
                <a:gd name="T14" fmla="*/ 2147483646 w 96"/>
                <a:gd name="T15" fmla="*/ 2147483646 h 119"/>
                <a:gd name="T16" fmla="*/ 2147483646 w 96"/>
                <a:gd name="T17" fmla="*/ 2147483646 h 119"/>
                <a:gd name="T18" fmla="*/ 2147483646 w 96"/>
                <a:gd name="T19" fmla="*/ 2147483646 h 119"/>
                <a:gd name="T20" fmla="*/ 2147483646 w 96"/>
                <a:gd name="T21" fmla="*/ 2147483646 h 119"/>
                <a:gd name="T22" fmla="*/ 2147483646 w 96"/>
                <a:gd name="T23" fmla="*/ 2147483646 h 119"/>
                <a:gd name="T24" fmla="*/ 2147483646 w 96"/>
                <a:gd name="T25" fmla="*/ 2147483646 h 119"/>
                <a:gd name="T26" fmla="*/ 2147483646 w 96"/>
                <a:gd name="T27" fmla="*/ 2147483646 h 119"/>
                <a:gd name="T28" fmla="*/ 2147483646 w 96"/>
                <a:gd name="T29" fmla="*/ 2147483646 h 119"/>
                <a:gd name="T30" fmla="*/ 2147483646 w 96"/>
                <a:gd name="T31" fmla="*/ 2147483646 h 119"/>
                <a:gd name="T32" fmla="*/ 2147483646 w 96"/>
                <a:gd name="T33" fmla="*/ 2147483646 h 119"/>
                <a:gd name="T34" fmla="*/ 2147483646 w 96"/>
                <a:gd name="T35" fmla="*/ 2147483646 h 119"/>
                <a:gd name="T36" fmla="*/ 2147483646 w 96"/>
                <a:gd name="T37" fmla="*/ 2147483646 h 119"/>
                <a:gd name="T38" fmla="*/ 2147483646 w 96"/>
                <a:gd name="T39" fmla="*/ 2147483646 h 119"/>
                <a:gd name="T40" fmla="*/ 2147483646 w 96"/>
                <a:gd name="T41" fmla="*/ 2147483646 h 119"/>
                <a:gd name="T42" fmla="*/ 2147483646 w 96"/>
                <a:gd name="T43" fmla="*/ 2147483646 h 119"/>
                <a:gd name="T44" fmla="*/ 2147483646 w 96"/>
                <a:gd name="T45" fmla="*/ 2147483646 h 1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6" h="119">
                  <a:moveTo>
                    <a:pt x="67" y="48"/>
                  </a:moveTo>
                  <a:cubicBezTo>
                    <a:pt x="73" y="43"/>
                    <a:pt x="76" y="36"/>
                    <a:pt x="76" y="28"/>
                  </a:cubicBezTo>
                  <a:cubicBezTo>
                    <a:pt x="76" y="13"/>
                    <a:pt x="63" y="0"/>
                    <a:pt x="48" y="0"/>
                  </a:cubicBezTo>
                  <a:cubicBezTo>
                    <a:pt x="33" y="0"/>
                    <a:pt x="20" y="13"/>
                    <a:pt x="20" y="28"/>
                  </a:cubicBezTo>
                  <a:cubicBezTo>
                    <a:pt x="20" y="36"/>
                    <a:pt x="24" y="43"/>
                    <a:pt x="29" y="48"/>
                  </a:cubicBezTo>
                  <a:cubicBezTo>
                    <a:pt x="12" y="56"/>
                    <a:pt x="0" y="73"/>
                    <a:pt x="0" y="92"/>
                  </a:cubicBezTo>
                  <a:cubicBezTo>
                    <a:pt x="0" y="119"/>
                    <a:pt x="0" y="119"/>
                    <a:pt x="0" y="119"/>
                  </a:cubicBezTo>
                  <a:cubicBezTo>
                    <a:pt x="96" y="119"/>
                    <a:pt x="96" y="119"/>
                    <a:pt x="96" y="119"/>
                  </a:cubicBezTo>
                  <a:cubicBezTo>
                    <a:pt x="96" y="92"/>
                    <a:pt x="96" y="92"/>
                    <a:pt x="96" y="92"/>
                  </a:cubicBezTo>
                  <a:cubicBezTo>
                    <a:pt x="96" y="73"/>
                    <a:pt x="84" y="56"/>
                    <a:pt x="67" y="48"/>
                  </a:cubicBezTo>
                  <a:moveTo>
                    <a:pt x="27" y="28"/>
                  </a:moveTo>
                  <a:cubicBezTo>
                    <a:pt x="27" y="17"/>
                    <a:pt x="37" y="8"/>
                    <a:pt x="48" y="8"/>
                  </a:cubicBezTo>
                  <a:cubicBezTo>
                    <a:pt x="59" y="8"/>
                    <a:pt x="69" y="17"/>
                    <a:pt x="69" y="28"/>
                  </a:cubicBezTo>
                  <a:cubicBezTo>
                    <a:pt x="69" y="36"/>
                    <a:pt x="65" y="42"/>
                    <a:pt x="59" y="46"/>
                  </a:cubicBezTo>
                  <a:cubicBezTo>
                    <a:pt x="56" y="48"/>
                    <a:pt x="52" y="49"/>
                    <a:pt x="48" y="49"/>
                  </a:cubicBezTo>
                  <a:cubicBezTo>
                    <a:pt x="44" y="49"/>
                    <a:pt x="40" y="48"/>
                    <a:pt x="37" y="46"/>
                  </a:cubicBezTo>
                  <a:cubicBezTo>
                    <a:pt x="31" y="42"/>
                    <a:pt x="27" y="36"/>
                    <a:pt x="27" y="28"/>
                  </a:cubicBezTo>
                  <a:moveTo>
                    <a:pt x="83" y="107"/>
                  </a:moveTo>
                  <a:cubicBezTo>
                    <a:pt x="13" y="107"/>
                    <a:pt x="13" y="107"/>
                    <a:pt x="13" y="107"/>
                  </a:cubicBezTo>
                  <a:cubicBezTo>
                    <a:pt x="13" y="92"/>
                    <a:pt x="13" y="92"/>
                    <a:pt x="13" y="92"/>
                  </a:cubicBezTo>
                  <a:cubicBezTo>
                    <a:pt x="13" y="73"/>
                    <a:pt x="29" y="57"/>
                    <a:pt x="48" y="57"/>
                  </a:cubicBezTo>
                  <a:cubicBezTo>
                    <a:pt x="68" y="57"/>
                    <a:pt x="83" y="73"/>
                    <a:pt x="83" y="92"/>
                  </a:cubicBezTo>
                  <a:lnTo>
                    <a:pt x="83"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latin typeface="Arial" panose="020B0604020202020204"/>
                <a:ea typeface="微软雅黑" panose="020B0503020204020204" pitchFamily="34" charset="-122"/>
                <a:sym typeface="Arial" panose="020B0604020202020204"/>
              </a:endParaRPr>
            </a:p>
          </p:txBody>
        </p:sp>
        <p:sp>
          <p:nvSpPr>
            <p:cNvPr id="28" name="MH_Text_3"/>
            <p:cNvSpPr txBox="1"/>
            <p:nvPr>
              <p:custDataLst>
                <p:tags r:id="rId13"/>
              </p:custDataLst>
            </p:nvPr>
          </p:nvSpPr>
          <p:spPr>
            <a:xfrm>
              <a:off x="7216320" y="4403618"/>
              <a:ext cx="2656006" cy="369332"/>
            </a:xfrm>
            <a:prstGeom prst="rect">
              <a:avLst/>
            </a:prstGeom>
            <a:noFill/>
          </p:spPr>
          <p:txBody>
            <a:bodyPr wrap="square" lIns="0" tIns="0" rIns="0" bIns="0" rtlCol="0" anchor="t" anchorCtr="0">
              <a:spAutoFit/>
            </a:bodyPr>
            <a:lstStyle/>
            <a:p>
              <a:pPr lvl="0"/>
              <a:r>
                <a:rPr lang="en-US" altLang="zh-CN" sz="2400" dirty="0">
                  <a:solidFill>
                    <a:schemeClr val="bg1"/>
                  </a:solidFill>
                  <a:latin typeface="Arial" panose="020B0604020202020204"/>
                  <a:ea typeface="微软雅黑" panose="020B0503020204020204" pitchFamily="34" charset="-122"/>
                  <a:sym typeface="Arial" panose="020B0604020202020204"/>
                </a:rPr>
                <a:t>REPRODUCTION</a:t>
              </a:r>
              <a:endParaRPr lang="zh-CN" altLang="en-US" sz="1050" dirty="0">
                <a:solidFill>
                  <a:schemeClr val="bg1"/>
                </a:solidFill>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6882469" y="4321463"/>
            <a:ext cx="4339590" cy="1264039"/>
            <a:chOff x="5738324" y="5206099"/>
            <a:chExt cx="4339590" cy="1264039"/>
          </a:xfrm>
        </p:grpSpPr>
        <p:sp>
          <p:nvSpPr>
            <p:cNvPr id="3" name="MH_Other_3"/>
            <p:cNvSpPr/>
            <p:nvPr>
              <p:custDataLst>
                <p:tags r:id="rId6"/>
              </p:custDataLst>
            </p:nvPr>
          </p:nvSpPr>
          <p:spPr bwMode="auto">
            <a:xfrm>
              <a:off x="5943687" y="5371967"/>
              <a:ext cx="3870807" cy="805303"/>
            </a:xfrm>
            <a:custGeom>
              <a:avLst/>
              <a:gdLst>
                <a:gd name="T0" fmla="*/ 2907 w 3244"/>
                <a:gd name="T1" fmla="*/ 675 h 675"/>
                <a:gd name="T2" fmla="*/ 3244 w 3244"/>
                <a:gd name="T3" fmla="*/ 337 h 675"/>
                <a:gd name="T4" fmla="*/ 2907 w 3244"/>
                <a:gd name="T5" fmla="*/ 0 h 675"/>
                <a:gd name="T6" fmla="*/ 337 w 3244"/>
                <a:gd name="T7" fmla="*/ 0 h 675"/>
                <a:gd name="T8" fmla="*/ 0 w 3244"/>
                <a:gd name="T9" fmla="*/ 337 h 675"/>
                <a:gd name="T10" fmla="*/ 337 w 3244"/>
                <a:gd name="T11" fmla="*/ 675 h 675"/>
                <a:gd name="T12" fmla="*/ 2907 w 3244"/>
                <a:gd name="T13" fmla="*/ 675 h 675"/>
              </a:gdLst>
              <a:ahLst/>
              <a:cxnLst>
                <a:cxn ang="0">
                  <a:pos x="T0" y="T1"/>
                </a:cxn>
                <a:cxn ang="0">
                  <a:pos x="T2" y="T3"/>
                </a:cxn>
                <a:cxn ang="0">
                  <a:pos x="T4" y="T5"/>
                </a:cxn>
                <a:cxn ang="0">
                  <a:pos x="T6" y="T7"/>
                </a:cxn>
                <a:cxn ang="0">
                  <a:pos x="T8" y="T9"/>
                </a:cxn>
                <a:cxn ang="0">
                  <a:pos x="T10" y="T11"/>
                </a:cxn>
                <a:cxn ang="0">
                  <a:pos x="T12" y="T13"/>
                </a:cxn>
              </a:cxnLst>
              <a:rect l="0" t="0" r="r" b="b"/>
              <a:pathLst>
                <a:path w="3244" h="675">
                  <a:moveTo>
                    <a:pt x="2907" y="675"/>
                  </a:moveTo>
                  <a:cubicBezTo>
                    <a:pt x="3093" y="675"/>
                    <a:pt x="3244" y="523"/>
                    <a:pt x="3244" y="337"/>
                  </a:cubicBezTo>
                  <a:cubicBezTo>
                    <a:pt x="3244" y="151"/>
                    <a:pt x="3093" y="0"/>
                    <a:pt x="2907" y="0"/>
                  </a:cubicBezTo>
                  <a:cubicBezTo>
                    <a:pt x="337" y="0"/>
                    <a:pt x="337" y="0"/>
                    <a:pt x="337" y="0"/>
                  </a:cubicBezTo>
                  <a:cubicBezTo>
                    <a:pt x="151" y="0"/>
                    <a:pt x="0" y="151"/>
                    <a:pt x="0" y="337"/>
                  </a:cubicBezTo>
                  <a:cubicBezTo>
                    <a:pt x="0" y="523"/>
                    <a:pt x="151" y="675"/>
                    <a:pt x="337" y="675"/>
                  </a:cubicBezTo>
                  <a:lnTo>
                    <a:pt x="2907" y="675"/>
                  </a:lnTo>
                  <a:close/>
                </a:path>
              </a:pathLst>
            </a:custGeom>
            <a:solidFill>
              <a:schemeClr val="accent4"/>
            </a:solidFill>
            <a:ln>
              <a:noFill/>
            </a:ln>
          </p:spPr>
          <p:txBody>
            <a:bodyPr lIns="759333"/>
            <a:lstStyle/>
            <a:p>
              <a:pPr>
                <a:defRPr/>
              </a:pPr>
              <a:endParaRPr lang="zh-CN" altLang="en-US" sz="2000">
                <a:latin typeface="Arial" panose="020B0604020202020204"/>
                <a:ea typeface="微软雅黑" panose="020B0503020204020204" pitchFamily="34" charset="-122"/>
                <a:sym typeface="Arial" panose="020B0604020202020204"/>
              </a:endParaRPr>
            </a:p>
          </p:txBody>
        </p:sp>
        <p:pic>
          <p:nvPicPr>
            <p:cNvPr id="2058" name="MH_Other_8"/>
            <p:cNvPicPr>
              <a:picLocks noChangeAspect="1"/>
            </p:cNvPicPr>
            <p:nvPr>
              <p:custDataLst>
                <p:tags r:id="rId7"/>
              </p:custDataLst>
            </p:nvPr>
          </p:nvPicPr>
          <p:blipFill>
            <a:blip r:embed="rId27">
              <a:extLst>
                <a:ext uri="{28A0092B-C50C-407E-A947-70E740481C1C}">
                  <a14:useLocalDpi xmlns:a14="http://schemas.microsoft.com/office/drawing/2010/main" val="0"/>
                </a:ext>
              </a:extLst>
            </a:blip>
            <a:srcRect/>
            <a:stretch>
              <a:fillRect/>
            </a:stretch>
          </p:blipFill>
          <p:spPr bwMode="auto">
            <a:xfrm>
              <a:off x="5738324" y="5206099"/>
              <a:ext cx="4339590" cy="126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MH_Other_9"/>
            <p:cNvSpPr>
              <a:spLocks noEditPoints="1"/>
            </p:cNvSpPr>
            <p:nvPr>
              <p:custDataLst>
                <p:tags r:id="rId8"/>
              </p:custDataLst>
            </p:nvPr>
          </p:nvSpPr>
          <p:spPr bwMode="auto">
            <a:xfrm>
              <a:off x="6219731" y="5632309"/>
              <a:ext cx="292989" cy="284618"/>
            </a:xfrm>
            <a:custGeom>
              <a:avLst/>
              <a:gdLst>
                <a:gd name="T0" fmla="*/ 2147483646 w 108"/>
                <a:gd name="T1" fmla="*/ 2147483646 h 107"/>
                <a:gd name="T2" fmla="*/ 2147483646 w 108"/>
                <a:gd name="T3" fmla="*/ 2147483646 h 107"/>
                <a:gd name="T4" fmla="*/ 2147483646 w 108"/>
                <a:gd name="T5" fmla="*/ 2147483646 h 107"/>
                <a:gd name="T6" fmla="*/ 2147483646 w 108"/>
                <a:gd name="T7" fmla="*/ 0 h 107"/>
                <a:gd name="T8" fmla="*/ 0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latin typeface="Arial" panose="020B0604020202020204"/>
                <a:ea typeface="微软雅黑" panose="020B0503020204020204" pitchFamily="34" charset="-122"/>
                <a:sym typeface="Arial" panose="020B0604020202020204"/>
              </a:endParaRPr>
            </a:p>
          </p:txBody>
        </p:sp>
        <p:sp>
          <p:nvSpPr>
            <p:cNvPr id="29" name="MH_Text_4"/>
            <p:cNvSpPr txBox="1"/>
            <p:nvPr>
              <p:custDataLst>
                <p:tags r:id="rId9"/>
              </p:custDataLst>
            </p:nvPr>
          </p:nvSpPr>
          <p:spPr>
            <a:xfrm>
              <a:off x="7362791" y="5597106"/>
              <a:ext cx="1967807" cy="369332"/>
            </a:xfrm>
            <a:prstGeom prst="rect">
              <a:avLst/>
            </a:prstGeom>
            <a:noFill/>
          </p:spPr>
          <p:txBody>
            <a:bodyPr wrap="square" lIns="0" tIns="0" rIns="0" bIns="0" rtlCol="0" anchor="t" anchorCtr="0">
              <a:spAutoFit/>
            </a:bodyPr>
            <a:lstStyle/>
            <a:p>
              <a:pPr lvl="0"/>
              <a:r>
                <a:rPr lang="en-US" altLang="zh-CN" sz="2400" dirty="0">
                  <a:solidFill>
                    <a:schemeClr val="bg1"/>
                  </a:solidFill>
                  <a:latin typeface="Arial" panose="020B0604020202020204"/>
                  <a:ea typeface="微软雅黑" panose="020B0503020204020204" pitchFamily="34" charset="-122"/>
                  <a:sym typeface="Arial" panose="020B0604020202020204"/>
                </a:rPr>
                <a:t>EXTENTION</a:t>
              </a:r>
              <a:endParaRPr lang="zh-CN" altLang="en-US" sz="1050" dirty="0">
                <a:solidFill>
                  <a:schemeClr val="bg1"/>
                </a:solidFill>
                <a:latin typeface="Arial" panose="020B0604020202020204"/>
                <a:ea typeface="微软雅黑" panose="020B0503020204020204" pitchFamily="34" charset="-122"/>
                <a:sym typeface="Arial" panose="020B0604020202020204"/>
              </a:endParaRPr>
            </a:p>
          </p:txBody>
        </p:sp>
      </p:grpSp>
      <p:sp>
        <p:nvSpPr>
          <p:cNvPr id="12" name="Slide Number Placeholder 11">
            <a:extLst>
              <a:ext uri="{FF2B5EF4-FFF2-40B4-BE49-F238E27FC236}">
                <a16:creationId xmlns:a16="http://schemas.microsoft.com/office/drawing/2014/main" id="{C9ABEB9A-C758-8E6F-1269-E0B7CAFF696A}"/>
              </a:ext>
            </a:extLst>
          </p:cNvPr>
          <p:cNvSpPr>
            <a:spLocks noGrp="1"/>
          </p:cNvSpPr>
          <p:nvPr>
            <p:ph type="sldNum" sz="quarter" idx="12"/>
          </p:nvPr>
        </p:nvSpPr>
        <p:spPr/>
        <p:txBody>
          <a:bodyPr/>
          <a:lstStyle/>
          <a:p>
            <a:fld id="{3E01EE5D-26FB-46D5-A381-ECFB35BF1D34}" type="slidenum">
              <a:rPr lang="zh-CN" altLang="en-US" smtClean="0"/>
              <a:t>2</a:t>
            </a:fld>
            <a:endParaRPr lang="zh-CN" altLang="en-US"/>
          </a:p>
        </p:txBody>
      </p:sp>
      <p:grpSp>
        <p:nvGrpSpPr>
          <p:cNvPr id="19" name="组合 18">
            <a:extLst>
              <a:ext uri="{FF2B5EF4-FFF2-40B4-BE49-F238E27FC236}">
                <a16:creationId xmlns:a16="http://schemas.microsoft.com/office/drawing/2014/main" id="{7EA9E746-82BA-199A-58C2-DDFDA89E92AC}"/>
              </a:ext>
            </a:extLst>
          </p:cNvPr>
          <p:cNvGrpSpPr/>
          <p:nvPr/>
        </p:nvGrpSpPr>
        <p:grpSpPr>
          <a:xfrm>
            <a:off x="6876049" y="5585502"/>
            <a:ext cx="4338000" cy="1263577"/>
            <a:chOff x="5474783" y="5571346"/>
            <a:chExt cx="4338000" cy="1263577"/>
          </a:xfrm>
        </p:grpSpPr>
        <p:sp>
          <p:nvSpPr>
            <p:cNvPr id="10" name="MH_Other_1">
              <a:extLst>
                <a:ext uri="{FF2B5EF4-FFF2-40B4-BE49-F238E27FC236}">
                  <a16:creationId xmlns:a16="http://schemas.microsoft.com/office/drawing/2014/main" id="{DCBC67E8-28CD-5308-3FFB-116728CEDF9C}"/>
                </a:ext>
              </a:extLst>
            </p:cNvPr>
            <p:cNvSpPr/>
            <p:nvPr>
              <p:custDataLst>
                <p:tags r:id="rId3"/>
              </p:custDataLst>
            </p:nvPr>
          </p:nvSpPr>
          <p:spPr bwMode="auto">
            <a:xfrm>
              <a:off x="5708379" y="5731944"/>
              <a:ext cx="3870807" cy="805303"/>
            </a:xfrm>
            <a:custGeom>
              <a:avLst/>
              <a:gdLst>
                <a:gd name="T0" fmla="*/ 2147483646 w 3244"/>
                <a:gd name="T1" fmla="*/ 2147483646 h 674"/>
                <a:gd name="T2" fmla="*/ 2147483646 w 3244"/>
                <a:gd name="T3" fmla="*/ 2147483646 h 674"/>
                <a:gd name="T4" fmla="*/ 2147483646 w 3244"/>
                <a:gd name="T5" fmla="*/ 0 h 674"/>
                <a:gd name="T6" fmla="*/ 2147483646 w 3244"/>
                <a:gd name="T7" fmla="*/ 0 h 674"/>
                <a:gd name="T8" fmla="*/ 0 w 3244"/>
                <a:gd name="T9" fmla="*/ 2147483646 h 674"/>
                <a:gd name="T10" fmla="*/ 2147483646 w 3244"/>
                <a:gd name="T11" fmla="*/ 2147483646 h 674"/>
                <a:gd name="T12" fmla="*/ 2147483646 w 3244"/>
                <a:gd name="T13" fmla="*/ 2147483646 h 6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44" h="674">
                  <a:moveTo>
                    <a:pt x="2907" y="674"/>
                  </a:moveTo>
                  <a:cubicBezTo>
                    <a:pt x="3093" y="674"/>
                    <a:pt x="3244" y="523"/>
                    <a:pt x="3244" y="337"/>
                  </a:cubicBezTo>
                  <a:cubicBezTo>
                    <a:pt x="3244" y="151"/>
                    <a:pt x="3093" y="0"/>
                    <a:pt x="2907" y="0"/>
                  </a:cubicBezTo>
                  <a:cubicBezTo>
                    <a:pt x="337" y="0"/>
                    <a:pt x="337" y="0"/>
                    <a:pt x="337" y="0"/>
                  </a:cubicBezTo>
                  <a:cubicBezTo>
                    <a:pt x="151" y="0"/>
                    <a:pt x="0" y="151"/>
                    <a:pt x="0" y="337"/>
                  </a:cubicBezTo>
                  <a:cubicBezTo>
                    <a:pt x="0" y="523"/>
                    <a:pt x="151" y="674"/>
                    <a:pt x="337" y="674"/>
                  </a:cubicBezTo>
                  <a:lnTo>
                    <a:pt x="2907" y="674"/>
                  </a:lnTo>
                  <a:close/>
                </a:path>
              </a:pathLst>
            </a:custGeom>
            <a:solidFill>
              <a:srgbClr val="C04851"/>
            </a:solidFill>
            <a:ln>
              <a:noFill/>
            </a:ln>
          </p:spPr>
          <p:txBody>
            <a:bodyPr lIns="759333"/>
            <a:lstStyle/>
            <a:p>
              <a:endParaRPr lang="zh-CN" altLang="en-US" sz="2000">
                <a:solidFill>
                  <a:srgbClr val="9CC3AE"/>
                </a:solidFill>
                <a:latin typeface="Arial" panose="020B0604020202020204"/>
                <a:ea typeface="微软雅黑" panose="020B0503020204020204" pitchFamily="34" charset="-122"/>
                <a:sym typeface="Arial" panose="020B0604020202020204"/>
              </a:endParaRPr>
            </a:p>
          </p:txBody>
        </p:sp>
        <p:grpSp>
          <p:nvGrpSpPr>
            <p:cNvPr id="17" name="组合 16">
              <a:extLst>
                <a:ext uri="{FF2B5EF4-FFF2-40B4-BE49-F238E27FC236}">
                  <a16:creationId xmlns:a16="http://schemas.microsoft.com/office/drawing/2014/main" id="{77E43DA2-945B-0D57-EFBF-19F44CEC9B6C}"/>
                </a:ext>
              </a:extLst>
            </p:cNvPr>
            <p:cNvGrpSpPr/>
            <p:nvPr/>
          </p:nvGrpSpPr>
          <p:grpSpPr>
            <a:xfrm>
              <a:off x="5474783" y="5571346"/>
              <a:ext cx="4338000" cy="1263577"/>
              <a:chOff x="6654340" y="232628"/>
              <a:chExt cx="4338000" cy="1263577"/>
            </a:xfrm>
          </p:grpSpPr>
          <p:pic>
            <p:nvPicPr>
              <p:cNvPr id="5" name="MH_Other_2">
                <a:extLst>
                  <a:ext uri="{FF2B5EF4-FFF2-40B4-BE49-F238E27FC236}">
                    <a16:creationId xmlns:a16="http://schemas.microsoft.com/office/drawing/2014/main" id="{001A9620-6A4F-E498-5433-34D0EC1266DB}"/>
                  </a:ext>
                </a:extLst>
              </p:cNvPr>
              <p:cNvPicPr>
                <a:picLocks/>
              </p:cNvPicPr>
              <p:nvPr>
                <p:custDataLst>
                  <p:tags r:id="rId4"/>
                </p:custDataLst>
              </p:nvPr>
            </p:nvPicPr>
            <p:blipFill>
              <a:blip r:embed="rId27">
                <a:extLst>
                  <a:ext uri="{28A0092B-C50C-407E-A947-70E740481C1C}">
                    <a14:useLocalDpi xmlns:a14="http://schemas.microsoft.com/office/drawing/2010/main" val="0"/>
                  </a:ext>
                </a:extLst>
              </a:blip>
              <a:srcRect/>
              <a:stretch>
                <a:fillRect/>
              </a:stretch>
            </p:blipFill>
            <p:spPr bwMode="auto">
              <a:xfrm>
                <a:off x="6654340" y="232628"/>
                <a:ext cx="4338000" cy="1263577"/>
              </a:xfrm>
              <a:prstGeom prst="rect">
                <a:avLst/>
              </a:prstGeom>
              <a:noFill/>
              <a:ln>
                <a:noFill/>
              </a:ln>
              <a:effectLst>
                <a:softEdge rad="0"/>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H_Text_1">
                <a:extLst>
                  <a:ext uri="{FF2B5EF4-FFF2-40B4-BE49-F238E27FC236}">
                    <a16:creationId xmlns:a16="http://schemas.microsoft.com/office/drawing/2014/main" id="{3ECEB2E2-A387-D6B0-A9DE-74C3124C7F29}"/>
                  </a:ext>
                </a:extLst>
              </p:cNvPr>
              <p:cNvSpPr txBox="1"/>
              <p:nvPr>
                <p:custDataLst>
                  <p:tags r:id="rId5"/>
                </p:custDataLst>
              </p:nvPr>
            </p:nvSpPr>
            <p:spPr>
              <a:xfrm>
                <a:off x="8295898" y="621219"/>
                <a:ext cx="2187223" cy="369332"/>
              </a:xfrm>
              <a:prstGeom prst="rect">
                <a:avLst/>
              </a:prstGeom>
              <a:noFill/>
            </p:spPr>
            <p:txBody>
              <a:bodyPr wrap="square" lIns="0" tIns="0" rIns="0" bIns="0" rtlCol="0" anchor="t" anchorCtr="0">
                <a:spAutoFit/>
              </a:bodyPr>
              <a:lstStyle/>
              <a:p>
                <a:r>
                  <a:rPr lang="en-US" altLang="zh-CN" sz="2400" dirty="0">
                    <a:solidFill>
                      <a:schemeClr val="bg1"/>
                    </a:solidFill>
                    <a:latin typeface="Arial" panose="020B0604020202020204"/>
                    <a:ea typeface="微软雅黑" panose="020B0503020204020204" pitchFamily="34" charset="-122"/>
                    <a:sym typeface="Arial" panose="020B0604020202020204"/>
                  </a:rPr>
                  <a:t>CONCLUSION</a:t>
                </a:r>
                <a:endParaRPr lang="zh-CN" altLang="en-US" sz="1050" dirty="0">
                  <a:solidFill>
                    <a:schemeClr val="bg1"/>
                  </a:solidFill>
                  <a:latin typeface="Arial" panose="020B0604020202020204"/>
                  <a:ea typeface="微软雅黑" panose="020B0503020204020204" pitchFamily="34" charset="-122"/>
                  <a:sym typeface="Arial" panose="020B0604020202020204"/>
                </a:endParaRPr>
              </a:p>
            </p:txBody>
          </p:sp>
          <p:sp>
            <p:nvSpPr>
              <p:cNvPr id="16" name="pulse_121732">
                <a:extLst>
                  <a:ext uri="{FF2B5EF4-FFF2-40B4-BE49-F238E27FC236}">
                    <a16:creationId xmlns:a16="http://schemas.microsoft.com/office/drawing/2014/main" id="{1CD9A8EA-0205-10FF-D47C-DE103B414512}"/>
                  </a:ext>
                </a:extLst>
              </p:cNvPr>
              <p:cNvSpPr/>
              <p:nvPr/>
            </p:nvSpPr>
            <p:spPr>
              <a:xfrm>
                <a:off x="7066343" y="576784"/>
                <a:ext cx="495849" cy="502608"/>
              </a:xfrm>
              <a:custGeom>
                <a:avLst/>
                <a:gdLst>
                  <a:gd name="T0" fmla="*/ 6007 w 6473"/>
                  <a:gd name="T1" fmla="*/ 2595 h 6123"/>
                  <a:gd name="T2" fmla="*/ 5585 w 6473"/>
                  <a:gd name="T3" fmla="*/ 2862 h 6123"/>
                  <a:gd name="T4" fmla="*/ 4443 w 6473"/>
                  <a:gd name="T5" fmla="*/ 2862 h 6123"/>
                  <a:gd name="T6" fmla="*/ 3644 w 6473"/>
                  <a:gd name="T7" fmla="*/ 4987 h 6123"/>
                  <a:gd name="T8" fmla="*/ 1769 w 6473"/>
                  <a:gd name="T9" fmla="*/ 0 h 6123"/>
                  <a:gd name="T10" fmla="*/ 693 w 6473"/>
                  <a:gd name="T11" fmla="*/ 2862 h 6123"/>
                  <a:gd name="T12" fmla="*/ 0 w 6473"/>
                  <a:gd name="T13" fmla="*/ 2862 h 6123"/>
                  <a:gd name="T14" fmla="*/ 0 w 6473"/>
                  <a:gd name="T15" fmla="*/ 3262 h 6123"/>
                  <a:gd name="T16" fmla="*/ 970 w 6473"/>
                  <a:gd name="T17" fmla="*/ 3262 h 6123"/>
                  <a:gd name="T18" fmla="*/ 1769 w 6473"/>
                  <a:gd name="T19" fmla="*/ 1137 h 6123"/>
                  <a:gd name="T20" fmla="*/ 3644 w 6473"/>
                  <a:gd name="T21" fmla="*/ 6123 h 6123"/>
                  <a:gd name="T22" fmla="*/ 4720 w 6473"/>
                  <a:gd name="T23" fmla="*/ 3262 h 6123"/>
                  <a:gd name="T24" fmla="*/ 5585 w 6473"/>
                  <a:gd name="T25" fmla="*/ 3262 h 6123"/>
                  <a:gd name="T26" fmla="*/ 6007 w 6473"/>
                  <a:gd name="T27" fmla="*/ 3528 h 6123"/>
                  <a:gd name="T28" fmla="*/ 6473 w 6473"/>
                  <a:gd name="T29" fmla="*/ 3062 h 6123"/>
                  <a:gd name="T30" fmla="*/ 6007 w 6473"/>
                  <a:gd name="T31" fmla="*/ 2595 h 6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73" h="6123">
                    <a:moveTo>
                      <a:pt x="6007" y="2595"/>
                    </a:moveTo>
                    <a:cubicBezTo>
                      <a:pt x="5821" y="2595"/>
                      <a:pt x="5660" y="2704"/>
                      <a:pt x="5585" y="2862"/>
                    </a:cubicBezTo>
                    <a:lnTo>
                      <a:pt x="4443" y="2862"/>
                    </a:lnTo>
                    <a:lnTo>
                      <a:pt x="3644" y="4987"/>
                    </a:lnTo>
                    <a:lnTo>
                      <a:pt x="1769" y="0"/>
                    </a:lnTo>
                    <a:lnTo>
                      <a:pt x="693" y="2862"/>
                    </a:lnTo>
                    <a:lnTo>
                      <a:pt x="0" y="2862"/>
                    </a:lnTo>
                    <a:lnTo>
                      <a:pt x="0" y="3262"/>
                    </a:lnTo>
                    <a:lnTo>
                      <a:pt x="970" y="3262"/>
                    </a:lnTo>
                    <a:lnTo>
                      <a:pt x="1769" y="1137"/>
                    </a:lnTo>
                    <a:lnTo>
                      <a:pt x="3644" y="6123"/>
                    </a:lnTo>
                    <a:lnTo>
                      <a:pt x="4720" y="3262"/>
                    </a:lnTo>
                    <a:lnTo>
                      <a:pt x="5585" y="3262"/>
                    </a:lnTo>
                    <a:cubicBezTo>
                      <a:pt x="5660" y="3419"/>
                      <a:pt x="5821" y="3528"/>
                      <a:pt x="6007" y="3528"/>
                    </a:cubicBezTo>
                    <a:cubicBezTo>
                      <a:pt x="6264" y="3528"/>
                      <a:pt x="6473" y="3319"/>
                      <a:pt x="6473" y="3062"/>
                    </a:cubicBezTo>
                    <a:cubicBezTo>
                      <a:pt x="6473" y="2804"/>
                      <a:pt x="6264" y="2595"/>
                      <a:pt x="6007" y="25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7" name="Rectangle 16"/>
          <p:cNvSpPr/>
          <p:nvPr/>
        </p:nvSpPr>
        <p:spPr>
          <a:xfrm>
            <a:off x="1172791" y="2230855"/>
            <a:ext cx="10066598" cy="16339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endParaRPr kumimoji="0" lang="en-US" sz="208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19" name="TextBox 18"/>
          <p:cNvSpPr txBox="1"/>
          <p:nvPr/>
        </p:nvSpPr>
        <p:spPr>
          <a:xfrm>
            <a:off x="1684494" y="2463815"/>
            <a:ext cx="8417290" cy="1039515"/>
          </a:xfrm>
          <a:prstGeom prst="rect">
            <a:avLst/>
          </a:prstGeom>
          <a:noFill/>
        </p:spPr>
        <p:txBody>
          <a:bodyPr wrap="square" lIns="0" tIns="0" rIns="0" bIns="0" numCol="1" spcCol="360000">
            <a:spAutoFit/>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1. </a:t>
            </a:r>
            <a:r>
              <a:rPr kumimoji="0" 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To determine the optimal combination of depth, width, and resolution for specific computation resources.</a:t>
            </a:r>
            <a:endPar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21" name="Rectangle 20"/>
          <p:cNvSpPr/>
          <p:nvPr/>
        </p:nvSpPr>
        <p:spPr>
          <a:xfrm>
            <a:off x="1172791" y="4358623"/>
            <a:ext cx="10066598" cy="1633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endParaRPr kumimoji="0" lang="en-US" sz="208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2" name="TextBox 8">
            <a:extLst>
              <a:ext uri="{FF2B5EF4-FFF2-40B4-BE49-F238E27FC236}">
                <a16:creationId xmlns:a16="http://schemas.microsoft.com/office/drawing/2014/main" id="{3DB45784-9A9F-D012-AB05-A04D9F622CF0}"/>
              </a:ext>
            </a:extLst>
          </p:cNvPr>
          <p:cNvSpPr txBox="1"/>
          <p:nvPr/>
        </p:nvSpPr>
        <p:spPr>
          <a:xfrm>
            <a:off x="1042125" y="630056"/>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4" name="TextBox 8">
            <a:extLst>
              <a:ext uri="{FF2B5EF4-FFF2-40B4-BE49-F238E27FC236}">
                <a16:creationId xmlns:a16="http://schemas.microsoft.com/office/drawing/2014/main" id="{C9C5A38D-D1E8-44AB-79E5-C0D7EBB8FD0E}"/>
              </a:ext>
            </a:extLst>
          </p:cNvPr>
          <p:cNvSpPr txBox="1"/>
          <p:nvPr/>
        </p:nvSpPr>
        <p:spPr>
          <a:xfrm>
            <a:off x="857249" y="1370080"/>
            <a:ext cx="9822136" cy="369332"/>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To conclude, there are two main parts for our reproduction:</a:t>
            </a:r>
          </a:p>
        </p:txBody>
      </p:sp>
      <p:sp>
        <p:nvSpPr>
          <p:cNvPr id="7" name="TextBox 6">
            <a:extLst>
              <a:ext uri="{FF2B5EF4-FFF2-40B4-BE49-F238E27FC236}">
                <a16:creationId xmlns:a16="http://schemas.microsoft.com/office/drawing/2014/main" id="{3D0BE250-2412-C001-83C6-32968EBE3E09}"/>
              </a:ext>
            </a:extLst>
          </p:cNvPr>
          <p:cNvSpPr txBox="1"/>
          <p:nvPr/>
        </p:nvSpPr>
        <p:spPr>
          <a:xfrm>
            <a:off x="1674192" y="4630877"/>
            <a:ext cx="8417290" cy="1039515"/>
          </a:xfrm>
          <a:prstGeom prst="rect">
            <a:avLst/>
          </a:prstGeom>
          <a:noFill/>
        </p:spPr>
        <p:txBody>
          <a:bodyPr wrap="square" lIns="0" tIns="0" rIns="0" bIns="0" numCol="1" spcCol="360000">
            <a:spAutoFit/>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2. </a:t>
            </a:r>
            <a:r>
              <a:rPr kumimoji="0" 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Compare the performance of </a:t>
            </a:r>
            <a:r>
              <a:rPr kumimoji="0" lang="en-US"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rPr>
              <a:t>EfficientNet</a:t>
            </a:r>
            <a:r>
              <a:rPr kumimoji="0" 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with other convolutional neural network (CNN) architectures.</a:t>
            </a:r>
            <a:endPar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Slide Number Placeholder 5">
            <a:extLst>
              <a:ext uri="{FF2B5EF4-FFF2-40B4-BE49-F238E27FC236}">
                <a16:creationId xmlns:a16="http://schemas.microsoft.com/office/drawing/2014/main" id="{A5496852-18CB-5EAC-54B9-C99E5A37FE0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4" name="TextBox 8">
            <a:extLst>
              <a:ext uri="{FF2B5EF4-FFF2-40B4-BE49-F238E27FC236}">
                <a16:creationId xmlns:a16="http://schemas.microsoft.com/office/drawing/2014/main" id="{FD4079FE-B267-AF44-966E-36579C4DDD80}"/>
              </a:ext>
            </a:extLst>
          </p:cNvPr>
          <p:cNvSpPr txBox="1"/>
          <p:nvPr/>
        </p:nvSpPr>
        <p:spPr>
          <a:xfrm>
            <a:off x="842909" y="1138081"/>
            <a:ext cx="9822136" cy="73866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 Net proposes ‘</a:t>
            </a:r>
            <a:r>
              <a:rPr kumimoji="0" lang="en-US" altLang="zh-CN"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Compound Scaling’ Scheme</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to determine the optimal scaling factors.</a:t>
            </a:r>
          </a:p>
        </p:txBody>
      </p:sp>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pic>
        <p:nvPicPr>
          <p:cNvPr id="9" name="Picture 8">
            <a:extLst>
              <a:ext uri="{FF2B5EF4-FFF2-40B4-BE49-F238E27FC236}">
                <a16:creationId xmlns:a16="http://schemas.microsoft.com/office/drawing/2014/main" id="{847FCB4F-58EF-0212-9B79-53B3878E6043}"/>
              </a:ext>
            </a:extLst>
          </p:cNvPr>
          <p:cNvPicPr>
            <a:picLocks noChangeAspect="1"/>
          </p:cNvPicPr>
          <p:nvPr/>
        </p:nvPicPr>
        <p:blipFill rotWithShape="1">
          <a:blip r:embed="rId4"/>
          <a:srcRect r="24542"/>
          <a:stretch/>
        </p:blipFill>
        <p:spPr>
          <a:xfrm>
            <a:off x="785241" y="2093703"/>
            <a:ext cx="7776864" cy="4277092"/>
          </a:xfrm>
          <a:prstGeom prst="rect">
            <a:avLst/>
          </a:prstGeom>
        </p:spPr>
      </p:pic>
      <p:pic>
        <p:nvPicPr>
          <p:cNvPr id="10" name="Picture 9">
            <a:extLst>
              <a:ext uri="{FF2B5EF4-FFF2-40B4-BE49-F238E27FC236}">
                <a16:creationId xmlns:a16="http://schemas.microsoft.com/office/drawing/2014/main" id="{5EEFAFCD-81DB-1363-6D22-87DF9EB20EC6}"/>
              </a:ext>
            </a:extLst>
          </p:cNvPr>
          <p:cNvPicPr>
            <a:picLocks noChangeAspect="1"/>
          </p:cNvPicPr>
          <p:nvPr/>
        </p:nvPicPr>
        <p:blipFill rotWithShape="1">
          <a:blip r:embed="rId4"/>
          <a:srcRect l="75457" r="88"/>
          <a:stretch/>
        </p:blipFill>
        <p:spPr>
          <a:xfrm>
            <a:off x="8733631" y="2114152"/>
            <a:ext cx="2520280" cy="4277092"/>
          </a:xfrm>
          <a:prstGeom prst="rect">
            <a:avLst/>
          </a:prstGeom>
        </p:spPr>
      </p:pic>
      <p:sp>
        <p:nvSpPr>
          <p:cNvPr id="5" name="Rounded Rectangle 4">
            <a:extLst>
              <a:ext uri="{FF2B5EF4-FFF2-40B4-BE49-F238E27FC236}">
                <a16:creationId xmlns:a16="http://schemas.microsoft.com/office/drawing/2014/main" id="{DBFE574E-4D9E-9264-42B1-35907E353192}"/>
              </a:ext>
            </a:extLst>
          </p:cNvPr>
          <p:cNvSpPr/>
          <p:nvPr/>
        </p:nvSpPr>
        <p:spPr>
          <a:xfrm>
            <a:off x="8733631" y="2114152"/>
            <a:ext cx="2520280" cy="425664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N" sz="1800" b="1" i="0" u="none" strike="noStrike" kern="1200" cap="none" spc="0" normalizeH="0" baseline="0" noProof="0">
              <a:ln w="22225">
                <a:solidFill>
                  <a:srgbClr val="9CC3AE"/>
                </a:solidFill>
                <a:prstDash val="solid"/>
              </a:ln>
              <a:solidFill>
                <a:srgbClr val="9CC3AE">
                  <a:lumMod val="40000"/>
                  <a:lumOff val="60000"/>
                </a:srgbClr>
              </a:solidFill>
              <a:effectLst/>
              <a:uLnTx/>
              <a:uFillTx/>
              <a:latin typeface="Calibri"/>
              <a:ea typeface="+mn-ea"/>
              <a:cs typeface="+mn-cs"/>
            </a:endParaRPr>
          </a:p>
        </p:txBody>
      </p:sp>
      <p:cxnSp>
        <p:nvCxnSpPr>
          <p:cNvPr id="8" name="直线箭头连接符 7">
            <a:extLst>
              <a:ext uri="{FF2B5EF4-FFF2-40B4-BE49-F238E27FC236}">
                <a16:creationId xmlns:a16="http://schemas.microsoft.com/office/drawing/2014/main" id="{691FEF9E-98BA-3CA2-3CA2-1DA2E63E9F32}"/>
              </a:ext>
            </a:extLst>
          </p:cNvPr>
          <p:cNvCxnSpPr/>
          <p:nvPr/>
        </p:nvCxnSpPr>
        <p:spPr>
          <a:xfrm>
            <a:off x="6861423" y="1528093"/>
            <a:ext cx="1872208" cy="79208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2101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8" name="矩形 7">
            <a:extLst>
              <a:ext uri="{FF2B5EF4-FFF2-40B4-BE49-F238E27FC236}">
                <a16:creationId xmlns:a16="http://schemas.microsoft.com/office/drawing/2014/main" id="{5AE2529C-9C6C-9992-E89E-6BB3ED95668F}"/>
              </a:ext>
            </a:extLst>
          </p:cNvPr>
          <p:cNvSpPr/>
          <p:nvPr/>
        </p:nvSpPr>
        <p:spPr>
          <a:xfrm>
            <a:off x="2489593" y="1646369"/>
            <a:ext cx="1674380" cy="1581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B6DB3971-2202-1C14-7A53-C105DDBF996C}"/>
              </a:ext>
            </a:extLst>
          </p:cNvPr>
          <p:cNvSpPr/>
          <p:nvPr/>
        </p:nvSpPr>
        <p:spPr>
          <a:xfrm>
            <a:off x="2210530" y="1832412"/>
            <a:ext cx="1674380" cy="1581359"/>
          </a:xfrm>
          <a:prstGeom prst="rect">
            <a:avLst/>
          </a:prstGeom>
          <a:solidFill>
            <a:srgbClr val="005BAE"/>
          </a:solidFill>
          <a:ln>
            <a:solidFill>
              <a:srgbClr val="005B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矩形 12">
            <a:extLst>
              <a:ext uri="{FF2B5EF4-FFF2-40B4-BE49-F238E27FC236}">
                <a16:creationId xmlns:a16="http://schemas.microsoft.com/office/drawing/2014/main" id="{8372988C-EF34-7B6E-2C5C-E3A227EEFBDF}"/>
              </a:ext>
            </a:extLst>
          </p:cNvPr>
          <p:cNvSpPr/>
          <p:nvPr/>
        </p:nvSpPr>
        <p:spPr>
          <a:xfrm>
            <a:off x="1931466" y="2064676"/>
            <a:ext cx="1674380" cy="1581359"/>
          </a:xfrm>
          <a:prstGeom prst="rect">
            <a:avLst/>
          </a:prstGeom>
          <a:solidFill>
            <a:srgbClr val="0075D7"/>
          </a:solidFill>
          <a:ln>
            <a:solidFill>
              <a:srgbClr val="0075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a:extLst>
              <a:ext uri="{FF2B5EF4-FFF2-40B4-BE49-F238E27FC236}">
                <a16:creationId xmlns:a16="http://schemas.microsoft.com/office/drawing/2014/main" id="{9F580F6B-E960-9F86-1C54-FC9ED3465C20}"/>
              </a:ext>
            </a:extLst>
          </p:cNvPr>
          <p:cNvSpPr/>
          <p:nvPr/>
        </p:nvSpPr>
        <p:spPr>
          <a:xfrm>
            <a:off x="1652403" y="2301727"/>
            <a:ext cx="1674380" cy="1581359"/>
          </a:xfrm>
          <a:prstGeom prst="rect">
            <a:avLst/>
          </a:prstGeom>
          <a:solidFill>
            <a:srgbClr val="0082EF"/>
          </a:solidFill>
          <a:ln>
            <a:solidFill>
              <a:srgbClr val="0082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a:extLst>
              <a:ext uri="{FF2B5EF4-FFF2-40B4-BE49-F238E27FC236}">
                <a16:creationId xmlns:a16="http://schemas.microsoft.com/office/drawing/2014/main" id="{E546102F-58AF-F396-8B30-58B815B201CA}"/>
              </a:ext>
            </a:extLst>
          </p:cNvPr>
          <p:cNvSpPr/>
          <p:nvPr/>
        </p:nvSpPr>
        <p:spPr>
          <a:xfrm>
            <a:off x="8771055" y="1646369"/>
            <a:ext cx="1674380" cy="1581359"/>
          </a:xfrm>
          <a:prstGeom prst="rect">
            <a:avLst/>
          </a:prstGeom>
          <a:solidFill>
            <a:srgbClr val="EA5812"/>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a:extLst>
              <a:ext uri="{FF2B5EF4-FFF2-40B4-BE49-F238E27FC236}">
                <a16:creationId xmlns:a16="http://schemas.microsoft.com/office/drawing/2014/main" id="{78A14DEA-1EE1-A495-A6B7-3A68D7DD0A1A}"/>
              </a:ext>
            </a:extLst>
          </p:cNvPr>
          <p:cNvSpPr/>
          <p:nvPr/>
        </p:nvSpPr>
        <p:spPr>
          <a:xfrm>
            <a:off x="8491992" y="1832412"/>
            <a:ext cx="1674380" cy="1581359"/>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矩形 16">
            <a:extLst>
              <a:ext uri="{FF2B5EF4-FFF2-40B4-BE49-F238E27FC236}">
                <a16:creationId xmlns:a16="http://schemas.microsoft.com/office/drawing/2014/main" id="{08384521-9CD4-AD09-BDBB-D28233917432}"/>
              </a:ext>
            </a:extLst>
          </p:cNvPr>
          <p:cNvSpPr/>
          <p:nvPr/>
        </p:nvSpPr>
        <p:spPr>
          <a:xfrm>
            <a:off x="8212929" y="2064676"/>
            <a:ext cx="1674380" cy="1581359"/>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962C2765-1BDE-0505-4C16-755F1D908081}"/>
              </a:ext>
            </a:extLst>
          </p:cNvPr>
          <p:cNvSpPr/>
          <p:nvPr/>
        </p:nvSpPr>
        <p:spPr>
          <a:xfrm>
            <a:off x="7933865" y="2301727"/>
            <a:ext cx="1674380" cy="1581359"/>
          </a:xfrm>
          <a:prstGeom prst="rect">
            <a:avLst/>
          </a:prstGeom>
          <a:solidFill>
            <a:srgbClr val="F5DFD5"/>
          </a:solidFill>
          <a:ln>
            <a:solidFill>
              <a:srgbClr val="F5D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0" name="直线箭头连接符 19">
            <a:extLst>
              <a:ext uri="{FF2B5EF4-FFF2-40B4-BE49-F238E27FC236}">
                <a16:creationId xmlns:a16="http://schemas.microsoft.com/office/drawing/2014/main" id="{E706B153-28B9-9095-AD25-3BCBC11B8AB1}"/>
              </a:ext>
            </a:extLst>
          </p:cNvPr>
          <p:cNvCxnSpPr/>
          <p:nvPr/>
        </p:nvCxnSpPr>
        <p:spPr>
          <a:xfrm>
            <a:off x="4536057" y="3227728"/>
            <a:ext cx="316271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B1A1168-055E-55CC-8CB0-4B5CA817A6DD}"/>
                  </a:ext>
                </a:extLst>
              </p:cNvPr>
              <p:cNvSpPr txBox="1"/>
              <p:nvPr/>
            </p:nvSpPr>
            <p:spPr>
              <a:xfrm>
                <a:off x="1744047" y="4096459"/>
                <a:ext cx="2047841" cy="47710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H</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27" name="文本框 26">
                <a:extLst>
                  <a:ext uri="{FF2B5EF4-FFF2-40B4-BE49-F238E27FC236}">
                    <a16:creationId xmlns:a16="http://schemas.microsoft.com/office/drawing/2014/main" id="{1B1A1168-055E-55CC-8CB0-4B5CA817A6DD}"/>
                  </a:ext>
                </a:extLst>
              </p:cNvPr>
              <p:cNvSpPr txBox="1">
                <a:spLocks noRot="1" noChangeAspect="1" noMove="1" noResize="1" noEditPoints="1" noAdjustHandles="1" noChangeArrowheads="1" noChangeShapeType="1" noTextEdit="1"/>
              </p:cNvSpPr>
              <p:nvPr/>
            </p:nvSpPr>
            <p:spPr>
              <a:xfrm>
                <a:off x="1744047" y="4096459"/>
                <a:ext cx="2047841" cy="477109"/>
              </a:xfrm>
              <a:prstGeom prst="rect">
                <a:avLst/>
              </a:prstGeom>
              <a:blipFill>
                <a:blip r:embed="rId4"/>
                <a:stretch>
                  <a:fillRect/>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6669E775-A6C8-D2A3-0A8F-24495E2EB38C}"/>
              </a:ext>
            </a:extLst>
          </p:cNvPr>
          <p:cNvGrpSpPr/>
          <p:nvPr/>
        </p:nvGrpSpPr>
        <p:grpSpPr>
          <a:xfrm>
            <a:off x="5051041" y="1991979"/>
            <a:ext cx="2105819" cy="1100427"/>
            <a:chOff x="3803690" y="1576348"/>
            <a:chExt cx="1630123" cy="851845"/>
          </a:xfrm>
        </p:grpSpPr>
        <p:grpSp>
          <p:nvGrpSpPr>
            <p:cNvPr id="28" name="组合 27">
              <a:extLst>
                <a:ext uri="{FF2B5EF4-FFF2-40B4-BE49-F238E27FC236}">
                  <a16:creationId xmlns:a16="http://schemas.microsoft.com/office/drawing/2014/main" id="{AF901D2D-3709-579E-53BB-A92029573F84}"/>
                </a:ext>
              </a:extLst>
            </p:cNvPr>
            <p:cNvGrpSpPr/>
            <p:nvPr/>
          </p:nvGrpSpPr>
          <p:grpSpPr>
            <a:xfrm>
              <a:off x="3803690" y="1647679"/>
              <a:ext cx="825485" cy="780514"/>
              <a:chOff x="4111623" y="1632623"/>
              <a:chExt cx="825485" cy="780514"/>
            </a:xfrm>
          </p:grpSpPr>
          <p:sp>
            <p:nvSpPr>
              <p:cNvPr id="22" name="矩形 21">
                <a:extLst>
                  <a:ext uri="{FF2B5EF4-FFF2-40B4-BE49-F238E27FC236}">
                    <a16:creationId xmlns:a16="http://schemas.microsoft.com/office/drawing/2014/main" id="{2E39F905-6D4F-062F-FD27-B0DEAFC27A18}"/>
                  </a:ext>
                </a:extLst>
              </p:cNvPr>
              <p:cNvSpPr/>
              <p:nvPr/>
            </p:nvSpPr>
            <p:spPr>
              <a:xfrm>
                <a:off x="4599116" y="1632623"/>
                <a:ext cx="337992" cy="3379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矩形 22">
                <a:extLst>
                  <a:ext uri="{FF2B5EF4-FFF2-40B4-BE49-F238E27FC236}">
                    <a16:creationId xmlns:a16="http://schemas.microsoft.com/office/drawing/2014/main" id="{168087BC-DBF7-BD26-E7A5-FD7A744C430D}"/>
                  </a:ext>
                </a:extLst>
              </p:cNvPr>
              <p:cNvSpPr/>
              <p:nvPr/>
            </p:nvSpPr>
            <p:spPr>
              <a:xfrm>
                <a:off x="4436585" y="1766165"/>
                <a:ext cx="337992" cy="337992"/>
              </a:xfrm>
              <a:prstGeom prst="rect">
                <a:avLst/>
              </a:prstGeom>
              <a:solidFill>
                <a:srgbClr val="78C3A3"/>
              </a:solidFill>
              <a:ln>
                <a:solidFill>
                  <a:srgbClr val="78C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矩形 23">
                <a:extLst>
                  <a:ext uri="{FF2B5EF4-FFF2-40B4-BE49-F238E27FC236}">
                    <a16:creationId xmlns:a16="http://schemas.microsoft.com/office/drawing/2014/main" id="{25DB4120-32B5-21ED-6F0B-D64AE0B5ED4E}"/>
                  </a:ext>
                </a:extLst>
              </p:cNvPr>
              <p:cNvSpPr/>
              <p:nvPr/>
            </p:nvSpPr>
            <p:spPr>
              <a:xfrm>
                <a:off x="4274054" y="1920655"/>
                <a:ext cx="337992" cy="337992"/>
              </a:xfrm>
              <a:prstGeom prst="rect">
                <a:avLst/>
              </a:prstGeom>
              <a:solidFill>
                <a:srgbClr val="93ECBF">
                  <a:alpha val="98824"/>
                </a:srgbClr>
              </a:solidFill>
              <a:ln>
                <a:solidFill>
                  <a:srgbClr val="93E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矩形 25">
                <a:extLst>
                  <a:ext uri="{FF2B5EF4-FFF2-40B4-BE49-F238E27FC236}">
                    <a16:creationId xmlns:a16="http://schemas.microsoft.com/office/drawing/2014/main" id="{C7ABD6CD-A560-EF58-830E-FF6DCAEAF792}"/>
                  </a:ext>
                </a:extLst>
              </p:cNvPr>
              <p:cNvSpPr/>
              <p:nvPr/>
            </p:nvSpPr>
            <p:spPr>
              <a:xfrm>
                <a:off x="4111623" y="2075145"/>
                <a:ext cx="337992" cy="337992"/>
              </a:xfrm>
              <a:prstGeom prst="rect">
                <a:avLst/>
              </a:prstGeom>
              <a:solidFill>
                <a:srgbClr val="96F4CC"/>
              </a:solidFill>
              <a:ln>
                <a:solidFill>
                  <a:srgbClr val="96F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9" name="组合 28">
              <a:extLst>
                <a:ext uri="{FF2B5EF4-FFF2-40B4-BE49-F238E27FC236}">
                  <a16:creationId xmlns:a16="http://schemas.microsoft.com/office/drawing/2014/main" id="{68976F47-07C1-A621-882E-7060C8A058C8}"/>
                </a:ext>
              </a:extLst>
            </p:cNvPr>
            <p:cNvGrpSpPr/>
            <p:nvPr/>
          </p:nvGrpSpPr>
          <p:grpSpPr>
            <a:xfrm>
              <a:off x="4608328" y="1647679"/>
              <a:ext cx="825485" cy="780514"/>
              <a:chOff x="4111623" y="1632623"/>
              <a:chExt cx="825485" cy="780514"/>
            </a:xfrm>
          </p:grpSpPr>
          <p:sp>
            <p:nvSpPr>
              <p:cNvPr id="30" name="矩形 29">
                <a:extLst>
                  <a:ext uri="{FF2B5EF4-FFF2-40B4-BE49-F238E27FC236}">
                    <a16:creationId xmlns:a16="http://schemas.microsoft.com/office/drawing/2014/main" id="{1BD54236-CE0A-C0BA-262B-C870BABB1D24}"/>
                  </a:ext>
                </a:extLst>
              </p:cNvPr>
              <p:cNvSpPr/>
              <p:nvPr/>
            </p:nvSpPr>
            <p:spPr>
              <a:xfrm>
                <a:off x="4599116" y="1632623"/>
                <a:ext cx="337992" cy="33799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矩形 30">
                <a:extLst>
                  <a:ext uri="{FF2B5EF4-FFF2-40B4-BE49-F238E27FC236}">
                    <a16:creationId xmlns:a16="http://schemas.microsoft.com/office/drawing/2014/main" id="{B51FBC05-ED08-6807-769C-3357FD0F4E8C}"/>
                  </a:ext>
                </a:extLst>
              </p:cNvPr>
              <p:cNvSpPr/>
              <p:nvPr/>
            </p:nvSpPr>
            <p:spPr>
              <a:xfrm>
                <a:off x="4436585" y="1766165"/>
                <a:ext cx="337992" cy="337992"/>
              </a:xfrm>
              <a:prstGeom prst="rect">
                <a:avLst/>
              </a:prstGeom>
              <a:solidFill>
                <a:srgbClr val="78C3A3"/>
              </a:solidFill>
              <a:ln>
                <a:solidFill>
                  <a:srgbClr val="78C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矩形 31">
                <a:extLst>
                  <a:ext uri="{FF2B5EF4-FFF2-40B4-BE49-F238E27FC236}">
                    <a16:creationId xmlns:a16="http://schemas.microsoft.com/office/drawing/2014/main" id="{1ADEEF4D-6A10-E5A4-D009-CAB0E2B8DEAA}"/>
                  </a:ext>
                </a:extLst>
              </p:cNvPr>
              <p:cNvSpPr/>
              <p:nvPr/>
            </p:nvSpPr>
            <p:spPr>
              <a:xfrm>
                <a:off x="4274054" y="1920655"/>
                <a:ext cx="337992" cy="337992"/>
              </a:xfrm>
              <a:prstGeom prst="rect">
                <a:avLst/>
              </a:prstGeom>
              <a:solidFill>
                <a:srgbClr val="93ECBF">
                  <a:alpha val="98824"/>
                </a:srgbClr>
              </a:solidFill>
              <a:ln>
                <a:solidFill>
                  <a:srgbClr val="93EC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矩形 32">
                <a:extLst>
                  <a:ext uri="{FF2B5EF4-FFF2-40B4-BE49-F238E27FC236}">
                    <a16:creationId xmlns:a16="http://schemas.microsoft.com/office/drawing/2014/main" id="{3CC36078-D0E4-4CE0-E6DA-0B1325E87FEF}"/>
                  </a:ext>
                </a:extLst>
              </p:cNvPr>
              <p:cNvSpPr/>
              <p:nvPr/>
            </p:nvSpPr>
            <p:spPr>
              <a:xfrm>
                <a:off x="4111623" y="2075145"/>
                <a:ext cx="337992" cy="337992"/>
              </a:xfrm>
              <a:prstGeom prst="rect">
                <a:avLst/>
              </a:prstGeom>
              <a:solidFill>
                <a:srgbClr val="96F4CC"/>
              </a:solidFill>
              <a:ln>
                <a:solidFill>
                  <a:srgbClr val="96F4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文本框 33">
              <a:extLst>
                <a:ext uri="{FF2B5EF4-FFF2-40B4-BE49-F238E27FC236}">
                  <a16:creationId xmlns:a16="http://schemas.microsoft.com/office/drawing/2014/main" id="{95BF9FF3-37A2-E29A-41C1-6197EAE100F4}"/>
                </a:ext>
              </a:extLst>
            </p:cNvPr>
            <p:cNvSpPr txBox="1"/>
            <p:nvPr/>
          </p:nvSpPr>
          <p:spPr>
            <a:xfrm>
              <a:off x="4635739" y="1576348"/>
              <a:ext cx="34336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a:t>
              </a:r>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5" name="文本框 34">
              <a:extLst>
                <a:ext uri="{FF2B5EF4-FFF2-40B4-BE49-F238E27FC236}">
                  <a16:creationId xmlns:a16="http://schemas.microsoft.com/office/drawing/2014/main" id="{1D96BC25-40C6-C69F-81B2-8E85D939A394}"/>
                </a:ext>
              </a:extLst>
            </p:cNvPr>
            <p:cNvSpPr txBox="1"/>
            <p:nvPr/>
          </p:nvSpPr>
          <p:spPr>
            <a:xfrm>
              <a:off x="4275699" y="2047205"/>
              <a:ext cx="34336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a:t>
              </a:r>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39" name="左大括号 38">
            <a:extLst>
              <a:ext uri="{FF2B5EF4-FFF2-40B4-BE49-F238E27FC236}">
                <a16:creationId xmlns:a16="http://schemas.microsoft.com/office/drawing/2014/main" id="{D7477714-0E78-2B55-F0D4-EC78BA9123C9}"/>
              </a:ext>
            </a:extLst>
          </p:cNvPr>
          <p:cNvSpPr/>
          <p:nvPr/>
        </p:nvSpPr>
        <p:spPr>
          <a:xfrm rot="5400000">
            <a:off x="6305802" y="1140924"/>
            <a:ext cx="242750" cy="14593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55E7ECD8-0DBF-2D38-7466-707FFF3701C6}"/>
                  </a:ext>
                </a:extLst>
              </p:cNvPr>
              <p:cNvSpPr txBox="1"/>
              <p:nvPr/>
            </p:nvSpPr>
            <p:spPr>
              <a:xfrm>
                <a:off x="5503188" y="1240061"/>
                <a:ext cx="2046266" cy="50585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𝑓𝑖𝑙𝑡𝑒𝑟</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40" name="文本框 39">
                <a:extLst>
                  <a:ext uri="{FF2B5EF4-FFF2-40B4-BE49-F238E27FC236}">
                    <a16:creationId xmlns:a16="http://schemas.microsoft.com/office/drawing/2014/main" id="{55E7ECD8-0DBF-2D38-7466-707FFF3701C6}"/>
                  </a:ext>
                </a:extLst>
              </p:cNvPr>
              <p:cNvSpPr txBox="1">
                <a:spLocks noRot="1" noChangeAspect="1" noMove="1" noResize="1" noEditPoints="1" noAdjustHandles="1" noChangeArrowheads="1" noChangeShapeType="1" noTextEdit="1"/>
              </p:cNvSpPr>
              <p:nvPr/>
            </p:nvSpPr>
            <p:spPr>
              <a:xfrm>
                <a:off x="5503188" y="1240061"/>
                <a:ext cx="2046266" cy="50585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E2FA4262-6D91-56A6-5B5B-43CEA9F9926C}"/>
                  </a:ext>
                </a:extLst>
              </p:cNvPr>
              <p:cNvSpPr txBox="1"/>
              <p:nvPr/>
            </p:nvSpPr>
            <p:spPr>
              <a:xfrm>
                <a:off x="5187205" y="3344391"/>
                <a:ext cx="1568081" cy="47710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41" name="文本框 40">
                <a:extLst>
                  <a:ext uri="{FF2B5EF4-FFF2-40B4-BE49-F238E27FC236}">
                    <a16:creationId xmlns:a16="http://schemas.microsoft.com/office/drawing/2014/main" id="{E2FA4262-6D91-56A6-5B5B-43CEA9F9926C}"/>
                  </a:ext>
                </a:extLst>
              </p:cNvPr>
              <p:cNvSpPr txBox="1">
                <a:spLocks noRot="1" noChangeAspect="1" noMove="1" noResize="1" noEditPoints="1" noAdjustHandles="1" noChangeArrowheads="1" noChangeShapeType="1" noTextEdit="1"/>
              </p:cNvSpPr>
              <p:nvPr/>
            </p:nvSpPr>
            <p:spPr>
              <a:xfrm>
                <a:off x="5187205" y="3344391"/>
                <a:ext cx="1568081" cy="47710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124E20-7012-1025-AB5C-CBF5AC02C9F7}"/>
                  </a:ext>
                </a:extLst>
              </p:cNvPr>
              <p:cNvSpPr txBox="1"/>
              <p:nvPr/>
            </p:nvSpPr>
            <p:spPr>
              <a:xfrm>
                <a:off x="7977837" y="4150145"/>
                <a:ext cx="2537706" cy="47710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42" name="文本框 41">
                <a:extLst>
                  <a:ext uri="{FF2B5EF4-FFF2-40B4-BE49-F238E27FC236}">
                    <a16:creationId xmlns:a16="http://schemas.microsoft.com/office/drawing/2014/main" id="{BF124E20-7012-1025-AB5C-CBF5AC02C9F7}"/>
                  </a:ext>
                </a:extLst>
              </p:cNvPr>
              <p:cNvSpPr txBox="1">
                <a:spLocks noRot="1" noChangeAspect="1" noMove="1" noResize="1" noEditPoints="1" noAdjustHandles="1" noChangeArrowheads="1" noChangeShapeType="1" noTextEdit="1"/>
              </p:cNvSpPr>
              <p:nvPr/>
            </p:nvSpPr>
            <p:spPr>
              <a:xfrm>
                <a:off x="7977837" y="4150145"/>
                <a:ext cx="2537706" cy="47710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FEFE8AB-47C2-FC80-C130-40739AF4934F}"/>
                  </a:ext>
                </a:extLst>
              </p:cNvPr>
              <p:cNvSpPr txBox="1"/>
              <p:nvPr/>
            </p:nvSpPr>
            <p:spPr>
              <a:xfrm>
                <a:off x="2370273" y="4944845"/>
                <a:ext cx="7646001" cy="47710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Computational Complexity </a:t>
                </a:r>
                <a14:m>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𝑖𝑛</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𝑊</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𝑜𝑢𝑡</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43" name="文本框 42">
                <a:extLst>
                  <a:ext uri="{FF2B5EF4-FFF2-40B4-BE49-F238E27FC236}">
                    <a16:creationId xmlns:a16="http://schemas.microsoft.com/office/drawing/2014/main" id="{DFEFE8AB-47C2-FC80-C130-40739AF4934F}"/>
                  </a:ext>
                </a:extLst>
              </p:cNvPr>
              <p:cNvSpPr txBox="1">
                <a:spLocks noRot="1" noChangeAspect="1" noMove="1" noResize="1" noEditPoints="1" noAdjustHandles="1" noChangeArrowheads="1" noChangeShapeType="1" noTextEdit="1"/>
              </p:cNvSpPr>
              <p:nvPr/>
            </p:nvSpPr>
            <p:spPr>
              <a:xfrm>
                <a:off x="2370273" y="4944845"/>
                <a:ext cx="7646001" cy="477109"/>
              </a:xfrm>
              <a:prstGeom prst="rect">
                <a:avLst/>
              </a:prstGeom>
              <a:blipFill>
                <a:blip r:embed="rId8"/>
                <a:stretch>
                  <a:fillRect l="-663" t="-5263"/>
                </a:stretch>
              </a:blipFill>
            </p:spPr>
            <p:txBody>
              <a:bodyPr/>
              <a:lstStyle/>
              <a:p>
                <a:r>
                  <a:rPr lang="zh-CN" altLang="en-US">
                    <a:noFill/>
                  </a:rPr>
                  <a:t> </a:t>
                </a:r>
              </a:p>
            </p:txBody>
          </p:sp>
        </mc:Fallback>
      </mc:AlternateContent>
      <p:sp>
        <p:nvSpPr>
          <p:cNvPr id="44" name="矩形 43">
            <a:extLst>
              <a:ext uri="{FF2B5EF4-FFF2-40B4-BE49-F238E27FC236}">
                <a16:creationId xmlns:a16="http://schemas.microsoft.com/office/drawing/2014/main" id="{3F85BB60-F432-E3E5-386F-5D9142B2BBEB}"/>
              </a:ext>
            </a:extLst>
          </p:cNvPr>
          <p:cNvSpPr/>
          <p:nvPr/>
        </p:nvSpPr>
        <p:spPr>
          <a:xfrm>
            <a:off x="7941543" y="2329067"/>
            <a:ext cx="279146" cy="279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46" name="直线箭头连接符 45">
            <a:extLst>
              <a:ext uri="{FF2B5EF4-FFF2-40B4-BE49-F238E27FC236}">
                <a16:creationId xmlns:a16="http://schemas.microsoft.com/office/drawing/2014/main" id="{AC15DC62-0EB5-95C6-C53A-8308821285BB}"/>
              </a:ext>
            </a:extLst>
          </p:cNvPr>
          <p:cNvCxnSpPr>
            <a:cxnSpLocks/>
          </p:cNvCxnSpPr>
          <p:nvPr/>
        </p:nvCxnSpPr>
        <p:spPr>
          <a:xfrm flipH="1">
            <a:off x="5819182" y="2594176"/>
            <a:ext cx="2157704" cy="20411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左大括号 46">
            <a:extLst>
              <a:ext uri="{FF2B5EF4-FFF2-40B4-BE49-F238E27FC236}">
                <a16:creationId xmlns:a16="http://schemas.microsoft.com/office/drawing/2014/main" id="{E0280908-A323-44D1-5D48-5CAB4694AF47}"/>
              </a:ext>
            </a:extLst>
          </p:cNvPr>
          <p:cNvSpPr/>
          <p:nvPr/>
        </p:nvSpPr>
        <p:spPr>
          <a:xfrm rot="5400000">
            <a:off x="5667157" y="4515567"/>
            <a:ext cx="293308" cy="65506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左大括号 49">
            <a:extLst>
              <a:ext uri="{FF2B5EF4-FFF2-40B4-BE49-F238E27FC236}">
                <a16:creationId xmlns:a16="http://schemas.microsoft.com/office/drawing/2014/main" id="{16652789-8C44-3B57-0B11-3F4DC8BCBBE7}"/>
              </a:ext>
            </a:extLst>
          </p:cNvPr>
          <p:cNvSpPr/>
          <p:nvPr/>
        </p:nvSpPr>
        <p:spPr>
          <a:xfrm rot="16200000">
            <a:off x="7002538" y="4636424"/>
            <a:ext cx="384038" cy="167438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1" name="文本框 50">
            <a:extLst>
              <a:ext uri="{FF2B5EF4-FFF2-40B4-BE49-F238E27FC236}">
                <a16:creationId xmlns:a16="http://schemas.microsoft.com/office/drawing/2014/main" id="{75A1B73C-DBC7-BE78-E088-466F996DB15D}"/>
              </a:ext>
            </a:extLst>
          </p:cNvPr>
          <p:cNvSpPr txBox="1"/>
          <p:nvPr/>
        </p:nvSpPr>
        <p:spPr>
          <a:xfrm>
            <a:off x="6633109" y="5681219"/>
            <a:ext cx="1452450" cy="477109"/>
          </a:xfrm>
          <a:prstGeom prst="rect">
            <a:avLst/>
          </a:prstGeom>
          <a:noFill/>
        </p:spPr>
        <p:txBody>
          <a:bodyPr wrap="non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0" i="0" u="sng"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 of pixels</a:t>
            </a:r>
            <a:endParaRPr kumimoji="1" lang="zh-CN" altLang="en-US" sz="1800" b="0" i="0" u="sng"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93865176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EE2C77F-3701-84C2-EF6E-DEBA47A18140}"/>
                  </a:ext>
                </a:extLst>
              </p:cNvPr>
              <p:cNvSpPr txBox="1"/>
              <p:nvPr/>
            </p:nvSpPr>
            <p:spPr>
              <a:xfrm>
                <a:off x="4917207" y="1888133"/>
                <a:ext cx="2020163" cy="830997"/>
              </a:xfrm>
              <a:prstGeom prst="rect">
                <a:avLst/>
              </a:prstGeom>
              <a:noFill/>
            </p:spPr>
            <p:txBody>
              <a:bodyPr wrap="square" rtlCol="0">
                <a:spAutoFit/>
              </a:bodyPr>
              <a:lstStyle/>
              <a:p>
                <a:pPr marR="0" lvl="0" algn="ctr"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Width: </a:t>
                </a:r>
                <a14:m>
                  <m:oMath xmlns:m="http://schemas.openxmlformats.org/officeDocument/2006/math">
                    <m:r>
                      <a:rPr lang="en-US" altLang="zh-CN" sz="2400" b="0" i="1" smtClean="0">
                        <a:solidFill>
                          <a:srgbClr val="114577"/>
                        </a:solidFill>
                        <a:latin typeface="Cambria Math" panose="02040503050406030204" pitchFamily="18" charset="0"/>
                        <a:ea typeface="微软雅黑" panose="020B0503020204020204" pitchFamily="34" charset="-122"/>
                      </a:rPr>
                      <m:t>𝑤</m:t>
                    </m:r>
                  </m:oMath>
                </a14:m>
                <a:endParaRPr lang="en-US" altLang="zh-CN" sz="2400" dirty="0">
                  <a:solidFill>
                    <a:srgbClr val="114577"/>
                  </a:solidFill>
                  <a:latin typeface="Arial" panose="020B0604020202020204"/>
                  <a:ea typeface="微软雅黑" panose="020B0503020204020204" pitchFamily="34" charset="-122"/>
                </a:endParaRPr>
              </a:p>
              <a:p>
                <a:pPr marR="0" lvl="0" algn="ctr"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Resolution: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𝑟</m:t>
                    </m:r>
                  </m:oMath>
                </a14:m>
                <a:endPar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xmlns="">
          <p:sp>
            <p:nvSpPr>
              <p:cNvPr id="9" name="文本框 8">
                <a:extLst>
                  <a:ext uri="{FF2B5EF4-FFF2-40B4-BE49-F238E27FC236}">
                    <a16:creationId xmlns:a16="http://schemas.microsoft.com/office/drawing/2014/main" id="{CEE2C77F-3701-84C2-EF6E-DEBA47A18140}"/>
                  </a:ext>
                </a:extLst>
              </p:cNvPr>
              <p:cNvSpPr txBox="1">
                <a:spLocks noRot="1" noChangeAspect="1" noMove="1" noResize="1" noEditPoints="1" noAdjustHandles="1" noChangeArrowheads="1" noChangeShapeType="1" noTextEdit="1"/>
              </p:cNvSpPr>
              <p:nvPr/>
            </p:nvSpPr>
            <p:spPr>
              <a:xfrm>
                <a:off x="4917207" y="1888133"/>
                <a:ext cx="2020163" cy="830997"/>
              </a:xfrm>
              <a:prstGeom prst="rect">
                <a:avLst/>
              </a:prstGeom>
              <a:blipFill>
                <a:blip r:embed="rId5"/>
                <a:stretch>
                  <a:fillRect l="-3125" t="-5970" b="-14925"/>
                </a:stretch>
              </a:blipFill>
            </p:spPr>
            <p:txBody>
              <a:bodyPr/>
              <a:lstStyle/>
              <a:p>
                <a:r>
                  <a:rPr lang="zh-CN" altLang="en-US">
                    <a:noFill/>
                  </a:rPr>
                  <a:t> </a:t>
                </a:r>
              </a:p>
            </p:txBody>
          </p:sp>
        </mc:Fallback>
      </mc:AlternateContent>
      <p:cxnSp>
        <p:nvCxnSpPr>
          <p:cNvPr id="19" name="直线箭头连接符 18">
            <a:extLst>
              <a:ext uri="{FF2B5EF4-FFF2-40B4-BE49-F238E27FC236}">
                <a16:creationId xmlns:a16="http://schemas.microsoft.com/office/drawing/2014/main" id="{4E8D0AEB-522A-3F28-B8A8-28E1B65D91BA}"/>
              </a:ext>
            </a:extLst>
          </p:cNvPr>
          <p:cNvCxnSpPr/>
          <p:nvPr/>
        </p:nvCxnSpPr>
        <p:spPr>
          <a:xfrm>
            <a:off x="7149455" y="2143066"/>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A9E59DB2-D618-4EC8-E63E-353B3A998DC1}"/>
              </a:ext>
            </a:extLst>
          </p:cNvPr>
          <p:cNvCxnSpPr/>
          <p:nvPr/>
        </p:nvCxnSpPr>
        <p:spPr>
          <a:xfrm>
            <a:off x="7149455" y="2503106"/>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140D6D29-0542-8717-5360-0D18E0E630C2}"/>
              </a:ext>
            </a:extLst>
          </p:cNvPr>
          <p:cNvCxnSpPr/>
          <p:nvPr/>
        </p:nvCxnSpPr>
        <p:spPr>
          <a:xfrm>
            <a:off x="2900983" y="2143066"/>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C19F7D30-ECB6-67A6-0836-DE97B6EA4580}"/>
              </a:ext>
            </a:extLst>
          </p:cNvPr>
          <p:cNvCxnSpPr/>
          <p:nvPr/>
        </p:nvCxnSpPr>
        <p:spPr>
          <a:xfrm>
            <a:off x="2900983" y="2503106"/>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AB4CEEA0-6A51-50A6-4F5C-38BFB045FF9F}"/>
                  </a:ext>
                </a:extLst>
              </p:cNvPr>
              <p:cNvSpPr txBox="1"/>
              <p:nvPr/>
            </p:nvSpPr>
            <p:spPr>
              <a:xfrm>
                <a:off x="9093671" y="1905070"/>
                <a:ext cx="135543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𝐶</m:t>
                          </m:r>
                        </m:e>
                        <m:sub>
                          <m:r>
                            <a:rPr kumimoji="1" lang="en-US" altLang="zh-CN" sz="2000" b="0" i="1" smtClean="0">
                              <a:latin typeface="Cambria Math" panose="02040503050406030204" pitchFamily="18" charset="0"/>
                            </a:rPr>
                            <m:t>𝑖𝑛</m:t>
                          </m:r>
                        </m:sub>
                      </m:sSub>
                      <m:r>
                        <a:rPr kumimoji="1" lang="en-US" altLang="zh-CN" sz="2000" b="0" i="1" smtClean="0">
                          <a:latin typeface="Cambria Math" panose="02040503050406030204" pitchFamily="18" charset="0"/>
                        </a:rPr>
                        <m:t>, </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𝐶</m:t>
                          </m:r>
                        </m:e>
                        <m:sub>
                          <m:r>
                            <a:rPr kumimoji="1" lang="en-US" altLang="zh-CN" sz="2000" b="0" i="1" smtClean="0">
                              <a:latin typeface="Cambria Math" panose="02040503050406030204" pitchFamily="18" charset="0"/>
                            </a:rPr>
                            <m:t>𝑜𝑢𝑡</m:t>
                          </m:r>
                        </m:sub>
                      </m:sSub>
                      <m:r>
                        <a:rPr kumimoji="1" lang="en-US" altLang="zh-CN" sz="2000" b="0" i="1" smtClean="0">
                          <a:latin typeface="Cambria Math" panose="02040503050406030204" pitchFamily="18" charset="0"/>
                        </a:rPr>
                        <m:t>)</m:t>
                      </m:r>
                    </m:oMath>
                  </m:oMathPara>
                </a14:m>
                <a:endParaRPr kumimoji="1" lang="zh-CN" altLang="en-US" sz="2000" dirty="0"/>
              </a:p>
            </p:txBody>
          </p:sp>
        </mc:Choice>
        <mc:Fallback xmlns="">
          <p:sp>
            <p:nvSpPr>
              <p:cNvPr id="38" name="文本框 37">
                <a:extLst>
                  <a:ext uri="{FF2B5EF4-FFF2-40B4-BE49-F238E27FC236}">
                    <a16:creationId xmlns:a16="http://schemas.microsoft.com/office/drawing/2014/main" id="{AB4CEEA0-6A51-50A6-4F5C-38BFB045FF9F}"/>
                  </a:ext>
                </a:extLst>
              </p:cNvPr>
              <p:cNvSpPr txBox="1">
                <a:spLocks noRot="1" noChangeAspect="1" noMove="1" noResize="1" noEditPoints="1" noAdjustHandles="1" noChangeArrowheads="1" noChangeShapeType="1" noTextEdit="1"/>
              </p:cNvSpPr>
              <p:nvPr/>
            </p:nvSpPr>
            <p:spPr>
              <a:xfrm>
                <a:off x="9093671" y="1905070"/>
                <a:ext cx="1355436" cy="400110"/>
              </a:xfrm>
              <a:prstGeom prst="rect">
                <a:avLst/>
              </a:prstGeom>
              <a:blipFill>
                <a:blip r:embed="rId6"/>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CDE8F91-26A6-B3CA-C671-2973239679AD}"/>
                  </a:ext>
                </a:extLst>
              </p:cNvPr>
              <p:cNvSpPr txBox="1"/>
              <p:nvPr/>
            </p:nvSpPr>
            <p:spPr>
              <a:xfrm>
                <a:off x="9093671" y="2327826"/>
                <a:ext cx="15898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𝐻</m:t>
                          </m:r>
                        </m:e>
                        <m:sub>
                          <m:r>
                            <a:rPr kumimoji="1" lang="en-US" altLang="zh-CN" sz="2000" b="0" i="1" smtClean="0">
                              <a:latin typeface="Cambria Math" panose="02040503050406030204" pitchFamily="18" charset="0"/>
                            </a:rPr>
                            <m:t>𝑜𝑢𝑡</m:t>
                          </m:r>
                        </m:sub>
                      </m:sSub>
                      <m:r>
                        <a:rPr kumimoji="1" lang="en-US" altLang="zh-CN" sz="2000" b="0" i="1" smtClean="0">
                          <a:latin typeface="Cambria Math" panose="02040503050406030204" pitchFamily="18" charset="0"/>
                        </a:rPr>
                        <m:t>, </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𝑊</m:t>
                          </m:r>
                        </m:e>
                        <m:sub>
                          <m:r>
                            <a:rPr kumimoji="1" lang="en-US" altLang="zh-CN" sz="2000" b="0" i="1" smtClean="0">
                              <a:latin typeface="Cambria Math" panose="02040503050406030204" pitchFamily="18" charset="0"/>
                            </a:rPr>
                            <m:t>𝑜𝑢𝑡</m:t>
                          </m:r>
                        </m:sub>
                      </m:sSub>
                      <m:r>
                        <a:rPr kumimoji="1" lang="en-US" altLang="zh-CN" sz="2000" b="0" i="1" smtClean="0">
                          <a:latin typeface="Cambria Math" panose="02040503050406030204" pitchFamily="18" charset="0"/>
                        </a:rPr>
                        <m:t>)</m:t>
                      </m:r>
                    </m:oMath>
                  </m:oMathPara>
                </a14:m>
                <a:endParaRPr kumimoji="1" lang="zh-CN" altLang="en-US" sz="2000" dirty="0"/>
              </a:p>
            </p:txBody>
          </p:sp>
        </mc:Choice>
        <mc:Fallback xmlns="">
          <p:sp>
            <p:nvSpPr>
              <p:cNvPr id="45" name="文本框 44">
                <a:extLst>
                  <a:ext uri="{FF2B5EF4-FFF2-40B4-BE49-F238E27FC236}">
                    <a16:creationId xmlns:a16="http://schemas.microsoft.com/office/drawing/2014/main" id="{2CDE8F91-26A6-B3CA-C671-2973239679AD}"/>
                  </a:ext>
                </a:extLst>
              </p:cNvPr>
              <p:cNvSpPr txBox="1">
                <a:spLocks noRot="1" noChangeAspect="1" noMove="1" noResize="1" noEditPoints="1" noAdjustHandles="1" noChangeArrowheads="1" noChangeShapeType="1" noTextEdit="1"/>
              </p:cNvSpPr>
              <p:nvPr/>
            </p:nvSpPr>
            <p:spPr>
              <a:xfrm>
                <a:off x="9093671" y="2327826"/>
                <a:ext cx="1589859" cy="400110"/>
              </a:xfrm>
              <a:prstGeom prst="rect">
                <a:avLst/>
              </a:prstGeom>
              <a:blipFill>
                <a:blip r:embed="rId7"/>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53B2256B-387F-F4DA-E42F-C07B170D2061}"/>
                  </a:ext>
                </a:extLst>
              </p:cNvPr>
              <p:cNvSpPr txBox="1"/>
              <p:nvPr/>
            </p:nvSpPr>
            <p:spPr>
              <a:xfrm>
                <a:off x="821528" y="1967786"/>
                <a:ext cx="2020163" cy="400110"/>
              </a:xfrm>
              <a:prstGeom prst="rect">
                <a:avLst/>
              </a:prstGeom>
              <a:noFill/>
            </p:spPr>
            <p:txBody>
              <a:bodyPr wrap="square" rtlCol="0">
                <a:spAutoFit/>
              </a:bodyPr>
              <a:lstStyle/>
              <a:p>
                <a:r>
                  <a:rPr kumimoji="1" lang="en-US" altLang="zh-CN" sz="2000" b="0" dirty="0"/>
                  <a:t>Scaling factor: </a:t>
                </a:r>
                <a14:m>
                  <m:oMath xmlns:m="http://schemas.openxmlformats.org/officeDocument/2006/math">
                    <m:r>
                      <a:rPr kumimoji="1" lang="en-US" altLang="zh-CN" sz="2000" b="0" i="1" smtClean="0">
                        <a:latin typeface="Cambria Math" panose="02040503050406030204" pitchFamily="18" charset="0"/>
                      </a:rPr>
                      <m:t>𝛽</m:t>
                    </m:r>
                  </m:oMath>
                </a14:m>
                <a:endParaRPr kumimoji="1" lang="zh-CN" altLang="en-US" sz="2000" dirty="0"/>
              </a:p>
            </p:txBody>
          </p:sp>
        </mc:Choice>
        <mc:Fallback xmlns="">
          <p:sp>
            <p:nvSpPr>
              <p:cNvPr id="49" name="文本框 48">
                <a:extLst>
                  <a:ext uri="{FF2B5EF4-FFF2-40B4-BE49-F238E27FC236}">
                    <a16:creationId xmlns:a16="http://schemas.microsoft.com/office/drawing/2014/main" id="{53B2256B-387F-F4DA-E42F-C07B170D2061}"/>
                  </a:ext>
                </a:extLst>
              </p:cNvPr>
              <p:cNvSpPr txBox="1">
                <a:spLocks noRot="1" noChangeAspect="1" noMove="1" noResize="1" noEditPoints="1" noAdjustHandles="1" noChangeArrowheads="1" noChangeShapeType="1" noTextEdit="1"/>
              </p:cNvSpPr>
              <p:nvPr/>
            </p:nvSpPr>
            <p:spPr>
              <a:xfrm>
                <a:off x="821528" y="1967786"/>
                <a:ext cx="2020163" cy="400110"/>
              </a:xfrm>
              <a:prstGeom prst="rect">
                <a:avLst/>
              </a:prstGeom>
              <a:blipFill>
                <a:blip r:embed="rId8"/>
                <a:stretch>
                  <a:fillRect l="-3125" t="-9375"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4" name="文本框 53">
                <a:extLst>
                  <a:ext uri="{FF2B5EF4-FFF2-40B4-BE49-F238E27FC236}">
                    <a16:creationId xmlns:a16="http://schemas.microsoft.com/office/drawing/2014/main" id="{1C4C824E-002B-DBD2-5241-7C8F5088503C}"/>
                  </a:ext>
                </a:extLst>
              </p:cNvPr>
              <p:cNvSpPr txBox="1"/>
              <p:nvPr/>
            </p:nvSpPr>
            <p:spPr>
              <a:xfrm>
                <a:off x="1172791" y="2896245"/>
                <a:ext cx="9604574" cy="830997"/>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Conclusion 1: if we enlarge width by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𝛽</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and resolution by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𝛾</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then the computational costs will be proportional to </a:t>
                </a:r>
                <a14:m>
                  <m:oMath xmlns:m="http://schemas.openxmlformats.org/officeDocument/2006/math">
                    <m:d>
                      <m:d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dPr>
                      <m:e>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𝛽</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2</m:t>
                            </m:r>
                          </m:sup>
                        </m:s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𝛾</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2</m:t>
                            </m:r>
                          </m:sup>
                        </m:sSup>
                      </m:e>
                    </m:d>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times.</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p:sp>
            <p:nvSpPr>
              <p:cNvPr id="54" name="文本框 53">
                <a:extLst>
                  <a:ext uri="{FF2B5EF4-FFF2-40B4-BE49-F238E27FC236}">
                    <a16:creationId xmlns:a16="http://schemas.microsoft.com/office/drawing/2014/main" id="{1C4C824E-002B-DBD2-5241-7C8F5088503C}"/>
                  </a:ext>
                </a:extLst>
              </p:cNvPr>
              <p:cNvSpPr txBox="1">
                <a:spLocks noRot="1" noChangeAspect="1" noMove="1" noResize="1" noEditPoints="1" noAdjustHandles="1" noChangeArrowheads="1" noChangeShapeType="1" noTextEdit="1"/>
              </p:cNvSpPr>
              <p:nvPr/>
            </p:nvSpPr>
            <p:spPr>
              <a:xfrm>
                <a:off x="1172791" y="2896245"/>
                <a:ext cx="9604574" cy="830997"/>
              </a:xfrm>
              <a:prstGeom prst="rect">
                <a:avLst/>
              </a:prstGeom>
              <a:blipFill>
                <a:blip r:embed="rId9"/>
                <a:stretch>
                  <a:fillRect l="-1057" t="-606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FFA00E1-FABC-6DEB-8C9E-24821B556319}"/>
                  </a:ext>
                </a:extLst>
              </p:cNvPr>
              <p:cNvSpPr txBox="1"/>
              <p:nvPr/>
            </p:nvSpPr>
            <p:spPr>
              <a:xfrm>
                <a:off x="812751" y="2297048"/>
                <a:ext cx="2020163" cy="400110"/>
              </a:xfrm>
              <a:prstGeom prst="rect">
                <a:avLst/>
              </a:prstGeom>
              <a:noFill/>
            </p:spPr>
            <p:txBody>
              <a:bodyPr wrap="square" rtlCol="0">
                <a:spAutoFit/>
              </a:bodyPr>
              <a:lstStyle/>
              <a:p>
                <a:r>
                  <a:rPr kumimoji="1" lang="en-US" altLang="zh-CN" sz="2000" b="0" dirty="0"/>
                  <a:t>Scaling factor: </a:t>
                </a:r>
                <a14:m>
                  <m:oMath xmlns:m="http://schemas.openxmlformats.org/officeDocument/2006/math">
                    <m:r>
                      <a:rPr kumimoji="1" lang="en-US" altLang="zh-CN" sz="2000" b="0" i="1" smtClean="0">
                        <a:latin typeface="Cambria Math" panose="02040503050406030204" pitchFamily="18" charset="0"/>
                      </a:rPr>
                      <m:t>𝛾</m:t>
                    </m:r>
                  </m:oMath>
                </a14:m>
                <a:endParaRPr kumimoji="1" lang="zh-CN" altLang="en-US" sz="2000" dirty="0"/>
              </a:p>
            </p:txBody>
          </p:sp>
        </mc:Choice>
        <mc:Fallback xmlns="">
          <p:sp>
            <p:nvSpPr>
              <p:cNvPr id="55" name="文本框 54">
                <a:extLst>
                  <a:ext uri="{FF2B5EF4-FFF2-40B4-BE49-F238E27FC236}">
                    <a16:creationId xmlns:a16="http://schemas.microsoft.com/office/drawing/2014/main" id="{7FFA00E1-FABC-6DEB-8C9E-24821B556319}"/>
                  </a:ext>
                </a:extLst>
              </p:cNvPr>
              <p:cNvSpPr txBox="1">
                <a:spLocks noRot="1" noChangeAspect="1" noMove="1" noResize="1" noEditPoints="1" noAdjustHandles="1" noChangeArrowheads="1" noChangeShapeType="1" noTextEdit="1"/>
              </p:cNvSpPr>
              <p:nvPr/>
            </p:nvSpPr>
            <p:spPr>
              <a:xfrm>
                <a:off x="812751" y="2297048"/>
                <a:ext cx="2020163" cy="400110"/>
              </a:xfrm>
              <a:prstGeom prst="rect">
                <a:avLst/>
              </a:prstGeom>
              <a:blipFill>
                <a:blip r:embed="rId10"/>
                <a:stretch>
                  <a:fillRect l="-2484"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928CCD8C-28E9-C24D-8092-6A1E75501E9B}"/>
                  </a:ext>
                </a:extLst>
              </p:cNvPr>
              <p:cNvSpPr txBox="1"/>
              <p:nvPr/>
            </p:nvSpPr>
            <p:spPr>
              <a:xfrm>
                <a:off x="1145281" y="1282452"/>
                <a:ext cx="9604574" cy="461665"/>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Result: Computational Complexity</a:t>
                </a:r>
                <a14:m>
                  <m:oMath xmlns:m="http://schemas.openxmlformats.org/officeDocument/2006/math">
                    <m:r>
                      <a:rPr kumimoji="0" lang="en-US" altLang="zh-CN" sz="2400" b="0" i="0"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 </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𝑂</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b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𝐶</m:t>
                        </m:r>
                      </m:e>
                      <m: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𝑖𝑛</m:t>
                        </m:r>
                      </m:sub>
                    </m:s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𝐾</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2</m:t>
                        </m:r>
                      </m:sup>
                    </m:s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b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𝐻</m:t>
                        </m:r>
                      </m:e>
                      <m: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𝑜𝑢𝑡</m:t>
                        </m:r>
                      </m:sub>
                    </m:s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b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𝑊</m:t>
                        </m:r>
                      </m:e>
                      <m: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𝑜𝑢𝑡</m:t>
                        </m:r>
                      </m:sub>
                    </m:s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b>
                      <m:sSub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b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𝐶</m:t>
                        </m:r>
                      </m:e>
                      <m: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𝑜𝑢𝑡</m:t>
                        </m:r>
                      </m:sub>
                    </m:sSub>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oMath>
                </a14:m>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xmlns="">
          <p:sp>
            <p:nvSpPr>
              <p:cNvPr id="56" name="文本框 55">
                <a:extLst>
                  <a:ext uri="{FF2B5EF4-FFF2-40B4-BE49-F238E27FC236}">
                    <a16:creationId xmlns:a16="http://schemas.microsoft.com/office/drawing/2014/main" id="{928CCD8C-28E9-C24D-8092-6A1E75501E9B}"/>
                  </a:ext>
                </a:extLst>
              </p:cNvPr>
              <p:cNvSpPr txBox="1">
                <a:spLocks noRot="1" noChangeAspect="1" noMove="1" noResize="1" noEditPoints="1" noAdjustHandles="1" noChangeArrowheads="1" noChangeShapeType="1" noTextEdit="1"/>
              </p:cNvSpPr>
              <p:nvPr/>
            </p:nvSpPr>
            <p:spPr>
              <a:xfrm>
                <a:off x="1145281" y="1282452"/>
                <a:ext cx="9604574" cy="461665"/>
              </a:xfrm>
              <a:prstGeom prst="rect">
                <a:avLst/>
              </a:prstGeom>
              <a:blipFill>
                <a:blip r:embed="rId11"/>
                <a:stretch>
                  <a:fillRect l="-1057" t="-10526"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13E5F77-F419-61F8-7F9D-BBB67CA8B78A}"/>
                  </a:ext>
                </a:extLst>
              </p:cNvPr>
              <p:cNvSpPr txBox="1"/>
              <p:nvPr/>
            </p:nvSpPr>
            <p:spPr>
              <a:xfrm>
                <a:off x="4934394" y="3793440"/>
                <a:ext cx="2020163" cy="461665"/>
              </a:xfrm>
              <a:prstGeom prst="rect">
                <a:avLst/>
              </a:prstGeom>
              <a:noFill/>
            </p:spPr>
            <p:txBody>
              <a:bodyPr wrap="square" rtlCol="0">
                <a:spAutoFit/>
              </a:bodyPr>
              <a:lstStyle/>
              <a:p>
                <a:pPr marR="0" lvl="0" algn="ctr"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Depth: </a:t>
                </a:r>
                <a14:m>
                  <m:oMath xmlns:m="http://schemas.openxmlformats.org/officeDocument/2006/math">
                    <m:r>
                      <a:rPr lang="en-US" altLang="zh-CN" sz="2400" b="0" i="1" smtClean="0">
                        <a:solidFill>
                          <a:srgbClr val="114577"/>
                        </a:solidFill>
                        <a:latin typeface="Cambria Math" panose="02040503050406030204" pitchFamily="18" charset="0"/>
                        <a:ea typeface="微软雅黑" panose="020B0503020204020204" pitchFamily="34" charset="-122"/>
                      </a:rPr>
                      <m:t>𝑑</m:t>
                    </m:r>
                  </m:oMath>
                </a14:m>
                <a:endParaRPr lang="en-US" altLang="zh-CN" sz="2400" dirty="0">
                  <a:solidFill>
                    <a:srgbClr val="114577"/>
                  </a:solidFill>
                  <a:latin typeface="Arial" panose="020B0604020202020204"/>
                  <a:ea typeface="微软雅黑" panose="020B0503020204020204" pitchFamily="34" charset="-122"/>
                </a:endParaRPr>
              </a:p>
            </p:txBody>
          </p:sp>
        </mc:Choice>
        <mc:Fallback xmlns="">
          <p:sp>
            <p:nvSpPr>
              <p:cNvPr id="57" name="文本框 56">
                <a:extLst>
                  <a:ext uri="{FF2B5EF4-FFF2-40B4-BE49-F238E27FC236}">
                    <a16:creationId xmlns:a16="http://schemas.microsoft.com/office/drawing/2014/main" id="{C13E5F77-F419-61F8-7F9D-BBB67CA8B78A}"/>
                  </a:ext>
                </a:extLst>
              </p:cNvPr>
              <p:cNvSpPr txBox="1">
                <a:spLocks noRot="1" noChangeAspect="1" noMove="1" noResize="1" noEditPoints="1" noAdjustHandles="1" noChangeArrowheads="1" noChangeShapeType="1" noTextEdit="1"/>
              </p:cNvSpPr>
              <p:nvPr/>
            </p:nvSpPr>
            <p:spPr>
              <a:xfrm>
                <a:off x="4934394" y="3793440"/>
                <a:ext cx="2020163" cy="461665"/>
              </a:xfrm>
              <a:prstGeom prst="rect">
                <a:avLst/>
              </a:prstGeom>
              <a:blipFill>
                <a:blip r:embed="rId12"/>
                <a:stretch>
                  <a:fillRect t="-10526" b="-26316"/>
                </a:stretch>
              </a:blipFill>
            </p:spPr>
            <p:txBody>
              <a:bodyPr/>
              <a:lstStyle/>
              <a:p>
                <a:r>
                  <a:rPr lang="zh-CN" altLang="en-US">
                    <a:noFill/>
                  </a:rPr>
                  <a:t> </a:t>
                </a:r>
              </a:p>
            </p:txBody>
          </p:sp>
        </mc:Fallback>
      </mc:AlternateContent>
      <p:cxnSp>
        <p:nvCxnSpPr>
          <p:cNvPr id="58" name="直线箭头连接符 57">
            <a:extLst>
              <a:ext uri="{FF2B5EF4-FFF2-40B4-BE49-F238E27FC236}">
                <a16:creationId xmlns:a16="http://schemas.microsoft.com/office/drawing/2014/main" id="{A2F0C506-C0EA-9F3C-9A7B-7ED320C756BC}"/>
              </a:ext>
            </a:extLst>
          </p:cNvPr>
          <p:cNvCxnSpPr/>
          <p:nvPr/>
        </p:nvCxnSpPr>
        <p:spPr>
          <a:xfrm>
            <a:off x="7166642" y="4048373"/>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6B4C09D6-72CE-070C-5AA2-7731D0892ABE}"/>
              </a:ext>
            </a:extLst>
          </p:cNvPr>
          <p:cNvCxnSpPr/>
          <p:nvPr/>
        </p:nvCxnSpPr>
        <p:spPr>
          <a:xfrm>
            <a:off x="2918170" y="4048373"/>
            <a:ext cx="1800200"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80583254-03E1-95D6-8E2C-A85D577F6F59}"/>
                  </a:ext>
                </a:extLst>
              </p:cNvPr>
              <p:cNvSpPr txBox="1"/>
              <p:nvPr/>
            </p:nvSpPr>
            <p:spPr>
              <a:xfrm>
                <a:off x="9110858" y="3810377"/>
                <a:ext cx="34238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𝑜𝑓</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𝑐𝑜𝑛𝑣𝑜𝑙𝑢𝑡𝑖𝑜𝑛</m:t>
                      </m:r>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𝑚𝑜𝑑𝑢𝑙𝑒𝑠</m:t>
                      </m:r>
                      <m:r>
                        <a:rPr kumimoji="1" lang="en-US" altLang="zh-CN" sz="2000" b="0" i="1" smtClean="0">
                          <a:latin typeface="Cambria Math" panose="02040503050406030204" pitchFamily="18" charset="0"/>
                        </a:rPr>
                        <m:t>)</m:t>
                      </m:r>
                    </m:oMath>
                  </m:oMathPara>
                </a14:m>
                <a:endParaRPr kumimoji="1" lang="zh-CN" altLang="en-US" sz="2000" dirty="0"/>
              </a:p>
            </p:txBody>
          </p:sp>
        </mc:Choice>
        <mc:Fallback xmlns="">
          <p:sp>
            <p:nvSpPr>
              <p:cNvPr id="60" name="文本框 59">
                <a:extLst>
                  <a:ext uri="{FF2B5EF4-FFF2-40B4-BE49-F238E27FC236}">
                    <a16:creationId xmlns:a16="http://schemas.microsoft.com/office/drawing/2014/main" id="{80583254-03E1-95D6-8E2C-A85D577F6F59}"/>
                  </a:ext>
                </a:extLst>
              </p:cNvPr>
              <p:cNvSpPr txBox="1">
                <a:spLocks noRot="1" noChangeAspect="1" noMove="1" noResize="1" noEditPoints="1" noAdjustHandles="1" noChangeArrowheads="1" noChangeShapeType="1" noTextEdit="1"/>
              </p:cNvSpPr>
              <p:nvPr/>
            </p:nvSpPr>
            <p:spPr>
              <a:xfrm>
                <a:off x="9110858" y="3810377"/>
                <a:ext cx="3423822" cy="400110"/>
              </a:xfrm>
              <a:prstGeom prst="rect">
                <a:avLst/>
              </a:prstGeom>
              <a:blipFill>
                <a:blip r:embed="rId13"/>
                <a:stretch>
                  <a:fillRect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BEE511E9-C772-9383-B671-E3F3A21DD80E}"/>
                  </a:ext>
                </a:extLst>
              </p:cNvPr>
              <p:cNvSpPr txBox="1"/>
              <p:nvPr/>
            </p:nvSpPr>
            <p:spPr>
              <a:xfrm>
                <a:off x="838715" y="3873093"/>
                <a:ext cx="2020163" cy="400110"/>
              </a:xfrm>
              <a:prstGeom prst="rect">
                <a:avLst/>
              </a:prstGeom>
              <a:noFill/>
            </p:spPr>
            <p:txBody>
              <a:bodyPr wrap="square" rtlCol="0">
                <a:spAutoFit/>
              </a:bodyPr>
              <a:lstStyle/>
              <a:p>
                <a:r>
                  <a:rPr kumimoji="1" lang="en-US" altLang="zh-CN" sz="2000" b="0" dirty="0"/>
                  <a:t>Scaling factor: </a:t>
                </a:r>
                <a14:m>
                  <m:oMath xmlns:m="http://schemas.openxmlformats.org/officeDocument/2006/math">
                    <m:r>
                      <a:rPr kumimoji="1" lang="en-US" altLang="zh-CN" sz="2000" b="0" i="1" smtClean="0">
                        <a:latin typeface="Cambria Math" panose="02040503050406030204" pitchFamily="18" charset="0"/>
                      </a:rPr>
                      <m:t>𝛼</m:t>
                    </m:r>
                  </m:oMath>
                </a14:m>
                <a:endParaRPr kumimoji="1" lang="zh-CN" altLang="en-US" sz="2000" dirty="0"/>
              </a:p>
            </p:txBody>
          </p:sp>
        </mc:Choice>
        <mc:Fallback xmlns="">
          <p:sp>
            <p:nvSpPr>
              <p:cNvPr id="61" name="文本框 60">
                <a:extLst>
                  <a:ext uri="{FF2B5EF4-FFF2-40B4-BE49-F238E27FC236}">
                    <a16:creationId xmlns:a16="http://schemas.microsoft.com/office/drawing/2014/main" id="{BEE511E9-C772-9383-B671-E3F3A21DD80E}"/>
                  </a:ext>
                </a:extLst>
              </p:cNvPr>
              <p:cNvSpPr txBox="1">
                <a:spLocks noRot="1" noChangeAspect="1" noMove="1" noResize="1" noEditPoints="1" noAdjustHandles="1" noChangeArrowheads="1" noChangeShapeType="1" noTextEdit="1"/>
              </p:cNvSpPr>
              <p:nvPr/>
            </p:nvSpPr>
            <p:spPr>
              <a:xfrm>
                <a:off x="838715" y="3873093"/>
                <a:ext cx="2020163" cy="400110"/>
              </a:xfrm>
              <a:prstGeom prst="rect">
                <a:avLst/>
              </a:prstGeom>
              <a:blipFill>
                <a:blip r:embed="rId14"/>
                <a:stretch>
                  <a:fillRect l="-3750" t="-6061" b="-24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C4B2FE02-26A3-95FD-2C6A-E420CC35C79B}"/>
                  </a:ext>
                </a:extLst>
              </p:cNvPr>
              <p:cNvSpPr txBox="1"/>
              <p:nvPr/>
            </p:nvSpPr>
            <p:spPr>
              <a:xfrm>
                <a:off x="1195040" y="4383990"/>
                <a:ext cx="9604574" cy="830997"/>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Conclusion 2: if we enlarge depth by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𝛼</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then the computational costs will be proportional to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𝛼</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times.</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p:sp>
            <p:nvSpPr>
              <p:cNvPr id="62" name="文本框 61">
                <a:extLst>
                  <a:ext uri="{FF2B5EF4-FFF2-40B4-BE49-F238E27FC236}">
                    <a16:creationId xmlns:a16="http://schemas.microsoft.com/office/drawing/2014/main" id="{C4B2FE02-26A3-95FD-2C6A-E420CC35C79B}"/>
                  </a:ext>
                </a:extLst>
              </p:cNvPr>
              <p:cNvSpPr txBox="1">
                <a:spLocks noRot="1" noChangeAspect="1" noMove="1" noResize="1" noEditPoints="1" noAdjustHandles="1" noChangeArrowheads="1" noChangeShapeType="1" noTextEdit="1"/>
              </p:cNvSpPr>
              <p:nvPr/>
            </p:nvSpPr>
            <p:spPr>
              <a:xfrm>
                <a:off x="1195040" y="4383990"/>
                <a:ext cx="9604574" cy="830997"/>
              </a:xfrm>
              <a:prstGeom prst="rect">
                <a:avLst/>
              </a:prstGeom>
              <a:blipFill>
                <a:blip r:embed="rId15"/>
                <a:stretch>
                  <a:fillRect l="-1057" t="-6061" b="-151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15867B1A-1C38-F9B5-0C3B-5BBC5C22ED97}"/>
                  </a:ext>
                </a:extLst>
              </p:cNvPr>
              <p:cNvSpPr txBox="1"/>
              <p:nvPr/>
            </p:nvSpPr>
            <p:spPr>
              <a:xfrm>
                <a:off x="1218195" y="5450760"/>
                <a:ext cx="9811268" cy="839332"/>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1"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Conclusion 3</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if we enlarge 3 factors by </a:t>
                </a:r>
                <a14:m>
                  <m:oMath xmlns:m="http://schemas.openxmlformats.org/officeDocument/2006/math">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𝛼</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𝛽</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𝛾</m:t>
                    </m:r>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respectively, then the computational costs will be </a:t>
                </a:r>
                <a:r>
                  <a:rPr kumimoji="0" lang="en-US" altLang="zh-CN" sz="2400" b="1"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proportional to </a:t>
                </a:r>
                <a14:m>
                  <m:oMath xmlns:m="http://schemas.openxmlformats.org/officeDocument/2006/math">
                    <m:r>
                      <a:rPr kumimoji="0" lang="en-US" altLang="zh-CN" sz="2400" b="1" i="0"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𝜶</m:t>
                    </m:r>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𝜷</m:t>
                        </m:r>
                      </m:e>
                      <m:sup>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𝟐</m:t>
                        </m:r>
                      </m:sup>
                    </m:sSup>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𝜸</m:t>
                        </m:r>
                      </m:e>
                      <m:sup>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𝟐</m:t>
                        </m:r>
                      </m:sup>
                    </m:sSup>
                    <m:r>
                      <a:rPr kumimoji="0" lang="en-US" altLang="zh-CN" sz="2400" b="1"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oMath>
                </a14:m>
                <a:r>
                  <a:rPr kumimoji="0" lang="en-US" altLang="zh-CN" sz="2400" b="1"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times.</a:t>
                </a:r>
                <a:endParaRPr kumimoji="0" lang="zh-CN" altLang="en-US" sz="2400" b="1"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p:sp>
            <p:nvSpPr>
              <p:cNvPr id="63" name="文本框 62">
                <a:extLst>
                  <a:ext uri="{FF2B5EF4-FFF2-40B4-BE49-F238E27FC236}">
                    <a16:creationId xmlns:a16="http://schemas.microsoft.com/office/drawing/2014/main" id="{15867B1A-1C38-F9B5-0C3B-5BBC5C22ED97}"/>
                  </a:ext>
                </a:extLst>
              </p:cNvPr>
              <p:cNvSpPr txBox="1">
                <a:spLocks noRot="1" noChangeAspect="1" noMove="1" noResize="1" noEditPoints="1" noAdjustHandles="1" noChangeArrowheads="1" noChangeShapeType="1" noTextEdit="1"/>
              </p:cNvSpPr>
              <p:nvPr/>
            </p:nvSpPr>
            <p:spPr>
              <a:xfrm>
                <a:off x="1218195" y="5450760"/>
                <a:ext cx="9811268" cy="839332"/>
              </a:xfrm>
              <a:prstGeom prst="rect">
                <a:avLst/>
              </a:prstGeom>
              <a:blipFill>
                <a:blip r:embed="rId16"/>
                <a:stretch>
                  <a:fillRect l="-1035" t="-5970" r="-906" b="-149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74415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7" name="文本框 6">
            <a:extLst>
              <a:ext uri="{FF2B5EF4-FFF2-40B4-BE49-F238E27FC236}">
                <a16:creationId xmlns:a16="http://schemas.microsoft.com/office/drawing/2014/main" id="{AB1A07E4-CAAC-DFAB-5AED-46D4C6C4B64F}"/>
              </a:ext>
            </a:extLst>
          </p:cNvPr>
          <p:cNvSpPr txBox="1"/>
          <p:nvPr/>
        </p:nvSpPr>
        <p:spPr>
          <a:xfrm>
            <a:off x="857249" y="1240061"/>
            <a:ext cx="9604574"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‘Compound Scaling’ Scheme</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Question: if our resources are N times larger, how to allocate for these 3 scaling factors?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Step 1: Assume twice more resources are available, as we illustrate in the previous slide, we are required to solve:</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680D44B-7779-1FB3-0597-CD89227AA966}"/>
                  </a:ext>
                </a:extLst>
              </p:cNvPr>
              <p:cNvSpPr txBox="1"/>
              <p:nvPr/>
            </p:nvSpPr>
            <p:spPr>
              <a:xfrm>
                <a:off x="2972991" y="3238803"/>
                <a:ext cx="3817968" cy="76713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limLow>
                            <m:limLow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limLowPr>
                            <m:e>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max</m:t>
                              </m:r>
                            </m:e>
                            <m:lim>
                              <m:d>
                                <m:dPr>
                                  <m:begChr m:val="{"/>
                                  <m:endChr m:val="}"/>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d>
                            </m:lim>
                          </m:limLow>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Name>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𝑣𝑎𝑙𝑖𝑑𝑎𝑡𝑖𝑜𝑛</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_</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𝑎𝑐𝑐𝑢𝑟𝑎𝑐𝑦</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func>
                    </m:oMath>
                  </m:oMathPara>
                </a14:m>
                <a:endPar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0680D44B-7779-1FB3-0597-CD89227AA966}"/>
                  </a:ext>
                </a:extLst>
              </p:cNvPr>
              <p:cNvSpPr txBox="1">
                <a:spLocks noRot="1" noChangeAspect="1" noMove="1" noResize="1" noEditPoints="1" noAdjustHandles="1" noChangeArrowheads="1" noChangeShapeType="1" noTextEdit="1"/>
              </p:cNvSpPr>
              <p:nvPr/>
            </p:nvSpPr>
            <p:spPr>
              <a:xfrm>
                <a:off x="2972991" y="3238803"/>
                <a:ext cx="3817968" cy="767133"/>
              </a:xfrm>
              <a:prstGeom prst="rect">
                <a:avLst/>
              </a:prstGeom>
              <a:blipFill>
                <a:blip r:embed="rId4"/>
                <a:stretch>
                  <a:fillRect l="-997" b="-6452"/>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DBFE3B83-A20A-4A78-DDA3-80098D9DB02B}"/>
              </a:ext>
            </a:extLst>
          </p:cNvPr>
          <p:cNvSpPr/>
          <p:nvPr/>
        </p:nvSpPr>
        <p:spPr>
          <a:xfrm rot="10800000">
            <a:off x="2900984" y="3303690"/>
            <a:ext cx="144016" cy="648071"/>
          </a:xfrm>
          <a:prstGeom prst="rightBrace">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cxnSp>
        <p:nvCxnSpPr>
          <p:cNvPr id="9" name="直线箭头连接符 8">
            <a:extLst>
              <a:ext uri="{FF2B5EF4-FFF2-40B4-BE49-F238E27FC236}">
                <a16:creationId xmlns:a16="http://schemas.microsoft.com/office/drawing/2014/main" id="{E59FB41C-FBC6-BA2D-1911-3E8C979CFD09}"/>
              </a:ext>
            </a:extLst>
          </p:cNvPr>
          <p:cNvCxnSpPr/>
          <p:nvPr/>
        </p:nvCxnSpPr>
        <p:spPr>
          <a:xfrm flipH="1">
            <a:off x="3988652" y="4005936"/>
            <a:ext cx="432048" cy="153654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5D2E5BA-EF8F-3A96-DDA8-A3388239524C}"/>
              </a:ext>
            </a:extLst>
          </p:cNvPr>
          <p:cNvSpPr txBox="1"/>
          <p:nvPr/>
        </p:nvSpPr>
        <p:spPr>
          <a:xfrm>
            <a:off x="3032300" y="5542480"/>
            <a:ext cx="191270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Grid Search!</a:t>
            </a:r>
            <a:endParaRPr kumimoji="0" lang="zh-CN" altLang="en-US"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41515095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31" name="TextBox 8"/>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32" name="TextBox 8"/>
          <p:cNvSpPr txBox="1"/>
          <p:nvPr/>
        </p:nvSpPr>
        <p:spPr>
          <a:xfrm>
            <a:off x="857249" y="743527"/>
            <a:ext cx="6292205"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2" name="TextBox 8">
            <a:extLst>
              <a:ext uri="{FF2B5EF4-FFF2-40B4-BE49-F238E27FC236}">
                <a16:creationId xmlns:a16="http://schemas.microsoft.com/office/drawing/2014/main" id="{4D270028-093B-0FAD-5023-F8E3D2489F58}"/>
              </a:ext>
            </a:extLst>
          </p:cNvPr>
          <p:cNvSpPr txBox="1"/>
          <p:nvPr/>
        </p:nvSpPr>
        <p:spPr>
          <a:xfrm>
            <a:off x="857249" y="1352719"/>
            <a:ext cx="10324654" cy="369332"/>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Grid Search Result:</a:t>
            </a:r>
          </a:p>
        </p:txBody>
      </p:sp>
      <p:sp>
        <p:nvSpPr>
          <p:cNvPr id="4" name="Slide Number Placeholder 3">
            <a:extLst>
              <a:ext uri="{FF2B5EF4-FFF2-40B4-BE49-F238E27FC236}">
                <a16:creationId xmlns:a16="http://schemas.microsoft.com/office/drawing/2014/main" id="{95223521-265C-530B-4CE2-FA747F3A78B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A79B7DCC-8E9B-B5B2-85F0-1C7268C19109}"/>
              </a:ext>
            </a:extLst>
          </p:cNvPr>
          <p:cNvSpPr txBox="1"/>
          <p:nvPr/>
        </p:nvSpPr>
        <p:spPr>
          <a:xfrm>
            <a:off x="860856" y="5134906"/>
            <a:ext cx="10324654" cy="153888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Experiment setting:</a:t>
            </a:r>
          </a:p>
          <a:p>
            <a:pPr marL="342900" indent="-342900">
              <a:buFont typeface="Arial" panose="020B0604020202020204" pitchFamily="34" charset="0"/>
              <a:buChar char="•"/>
              <a:defRPr/>
            </a:pPr>
            <a:r>
              <a:rPr lang="en-US" altLang="zh-CN" sz="2400" dirty="0">
                <a:solidFill>
                  <a:srgbClr val="114577"/>
                </a:solidFill>
                <a:latin typeface="Arial" panose="020B0604020202020204"/>
                <a:ea typeface="微软雅黑" panose="020B0503020204020204" pitchFamily="34" charset="-122"/>
                <a:sym typeface="Arial" panose="020B0604020202020204"/>
              </a:rPr>
              <a:t>Baseline: EfficientNet-B0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Dataset: CIFAR-10 with 10 classes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Epochs: 100</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D05050F-E653-C8F3-1EA5-D20C612B488E}"/>
                  </a:ext>
                </a:extLst>
              </p:cNvPr>
              <p:cNvGraphicFramePr>
                <a:graphicFrameLocks noGrp="1"/>
              </p:cNvGraphicFramePr>
              <p:nvPr/>
            </p:nvGraphicFramePr>
            <p:xfrm>
              <a:off x="2252911" y="1775101"/>
              <a:ext cx="7920879" cy="3117006"/>
            </p:xfrm>
            <a:graphic>
              <a:graphicData uri="http://schemas.openxmlformats.org/drawingml/2006/table">
                <a:tbl>
                  <a:tblPr>
                    <a:tableStyleId>{2D5ABB26-0587-4C30-8999-92F81FD0307C}</a:tableStyleId>
                  </a:tblPr>
                  <a:tblGrid>
                    <a:gridCol w="830415">
                      <a:extLst>
                        <a:ext uri="{9D8B030D-6E8A-4147-A177-3AD203B41FA5}">
                          <a16:colId xmlns:a16="http://schemas.microsoft.com/office/drawing/2014/main" val="2357605247"/>
                        </a:ext>
                      </a:extLst>
                    </a:gridCol>
                    <a:gridCol w="958171">
                      <a:extLst>
                        <a:ext uri="{9D8B030D-6E8A-4147-A177-3AD203B41FA5}">
                          <a16:colId xmlns:a16="http://schemas.microsoft.com/office/drawing/2014/main" val="1806226872"/>
                        </a:ext>
                      </a:extLst>
                    </a:gridCol>
                    <a:gridCol w="830415">
                      <a:extLst>
                        <a:ext uri="{9D8B030D-6E8A-4147-A177-3AD203B41FA5}">
                          <a16:colId xmlns:a16="http://schemas.microsoft.com/office/drawing/2014/main" val="3532376726"/>
                        </a:ext>
                      </a:extLst>
                    </a:gridCol>
                    <a:gridCol w="1073151">
                      <a:extLst>
                        <a:ext uri="{9D8B030D-6E8A-4147-A177-3AD203B41FA5}">
                          <a16:colId xmlns:a16="http://schemas.microsoft.com/office/drawing/2014/main" val="2920184781"/>
                        </a:ext>
                      </a:extLst>
                    </a:gridCol>
                    <a:gridCol w="2197405">
                      <a:extLst>
                        <a:ext uri="{9D8B030D-6E8A-4147-A177-3AD203B41FA5}">
                          <a16:colId xmlns:a16="http://schemas.microsoft.com/office/drawing/2014/main" val="2862792162"/>
                        </a:ext>
                      </a:extLst>
                    </a:gridCol>
                    <a:gridCol w="2031322">
                      <a:extLst>
                        <a:ext uri="{9D8B030D-6E8A-4147-A177-3AD203B41FA5}">
                          <a16:colId xmlns:a16="http://schemas.microsoft.com/office/drawing/2014/main" val="968763582"/>
                        </a:ext>
                      </a:extLst>
                    </a:gridCol>
                  </a:tblGrid>
                  <a:tr h="346334">
                    <a:tc gridSpan="6">
                      <a:txBody>
                        <a:bodyPr/>
                        <a:lstStyle/>
                        <a:p>
                          <a:pPr algn="ctr" fontAlgn="b"/>
                          <a:r>
                            <a:rPr lang="en-US" sz="1600" u="none" strike="noStrike" dirty="0">
                              <a:solidFill>
                                <a:srgbClr val="114577"/>
                              </a:solidFill>
                              <a:effectLst/>
                            </a:rPr>
                            <a:t>Comparison between Different Grid Search Combinations</a:t>
                          </a:r>
                          <a:endParaRPr lang="en-US" sz="1600" b="0" i="0" u="none" strike="noStrike" dirty="0">
                            <a:solidFill>
                              <a:srgbClr val="114577"/>
                            </a:solidFill>
                            <a:effectLst/>
                            <a:latin typeface="Arial" panose="020B0604020202020204" pitchFamily="34" charset="0"/>
                          </a:endParaRPr>
                        </a:p>
                      </a:txBody>
                      <a:tcPr marL="9525" marR="9525" marT="9525" marB="0" anchor="b"/>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3272510917"/>
                      </a:ext>
                    </a:extLst>
                  </a:tr>
                  <a:tr h="346334">
                    <a:tc>
                      <a:txBody>
                        <a:bodyPr/>
                        <a:lstStyle/>
                        <a:p>
                          <a:pPr algn="ctr" fontAlgn="ctr"/>
                          <a:r>
                            <a:rPr lang="en-US" sz="1600" u="none" strike="noStrike" dirty="0">
                              <a:solidFill>
                                <a:srgbClr val="114577"/>
                              </a:solidFill>
                              <a:effectLst/>
                            </a:rPr>
                            <a:t>index</a:t>
                          </a:r>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1" u="none" strike="noStrike" smtClean="0">
                                    <a:solidFill>
                                      <a:srgbClr val="114577"/>
                                    </a:solidFill>
                                    <a:effectLst/>
                                    <a:latin typeface="Cambria Math" panose="02040503050406030204" pitchFamily="18" charset="0"/>
                                  </a:rPr>
                                  <m:t>α</m:t>
                                </m:r>
                              </m:oMath>
                            </m:oMathPara>
                          </a14:m>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1600" b="0" i="1" u="none" strike="noStrike" smtClean="0">
                                    <a:solidFill>
                                      <a:srgbClr val="114577"/>
                                    </a:solidFill>
                                    <a:effectLst/>
                                    <a:latin typeface="Cambria Math" panose="02040503050406030204" pitchFamily="18" charset="0"/>
                                  </a:rPr>
                                  <m:t>𝛽</m:t>
                                </m:r>
                              </m:oMath>
                            </m:oMathPara>
                          </a14:m>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1600" b="0" i="1" u="none" strike="noStrike" smtClean="0">
                                    <a:solidFill>
                                      <a:srgbClr val="114577"/>
                                    </a:solidFill>
                                    <a:effectLst/>
                                    <a:latin typeface="Cambria Math" panose="02040503050406030204" pitchFamily="18" charset="0"/>
                                  </a:rPr>
                                  <m:t>𝛾</m:t>
                                </m:r>
                              </m:oMath>
                            </m:oMathPara>
                          </a14:m>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solidFill>
                                <a:srgbClr val="114577"/>
                              </a:solidFill>
                              <a:effectLst/>
                            </a:rPr>
                            <a:t>best_train_accuracy</a:t>
                          </a:r>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US" sz="1600" u="none" strike="noStrike">
                              <a:solidFill>
                                <a:srgbClr val="114577"/>
                              </a:solidFill>
                              <a:effectLst/>
                            </a:rPr>
                            <a:t>best_val_accuracy</a:t>
                          </a:r>
                          <a:endParaRPr lang="en-US"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94133040"/>
                      </a:ext>
                    </a:extLst>
                  </a:tr>
                  <a:tr h="346334">
                    <a:tc>
                      <a:txBody>
                        <a:bodyPr/>
                        <a:lstStyle/>
                        <a:p>
                          <a:pPr algn="ctr" fontAlgn="ctr"/>
                          <a:r>
                            <a:rPr lang="en-CN" sz="1600" b="1" u="sng" strike="noStrike" dirty="0">
                              <a:solidFill>
                                <a:srgbClr val="114577"/>
                              </a:solidFill>
                              <a:effectLst/>
                            </a:rPr>
                            <a:t>1</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1.2</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1.1</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1.15</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86.02%</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93.17%</a:t>
                          </a:r>
                          <a:endParaRPr lang="en-CN" sz="1600" b="1" i="0" u="sng" strike="noStrike" dirty="0">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68415350"/>
                      </a:ext>
                    </a:extLst>
                  </a:tr>
                  <a:tr h="346334">
                    <a:tc>
                      <a:txBody>
                        <a:bodyPr/>
                        <a:lstStyle/>
                        <a:p>
                          <a:pPr algn="ctr" fontAlgn="ctr"/>
                          <a:r>
                            <a:rPr lang="en-CN" sz="1600" u="none" strike="noStrike">
                              <a:solidFill>
                                <a:srgbClr val="114577"/>
                              </a:solidFill>
                              <a:effectLst/>
                            </a:rPr>
                            <a:t>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84.85%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92.40%</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89525586"/>
                      </a:ext>
                    </a:extLst>
                  </a:tr>
                  <a:tr h="346334">
                    <a:tc>
                      <a:txBody>
                        <a:bodyPr/>
                        <a:lstStyle/>
                        <a:p>
                          <a:pPr algn="ctr" fontAlgn="ctr"/>
                          <a:r>
                            <a:rPr lang="en-CN" sz="1600" u="none" strike="noStrike">
                              <a:solidFill>
                                <a:srgbClr val="114577"/>
                              </a:solidFill>
                              <a:effectLst/>
                            </a:rPr>
                            <a:t>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1.05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85.10%</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92.12%</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95847980"/>
                      </a:ext>
                    </a:extLst>
                  </a:tr>
                  <a:tr h="346334">
                    <a:tc>
                      <a:txBody>
                        <a:bodyPr/>
                        <a:lstStyle/>
                        <a:p>
                          <a:pPr algn="ctr" fontAlgn="ctr"/>
                          <a:r>
                            <a:rPr lang="en-CN" sz="1600" u="none" strike="noStrike">
                              <a:solidFill>
                                <a:srgbClr val="114577"/>
                              </a:solidFill>
                              <a:effectLst/>
                            </a:rPr>
                            <a:t>4</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1.05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84.21%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92.03%</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49178450"/>
                      </a:ext>
                    </a:extLst>
                  </a:tr>
                  <a:tr h="346334">
                    <a:tc>
                      <a:txBody>
                        <a:bodyPr/>
                        <a:lstStyle/>
                        <a:p>
                          <a:pPr algn="ctr" fontAlgn="ctr"/>
                          <a:r>
                            <a:rPr lang="en-CN" sz="1600" u="none" strike="noStrike">
                              <a:solidFill>
                                <a:srgbClr val="114577"/>
                              </a:solidFill>
                              <a:effectLst/>
                            </a:rPr>
                            <a:t>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85.07%</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92.26%</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1865892"/>
                      </a:ext>
                    </a:extLst>
                  </a:tr>
                  <a:tr h="346334">
                    <a:tc>
                      <a:txBody>
                        <a:bodyPr/>
                        <a:lstStyle/>
                        <a:p>
                          <a:pPr algn="ctr" fontAlgn="ctr"/>
                          <a:r>
                            <a:rPr lang="en-CN" sz="1600" u="none" strike="noStrike">
                              <a:solidFill>
                                <a:srgbClr val="114577"/>
                              </a:solidFill>
                              <a:effectLst/>
                            </a:rPr>
                            <a:t>6</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84.71%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92.52%</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76750364"/>
                      </a:ext>
                    </a:extLst>
                  </a:tr>
                  <a:tr h="346334">
                    <a:tc>
                      <a:txBody>
                        <a:bodyPr/>
                        <a:lstStyle/>
                        <a:p>
                          <a:pPr algn="l" fontAlgn="b"/>
                          <a:endParaRPr lang="en-CN" sz="1600" b="0" i="0" u="none" strike="noStrike">
                            <a:solidFill>
                              <a:srgbClr val="114577"/>
                            </a:solidFill>
                            <a:effectLst/>
                            <a:latin typeface="Calibri" panose="020F0502020204030204" pitchFamily="34" charset="0"/>
                          </a:endParaRPr>
                        </a:p>
                      </a:txBody>
                      <a:tcPr marL="9525" marR="9525" marT="9525" marB="0" anchor="b"/>
                    </a:tc>
                    <a:tc gridSpan="4">
                      <a:txBody>
                        <a:bodyPr/>
                        <a:lstStyle/>
                        <a:p>
                          <a:pPr algn="ctr" fontAlgn="b"/>
                          <a:r>
                            <a:rPr lang="en-US" sz="1600" i="1" u="sng" strike="noStrike" dirty="0">
                              <a:solidFill>
                                <a:srgbClr val="114577"/>
                              </a:solidFill>
                              <a:effectLst/>
                            </a:rPr>
                            <a:t>s</a:t>
                          </a:r>
                          <a:r>
                            <a:rPr lang="en-US" sz="1600" i="1" u="sng" strike="noStrike" dirty="0" err="1">
                              <a:solidFill>
                                <a:srgbClr val="114577"/>
                              </a:solidFill>
                              <a:effectLst/>
                            </a:rPr>
                            <a:t>.t</a:t>
                          </a:r>
                          <a:r>
                            <a:rPr lang="en-US" sz="1600" i="1" u="sng" strike="noStrike" dirty="0">
                              <a:solidFill>
                                <a:srgbClr val="114577"/>
                              </a:solidFill>
                              <a:effectLst/>
                            </a:rPr>
                            <a:t> </a:t>
                          </a:r>
                          <a14:m>
                            <m:oMath xmlns:m="http://schemas.openxmlformats.org/officeDocument/2006/math">
                              <m:r>
                                <a:rPr lang="en-US" sz="1600" b="0" i="1" u="sng" strike="noStrike" smtClean="0">
                                  <a:solidFill>
                                    <a:srgbClr val="114577"/>
                                  </a:solidFill>
                                  <a:effectLst/>
                                  <a:latin typeface="Cambria Math" panose="02040503050406030204" pitchFamily="18" charset="0"/>
                                </a:rPr>
                                <m:t>𝛼</m:t>
                              </m:r>
                              <m:r>
                                <a:rPr lang="en-US" sz="1600" b="0" i="1" u="sng" strike="noStrike" smtClean="0">
                                  <a:solidFill>
                                    <a:srgbClr val="114577"/>
                                  </a:solidFill>
                                  <a:effectLst/>
                                  <a:latin typeface="Cambria Math" panose="02040503050406030204" pitchFamily="18" charset="0"/>
                                </a:rPr>
                                <m:t>×</m:t>
                              </m:r>
                              <m:sSup>
                                <m:sSupPr>
                                  <m:ctrlPr>
                                    <a:rPr lang="en-US" sz="1600" b="0" i="1" u="sng" strike="noStrike" smtClean="0">
                                      <a:solidFill>
                                        <a:srgbClr val="114577"/>
                                      </a:solidFill>
                                      <a:effectLst/>
                                      <a:latin typeface="Cambria Math" panose="02040503050406030204" pitchFamily="18" charset="0"/>
                                    </a:rPr>
                                  </m:ctrlPr>
                                </m:sSupPr>
                                <m:e>
                                  <m:r>
                                    <a:rPr lang="en-US" sz="1600" b="0" i="1" u="sng" strike="noStrike" smtClean="0">
                                      <a:solidFill>
                                        <a:srgbClr val="114577"/>
                                      </a:solidFill>
                                      <a:effectLst/>
                                      <a:latin typeface="Cambria Math" panose="02040503050406030204" pitchFamily="18" charset="0"/>
                                    </a:rPr>
                                    <m:t>𝛽</m:t>
                                  </m:r>
                                </m:e>
                                <m:sup>
                                  <m:r>
                                    <a:rPr lang="en-US" sz="1600" b="0" i="1" u="sng" strike="noStrike" smtClean="0">
                                      <a:solidFill>
                                        <a:srgbClr val="114577"/>
                                      </a:solidFill>
                                      <a:effectLst/>
                                      <a:latin typeface="Cambria Math" panose="02040503050406030204" pitchFamily="18" charset="0"/>
                                    </a:rPr>
                                    <m:t>2</m:t>
                                  </m:r>
                                </m:sup>
                              </m:sSup>
                              <m:r>
                                <a:rPr lang="en-US" sz="1600" b="0" i="1" u="sng" strike="noStrike" smtClean="0">
                                  <a:solidFill>
                                    <a:srgbClr val="114577"/>
                                  </a:solidFill>
                                  <a:effectLst/>
                                  <a:latin typeface="Cambria Math" panose="02040503050406030204" pitchFamily="18" charset="0"/>
                                </a:rPr>
                                <m:t>×</m:t>
                              </m:r>
                              <m:sSup>
                                <m:sSupPr>
                                  <m:ctrlPr>
                                    <a:rPr lang="en-US" sz="1600" b="0" i="1" u="sng" strike="noStrike" smtClean="0">
                                      <a:solidFill>
                                        <a:srgbClr val="114577"/>
                                      </a:solidFill>
                                      <a:effectLst/>
                                      <a:latin typeface="Cambria Math" panose="02040503050406030204" pitchFamily="18" charset="0"/>
                                    </a:rPr>
                                  </m:ctrlPr>
                                </m:sSupPr>
                                <m:e>
                                  <m:r>
                                    <a:rPr lang="en-US" sz="1600" b="0" i="1" u="sng" strike="noStrike" smtClean="0">
                                      <a:solidFill>
                                        <a:srgbClr val="114577"/>
                                      </a:solidFill>
                                      <a:effectLst/>
                                      <a:latin typeface="Cambria Math" panose="02040503050406030204" pitchFamily="18" charset="0"/>
                                    </a:rPr>
                                    <m:t>𝛾</m:t>
                                  </m:r>
                                </m:e>
                                <m:sup>
                                  <m:r>
                                    <a:rPr lang="en-US" sz="1600" b="0" i="1" u="sng" strike="noStrike" smtClean="0">
                                      <a:solidFill>
                                        <a:srgbClr val="114577"/>
                                      </a:solidFill>
                                      <a:effectLst/>
                                      <a:latin typeface="Cambria Math" panose="02040503050406030204" pitchFamily="18" charset="0"/>
                                    </a:rPr>
                                    <m:t>2</m:t>
                                  </m:r>
                                </m:sup>
                              </m:sSup>
                              <m:r>
                                <a:rPr lang="en-US" sz="1600" b="0" i="1" u="sng" strike="noStrike" smtClean="0">
                                  <a:solidFill>
                                    <a:srgbClr val="114577"/>
                                  </a:solidFill>
                                  <a:effectLst/>
                                  <a:latin typeface="Cambria Math" panose="02040503050406030204" pitchFamily="18" charset="0"/>
                                </a:rPr>
                                <m:t>≈2</m:t>
                              </m:r>
                            </m:oMath>
                          </a14:m>
                          <a:endParaRPr lang="en-US" sz="1600" b="0" i="1" u="sng" strike="noStrike" dirty="0">
                            <a:solidFill>
                              <a:srgbClr val="114577"/>
                            </a:solidFill>
                            <a:effectLst/>
                            <a:latin typeface="Arial" panose="020B0604020202020204" pitchFamily="34" charset="0"/>
                          </a:endParaRPr>
                        </a:p>
                      </a:txBody>
                      <a:tcPr marL="9525" marR="9525" marT="9525" marB="0" anchor="b"/>
                    </a:tc>
                    <a:tc hMerge="1">
                      <a:txBody>
                        <a:bodyPr/>
                        <a:lstStyle/>
                        <a:p>
                          <a:endParaRPr lang="en-CN"/>
                        </a:p>
                      </a:txBody>
                      <a:tcPr/>
                    </a:tc>
                    <a:tc hMerge="1">
                      <a:txBody>
                        <a:bodyPr/>
                        <a:lstStyle/>
                        <a:p>
                          <a:endParaRPr lang="en-CN"/>
                        </a:p>
                      </a:txBody>
                      <a:tcPr/>
                    </a:tc>
                    <a:tc hMerge="1">
                      <a:txBody>
                        <a:bodyPr/>
                        <a:lstStyle/>
                        <a:p>
                          <a:endParaRPr lang="en-CN"/>
                        </a:p>
                      </a:txBody>
                      <a:tcPr/>
                    </a:tc>
                    <a:tc>
                      <a:txBody>
                        <a:bodyPr/>
                        <a:lstStyle/>
                        <a:p>
                          <a:pPr algn="l" fontAlgn="b"/>
                          <a:endParaRPr lang="en-CN" sz="1600" b="0" i="0" u="none" strike="noStrike" dirty="0">
                            <a:solidFill>
                              <a:srgbClr val="114577"/>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470935"/>
                      </a:ext>
                    </a:extLst>
                  </a:tr>
                </a:tbl>
              </a:graphicData>
            </a:graphic>
          </p:graphicFrame>
        </mc:Choice>
        <mc:Fallback xmlns="">
          <p:graphicFrame>
            <p:nvGraphicFramePr>
              <p:cNvPr id="8" name="Table 7">
                <a:extLst>
                  <a:ext uri="{FF2B5EF4-FFF2-40B4-BE49-F238E27FC236}">
                    <a16:creationId xmlns:a16="http://schemas.microsoft.com/office/drawing/2014/main" id="{BD05050F-E653-C8F3-1EA5-D20C612B488E}"/>
                  </a:ext>
                </a:extLst>
              </p:cNvPr>
              <p:cNvGraphicFramePr>
                <a:graphicFrameLocks noGrp="1"/>
              </p:cNvGraphicFramePr>
              <p:nvPr>
                <p:extLst>
                  <p:ext uri="{D42A27DB-BD31-4B8C-83A1-F6EECF244321}">
                    <p14:modId xmlns:p14="http://schemas.microsoft.com/office/powerpoint/2010/main" val="3810122311"/>
                  </p:ext>
                </p:extLst>
              </p:nvPr>
            </p:nvGraphicFramePr>
            <p:xfrm>
              <a:off x="2252911" y="1775101"/>
              <a:ext cx="7920879" cy="3117006"/>
            </p:xfrm>
            <a:graphic>
              <a:graphicData uri="http://schemas.openxmlformats.org/drawingml/2006/table">
                <a:tbl>
                  <a:tblPr>
                    <a:tableStyleId>{2D5ABB26-0587-4C30-8999-92F81FD0307C}</a:tableStyleId>
                  </a:tblPr>
                  <a:tblGrid>
                    <a:gridCol w="830415">
                      <a:extLst>
                        <a:ext uri="{9D8B030D-6E8A-4147-A177-3AD203B41FA5}">
                          <a16:colId xmlns:a16="http://schemas.microsoft.com/office/drawing/2014/main" val="2357605247"/>
                        </a:ext>
                      </a:extLst>
                    </a:gridCol>
                    <a:gridCol w="958171">
                      <a:extLst>
                        <a:ext uri="{9D8B030D-6E8A-4147-A177-3AD203B41FA5}">
                          <a16:colId xmlns:a16="http://schemas.microsoft.com/office/drawing/2014/main" val="1806226872"/>
                        </a:ext>
                      </a:extLst>
                    </a:gridCol>
                    <a:gridCol w="830415">
                      <a:extLst>
                        <a:ext uri="{9D8B030D-6E8A-4147-A177-3AD203B41FA5}">
                          <a16:colId xmlns:a16="http://schemas.microsoft.com/office/drawing/2014/main" val="3532376726"/>
                        </a:ext>
                      </a:extLst>
                    </a:gridCol>
                    <a:gridCol w="1073151">
                      <a:extLst>
                        <a:ext uri="{9D8B030D-6E8A-4147-A177-3AD203B41FA5}">
                          <a16:colId xmlns:a16="http://schemas.microsoft.com/office/drawing/2014/main" val="2920184781"/>
                        </a:ext>
                      </a:extLst>
                    </a:gridCol>
                    <a:gridCol w="2197405">
                      <a:extLst>
                        <a:ext uri="{9D8B030D-6E8A-4147-A177-3AD203B41FA5}">
                          <a16:colId xmlns:a16="http://schemas.microsoft.com/office/drawing/2014/main" val="2862792162"/>
                        </a:ext>
                      </a:extLst>
                    </a:gridCol>
                    <a:gridCol w="2031322">
                      <a:extLst>
                        <a:ext uri="{9D8B030D-6E8A-4147-A177-3AD203B41FA5}">
                          <a16:colId xmlns:a16="http://schemas.microsoft.com/office/drawing/2014/main" val="968763582"/>
                        </a:ext>
                      </a:extLst>
                    </a:gridCol>
                  </a:tblGrid>
                  <a:tr h="346334">
                    <a:tc gridSpan="6">
                      <a:txBody>
                        <a:bodyPr/>
                        <a:lstStyle/>
                        <a:p>
                          <a:pPr algn="ctr" fontAlgn="b"/>
                          <a:r>
                            <a:rPr lang="en-US" sz="1600" u="none" strike="noStrike" dirty="0">
                              <a:solidFill>
                                <a:srgbClr val="114577"/>
                              </a:solidFill>
                              <a:effectLst/>
                            </a:rPr>
                            <a:t>Comparison between Different Grid Search Combinations</a:t>
                          </a:r>
                          <a:endParaRPr lang="en-US" sz="1600" b="0" i="0" u="none" strike="noStrike" dirty="0">
                            <a:solidFill>
                              <a:srgbClr val="114577"/>
                            </a:solidFill>
                            <a:effectLst/>
                            <a:latin typeface="Arial" panose="020B0604020202020204" pitchFamily="34" charset="0"/>
                          </a:endParaRPr>
                        </a:p>
                      </a:txBody>
                      <a:tcPr marL="9525" marR="9525" marT="9525" marB="0" anchor="b"/>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3272510917"/>
                      </a:ext>
                    </a:extLst>
                  </a:tr>
                  <a:tr h="346334">
                    <a:tc>
                      <a:txBody>
                        <a:bodyPr/>
                        <a:lstStyle/>
                        <a:p>
                          <a:pPr algn="ctr" fontAlgn="ctr"/>
                          <a:r>
                            <a:rPr lang="en-US" sz="1600" u="none" strike="noStrike" dirty="0">
                              <a:solidFill>
                                <a:srgbClr val="114577"/>
                              </a:solidFill>
                              <a:effectLst/>
                            </a:rPr>
                            <a:t>index</a:t>
                          </a:r>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endParaRPr lang="zh-CN"/>
                        </a:p>
                      </a:txBody>
                      <a:tcPr marL="9525" marR="9525" marT="9525" marB="0" anchor="ctr">
                        <a:blipFill>
                          <a:blip r:embed="rId4"/>
                          <a:stretch>
                            <a:fillRect l="-88000" t="-96429" r="-645333" b="-717857"/>
                          </a:stretch>
                        </a:blipFill>
                      </a:tcPr>
                    </a:tc>
                    <a:tc>
                      <a:txBody>
                        <a:bodyPr/>
                        <a:lstStyle/>
                        <a:p>
                          <a:endParaRPr lang="zh-CN"/>
                        </a:p>
                      </a:txBody>
                      <a:tcPr marL="9525" marR="9525" marT="9525" marB="0" anchor="ctr">
                        <a:blipFill>
                          <a:blip r:embed="rId4"/>
                          <a:stretch>
                            <a:fillRect l="-213636" t="-96429" r="-633333" b="-717857"/>
                          </a:stretch>
                        </a:blipFill>
                      </a:tcPr>
                    </a:tc>
                    <a:tc>
                      <a:txBody>
                        <a:bodyPr/>
                        <a:lstStyle/>
                        <a:p>
                          <a:endParaRPr lang="zh-CN"/>
                        </a:p>
                      </a:txBody>
                      <a:tcPr marL="9525" marR="9525" marT="9525" marB="0" anchor="ctr">
                        <a:blipFill>
                          <a:blip r:embed="rId4"/>
                          <a:stretch>
                            <a:fillRect l="-246429" t="-96429" r="-397619" b="-717857"/>
                          </a:stretch>
                        </a:blipFill>
                      </a:tcPr>
                    </a:tc>
                    <a:tc>
                      <a:txBody>
                        <a:bodyPr/>
                        <a:lstStyle/>
                        <a:p>
                          <a:pPr algn="ctr" fontAlgn="ctr"/>
                          <a:r>
                            <a:rPr lang="en-US" sz="1600" u="none" strike="noStrike" dirty="0" err="1">
                              <a:solidFill>
                                <a:srgbClr val="114577"/>
                              </a:solidFill>
                              <a:effectLst/>
                            </a:rPr>
                            <a:t>best_train_accuracy</a:t>
                          </a:r>
                          <a:endParaRPr lang="en-US" sz="1600" b="0" i="0" u="none"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US" sz="1600" u="none" strike="noStrike">
                              <a:solidFill>
                                <a:srgbClr val="114577"/>
                              </a:solidFill>
                              <a:effectLst/>
                            </a:rPr>
                            <a:t>best_val_accuracy</a:t>
                          </a:r>
                          <a:endParaRPr lang="en-US"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94133040"/>
                      </a:ext>
                    </a:extLst>
                  </a:tr>
                  <a:tr h="346334">
                    <a:tc>
                      <a:txBody>
                        <a:bodyPr/>
                        <a:lstStyle/>
                        <a:p>
                          <a:pPr algn="ctr" fontAlgn="ctr"/>
                          <a:r>
                            <a:rPr lang="en-CN" sz="1600" b="1" u="sng" strike="noStrike" dirty="0">
                              <a:solidFill>
                                <a:srgbClr val="114577"/>
                              </a:solidFill>
                              <a:effectLst/>
                            </a:rPr>
                            <a:t>1</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1.2</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1.1</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1.15</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86.02%</a:t>
                          </a:r>
                          <a:endParaRPr lang="en-CN" sz="1600" b="1" i="0" u="sng" strike="noStrike" dirty="0">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b="1" u="sng" strike="noStrike" dirty="0">
                              <a:solidFill>
                                <a:srgbClr val="114577"/>
                              </a:solidFill>
                              <a:effectLst/>
                            </a:rPr>
                            <a:t>93.17%</a:t>
                          </a:r>
                          <a:endParaRPr lang="en-CN" sz="1600" b="1" i="0" u="sng" strike="noStrike" dirty="0">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68415350"/>
                      </a:ext>
                    </a:extLst>
                  </a:tr>
                  <a:tr h="346334">
                    <a:tc>
                      <a:txBody>
                        <a:bodyPr/>
                        <a:lstStyle/>
                        <a:p>
                          <a:pPr algn="ctr" fontAlgn="ctr"/>
                          <a:r>
                            <a:rPr lang="en-CN" sz="1600" u="none" strike="noStrike">
                              <a:solidFill>
                                <a:srgbClr val="114577"/>
                              </a:solidFill>
                              <a:effectLst/>
                            </a:rPr>
                            <a:t>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84.85%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92.40%</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89525586"/>
                      </a:ext>
                    </a:extLst>
                  </a:tr>
                  <a:tr h="346334">
                    <a:tc>
                      <a:txBody>
                        <a:bodyPr/>
                        <a:lstStyle/>
                        <a:p>
                          <a:pPr algn="ctr" fontAlgn="ctr"/>
                          <a:r>
                            <a:rPr lang="en-CN" sz="1600" u="none" strike="noStrike">
                              <a:solidFill>
                                <a:srgbClr val="114577"/>
                              </a:solidFill>
                              <a:effectLst/>
                            </a:rPr>
                            <a:t>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1.05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85.10%</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92.12%</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95847980"/>
                      </a:ext>
                    </a:extLst>
                  </a:tr>
                  <a:tr h="346334">
                    <a:tc>
                      <a:txBody>
                        <a:bodyPr/>
                        <a:lstStyle/>
                        <a:p>
                          <a:pPr algn="ctr" fontAlgn="ctr"/>
                          <a:r>
                            <a:rPr lang="en-CN" sz="1600" u="none" strike="noStrike">
                              <a:solidFill>
                                <a:srgbClr val="114577"/>
                              </a:solidFill>
                              <a:effectLst/>
                            </a:rPr>
                            <a:t>4</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1.3</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1.05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84.21%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92.03%</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49178450"/>
                      </a:ext>
                    </a:extLst>
                  </a:tr>
                  <a:tr h="346334">
                    <a:tc>
                      <a:txBody>
                        <a:bodyPr/>
                        <a:lstStyle/>
                        <a:p>
                          <a:pPr algn="ctr" fontAlgn="ctr"/>
                          <a:r>
                            <a:rPr lang="en-CN" sz="1600" u="none" strike="noStrike">
                              <a:solidFill>
                                <a:srgbClr val="114577"/>
                              </a:solidFill>
                              <a:effectLst/>
                            </a:rPr>
                            <a:t>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85.07%</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92.26%</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1865892"/>
                      </a:ext>
                    </a:extLst>
                  </a:tr>
                  <a:tr h="346334">
                    <a:tc>
                      <a:txBody>
                        <a:bodyPr/>
                        <a:lstStyle/>
                        <a:p>
                          <a:pPr algn="ctr" fontAlgn="ctr"/>
                          <a:r>
                            <a:rPr lang="en-CN" sz="1600" u="none" strike="noStrike">
                              <a:solidFill>
                                <a:srgbClr val="114577"/>
                              </a:solidFill>
                              <a:effectLst/>
                            </a:rPr>
                            <a:t>6</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1.2</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1.15</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84.71%</a:t>
                          </a:r>
                          <a:endParaRPr lang="en-CN" sz="1600" b="0" i="0" u="none" strike="noStrike">
                            <a:solidFill>
                              <a:srgbClr val="114577"/>
                            </a:solidFill>
                            <a:effectLst/>
                            <a:latin typeface="Arial" panose="020B0604020202020204" pitchFamily="34" charset="0"/>
                          </a:endParaRPr>
                        </a:p>
                      </a:txBody>
                      <a:tcPr marL="9525" marR="9525" marT="9525" marB="0" anchor="ctr"/>
                    </a:tc>
                    <a:tc>
                      <a:txBody>
                        <a:bodyPr/>
                        <a:lstStyle/>
                        <a:p>
                          <a:pPr algn="ctr" fontAlgn="ctr"/>
                          <a:r>
                            <a:rPr lang="en-CN" sz="1600" u="none" strike="noStrike">
                              <a:solidFill>
                                <a:srgbClr val="114577"/>
                              </a:solidFill>
                              <a:effectLst/>
                            </a:rPr>
                            <a:t>92.52%</a:t>
                          </a:r>
                          <a:endParaRPr lang="en-CN" sz="1600" b="0" i="0" u="none" strike="noStrike">
                            <a:solidFill>
                              <a:srgbClr val="11457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76750364"/>
                      </a:ext>
                    </a:extLst>
                  </a:tr>
                  <a:tr h="346334">
                    <a:tc>
                      <a:txBody>
                        <a:bodyPr/>
                        <a:lstStyle/>
                        <a:p>
                          <a:pPr algn="l" fontAlgn="b"/>
                          <a:endParaRPr lang="en-CN" sz="1600" b="0" i="0" u="none" strike="noStrike">
                            <a:solidFill>
                              <a:srgbClr val="114577"/>
                            </a:solidFill>
                            <a:effectLst/>
                            <a:latin typeface="Calibri" panose="020F0502020204030204" pitchFamily="34" charset="0"/>
                          </a:endParaRPr>
                        </a:p>
                      </a:txBody>
                      <a:tcPr marL="9525" marR="9525" marT="9525" marB="0" anchor="b"/>
                    </a:tc>
                    <a:tc gridSpan="4">
                      <a:txBody>
                        <a:bodyPr/>
                        <a:lstStyle/>
                        <a:p>
                          <a:endParaRPr lang="zh-CN"/>
                        </a:p>
                      </a:txBody>
                      <a:tcPr marL="9525" marR="9525" marT="9525" marB="0" anchor="b">
                        <a:blipFill>
                          <a:blip r:embed="rId4"/>
                          <a:stretch>
                            <a:fillRect l="-16541" t="-814815" r="-40100" b="-33333"/>
                          </a:stretch>
                        </a:blipFill>
                      </a:tcPr>
                    </a:tc>
                    <a:tc hMerge="1">
                      <a:txBody>
                        <a:bodyPr/>
                        <a:lstStyle/>
                        <a:p>
                          <a:endParaRPr lang="en-CN"/>
                        </a:p>
                      </a:txBody>
                      <a:tcPr/>
                    </a:tc>
                    <a:tc hMerge="1">
                      <a:txBody>
                        <a:bodyPr/>
                        <a:lstStyle/>
                        <a:p>
                          <a:endParaRPr lang="en-CN"/>
                        </a:p>
                      </a:txBody>
                      <a:tcPr/>
                    </a:tc>
                    <a:tc hMerge="1">
                      <a:txBody>
                        <a:bodyPr/>
                        <a:lstStyle/>
                        <a:p>
                          <a:endParaRPr lang="en-CN"/>
                        </a:p>
                      </a:txBody>
                      <a:tcPr/>
                    </a:tc>
                    <a:tc>
                      <a:txBody>
                        <a:bodyPr/>
                        <a:lstStyle/>
                        <a:p>
                          <a:pPr algn="l" fontAlgn="b"/>
                          <a:endParaRPr lang="en-CN" sz="1600" b="0" i="0" u="none" strike="noStrike" dirty="0">
                            <a:solidFill>
                              <a:srgbClr val="114577"/>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470935"/>
                      </a:ext>
                    </a:extLst>
                  </a:tr>
                </a:tbl>
              </a:graphicData>
            </a:graphic>
          </p:graphicFrame>
        </mc:Fallback>
      </mc:AlternateContent>
      <p:sp>
        <p:nvSpPr>
          <p:cNvPr id="6" name="矩形 5">
            <a:extLst>
              <a:ext uri="{FF2B5EF4-FFF2-40B4-BE49-F238E27FC236}">
                <a16:creationId xmlns:a16="http://schemas.microsoft.com/office/drawing/2014/main" id="{826BE0C2-5126-AFB2-5583-86A10FC84293}"/>
              </a:ext>
            </a:extLst>
          </p:cNvPr>
          <p:cNvSpPr/>
          <p:nvPr/>
        </p:nvSpPr>
        <p:spPr>
          <a:xfrm>
            <a:off x="2252911" y="2439781"/>
            <a:ext cx="7776864" cy="407879"/>
          </a:xfrm>
          <a:prstGeom prst="rect">
            <a:avLst/>
          </a:prstGeom>
          <a:solidFill>
            <a:srgbClr val="C00000">
              <a:alpha val="28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38256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7" name="文本框 6">
            <a:extLst>
              <a:ext uri="{FF2B5EF4-FFF2-40B4-BE49-F238E27FC236}">
                <a16:creationId xmlns:a16="http://schemas.microsoft.com/office/drawing/2014/main" id="{AB1A07E4-CAAC-DFAB-5AED-46D4C6C4B64F}"/>
              </a:ext>
            </a:extLst>
          </p:cNvPr>
          <p:cNvSpPr txBox="1"/>
          <p:nvPr/>
        </p:nvSpPr>
        <p:spPr>
          <a:xfrm>
            <a:off x="857249" y="1240061"/>
            <a:ext cx="9604574"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‘Compound Scaling’ Scheme</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Question: if our resources are N times larger, how to allocate for these 3 scaling factors?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Step 1: Assume twice more resources are available, as we illustrate in the previous slide, we are required to solve:</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680D44B-7779-1FB3-0597-CD89227AA966}"/>
                  </a:ext>
                </a:extLst>
              </p:cNvPr>
              <p:cNvSpPr txBox="1"/>
              <p:nvPr/>
            </p:nvSpPr>
            <p:spPr>
              <a:xfrm>
                <a:off x="2972991" y="3238803"/>
                <a:ext cx="3817968" cy="76713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limLow>
                            <m:limLow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limLowPr>
                            <m:e>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max</m:t>
                              </m:r>
                            </m:e>
                            <m:lim>
                              <m:d>
                                <m:dPr>
                                  <m:begChr m:val="{"/>
                                  <m:endChr m:val="}"/>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d>
                            </m:lim>
                          </m:limLow>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Name>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𝑣𝑎𝑙𝑖𝑑𝑎𝑡𝑖𝑜𝑛</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_</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𝑎𝑐𝑐𝑢𝑟𝑎𝑐𝑦</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func>
                    </m:oMath>
                  </m:oMathPara>
                </a14:m>
                <a:endParaRPr kumimoji="1"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𝑠</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0680D44B-7779-1FB3-0597-CD89227AA966}"/>
                  </a:ext>
                </a:extLst>
              </p:cNvPr>
              <p:cNvSpPr txBox="1">
                <a:spLocks noRot="1" noChangeAspect="1" noMove="1" noResize="1" noEditPoints="1" noAdjustHandles="1" noChangeArrowheads="1" noChangeShapeType="1" noTextEdit="1"/>
              </p:cNvSpPr>
              <p:nvPr/>
            </p:nvSpPr>
            <p:spPr>
              <a:xfrm>
                <a:off x="2972991" y="3238803"/>
                <a:ext cx="3817968" cy="767133"/>
              </a:xfrm>
              <a:prstGeom prst="rect">
                <a:avLst/>
              </a:prstGeom>
              <a:blipFill>
                <a:blip r:embed="rId4"/>
                <a:stretch>
                  <a:fillRect l="-997" b="-6452"/>
                </a:stretch>
              </a:blipFill>
            </p:spPr>
            <p:txBody>
              <a:bodyPr/>
              <a:lstStyle/>
              <a:p>
                <a:r>
                  <a:rPr lang="zh-CN" altLang="en-US">
                    <a:noFill/>
                  </a:rPr>
                  <a:t> </a:t>
                </a:r>
              </a:p>
            </p:txBody>
          </p:sp>
        </mc:Fallback>
      </mc:AlternateContent>
      <p:sp>
        <p:nvSpPr>
          <p:cNvPr id="13" name="右大括号 12">
            <a:extLst>
              <a:ext uri="{FF2B5EF4-FFF2-40B4-BE49-F238E27FC236}">
                <a16:creationId xmlns:a16="http://schemas.microsoft.com/office/drawing/2014/main" id="{DBFE3B83-A20A-4A78-DDA3-80098D9DB02B}"/>
              </a:ext>
            </a:extLst>
          </p:cNvPr>
          <p:cNvSpPr/>
          <p:nvPr/>
        </p:nvSpPr>
        <p:spPr>
          <a:xfrm rot="10800000">
            <a:off x="2900984" y="3303690"/>
            <a:ext cx="144016" cy="648071"/>
          </a:xfrm>
          <a:prstGeom prst="rightBrace">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2FA4A5B-74FA-81C8-8F0F-0366445319C9}"/>
                  </a:ext>
                </a:extLst>
              </p:cNvPr>
              <p:cNvSpPr txBox="1"/>
              <p:nvPr/>
            </p:nvSpPr>
            <p:spPr>
              <a:xfrm>
                <a:off x="857249" y="4041105"/>
                <a:ext cx="9604574" cy="122033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Step 2: Now we achieve the optimal </a:t>
                </a:r>
                <a14:m>
                  <m:oMath xmlns:m="http://schemas.openxmlformats.org/officeDocument/2006/math">
                    <m:r>
                      <a:rPr kumimoji="0" lang="en-US" altLang="zh-CN" sz="2400" b="0" i="0"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acc>
                      <m:accPr>
                        <m:chr m:val="̂"/>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acc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𝛼</m:t>
                        </m:r>
                      </m:e>
                    </m:acc>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acc>
                      <m:accPr>
                        <m:chr m:val="̂"/>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acc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𝛽</m:t>
                        </m:r>
                      </m:e>
                    </m:acc>
                    <m:r>
                      <a:rPr kumimoji="0" lang="en-US" altLang="zh-CN" sz="2400" b="0" i="0"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 </m:t>
                    </m:r>
                    <m:acc>
                      <m:accPr>
                        <m:chr m:val="̂"/>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acc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𝛾</m:t>
                        </m:r>
                      </m:e>
                    </m:acc>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and in the question, we have </a:t>
                </a:r>
                <a14:m>
                  <m:oMath xmlns:m="http://schemas.openxmlformats.org/officeDocument/2006/math">
                    <m:r>
                      <a:rPr kumimoji="0" lang="en-US" altLang="zh-CN" sz="2400" b="0" i="1" u="sng" strike="noStrike" kern="1200" cap="none" spc="0" normalizeH="0" baseline="0" noProof="0" dirty="0" smtClean="0">
                        <a:ln>
                          <a:noFill/>
                        </a:ln>
                        <a:solidFill>
                          <a:srgbClr val="114577"/>
                        </a:solidFill>
                        <a:effectLst/>
                        <a:uLnTx/>
                        <a:uFillTx/>
                        <a:latin typeface="Cambria Math" panose="02040503050406030204" pitchFamily="18" charset="0"/>
                        <a:ea typeface="微软雅黑" panose="020B0503020204020204" pitchFamily="34" charset="-122"/>
                        <a:cs typeface="+mn-cs"/>
                      </a:rPr>
                      <m:t>𝑁</m:t>
                    </m:r>
                  </m:oMath>
                </a14:m>
                <a:r>
                  <a:rPr kumimoji="0" lang="en-US" altLang="zh-CN" sz="2400" b="0" i="0" u="sng"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times </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more computation resources. In this setting, the optimal scaling factors </a:t>
                </a:r>
                <a14:m>
                  <m:oMath xmlns:m="http://schemas.openxmlformats.org/officeDocument/2006/math">
                    <m:d>
                      <m:d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dPr>
                      <m:e>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𝛼</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up>
                        </m:s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 </m:t>
                        </m:r>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𝛽</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up>
                        </m:s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Sup>
                          <m:sSupPr>
                            <m:ctrlP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𝛾</m:t>
                            </m:r>
                          </m:e>
                          <m:sup>
                            <m:r>
                              <a:rPr kumimoji="0" lang="en-US" altLang="zh-CN" sz="2400" b="0" i="1" u="none" strike="noStrike" kern="1200" cap="none" spc="0" normalizeH="0" baseline="0" noProof="0" smtClean="0">
                                <a:ln>
                                  <a:noFill/>
                                </a:ln>
                                <a:solidFill>
                                  <a:srgbClr val="114577"/>
                                </a:solidFill>
                                <a:effectLst/>
                                <a:uLnTx/>
                                <a:uFillTx/>
                                <a:latin typeface="Cambria Math" panose="02040503050406030204" pitchFamily="18" charset="0"/>
                                <a:ea typeface="微软雅黑" panose="020B0503020204020204" pitchFamily="34" charset="-122"/>
                                <a:cs typeface="+mn-cs"/>
                              </a:rPr>
                              <m:t>∗</m:t>
                            </m:r>
                          </m:sup>
                        </m:sSup>
                      </m:e>
                    </m:d>
                  </m:oMath>
                </a14:m>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 can be determined as follows:</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xmlns="">
          <p:sp>
            <p:nvSpPr>
              <p:cNvPr id="4" name="文本框 3">
                <a:extLst>
                  <a:ext uri="{FF2B5EF4-FFF2-40B4-BE49-F238E27FC236}">
                    <a16:creationId xmlns:a16="http://schemas.microsoft.com/office/drawing/2014/main" id="{B2FA4A5B-74FA-81C8-8F0F-0366445319C9}"/>
                  </a:ext>
                </a:extLst>
              </p:cNvPr>
              <p:cNvSpPr txBox="1">
                <a:spLocks noRot="1" noChangeAspect="1" noMove="1" noResize="1" noEditPoints="1" noAdjustHandles="1" noChangeArrowheads="1" noChangeShapeType="1" noTextEdit="1"/>
              </p:cNvSpPr>
              <p:nvPr/>
            </p:nvSpPr>
            <p:spPr>
              <a:xfrm>
                <a:off x="857249" y="4041105"/>
                <a:ext cx="9604574" cy="1220334"/>
              </a:xfrm>
              <a:prstGeom prst="rect">
                <a:avLst/>
              </a:prstGeom>
              <a:blipFill>
                <a:blip r:embed="rId5"/>
                <a:stretch>
                  <a:fillRect l="-925" t="-3093" b="-10309"/>
                </a:stretch>
              </a:blipFill>
            </p:spPr>
            <p:txBody>
              <a:bodyPr/>
              <a:lstStyle/>
              <a:p>
                <a:r>
                  <a:rPr lang="zh-CN" altLang="en-US">
                    <a:noFill/>
                  </a:rPr>
                  <a:t> </a:t>
                </a:r>
              </a:p>
            </p:txBody>
          </p:sp>
        </mc:Fallback>
      </mc:AlternateContent>
      <p:sp>
        <p:nvSpPr>
          <p:cNvPr id="5" name="右大括号 4">
            <a:extLst>
              <a:ext uri="{FF2B5EF4-FFF2-40B4-BE49-F238E27FC236}">
                <a16:creationId xmlns:a16="http://schemas.microsoft.com/office/drawing/2014/main" id="{231686EB-F4FB-2E45-6BDC-E50E91650860}"/>
              </a:ext>
            </a:extLst>
          </p:cNvPr>
          <p:cNvSpPr/>
          <p:nvPr/>
        </p:nvSpPr>
        <p:spPr>
          <a:xfrm rot="10800000">
            <a:off x="2972992" y="5701108"/>
            <a:ext cx="144016" cy="648071"/>
          </a:xfrm>
          <a:prstGeom prst="rightBrace">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E0F6896-89C8-3A95-FF65-64F14E94D722}"/>
                  </a:ext>
                </a:extLst>
              </p:cNvPr>
              <p:cNvSpPr txBox="1"/>
              <p:nvPr/>
            </p:nvSpPr>
            <p:spPr>
              <a:xfrm>
                <a:off x="3117008" y="5612855"/>
                <a:ext cx="2445541" cy="38433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e>
                          </m:acc>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acc>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acc>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sup>
                      </m:sSup>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8" name="文本框 7">
                <a:extLst>
                  <a:ext uri="{FF2B5EF4-FFF2-40B4-BE49-F238E27FC236}">
                    <a16:creationId xmlns:a16="http://schemas.microsoft.com/office/drawing/2014/main" id="{5E0F6896-89C8-3A95-FF65-64F14E94D722}"/>
                  </a:ext>
                </a:extLst>
              </p:cNvPr>
              <p:cNvSpPr txBox="1">
                <a:spLocks noRot="1" noChangeAspect="1" noMove="1" noResize="1" noEditPoints="1" noAdjustHandles="1" noChangeArrowheads="1" noChangeShapeType="1" noTextEdit="1"/>
              </p:cNvSpPr>
              <p:nvPr/>
            </p:nvSpPr>
            <p:spPr>
              <a:xfrm>
                <a:off x="3117008" y="5612855"/>
                <a:ext cx="2445541" cy="384336"/>
              </a:xfrm>
              <a:prstGeom prst="rect">
                <a:avLst/>
              </a:prstGeom>
              <a:blipFill>
                <a:blip r:embed="rId6"/>
                <a:stretch>
                  <a:fillRect t="-6452"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5A61A95-249D-3092-38B2-DD93ED7F11FC}"/>
                  </a:ext>
                </a:extLst>
              </p:cNvPr>
              <p:cNvSpPr txBox="1"/>
              <p:nvPr/>
            </p:nvSpPr>
            <p:spPr>
              <a:xfrm>
                <a:off x="3129764" y="6025143"/>
                <a:ext cx="1365567"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𝜙</m:t>
                      </m:r>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fName>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e>
                      </m:func>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75A61A95-249D-3092-38B2-DD93ED7F11FC}"/>
                  </a:ext>
                </a:extLst>
              </p:cNvPr>
              <p:cNvSpPr txBox="1">
                <a:spLocks noRot="1" noChangeAspect="1" noMove="1" noResize="1" noEditPoints="1" noAdjustHandles="1" noChangeArrowheads="1" noChangeShapeType="1" noTextEdit="1"/>
              </p:cNvSpPr>
              <p:nvPr/>
            </p:nvSpPr>
            <p:spPr>
              <a:xfrm>
                <a:off x="3129764" y="6025143"/>
                <a:ext cx="1365567" cy="369332"/>
              </a:xfrm>
              <a:prstGeom prst="rect">
                <a:avLst/>
              </a:prstGeom>
              <a:blipFill>
                <a:blip r:embed="rId7"/>
                <a:stretch>
                  <a:fillRect b="-13333"/>
                </a:stretch>
              </a:blipFill>
            </p:spPr>
            <p:txBody>
              <a:bodyPr/>
              <a:lstStyle/>
              <a:p>
                <a:r>
                  <a:rPr lang="zh-CN" altLang="en-US">
                    <a:noFill/>
                  </a:rPr>
                  <a:t> </a:t>
                </a:r>
              </a:p>
            </p:txBody>
          </p:sp>
        </mc:Fallback>
      </mc:AlternateContent>
      <p:cxnSp>
        <p:nvCxnSpPr>
          <p:cNvPr id="14" name="直线箭头连接符 13">
            <a:extLst>
              <a:ext uri="{FF2B5EF4-FFF2-40B4-BE49-F238E27FC236}">
                <a16:creationId xmlns:a16="http://schemas.microsoft.com/office/drawing/2014/main" id="{0324B205-7F38-9B95-140F-9D2AD46F6A70}"/>
              </a:ext>
            </a:extLst>
          </p:cNvPr>
          <p:cNvCxnSpPr/>
          <p:nvPr/>
        </p:nvCxnSpPr>
        <p:spPr>
          <a:xfrm>
            <a:off x="5562549" y="6025143"/>
            <a:ext cx="1082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7652E71-412C-2475-1515-8478C1BBD2AE}"/>
                  </a:ext>
                </a:extLst>
              </p:cNvPr>
              <p:cNvSpPr txBox="1"/>
              <p:nvPr/>
            </p:nvSpPr>
            <p:spPr>
              <a:xfrm>
                <a:off x="7296203" y="5508992"/>
                <a:ext cx="141993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𝛼</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57652E71-412C-2475-1515-8478C1BBD2AE}"/>
                  </a:ext>
                </a:extLst>
              </p:cNvPr>
              <p:cNvSpPr txBox="1">
                <a:spLocks noRot="1" noChangeAspect="1" noMove="1" noResize="1" noEditPoints="1" noAdjustHandles="1" noChangeArrowheads="1" noChangeShapeType="1" noTextEdit="1"/>
              </p:cNvSpPr>
              <p:nvPr/>
            </p:nvSpPr>
            <p:spPr>
              <a:xfrm>
                <a:off x="7296203" y="5508992"/>
                <a:ext cx="1419939" cy="369332"/>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01C68F37-7C03-1433-2CA4-D1D194B9BEC0}"/>
              </a:ext>
            </a:extLst>
          </p:cNvPr>
          <p:cNvSpPr txBox="1"/>
          <p:nvPr/>
        </p:nvSpPr>
        <p:spPr>
          <a:xfrm>
            <a:off x="6137031" y="3094892"/>
            <a:ext cx="65" cy="276999"/>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4F6D2B0-7D3D-DA40-4AD9-60722A4B7F54}"/>
                  </a:ext>
                </a:extLst>
              </p:cNvPr>
              <p:cNvSpPr txBox="1"/>
              <p:nvPr/>
            </p:nvSpPr>
            <p:spPr>
              <a:xfrm>
                <a:off x="7261254" y="5865865"/>
                <a:ext cx="148983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1"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B4F6D2B0-7D3D-DA40-4AD9-60722A4B7F54}"/>
                  </a:ext>
                </a:extLst>
              </p:cNvPr>
              <p:cNvSpPr txBox="1">
                <a:spLocks noRot="1" noChangeAspect="1" noMove="1" noResize="1" noEditPoints="1" noAdjustHandles="1" noChangeArrowheads="1" noChangeShapeType="1" noTextEdit="1"/>
              </p:cNvSpPr>
              <p:nvPr/>
            </p:nvSpPr>
            <p:spPr>
              <a:xfrm>
                <a:off x="7261254" y="5865865"/>
                <a:ext cx="1489830" cy="369332"/>
              </a:xfrm>
              <a:prstGeom prst="rect">
                <a:avLst/>
              </a:prstGeom>
              <a:blipFill>
                <a:blip r:embed="rId9"/>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519E016-493B-3F94-F4DE-29B6AB436353}"/>
                  </a:ext>
                </a:extLst>
              </p:cNvPr>
              <p:cNvSpPr txBox="1"/>
              <p:nvPr/>
            </p:nvSpPr>
            <p:spPr>
              <a:xfrm>
                <a:off x="7337942" y="6247771"/>
                <a:ext cx="1336455"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e>
                        <m:sup>
                          <m:r>
                            <a:rPr kumimoji="1"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oMath>
                  </m:oMathPara>
                </a14:m>
                <a:endParaRPr kumimoji="1" lang="en-US" altLang="zh-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mc:Choice>
        <mc:Fallback xmlns="">
          <p:sp>
            <p:nvSpPr>
              <p:cNvPr id="19" name="文本框 18">
                <a:extLst>
                  <a:ext uri="{FF2B5EF4-FFF2-40B4-BE49-F238E27FC236}">
                    <a16:creationId xmlns:a16="http://schemas.microsoft.com/office/drawing/2014/main" id="{C519E016-493B-3F94-F4DE-29B6AB436353}"/>
                  </a:ext>
                </a:extLst>
              </p:cNvPr>
              <p:cNvSpPr txBox="1">
                <a:spLocks noRot="1" noChangeAspect="1" noMove="1" noResize="1" noEditPoints="1" noAdjustHandles="1" noChangeArrowheads="1" noChangeShapeType="1" noTextEdit="1"/>
              </p:cNvSpPr>
              <p:nvPr/>
            </p:nvSpPr>
            <p:spPr>
              <a:xfrm>
                <a:off x="7337942" y="6247771"/>
                <a:ext cx="1336455" cy="369332"/>
              </a:xfrm>
              <a:prstGeom prst="rect">
                <a:avLst/>
              </a:prstGeom>
              <a:blipFill>
                <a:blip r:embed="rId10"/>
                <a:stretch>
                  <a:fillRect b="-10345"/>
                </a:stretch>
              </a:blipFill>
            </p:spPr>
            <p:txBody>
              <a:bodyPr/>
              <a:lstStyle/>
              <a:p>
                <a:r>
                  <a:rPr lang="zh-CN" altLang="en-US">
                    <a:noFill/>
                  </a:rPr>
                  <a:t> </a:t>
                </a:r>
              </a:p>
            </p:txBody>
          </p:sp>
        </mc:Fallback>
      </mc:AlternateContent>
      <p:sp>
        <p:nvSpPr>
          <p:cNvPr id="20" name="右大括号 19">
            <a:extLst>
              <a:ext uri="{FF2B5EF4-FFF2-40B4-BE49-F238E27FC236}">
                <a16:creationId xmlns:a16="http://schemas.microsoft.com/office/drawing/2014/main" id="{1A986E73-4DAC-1842-84D5-C001B7DEA5D5}"/>
              </a:ext>
            </a:extLst>
          </p:cNvPr>
          <p:cNvSpPr/>
          <p:nvPr/>
        </p:nvSpPr>
        <p:spPr>
          <a:xfrm rot="10800000">
            <a:off x="7005440" y="5584101"/>
            <a:ext cx="220874" cy="984551"/>
          </a:xfrm>
          <a:prstGeom prst="rightBrace">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814407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3" name="TextBox 8">
            <a:extLst>
              <a:ext uri="{FF2B5EF4-FFF2-40B4-BE49-F238E27FC236}">
                <a16:creationId xmlns:a16="http://schemas.microsoft.com/office/drawing/2014/main" id="{32127664-6BDF-7964-0379-7DB7E58FB39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19B295AE-E4E6-6C3C-19AD-14E27F515227}"/>
              </a:ext>
            </a:extLst>
          </p:cNvPr>
          <p:cNvSpPr txBox="1"/>
          <p:nvPr/>
        </p:nvSpPr>
        <p:spPr>
          <a:xfrm>
            <a:off x="857249" y="743527"/>
            <a:ext cx="5140078"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Determine combination of depth, width, resolution</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17" name="文本框 16">
            <a:extLst>
              <a:ext uri="{FF2B5EF4-FFF2-40B4-BE49-F238E27FC236}">
                <a16:creationId xmlns:a16="http://schemas.microsoft.com/office/drawing/2014/main" id="{01C68F37-7C03-1433-2CA4-D1D194B9BEC0}"/>
              </a:ext>
            </a:extLst>
          </p:cNvPr>
          <p:cNvSpPr txBox="1"/>
          <p:nvPr/>
        </p:nvSpPr>
        <p:spPr>
          <a:xfrm>
            <a:off x="6137031" y="3094892"/>
            <a:ext cx="65" cy="276999"/>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 name="文本框 8">
            <a:extLst>
              <a:ext uri="{FF2B5EF4-FFF2-40B4-BE49-F238E27FC236}">
                <a16:creationId xmlns:a16="http://schemas.microsoft.com/office/drawing/2014/main" id="{0A89C3A8-8426-FB15-3C98-ED896CA784F5}"/>
              </a:ext>
            </a:extLst>
          </p:cNvPr>
          <p:cNvSpPr txBox="1"/>
          <p:nvPr/>
        </p:nvSpPr>
        <p:spPr>
          <a:xfrm>
            <a:off x="818419" y="2316257"/>
            <a:ext cx="5275472" cy="1015663"/>
          </a:xfrm>
          <a:prstGeom prst="rect">
            <a:avLst/>
          </a:prstGeom>
          <a:noFill/>
        </p:spPr>
        <p:txBody>
          <a:bodyPr wrap="square" rtlCol="0">
            <a:spAutoFit/>
          </a:bodyPr>
          <a:lstStyle/>
          <a:p>
            <a:pPr marR="0" lvl="0" algn="l" defTabSz="914400" rtl="0" eaLnBrk="1" fontAlgn="base" latinLnBrk="0" hangingPunct="1">
              <a:lnSpc>
                <a:spcPct val="15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Big, Intractable Grid Search Problem</a:t>
            </a:r>
          </a:p>
          <a:p>
            <a:pPr marR="0" lvl="0" algn="ctr"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(N times more resources)</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p:sp>
        <p:nvSpPr>
          <p:cNvPr id="16" name="左大括号 15">
            <a:extLst>
              <a:ext uri="{FF2B5EF4-FFF2-40B4-BE49-F238E27FC236}">
                <a16:creationId xmlns:a16="http://schemas.microsoft.com/office/drawing/2014/main" id="{01B2E633-0608-47FB-2A3E-FA4044B1E902}"/>
              </a:ext>
            </a:extLst>
          </p:cNvPr>
          <p:cNvSpPr/>
          <p:nvPr/>
        </p:nvSpPr>
        <p:spPr>
          <a:xfrm>
            <a:off x="6093891" y="1744117"/>
            <a:ext cx="431792" cy="208816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71F09887-D356-BE3F-5CF4-0C245683E11F}"/>
              </a:ext>
            </a:extLst>
          </p:cNvPr>
          <p:cNvSpPr txBox="1"/>
          <p:nvPr/>
        </p:nvSpPr>
        <p:spPr>
          <a:xfrm>
            <a:off x="6645399" y="3388485"/>
            <a:ext cx="5328592" cy="1015663"/>
          </a:xfrm>
          <a:prstGeom prst="rect">
            <a:avLst/>
          </a:prstGeom>
          <a:noFill/>
        </p:spPr>
        <p:txBody>
          <a:bodyPr wrap="square" rtlCol="0">
            <a:spAutoFit/>
          </a:bodyPr>
          <a:lstStyle/>
          <a:p>
            <a:pPr marR="0" lvl="0" algn="l" defTabSz="914400" rtl="0" eaLnBrk="1" fontAlgn="base" latinLnBrk="0" hangingPunct="1">
              <a:lnSpc>
                <a:spcPct val="15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Small, Tractable Grid Search Problem</a:t>
            </a:r>
          </a:p>
          <a:p>
            <a:pPr marR="0" lvl="0" algn="ctr"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rPr>
              <a:t>(2 times more resources)</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531519A-901F-911C-228B-71FCC5E2AC97}"/>
                  </a:ext>
                </a:extLst>
              </p:cNvPr>
              <p:cNvSpPr txBox="1"/>
              <p:nvPr/>
            </p:nvSpPr>
            <p:spPr>
              <a:xfrm>
                <a:off x="6645399" y="1498476"/>
                <a:ext cx="5328592" cy="461665"/>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Uniform Scaling Parameter </a:t>
                </a:r>
                <a14:m>
                  <m:oMath xmlns:m="http://schemas.openxmlformats.org/officeDocument/2006/math">
                    <m:r>
                      <a:rPr lang="en-US" altLang="zh-CN" sz="2400" b="0" i="1" smtClean="0">
                        <a:solidFill>
                          <a:srgbClr val="114577"/>
                        </a:solidFill>
                        <a:latin typeface="Cambria Math" panose="02040503050406030204" pitchFamily="18" charset="0"/>
                        <a:ea typeface="微软雅黑" panose="020B0503020204020204" pitchFamily="34" charset="-122"/>
                      </a:rPr>
                      <m:t>𝜙</m:t>
                    </m:r>
                  </m:oMath>
                </a14:m>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mc:Choice>
        <mc:Fallback xmlns="">
          <p:sp>
            <p:nvSpPr>
              <p:cNvPr id="22" name="文本框 21">
                <a:extLst>
                  <a:ext uri="{FF2B5EF4-FFF2-40B4-BE49-F238E27FC236}">
                    <a16:creationId xmlns:a16="http://schemas.microsoft.com/office/drawing/2014/main" id="{E531519A-901F-911C-228B-71FCC5E2AC97}"/>
                  </a:ext>
                </a:extLst>
              </p:cNvPr>
              <p:cNvSpPr txBox="1">
                <a:spLocks noRot="1" noChangeAspect="1" noMove="1" noResize="1" noEditPoints="1" noAdjustHandles="1" noChangeArrowheads="1" noChangeShapeType="1" noTextEdit="1"/>
              </p:cNvSpPr>
              <p:nvPr/>
            </p:nvSpPr>
            <p:spPr>
              <a:xfrm>
                <a:off x="6645399" y="1498476"/>
                <a:ext cx="5328592" cy="461665"/>
              </a:xfrm>
              <a:prstGeom prst="rect">
                <a:avLst/>
              </a:prstGeom>
              <a:blipFill>
                <a:blip r:embed="rId4"/>
                <a:stretch>
                  <a:fillRect l="-1905" t="-10811" b="-27027"/>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0569C00-4819-7248-E351-3B1E5BF413A9}"/>
              </a:ext>
            </a:extLst>
          </p:cNvPr>
          <p:cNvSpPr txBox="1"/>
          <p:nvPr/>
        </p:nvSpPr>
        <p:spPr>
          <a:xfrm>
            <a:off x="818419" y="5242892"/>
            <a:ext cx="1434492" cy="461665"/>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Trade-off</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p:grpSp>
        <p:nvGrpSpPr>
          <p:cNvPr id="27" name="组合 26">
            <a:extLst>
              <a:ext uri="{FF2B5EF4-FFF2-40B4-BE49-F238E27FC236}">
                <a16:creationId xmlns:a16="http://schemas.microsoft.com/office/drawing/2014/main" id="{8739E95E-79A9-BFD0-C098-7C293D733DE9}"/>
              </a:ext>
            </a:extLst>
          </p:cNvPr>
          <p:cNvGrpSpPr/>
          <p:nvPr/>
        </p:nvGrpSpPr>
        <p:grpSpPr>
          <a:xfrm>
            <a:off x="2252911" y="4746239"/>
            <a:ext cx="2592288" cy="1454969"/>
            <a:chOff x="2252911" y="4465612"/>
            <a:chExt cx="2520280" cy="1973833"/>
          </a:xfrm>
        </p:grpSpPr>
        <p:sp>
          <p:nvSpPr>
            <p:cNvPr id="24" name="左大括号 23">
              <a:extLst>
                <a:ext uri="{FF2B5EF4-FFF2-40B4-BE49-F238E27FC236}">
                  <a16:creationId xmlns:a16="http://schemas.microsoft.com/office/drawing/2014/main" id="{E8CA6A5A-738A-7C3C-5364-D5643635D436}"/>
                </a:ext>
              </a:extLst>
            </p:cNvPr>
            <p:cNvSpPr/>
            <p:nvPr/>
          </p:nvSpPr>
          <p:spPr>
            <a:xfrm>
              <a:off x="2252911" y="4696445"/>
              <a:ext cx="360040" cy="151216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1081C09B-D923-6A14-0664-7B3F456A7BA6}"/>
                </a:ext>
              </a:extLst>
            </p:cNvPr>
            <p:cNvSpPr txBox="1"/>
            <p:nvPr/>
          </p:nvSpPr>
          <p:spPr>
            <a:xfrm>
              <a:off x="2732807" y="4465612"/>
              <a:ext cx="2040384" cy="461665"/>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Tractability</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p:sp>
          <p:nvSpPr>
            <p:cNvPr id="26" name="文本框 25">
              <a:extLst>
                <a:ext uri="{FF2B5EF4-FFF2-40B4-BE49-F238E27FC236}">
                  <a16:creationId xmlns:a16="http://schemas.microsoft.com/office/drawing/2014/main" id="{AE5481CD-F977-6636-A4B3-B2258CCE8B8B}"/>
                </a:ext>
              </a:extLst>
            </p:cNvPr>
            <p:cNvSpPr txBox="1"/>
            <p:nvPr/>
          </p:nvSpPr>
          <p:spPr>
            <a:xfrm>
              <a:off x="2732807" y="5977780"/>
              <a:ext cx="2040384" cy="461665"/>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114577"/>
                  </a:solidFill>
                  <a:latin typeface="Arial" panose="020B0604020202020204"/>
                  <a:ea typeface="微软雅黑" panose="020B0503020204020204" pitchFamily="34" charset="-122"/>
                </a:rPr>
                <a:t>L</a:t>
              </a:r>
              <a:r>
                <a:rPr kumimoji="0" lang="en-US" altLang="zh-CN"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rPr>
                <a:t>oyalty</a:t>
              </a:r>
              <a:endParaRPr kumimoji="0" lang="zh-CN" altLang="en-US"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endParaRPr>
            </a:p>
          </p:txBody>
        </p:sp>
      </p:grpSp>
    </p:spTree>
    <p:extLst>
      <p:ext uri="{BB962C8B-B14F-4D97-AF65-F5344CB8AC3E}">
        <p14:creationId xmlns:p14="http://schemas.microsoft.com/office/powerpoint/2010/main" val="3000775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7" name="TextBox 8">
            <a:extLst>
              <a:ext uri="{FF2B5EF4-FFF2-40B4-BE49-F238E27FC236}">
                <a16:creationId xmlns:a16="http://schemas.microsoft.com/office/drawing/2014/main" id="{292012C0-EDB6-245A-B0C4-F56E9CB4CB15}"/>
              </a:ext>
            </a:extLst>
          </p:cNvPr>
          <p:cNvSpPr txBox="1"/>
          <p:nvPr/>
        </p:nvSpPr>
        <p:spPr>
          <a:xfrm>
            <a:off x="857248" y="1168053"/>
            <a:ext cx="10172215" cy="1039515"/>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Compare between </a:t>
            </a:r>
            <a:r>
              <a:rPr kumimoji="0" lang="en-US" altLang="zh-CN"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and other CNN architectures including the CNN given in our lecture and famous ResNet152 on CIFAR10 Dataset.</a:t>
            </a:r>
          </a:p>
        </p:txBody>
      </p:sp>
      <p:sp>
        <p:nvSpPr>
          <p:cNvPr id="4" name="TextBox 8">
            <a:extLst>
              <a:ext uri="{FF2B5EF4-FFF2-40B4-BE49-F238E27FC236}">
                <a16:creationId xmlns:a16="http://schemas.microsoft.com/office/drawing/2014/main" id="{44D347E4-42D1-8883-03BB-FEA93A416972}"/>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REPRODUCTION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5" name="TextBox 8">
            <a:extLst>
              <a:ext uri="{FF2B5EF4-FFF2-40B4-BE49-F238E27FC236}">
                <a16:creationId xmlns:a16="http://schemas.microsoft.com/office/drawing/2014/main" id="{14C10FFF-3982-F1BE-94D5-9509F541192F}"/>
              </a:ext>
            </a:extLst>
          </p:cNvPr>
          <p:cNvSpPr txBox="1"/>
          <p:nvPr/>
        </p:nvSpPr>
        <p:spPr>
          <a:xfrm>
            <a:off x="857249" y="740056"/>
            <a:ext cx="6724253"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Second Part: Comparison between </a:t>
            </a:r>
            <a:r>
              <a:rPr kumimoji="0" lang="en-US" altLang="zh-CN" sz="1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and other Network Architectures</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10" name="Slide Number Placeholder 9">
            <a:extLst>
              <a:ext uri="{FF2B5EF4-FFF2-40B4-BE49-F238E27FC236}">
                <a16:creationId xmlns:a16="http://schemas.microsoft.com/office/drawing/2014/main" id="{C5445BA2-540D-5AFA-D9D3-F43FBCE0E02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graphicFrame>
        <p:nvGraphicFramePr>
          <p:cNvPr id="12" name="Chart 5">
            <a:extLst>
              <a:ext uri="{FF2B5EF4-FFF2-40B4-BE49-F238E27FC236}">
                <a16:creationId xmlns:a16="http://schemas.microsoft.com/office/drawing/2014/main" id="{54EE7D84-AE88-8880-9409-4C6B2E220385}"/>
              </a:ext>
            </a:extLst>
          </p:cNvPr>
          <p:cNvGraphicFramePr>
            <a:graphicFrameLocks/>
          </p:cNvGraphicFramePr>
          <p:nvPr>
            <p:extLst>
              <p:ext uri="{D42A27DB-BD31-4B8C-83A1-F6EECF244321}">
                <p14:modId xmlns:p14="http://schemas.microsoft.com/office/powerpoint/2010/main" val="2926361249"/>
              </p:ext>
            </p:extLst>
          </p:nvPr>
        </p:nvGraphicFramePr>
        <p:xfrm>
          <a:off x="1171120" y="2392420"/>
          <a:ext cx="9858690" cy="45086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194357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285995" y="0"/>
            <a:ext cx="7232650" cy="7232650"/>
          </a:xfrm>
          <a:prstGeom prst="rect">
            <a:avLst/>
          </a:prstGeom>
        </p:spPr>
      </p:pic>
      <p:sp>
        <p:nvSpPr>
          <p:cNvPr id="14" name="MH_Entry_1"/>
          <p:cNvSpPr/>
          <p:nvPr>
            <p:custDataLst>
              <p:tags r:id="rId1"/>
            </p:custDataLst>
          </p:nvPr>
        </p:nvSpPr>
        <p:spPr>
          <a:xfrm>
            <a:off x="6466578" y="3104227"/>
            <a:ext cx="360040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B086B8"/>
                </a:solidFill>
                <a:effectLst/>
                <a:uLnTx/>
                <a:uFillTx/>
                <a:latin typeface="Arial" panose="020B0604020202020204"/>
                <a:ea typeface="微软雅黑" panose="020B0503020204020204" pitchFamily="34" charset="-122"/>
                <a:cs typeface="+mn-cs"/>
                <a:sym typeface="Arial" panose="020B0604020202020204"/>
              </a:rPr>
              <a:t>EXTENSION</a:t>
            </a:r>
            <a:endParaRPr kumimoji="0" lang="zh-CN" altLang="en-US" sz="1800" b="1" i="0" u="none" strike="noStrike" kern="1200" cap="none" spc="0" normalizeH="0" baseline="0" noProof="0" dirty="0">
              <a:ln>
                <a:noFill/>
              </a:ln>
              <a:solidFill>
                <a:srgbClr val="B086B8"/>
              </a:solidFill>
              <a:effectLst/>
              <a:uLnTx/>
              <a:uFillTx/>
              <a:latin typeface="Arial" panose="020B0604020202020204"/>
              <a:ea typeface="微软雅黑" panose="020B0503020204020204" pitchFamily="34" charset="-122"/>
              <a:cs typeface="+mn-cs"/>
              <a:sym typeface="Arial" panose="020B0604020202020204"/>
            </a:endParaRPr>
          </a:p>
        </p:txBody>
      </p:sp>
      <p:sp>
        <p:nvSpPr>
          <p:cNvPr id="19" name="文本框 18"/>
          <p:cNvSpPr txBox="1"/>
          <p:nvPr/>
        </p:nvSpPr>
        <p:spPr>
          <a:xfrm>
            <a:off x="2252911" y="1384077"/>
            <a:ext cx="1888659" cy="37702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3900" b="0" i="0" u="none" strike="noStrike" kern="1200" cap="none" spc="0" normalizeH="0" baseline="0" noProof="0" dirty="0">
                <a:ln>
                  <a:noFill/>
                </a:ln>
                <a:solidFill>
                  <a:srgbClr val="B086B8"/>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rPr>
              <a:t>4</a:t>
            </a:r>
            <a:endParaRPr kumimoji="0" lang="zh-CN" altLang="en-US" sz="23900" b="0" i="0" u="none" strike="noStrike" kern="1200" cap="none" spc="0" normalizeH="0" baseline="0" noProof="0" dirty="0">
              <a:ln>
                <a:noFill/>
              </a:ln>
              <a:solidFill>
                <a:srgbClr val="B086B8"/>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endParaRPr>
          </a:p>
        </p:txBody>
      </p:sp>
      <p:cxnSp>
        <p:nvCxnSpPr>
          <p:cNvPr id="20" name="直接连接符 19"/>
          <p:cNvCxnSpPr>
            <a:cxnSpLocks/>
          </p:cNvCxnSpPr>
          <p:nvPr/>
        </p:nvCxnSpPr>
        <p:spPr>
          <a:xfrm>
            <a:off x="6573391" y="3832349"/>
            <a:ext cx="3960440" cy="0"/>
          </a:xfrm>
          <a:prstGeom prst="line">
            <a:avLst/>
          </a:prstGeom>
          <a:ln>
            <a:solidFill>
              <a:srgbClr val="B086B8"/>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429E074-ECDA-7B12-0BA8-0B572782876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285995" y="0"/>
            <a:ext cx="7232650" cy="7232650"/>
          </a:xfrm>
          <a:prstGeom prst="rect">
            <a:avLst/>
          </a:prstGeom>
        </p:spPr>
      </p:pic>
      <p:sp>
        <p:nvSpPr>
          <p:cNvPr id="5" name="MH_Entry_1"/>
          <p:cNvSpPr/>
          <p:nvPr>
            <p:custDataLst>
              <p:tags r:id="rId1"/>
            </p:custDataLst>
          </p:nvPr>
        </p:nvSpPr>
        <p:spPr>
          <a:xfrm>
            <a:off x="6513345" y="3070125"/>
            <a:ext cx="382894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en-US" altLang="zh-CN" sz="4000" b="1" dirty="0">
                <a:solidFill>
                  <a:srgbClr val="114577"/>
                </a:solidFill>
                <a:latin typeface="Arial" panose="020B0604020202020204"/>
                <a:ea typeface="微软雅黑" panose="020B0503020204020204" pitchFamily="34" charset="-122"/>
                <a:sym typeface="Arial" panose="020B0604020202020204"/>
              </a:rPr>
              <a:t>BACKGROUND</a:t>
            </a:r>
            <a:endParaRPr lang="zh-CN" altLang="en-US" b="1" dirty="0">
              <a:solidFill>
                <a:srgbClr val="114577"/>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401925" y="1240061"/>
            <a:ext cx="1888659" cy="3770263"/>
          </a:xfrm>
          <a:prstGeom prst="rect">
            <a:avLst/>
          </a:prstGeom>
          <a:noFill/>
        </p:spPr>
        <p:txBody>
          <a:bodyPr wrap="none" rtlCol="0">
            <a:spAutoFit/>
          </a:bodyPr>
          <a:lstStyle/>
          <a:p>
            <a:r>
              <a:rPr lang="en-US" altLang="zh-CN" sz="23900" b="1" dirty="0">
                <a:solidFill>
                  <a:srgbClr val="114577"/>
                </a:solidFill>
                <a:latin typeface="Arial" panose="020B0604020202020204"/>
                <a:ea typeface="微软雅黑" panose="020B0503020204020204" pitchFamily="34" charset="-122"/>
                <a:cs typeface="CordiaUPC" panose="020B0304020202020204" pitchFamily="34" charset="-34"/>
                <a:sym typeface="Arial" panose="020B0604020202020204"/>
              </a:rPr>
              <a:t>1</a:t>
            </a:r>
            <a:endParaRPr lang="zh-CN" altLang="en-US" sz="23900" b="1" dirty="0">
              <a:solidFill>
                <a:srgbClr val="114577"/>
              </a:solidFill>
              <a:latin typeface="Arial" panose="020B0604020202020204"/>
              <a:ea typeface="微软雅黑" panose="020B0503020204020204" pitchFamily="34" charset="-122"/>
              <a:cs typeface="CordiaUPC" panose="020B0304020202020204" pitchFamily="34" charset="-34"/>
              <a:sym typeface="Arial" panose="020B0604020202020204"/>
            </a:endParaRPr>
          </a:p>
        </p:txBody>
      </p:sp>
      <p:cxnSp>
        <p:nvCxnSpPr>
          <p:cNvPr id="7" name="直接连接符 6"/>
          <p:cNvCxnSpPr>
            <a:cxnSpLocks/>
          </p:cNvCxnSpPr>
          <p:nvPr/>
        </p:nvCxnSpPr>
        <p:spPr>
          <a:xfrm>
            <a:off x="6573391" y="3832349"/>
            <a:ext cx="396044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D68FCFD-D322-00BB-6F50-4929C6B7625C}"/>
              </a:ext>
            </a:extLst>
          </p:cNvPr>
          <p:cNvSpPr>
            <a:spLocks noGrp="1"/>
          </p:cNvSpPr>
          <p:nvPr>
            <p:ph type="sldNum" sz="quarter" idx="12"/>
          </p:nvPr>
        </p:nvSpPr>
        <p:spPr/>
        <p:txBody>
          <a:bodyPr/>
          <a:lstStyle/>
          <a:p>
            <a:fld id="{3E01EE5D-26FB-46D5-A381-ECFB35BF1D34}"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sp>
        <p:nvSpPr>
          <p:cNvPr id="31" name="TextBox 8"/>
          <p:cNvSpPr txBox="1"/>
          <p:nvPr/>
        </p:nvSpPr>
        <p:spPr>
          <a:xfrm>
            <a:off x="1036638" y="63285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EXTENSION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3" name="TextBox 8">
            <a:extLst>
              <a:ext uri="{FF2B5EF4-FFF2-40B4-BE49-F238E27FC236}">
                <a16:creationId xmlns:a16="http://schemas.microsoft.com/office/drawing/2014/main" id="{6B95F36D-3E47-6DDF-D6EA-AE6B7C16996C}"/>
              </a:ext>
            </a:extLst>
          </p:cNvPr>
          <p:cNvSpPr txBox="1"/>
          <p:nvPr/>
        </p:nvSpPr>
        <p:spPr>
          <a:xfrm>
            <a:off x="868883" y="1456085"/>
            <a:ext cx="10036621"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Two possible directions of extension:</a:t>
            </a:r>
          </a:p>
        </p:txBody>
      </p:sp>
      <p:sp>
        <p:nvSpPr>
          <p:cNvPr id="4" name="Slide Number Placeholder 3">
            <a:extLst>
              <a:ext uri="{FF2B5EF4-FFF2-40B4-BE49-F238E27FC236}">
                <a16:creationId xmlns:a16="http://schemas.microsoft.com/office/drawing/2014/main" id="{1A69021B-5425-5DFE-6AF7-62C12F74DE4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grpSp>
        <p:nvGrpSpPr>
          <p:cNvPr id="14" name="Group 13">
            <a:extLst>
              <a:ext uri="{FF2B5EF4-FFF2-40B4-BE49-F238E27FC236}">
                <a16:creationId xmlns:a16="http://schemas.microsoft.com/office/drawing/2014/main" id="{A372B184-D5EA-7523-16E6-72F60C4E5691}"/>
              </a:ext>
            </a:extLst>
          </p:cNvPr>
          <p:cNvGrpSpPr/>
          <p:nvPr/>
        </p:nvGrpSpPr>
        <p:grpSpPr>
          <a:xfrm>
            <a:off x="1316807" y="2678602"/>
            <a:ext cx="9588696" cy="1080120"/>
            <a:chOff x="1316807" y="2678602"/>
            <a:chExt cx="9588696" cy="1080120"/>
          </a:xfrm>
        </p:grpSpPr>
        <p:grpSp>
          <p:nvGrpSpPr>
            <p:cNvPr id="7" name="Group 6">
              <a:extLst>
                <a:ext uri="{FF2B5EF4-FFF2-40B4-BE49-F238E27FC236}">
                  <a16:creationId xmlns:a16="http://schemas.microsoft.com/office/drawing/2014/main" id="{74527F8A-18BF-78EB-20D1-995B741F0712}"/>
                </a:ext>
              </a:extLst>
            </p:cNvPr>
            <p:cNvGrpSpPr/>
            <p:nvPr/>
          </p:nvGrpSpPr>
          <p:grpSpPr>
            <a:xfrm>
              <a:off x="1316807" y="2678602"/>
              <a:ext cx="9588696" cy="1080120"/>
              <a:chOff x="1316807" y="2420880"/>
              <a:chExt cx="9588696" cy="1080120"/>
            </a:xfrm>
          </p:grpSpPr>
          <p:sp>
            <p:nvSpPr>
              <p:cNvPr id="6" name="Alternate Process 5">
                <a:extLst>
                  <a:ext uri="{FF2B5EF4-FFF2-40B4-BE49-F238E27FC236}">
                    <a16:creationId xmlns:a16="http://schemas.microsoft.com/office/drawing/2014/main" id="{D937E869-6C27-C8E4-E4A8-4747F81A9BCE}"/>
                  </a:ext>
                </a:extLst>
              </p:cNvPr>
              <p:cNvSpPr/>
              <p:nvPr/>
            </p:nvSpPr>
            <p:spPr>
              <a:xfrm>
                <a:off x="1820862" y="2420880"/>
                <a:ext cx="9084641" cy="1080120"/>
              </a:xfrm>
              <a:prstGeom prst="flowChartAlternateProcess">
                <a:avLst/>
              </a:prstGeom>
              <a:solidFill>
                <a:srgbClr val="1145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Oval 4">
                <a:extLst>
                  <a:ext uri="{FF2B5EF4-FFF2-40B4-BE49-F238E27FC236}">
                    <a16:creationId xmlns:a16="http://schemas.microsoft.com/office/drawing/2014/main" id="{781D8098-6A5C-F253-9BBE-CF907A306308}"/>
                  </a:ext>
                </a:extLst>
              </p:cNvPr>
              <p:cNvSpPr/>
              <p:nvPr/>
            </p:nvSpPr>
            <p:spPr>
              <a:xfrm>
                <a:off x="1316807" y="2420880"/>
                <a:ext cx="1296144" cy="1080120"/>
              </a:xfrm>
              <a:prstGeom prst="ellipse">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N" sz="5400" b="0" i="0" u="none" strike="noStrike" kern="1200" cap="none" spc="0" normalizeH="0" baseline="0" noProof="0" dirty="0">
                    <a:ln>
                      <a:noFill/>
                    </a:ln>
                    <a:solidFill>
                      <a:prstClr val="white"/>
                    </a:solidFill>
                    <a:effectLst/>
                    <a:uLnTx/>
                    <a:uFillTx/>
                    <a:latin typeface="Calibri"/>
                    <a:ea typeface="+mn-ea"/>
                    <a:cs typeface="+mn-cs"/>
                  </a:rPr>
                  <a:t>1</a:t>
                </a:r>
              </a:p>
            </p:txBody>
          </p:sp>
        </p:grpSp>
        <p:sp>
          <p:nvSpPr>
            <p:cNvPr id="9" name="TextBox 8">
              <a:extLst>
                <a:ext uri="{FF2B5EF4-FFF2-40B4-BE49-F238E27FC236}">
                  <a16:creationId xmlns:a16="http://schemas.microsoft.com/office/drawing/2014/main" id="{B664A4B2-7818-E92E-27EC-79C508A7F4CC}"/>
                </a:ext>
              </a:extLst>
            </p:cNvPr>
            <p:cNvSpPr txBox="1"/>
            <p:nvPr/>
          </p:nvSpPr>
          <p:spPr>
            <a:xfrm>
              <a:off x="2808123" y="2975813"/>
              <a:ext cx="6598508" cy="52322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sym typeface="Arial" panose="020B0604020202020204"/>
                </a:rPr>
                <a:t>Apply </a:t>
              </a:r>
              <a:r>
                <a:rPr kumimoji="0" lang="en-US" altLang="zh-CN" sz="2800" b="0" i="0" u="none" strike="noStrike" kern="1200" cap="none" spc="0" normalizeH="0" baseline="0" noProof="0" dirty="0" err="1">
                  <a:ln>
                    <a:noFill/>
                  </a:ln>
                  <a:solidFill>
                    <a:prstClr val="white"/>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2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sym typeface="Arial" panose="020B0604020202020204"/>
                </a:rPr>
                <a:t> on CIFAR100 dataset</a:t>
              </a:r>
            </a:p>
          </p:txBody>
        </p:sp>
      </p:grpSp>
      <p:grpSp>
        <p:nvGrpSpPr>
          <p:cNvPr id="15" name="Group 14">
            <a:extLst>
              <a:ext uri="{FF2B5EF4-FFF2-40B4-BE49-F238E27FC236}">
                <a16:creationId xmlns:a16="http://schemas.microsoft.com/office/drawing/2014/main" id="{F2B37D81-3B22-8256-89A1-DF08A8955E64}"/>
              </a:ext>
            </a:extLst>
          </p:cNvPr>
          <p:cNvGrpSpPr/>
          <p:nvPr/>
        </p:nvGrpSpPr>
        <p:grpSpPr>
          <a:xfrm>
            <a:off x="1310943" y="4280108"/>
            <a:ext cx="9588696" cy="1080120"/>
            <a:chOff x="1310943" y="4280108"/>
            <a:chExt cx="9588696" cy="1080120"/>
          </a:xfrm>
        </p:grpSpPr>
        <p:grpSp>
          <p:nvGrpSpPr>
            <p:cNvPr id="10" name="Group 9">
              <a:extLst>
                <a:ext uri="{FF2B5EF4-FFF2-40B4-BE49-F238E27FC236}">
                  <a16:creationId xmlns:a16="http://schemas.microsoft.com/office/drawing/2014/main" id="{6C58BC3C-71B0-E6BD-3FAD-2C3874621F04}"/>
                </a:ext>
              </a:extLst>
            </p:cNvPr>
            <p:cNvGrpSpPr/>
            <p:nvPr/>
          </p:nvGrpSpPr>
          <p:grpSpPr>
            <a:xfrm>
              <a:off x="1310943" y="4280108"/>
              <a:ext cx="9588696" cy="1080120"/>
              <a:chOff x="1316807" y="2420880"/>
              <a:chExt cx="9588696" cy="1080120"/>
            </a:xfrm>
          </p:grpSpPr>
          <p:sp>
            <p:nvSpPr>
              <p:cNvPr id="11" name="Alternate Process 10">
                <a:extLst>
                  <a:ext uri="{FF2B5EF4-FFF2-40B4-BE49-F238E27FC236}">
                    <a16:creationId xmlns:a16="http://schemas.microsoft.com/office/drawing/2014/main" id="{4C9ABEE9-3704-D20C-510A-0BC720803FE3}"/>
                  </a:ext>
                </a:extLst>
              </p:cNvPr>
              <p:cNvSpPr/>
              <p:nvPr/>
            </p:nvSpPr>
            <p:spPr>
              <a:xfrm>
                <a:off x="1820862" y="2420880"/>
                <a:ext cx="9084641" cy="1080120"/>
              </a:xfrm>
              <a:prstGeom prst="flowChartAlternateProcess">
                <a:avLst/>
              </a:prstGeom>
              <a:solidFill>
                <a:srgbClr val="1145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FE8E670A-5C51-4E76-10E3-8BB6B07075BC}"/>
                  </a:ext>
                </a:extLst>
              </p:cNvPr>
              <p:cNvSpPr/>
              <p:nvPr/>
            </p:nvSpPr>
            <p:spPr>
              <a:xfrm>
                <a:off x="1316807" y="2420880"/>
                <a:ext cx="1296144" cy="1080120"/>
              </a:xfrm>
              <a:prstGeom prst="ellipse">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N" sz="5400" b="0" i="0" u="none" strike="noStrike" kern="1200" cap="none" spc="0" normalizeH="0" baseline="0" noProof="0" dirty="0">
                    <a:ln>
                      <a:noFill/>
                    </a:ln>
                    <a:solidFill>
                      <a:prstClr val="white"/>
                    </a:solidFill>
                    <a:effectLst/>
                    <a:uLnTx/>
                    <a:uFillTx/>
                    <a:latin typeface="Calibri"/>
                    <a:ea typeface="+mn-ea"/>
                    <a:cs typeface="+mn-cs"/>
                  </a:rPr>
                  <a:t>2</a:t>
                </a:r>
              </a:p>
            </p:txBody>
          </p:sp>
        </p:grpSp>
        <p:sp>
          <p:nvSpPr>
            <p:cNvPr id="13" name="TextBox 12">
              <a:extLst>
                <a:ext uri="{FF2B5EF4-FFF2-40B4-BE49-F238E27FC236}">
                  <a16:creationId xmlns:a16="http://schemas.microsoft.com/office/drawing/2014/main" id="{95617EB1-0F45-808C-FFB9-7C75D39A04A4}"/>
                </a:ext>
              </a:extLst>
            </p:cNvPr>
            <p:cNvSpPr txBox="1"/>
            <p:nvPr/>
          </p:nvSpPr>
          <p:spPr>
            <a:xfrm>
              <a:off x="2802259" y="4577319"/>
              <a:ext cx="6598508" cy="52322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sym typeface="Arial" panose="020B0604020202020204"/>
                </a:rPr>
                <a:t>Improve the </a:t>
              </a:r>
              <a:r>
                <a:rPr kumimoji="0" lang="en-US" altLang="zh-CN" sz="2800" b="0" i="0" u="none" strike="noStrike" kern="1200" cap="none" spc="0" normalizeH="0" baseline="0" noProof="0" dirty="0" err="1">
                  <a:ln>
                    <a:noFill/>
                  </a:ln>
                  <a:solidFill>
                    <a:prstClr val="white"/>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2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sym typeface="Arial" panose="020B0604020202020204"/>
                </a:rPr>
                <a:t> Architecture</a:t>
              </a:r>
            </a:p>
          </p:txBody>
        </p:sp>
      </p:grpSp>
    </p:spTree>
    <p:extLst>
      <p:ext uri="{BB962C8B-B14F-4D97-AF65-F5344CB8AC3E}">
        <p14:creationId xmlns:p14="http://schemas.microsoft.com/office/powerpoint/2010/main" val="67384537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D960F74-2C3D-C365-BC44-71984506309A}"/>
              </a:ext>
            </a:extLst>
          </p:cNvPr>
          <p:cNvSpPr/>
          <p:nvPr/>
        </p:nvSpPr>
        <p:spPr>
          <a:xfrm>
            <a:off x="740743" y="3001789"/>
            <a:ext cx="4968552" cy="3703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TextBox 8"/>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EXTENSION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32" name="TextBox 8"/>
          <p:cNvSpPr txBox="1"/>
          <p:nvPr/>
        </p:nvSpPr>
        <p:spPr>
          <a:xfrm>
            <a:off x="857249" y="736005"/>
            <a:ext cx="5068069"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First part: Apply </a:t>
            </a:r>
            <a:r>
              <a:rPr kumimoji="0" lang="en-US" altLang="zh-CN" sz="1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on CIFAR100 Dataset</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2" name="TextBox 8">
            <a:extLst>
              <a:ext uri="{FF2B5EF4-FFF2-40B4-BE49-F238E27FC236}">
                <a16:creationId xmlns:a16="http://schemas.microsoft.com/office/drawing/2014/main" id="{F54B3223-038F-93B2-0E2C-5CD6A03582AD}"/>
              </a:ext>
            </a:extLst>
          </p:cNvPr>
          <p:cNvSpPr txBox="1"/>
          <p:nvPr/>
        </p:nvSpPr>
        <p:spPr>
          <a:xfrm>
            <a:off x="857249" y="1087423"/>
            <a:ext cx="9100518" cy="1039515"/>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Compare between </a:t>
            </a:r>
            <a:r>
              <a:rPr kumimoji="0" lang="en-US" altLang="zh-CN"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and the CNN given in our lecture on CIFAR100 Dataset.</a:t>
            </a:r>
          </a:p>
        </p:txBody>
      </p:sp>
      <p:sp>
        <p:nvSpPr>
          <p:cNvPr id="4" name="Slide Number Placeholder 3">
            <a:extLst>
              <a:ext uri="{FF2B5EF4-FFF2-40B4-BE49-F238E27FC236}">
                <a16:creationId xmlns:a16="http://schemas.microsoft.com/office/drawing/2014/main" id="{DB8EBF16-4F07-A6B1-9CE6-07A9B4A1D27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pic>
        <p:nvPicPr>
          <p:cNvPr id="6" name="Picture 4">
            <a:extLst>
              <a:ext uri="{FF2B5EF4-FFF2-40B4-BE49-F238E27FC236}">
                <a16:creationId xmlns:a16="http://schemas.microsoft.com/office/drawing/2014/main" id="{E4C685FE-EAAD-8B3E-4D49-9A44E326E175}"/>
              </a:ext>
            </a:extLst>
          </p:cNvPr>
          <p:cNvPicPr>
            <a:picLocks noChangeAspect="1"/>
          </p:cNvPicPr>
          <p:nvPr/>
        </p:nvPicPr>
        <p:blipFill rotWithShape="1">
          <a:blip r:embed="rId4"/>
          <a:srcRect b="2791"/>
          <a:stretch/>
        </p:blipFill>
        <p:spPr>
          <a:xfrm>
            <a:off x="6025818" y="3016421"/>
            <a:ext cx="6082797" cy="3585317"/>
          </a:xfrm>
          <a:prstGeom prst="rect">
            <a:avLst/>
          </a:prstGeom>
        </p:spPr>
      </p:pic>
      <p:graphicFrame>
        <p:nvGraphicFramePr>
          <p:cNvPr id="7" name="Chart 6">
            <a:extLst>
              <a:ext uri="{FF2B5EF4-FFF2-40B4-BE49-F238E27FC236}">
                <a16:creationId xmlns:a16="http://schemas.microsoft.com/office/drawing/2014/main" id="{F3F8A4DB-4231-C606-79EF-8D2C8792922D}"/>
              </a:ext>
            </a:extLst>
          </p:cNvPr>
          <p:cNvGraphicFramePr>
            <a:graphicFrameLocks/>
          </p:cNvGraphicFramePr>
          <p:nvPr>
            <p:extLst>
              <p:ext uri="{D42A27DB-BD31-4B8C-83A1-F6EECF244321}">
                <p14:modId xmlns:p14="http://schemas.microsoft.com/office/powerpoint/2010/main" val="2429249515"/>
              </p:ext>
            </p:extLst>
          </p:nvPr>
        </p:nvGraphicFramePr>
        <p:xfrm>
          <a:off x="740743" y="2263125"/>
          <a:ext cx="4968552" cy="4441859"/>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8">
            <a:extLst>
              <a:ext uri="{FF2B5EF4-FFF2-40B4-BE49-F238E27FC236}">
                <a16:creationId xmlns:a16="http://schemas.microsoft.com/office/drawing/2014/main" id="{FF70CB9B-D50F-A5C3-7D15-A7A04F988C91}"/>
              </a:ext>
            </a:extLst>
          </p:cNvPr>
          <p:cNvSpPr txBox="1"/>
          <p:nvPr/>
        </p:nvSpPr>
        <p:spPr>
          <a:xfrm>
            <a:off x="7668395" y="2460564"/>
            <a:ext cx="2251322" cy="461665"/>
          </a:xfrm>
          <a:prstGeom prst="rect">
            <a:avLst/>
          </a:prstGeom>
          <a:noFill/>
        </p:spPr>
        <p:txBody>
          <a:bodyPr wrap="none" rtlCol="0">
            <a:spAutoFit/>
          </a:bodyPr>
          <a:lstStyle/>
          <a:p>
            <a:r>
              <a:rPr lang="en-CN" sz="2400" dirty="0"/>
              <a:t>CNN on Cifar100</a:t>
            </a:r>
          </a:p>
        </p:txBody>
      </p:sp>
      <p:sp>
        <p:nvSpPr>
          <p:cNvPr id="9" name="TextBox 8">
            <a:extLst>
              <a:ext uri="{FF2B5EF4-FFF2-40B4-BE49-F238E27FC236}">
                <a16:creationId xmlns:a16="http://schemas.microsoft.com/office/drawing/2014/main" id="{7575D6A2-5F27-5632-73F4-8DD9436D7E96}"/>
              </a:ext>
            </a:extLst>
          </p:cNvPr>
          <p:cNvSpPr txBox="1"/>
          <p:nvPr/>
        </p:nvSpPr>
        <p:spPr>
          <a:xfrm>
            <a:off x="1952645" y="2460563"/>
            <a:ext cx="3157467" cy="461665"/>
          </a:xfrm>
          <a:prstGeom prst="rect">
            <a:avLst/>
          </a:prstGeom>
          <a:noFill/>
        </p:spPr>
        <p:txBody>
          <a:bodyPr wrap="none" rtlCol="0">
            <a:spAutoFit/>
          </a:bodyPr>
          <a:lstStyle/>
          <a:p>
            <a:r>
              <a:rPr lang="en-US" sz="2400" dirty="0" err="1"/>
              <a:t>EfficientNet</a:t>
            </a:r>
            <a:r>
              <a:rPr lang="en-CN" sz="2400" dirty="0"/>
              <a:t> on Cifar100</a:t>
            </a:r>
          </a:p>
        </p:txBody>
      </p:sp>
    </p:spTree>
    <p:extLst>
      <p:ext uri="{BB962C8B-B14F-4D97-AF65-F5344CB8AC3E}">
        <p14:creationId xmlns:p14="http://schemas.microsoft.com/office/powerpoint/2010/main" val="23365193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31" name="TextBox 8"/>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EXTENSION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3" name="TextBox 8">
            <a:extLst>
              <a:ext uri="{FF2B5EF4-FFF2-40B4-BE49-F238E27FC236}">
                <a16:creationId xmlns:a16="http://schemas.microsoft.com/office/drawing/2014/main" id="{6B95F36D-3E47-6DDF-D6EA-AE6B7C16996C}"/>
              </a:ext>
            </a:extLst>
          </p:cNvPr>
          <p:cNvSpPr txBox="1"/>
          <p:nvPr/>
        </p:nvSpPr>
        <p:spPr>
          <a:xfrm>
            <a:off x="668735" y="1215914"/>
            <a:ext cx="9388550" cy="1292662"/>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Limitations of the </a:t>
            </a:r>
            <a:r>
              <a:rPr kumimoji="0" lang="en-US" altLang="zh-CN" sz="2400" b="0" i="0" u="none" strike="noStrike" kern="1200" cap="none" spc="0" normalizeH="0" baseline="0" noProof="0" dirty="0" err="1">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EfficientNet</a:t>
            </a: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 architecture,</a:t>
            </a: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Training with very large image sizes is slow</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0" lang="en-US" altLang="zh-CN" sz="2400" b="0" i="0" u="none" strike="noStrike" kern="1200" cap="none" spc="0" normalizeH="0" baseline="0" noProof="0" dirty="0" err="1">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Depthwise</a:t>
            </a: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 convolutions are slow in early layers</a:t>
            </a:r>
          </a:p>
        </p:txBody>
      </p:sp>
      <p:pic>
        <p:nvPicPr>
          <p:cNvPr id="1026" name="Picture 2">
            <a:extLst>
              <a:ext uri="{FF2B5EF4-FFF2-40B4-BE49-F238E27FC236}">
                <a16:creationId xmlns:a16="http://schemas.microsoft.com/office/drawing/2014/main" id="{FDB46EEC-94B0-3E1C-2747-8B6AF0FF1AA3}"/>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7152396" y="2851116"/>
            <a:ext cx="4286085" cy="3978690"/>
          </a:xfrm>
          <a:prstGeom prst="rect">
            <a:avLst/>
          </a:prstGeom>
          <a:noFill/>
          <a:ln>
            <a:solidFill>
              <a:srgbClr val="EFEFEE"/>
            </a:solidFill>
          </a:ln>
          <a:effectLst>
            <a:outerShdw dist="50800" sx="1000" sy="1000" algn="ctr" rotWithShape="0">
              <a:srgbClr val="000000"/>
            </a:outerShdw>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E7E14C0-AC9D-2BC1-D42A-7BE8BCFD1E3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2" name="TextBox 8">
            <a:extLst>
              <a:ext uri="{FF2B5EF4-FFF2-40B4-BE49-F238E27FC236}">
                <a16:creationId xmlns:a16="http://schemas.microsoft.com/office/drawing/2014/main" id="{DB7387F1-2F86-A0A4-0CEE-8ECD0D81EFA4}"/>
              </a:ext>
            </a:extLst>
          </p:cNvPr>
          <p:cNvSpPr txBox="1"/>
          <p:nvPr/>
        </p:nvSpPr>
        <p:spPr>
          <a:xfrm>
            <a:off x="857249" y="736005"/>
            <a:ext cx="5068069"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Second part: Improve </a:t>
            </a:r>
            <a:r>
              <a:rPr kumimoji="0" lang="en-US" altLang="zh-CN" sz="1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Architecture </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矩形 5">
            <a:extLst>
              <a:ext uri="{FF2B5EF4-FFF2-40B4-BE49-F238E27FC236}">
                <a16:creationId xmlns:a16="http://schemas.microsoft.com/office/drawing/2014/main" id="{D84294BE-B50A-D8B1-CD7B-414B4C2E3B09}"/>
              </a:ext>
            </a:extLst>
          </p:cNvPr>
          <p:cNvSpPr/>
          <p:nvPr/>
        </p:nvSpPr>
        <p:spPr>
          <a:xfrm>
            <a:off x="7272148" y="4765106"/>
            <a:ext cx="1440160" cy="1584176"/>
          </a:xfrm>
          <a:prstGeom prst="rect">
            <a:avLst/>
          </a:prstGeom>
          <a:solidFill>
            <a:schemeClr val="accent1">
              <a:alpha val="4656"/>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8" name="直线箭头连接符 7">
            <a:extLst>
              <a:ext uri="{FF2B5EF4-FFF2-40B4-BE49-F238E27FC236}">
                <a16:creationId xmlns:a16="http://schemas.microsoft.com/office/drawing/2014/main" id="{8FB84741-F13C-1420-CBC9-1A4D248328B3}"/>
              </a:ext>
            </a:extLst>
          </p:cNvPr>
          <p:cNvCxnSpPr>
            <a:cxnSpLocks/>
          </p:cNvCxnSpPr>
          <p:nvPr/>
        </p:nvCxnSpPr>
        <p:spPr>
          <a:xfrm>
            <a:off x="5706355" y="2773041"/>
            <a:ext cx="1227076" cy="2355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18829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4" name="TextBox 8">
            <a:extLst>
              <a:ext uri="{FF2B5EF4-FFF2-40B4-BE49-F238E27FC236}">
                <a16:creationId xmlns:a16="http://schemas.microsoft.com/office/drawing/2014/main" id="{5551D5FC-2D6A-EB8A-0E0F-BCA5DF1A2098}"/>
              </a:ext>
            </a:extLst>
          </p:cNvPr>
          <p:cNvSpPr txBox="1"/>
          <p:nvPr/>
        </p:nvSpPr>
        <p:spPr>
          <a:xfrm>
            <a:off x="777998" y="1293549"/>
            <a:ext cx="9388550" cy="1477328"/>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Compare between </a:t>
            </a:r>
            <a:r>
              <a:rPr kumimoji="0" lang="en-US" altLang="zh-CN" sz="2400" b="0" i="0" u="none" strike="noStrike" kern="1200" cap="none" spc="0" normalizeH="0" baseline="0" noProof="0" dirty="0" err="1">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EfficientNet</a:t>
            </a: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 and </a:t>
            </a:r>
            <a:r>
              <a:rPr kumimoji="0" lang="en-US" altLang="zh-CN" sz="2400" b="0" i="0" u="none" strike="noStrike" kern="1200" cap="none" spc="0" normalizeH="0" baseline="0" noProof="0" dirty="0" err="1">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EfficientNet</a:t>
            </a: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 V2 with respect to model performance (accuracy) and model efficiency (</a:t>
            </a:r>
            <a:r>
              <a:rPr kumimoji="0" lang="en-US" altLang="zh-CN" sz="2400" b="0" i="0" u="none" strike="noStrike" kern="1200" cap="none" spc="0" normalizeH="0" baseline="0" noProof="0" dirty="0" err="1">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steptime</a:t>
            </a: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
        <p:nvSpPr>
          <p:cNvPr id="3" name="Slide Number Placeholder 2">
            <a:extLst>
              <a:ext uri="{FF2B5EF4-FFF2-40B4-BE49-F238E27FC236}">
                <a16:creationId xmlns:a16="http://schemas.microsoft.com/office/drawing/2014/main" id="{9AA889FD-0649-AB04-7123-FFA8A503BDD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graphicFrame>
        <p:nvGraphicFramePr>
          <p:cNvPr id="7" name="Chart 6">
            <a:extLst>
              <a:ext uri="{FF2B5EF4-FFF2-40B4-BE49-F238E27FC236}">
                <a16:creationId xmlns:a16="http://schemas.microsoft.com/office/drawing/2014/main" id="{BBB8FC4A-49CB-B315-AEE9-CCFC6BC6BDCA}"/>
              </a:ext>
            </a:extLst>
          </p:cNvPr>
          <p:cNvGraphicFramePr>
            <a:graphicFrameLocks/>
          </p:cNvGraphicFramePr>
          <p:nvPr>
            <p:extLst>
              <p:ext uri="{D42A27DB-BD31-4B8C-83A1-F6EECF244321}">
                <p14:modId xmlns:p14="http://schemas.microsoft.com/office/powerpoint/2010/main" val="703203731"/>
              </p:ext>
            </p:extLst>
          </p:nvPr>
        </p:nvGraphicFramePr>
        <p:xfrm>
          <a:off x="6492991" y="2534195"/>
          <a:ext cx="5616624" cy="36038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4CD532F8-823D-6D59-31B4-2C6D4CE32A6A}"/>
              </a:ext>
            </a:extLst>
          </p:cNvPr>
          <p:cNvGraphicFramePr>
            <a:graphicFrameLocks/>
          </p:cNvGraphicFramePr>
          <p:nvPr>
            <p:extLst>
              <p:ext uri="{D42A27DB-BD31-4B8C-83A1-F6EECF244321}">
                <p14:modId xmlns:p14="http://schemas.microsoft.com/office/powerpoint/2010/main" val="4135235548"/>
              </p:ext>
            </p:extLst>
          </p:nvPr>
        </p:nvGraphicFramePr>
        <p:xfrm>
          <a:off x="605759" y="2534195"/>
          <a:ext cx="5760000" cy="360000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8">
            <a:extLst>
              <a:ext uri="{FF2B5EF4-FFF2-40B4-BE49-F238E27FC236}">
                <a16:creationId xmlns:a16="http://schemas.microsoft.com/office/drawing/2014/main" id="{E1646FBB-D7E7-0572-693D-5131DEB2D603}"/>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 EXTENSION</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6" name="TextBox 8">
            <a:extLst>
              <a:ext uri="{FF2B5EF4-FFF2-40B4-BE49-F238E27FC236}">
                <a16:creationId xmlns:a16="http://schemas.microsoft.com/office/drawing/2014/main" id="{657DD148-5E5B-540F-3ED9-0BF0DB953544}"/>
              </a:ext>
            </a:extLst>
          </p:cNvPr>
          <p:cNvSpPr txBox="1"/>
          <p:nvPr/>
        </p:nvSpPr>
        <p:spPr>
          <a:xfrm>
            <a:off x="857249" y="736005"/>
            <a:ext cx="5068069" cy="215444"/>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Second part: Improve </a:t>
            </a:r>
            <a:r>
              <a:rPr kumimoji="0" lang="en-US" altLang="zh-CN" sz="1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EfficientNet</a:t>
            </a:r>
            <a:r>
              <a:rPr kumimoji="0" lang="en-US" altLang="zh-CN" sz="1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Architecture </a:t>
            </a:r>
            <a:endParaRPr kumimoji="0" lang="zh-CN" altLang="en-US" sz="18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Tree>
    <p:extLst>
      <p:ext uri="{BB962C8B-B14F-4D97-AF65-F5344CB8AC3E}">
        <p14:creationId xmlns:p14="http://schemas.microsoft.com/office/powerpoint/2010/main" val="170192915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285995" y="0"/>
            <a:ext cx="7232650" cy="7232650"/>
          </a:xfrm>
          <a:prstGeom prst="rect">
            <a:avLst/>
          </a:prstGeom>
        </p:spPr>
      </p:pic>
      <p:sp>
        <p:nvSpPr>
          <p:cNvPr id="14" name="MH_Entry_1"/>
          <p:cNvSpPr/>
          <p:nvPr>
            <p:custDataLst>
              <p:tags r:id="rId1"/>
            </p:custDataLst>
          </p:nvPr>
        </p:nvSpPr>
        <p:spPr>
          <a:xfrm>
            <a:off x="6466578" y="3104227"/>
            <a:ext cx="360040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FFD579"/>
                </a:solidFill>
                <a:effectLst/>
                <a:uLnTx/>
                <a:uFillTx/>
                <a:latin typeface="Arial" panose="020B0604020202020204"/>
                <a:ea typeface="微软雅黑" panose="020B0503020204020204" pitchFamily="34" charset="-122"/>
                <a:cs typeface="+mn-cs"/>
                <a:sym typeface="Arial" panose="020B0604020202020204"/>
              </a:rPr>
              <a:t>CONCLUSION</a:t>
            </a:r>
            <a:endParaRPr kumimoji="0" lang="zh-CN" altLang="en-US" sz="1800" b="1" i="0" u="none" strike="noStrike" kern="1200" cap="none" spc="0" normalizeH="0" baseline="0" noProof="0" dirty="0">
              <a:ln>
                <a:noFill/>
              </a:ln>
              <a:solidFill>
                <a:srgbClr val="FFD579"/>
              </a:solidFill>
              <a:effectLst/>
              <a:uLnTx/>
              <a:uFillTx/>
              <a:latin typeface="Arial" panose="020B0604020202020204"/>
              <a:ea typeface="微软雅黑" panose="020B0503020204020204" pitchFamily="34" charset="-122"/>
              <a:cs typeface="+mn-cs"/>
              <a:sym typeface="Arial" panose="020B0604020202020204"/>
            </a:endParaRPr>
          </a:p>
        </p:txBody>
      </p:sp>
      <p:sp>
        <p:nvSpPr>
          <p:cNvPr id="19" name="文本框 18"/>
          <p:cNvSpPr txBox="1"/>
          <p:nvPr/>
        </p:nvSpPr>
        <p:spPr>
          <a:xfrm>
            <a:off x="2252911" y="1384077"/>
            <a:ext cx="1888659" cy="37702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3900" b="0" i="0" u="none" strike="noStrike" kern="1200" cap="none" spc="0" normalizeH="0" baseline="0" noProof="0" dirty="0">
                <a:ln>
                  <a:noFill/>
                </a:ln>
                <a:solidFill>
                  <a:srgbClr val="FFD579"/>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rPr>
              <a:t>5</a:t>
            </a:r>
            <a:endParaRPr kumimoji="0" lang="zh-CN" altLang="en-US" sz="23900" b="0" i="0" u="none" strike="noStrike" kern="1200" cap="none" spc="0" normalizeH="0" baseline="0" noProof="0" dirty="0">
              <a:ln>
                <a:noFill/>
              </a:ln>
              <a:solidFill>
                <a:srgbClr val="FFD579"/>
              </a:solidFill>
              <a:effectLst/>
              <a:uLnTx/>
              <a:uFillTx/>
              <a:latin typeface="Arial" panose="020B0604020202020204"/>
              <a:ea typeface="微软雅黑" panose="020B0503020204020204" pitchFamily="34" charset="-122"/>
              <a:cs typeface="CordiaUPC" panose="020B0304020202020204" pitchFamily="34" charset="-34"/>
              <a:sym typeface="Arial" panose="020B0604020202020204"/>
            </a:endParaRPr>
          </a:p>
        </p:txBody>
      </p:sp>
      <p:cxnSp>
        <p:nvCxnSpPr>
          <p:cNvPr id="20" name="直接连接符 19"/>
          <p:cNvCxnSpPr>
            <a:cxnSpLocks/>
          </p:cNvCxnSpPr>
          <p:nvPr/>
        </p:nvCxnSpPr>
        <p:spPr>
          <a:xfrm>
            <a:off x="6573391" y="3832349"/>
            <a:ext cx="3960440" cy="0"/>
          </a:xfrm>
          <a:prstGeom prst="line">
            <a:avLst/>
          </a:prstGeom>
          <a:ln>
            <a:solidFill>
              <a:srgbClr val="B086B8"/>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69C506C-2460-7AAF-F703-0F53FDE313B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0202521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EEFEE"/>
        </a:soli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3" name="Slide Number Placeholder 2">
            <a:extLst>
              <a:ext uri="{FF2B5EF4-FFF2-40B4-BE49-F238E27FC236}">
                <a16:creationId xmlns:a16="http://schemas.microsoft.com/office/drawing/2014/main" id="{3FDB1095-E29B-699A-F678-1AF5D0CEB3B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2" name="TextBox 8">
            <a:extLst>
              <a:ext uri="{FF2B5EF4-FFF2-40B4-BE49-F238E27FC236}">
                <a16:creationId xmlns:a16="http://schemas.microsoft.com/office/drawing/2014/main" id="{C69BD6D1-6ADB-9DBB-7FE3-563001164B19}"/>
              </a:ext>
            </a:extLst>
          </p:cNvPr>
          <p:cNvSpPr txBox="1"/>
          <p:nvPr/>
        </p:nvSpPr>
        <p:spPr>
          <a:xfrm>
            <a:off x="980220" y="492212"/>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SUMMARY</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7" name="MH_Title_1">
            <a:extLst>
              <a:ext uri="{FF2B5EF4-FFF2-40B4-BE49-F238E27FC236}">
                <a16:creationId xmlns:a16="http://schemas.microsoft.com/office/drawing/2014/main" id="{BC5AD2AA-5921-DCEC-E492-36BF6EC44E54}"/>
              </a:ext>
            </a:extLst>
          </p:cNvPr>
          <p:cNvSpPr>
            <a:spLocks noChangeArrowheads="1"/>
          </p:cNvSpPr>
          <p:nvPr/>
        </p:nvSpPr>
        <p:spPr bwMode="auto">
          <a:xfrm>
            <a:off x="517723" y="2420723"/>
            <a:ext cx="1872208" cy="1728192"/>
          </a:xfrm>
          <a:prstGeom prst="ellipse">
            <a:avLst/>
          </a:prstGeom>
          <a:solidFill>
            <a:schemeClr val="accent2"/>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1" hangingPunct="1">
              <a:lnSpc>
                <a:spcPct val="12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srgbClr val="FFFFFF"/>
                </a:solidFill>
                <a:effectLst/>
                <a:uLnTx/>
                <a:uFillTx/>
                <a:latin typeface="Arial" panose="020B0604020202020204"/>
                <a:ea typeface="微软雅黑" panose="020B0503020204020204" pitchFamily="34" charset="-122"/>
                <a:cs typeface="+mn-ea"/>
                <a:sym typeface="Arial" panose="020B0604020202020204"/>
              </a:rPr>
              <a:t>ResNet</a:t>
            </a:r>
            <a:endParaRPr kumimoji="0" lang="zh-CN" altLang="en-US" sz="28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Arial" panose="020B0604020202020204"/>
            </a:endParaRPr>
          </a:p>
        </p:txBody>
      </p:sp>
      <p:grpSp>
        <p:nvGrpSpPr>
          <p:cNvPr id="50" name="Group 49">
            <a:extLst>
              <a:ext uri="{FF2B5EF4-FFF2-40B4-BE49-F238E27FC236}">
                <a16:creationId xmlns:a16="http://schemas.microsoft.com/office/drawing/2014/main" id="{61640B29-07FC-D514-F186-BF5F757929AF}"/>
              </a:ext>
            </a:extLst>
          </p:cNvPr>
          <p:cNvGrpSpPr/>
          <p:nvPr/>
        </p:nvGrpSpPr>
        <p:grpSpPr>
          <a:xfrm>
            <a:off x="2356162" y="2755661"/>
            <a:ext cx="2281394" cy="1017404"/>
            <a:chOff x="2430607" y="2943151"/>
            <a:chExt cx="2281394" cy="1017404"/>
          </a:xfrm>
        </p:grpSpPr>
        <p:cxnSp>
          <p:nvCxnSpPr>
            <p:cNvPr id="9" name="Straight Arrow Connector 8">
              <a:extLst>
                <a:ext uri="{FF2B5EF4-FFF2-40B4-BE49-F238E27FC236}">
                  <a16:creationId xmlns:a16="http://schemas.microsoft.com/office/drawing/2014/main" id="{9A686FD6-E60F-6441-04CE-295F69F48357}"/>
                </a:ext>
              </a:extLst>
            </p:cNvPr>
            <p:cNvCxnSpPr>
              <a:cxnSpLocks/>
            </p:cNvCxnSpPr>
            <p:nvPr/>
          </p:nvCxnSpPr>
          <p:spPr>
            <a:xfrm flipV="1">
              <a:off x="2464376" y="3460117"/>
              <a:ext cx="2163573" cy="8999"/>
            </a:xfrm>
            <a:prstGeom prst="straightConnector1">
              <a:avLst/>
            </a:prstGeom>
            <a:ln w="3810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80EBFA08-ABE3-F453-1CC9-6DD0231CD293}"/>
                </a:ext>
              </a:extLst>
            </p:cNvPr>
            <p:cNvSpPr txBox="1"/>
            <p:nvPr/>
          </p:nvSpPr>
          <p:spPr>
            <a:xfrm>
              <a:off x="2725816" y="2943151"/>
              <a:ext cx="169097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How to improve</a:t>
              </a:r>
            </a:p>
          </p:txBody>
        </p:sp>
        <p:sp>
          <p:nvSpPr>
            <p:cNvPr id="11" name="TextBox 10">
              <a:extLst>
                <a:ext uri="{FF2B5EF4-FFF2-40B4-BE49-F238E27FC236}">
                  <a16:creationId xmlns:a16="http://schemas.microsoft.com/office/drawing/2014/main" id="{DC0A26A5-5A63-AA7F-95A0-15B6BF96099B}"/>
                </a:ext>
              </a:extLst>
            </p:cNvPr>
            <p:cNvSpPr txBox="1"/>
            <p:nvPr/>
          </p:nvSpPr>
          <p:spPr>
            <a:xfrm>
              <a:off x="2430607" y="3591223"/>
              <a:ext cx="2281394"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t</a:t>
              </a:r>
              <a:r>
                <a:rPr kumimoji="0" lang="en-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raining performance?</a:t>
              </a:r>
            </a:p>
          </p:txBody>
        </p:sp>
      </p:grpSp>
      <p:sp>
        <p:nvSpPr>
          <p:cNvPr id="46" name="Rounded Rectangle 45">
            <a:extLst>
              <a:ext uri="{FF2B5EF4-FFF2-40B4-BE49-F238E27FC236}">
                <a16:creationId xmlns:a16="http://schemas.microsoft.com/office/drawing/2014/main" id="{FF5E037A-29D5-8386-FBED-C5B774EFC798}"/>
              </a:ext>
            </a:extLst>
          </p:cNvPr>
          <p:cNvSpPr/>
          <p:nvPr/>
        </p:nvSpPr>
        <p:spPr>
          <a:xfrm>
            <a:off x="4553504" y="1979676"/>
            <a:ext cx="2328433" cy="2610286"/>
          </a:xfrm>
          <a:prstGeom prst="round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I</a:t>
            </a:r>
            <a:r>
              <a:rPr kumimoji="0" lang="en-CN" sz="2400" b="0" i="0" u="none" strike="noStrike" kern="1200" cap="none" spc="0" normalizeH="0" baseline="0" noProof="0" dirty="0">
                <a:ln>
                  <a:noFill/>
                </a:ln>
                <a:solidFill>
                  <a:prstClr val="white"/>
                </a:solidFill>
                <a:effectLst/>
                <a:uLnTx/>
                <a:uFillTx/>
                <a:latin typeface="Calibri"/>
                <a:ea typeface="+mn-ea"/>
                <a:cs typeface="+mn-cs"/>
              </a:rPr>
              <a:t>mprove architecture</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C</a:t>
            </a:r>
            <a:r>
              <a:rPr kumimoji="0" lang="en-CN" sz="2400" b="0" i="0" u="none" strike="noStrike" kern="1200" cap="none" spc="0" normalizeH="0" baseline="0" noProof="0" dirty="0">
                <a:ln>
                  <a:noFill/>
                </a:ln>
                <a:solidFill>
                  <a:prstClr val="white"/>
                </a:solidFill>
                <a:effectLst/>
                <a:uLnTx/>
                <a:uFillTx/>
                <a:latin typeface="Calibri"/>
                <a:ea typeface="+mn-ea"/>
                <a:cs typeface="+mn-cs"/>
              </a:rPr>
              <a:t>ompound scaling</a:t>
            </a:r>
          </a:p>
        </p:txBody>
      </p:sp>
      <p:grpSp>
        <p:nvGrpSpPr>
          <p:cNvPr id="52" name="Group 51">
            <a:extLst>
              <a:ext uri="{FF2B5EF4-FFF2-40B4-BE49-F238E27FC236}">
                <a16:creationId xmlns:a16="http://schemas.microsoft.com/office/drawing/2014/main" id="{AADB71D2-5897-59CB-4287-B391E66219F8}"/>
              </a:ext>
            </a:extLst>
          </p:cNvPr>
          <p:cNvGrpSpPr/>
          <p:nvPr/>
        </p:nvGrpSpPr>
        <p:grpSpPr>
          <a:xfrm>
            <a:off x="6881937" y="2778631"/>
            <a:ext cx="2664296" cy="1010537"/>
            <a:chOff x="7221463" y="2966121"/>
            <a:chExt cx="2664296" cy="1010537"/>
          </a:xfrm>
        </p:grpSpPr>
        <p:cxnSp>
          <p:nvCxnSpPr>
            <p:cNvPr id="47" name="Straight Arrow Connector 46">
              <a:extLst>
                <a:ext uri="{FF2B5EF4-FFF2-40B4-BE49-F238E27FC236}">
                  <a16:creationId xmlns:a16="http://schemas.microsoft.com/office/drawing/2014/main" id="{EF92F8D9-1F07-8B70-0CBA-FE62BAEF1DB7}"/>
                </a:ext>
              </a:extLst>
            </p:cNvPr>
            <p:cNvCxnSpPr>
              <a:cxnSpLocks/>
            </p:cNvCxnSpPr>
            <p:nvPr/>
          </p:nvCxnSpPr>
          <p:spPr>
            <a:xfrm>
              <a:off x="7221463" y="3472309"/>
              <a:ext cx="2664296" cy="0"/>
            </a:xfrm>
            <a:prstGeom prst="straightConnector1">
              <a:avLst/>
            </a:prstGeom>
            <a:ln w="38100">
              <a:solidFill>
                <a:schemeClr val="bg2">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62B2398B-8105-4E3D-A2F9-672A21EFDB51}"/>
                </a:ext>
              </a:extLst>
            </p:cNvPr>
            <p:cNvSpPr txBox="1"/>
            <p:nvPr/>
          </p:nvSpPr>
          <p:spPr>
            <a:xfrm>
              <a:off x="7294358" y="2966121"/>
              <a:ext cx="2497992"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Work on other datasets?</a:t>
              </a:r>
            </a:p>
          </p:txBody>
        </p:sp>
        <p:sp>
          <p:nvSpPr>
            <p:cNvPr id="49" name="TextBox 48">
              <a:extLst>
                <a:ext uri="{FF2B5EF4-FFF2-40B4-BE49-F238E27FC236}">
                  <a16:creationId xmlns:a16="http://schemas.microsoft.com/office/drawing/2014/main" id="{3A40E756-0EDD-5E8A-9B75-7538A598ACDD}"/>
                </a:ext>
              </a:extLst>
            </p:cNvPr>
            <p:cNvSpPr txBox="1"/>
            <p:nvPr/>
          </p:nvSpPr>
          <p:spPr>
            <a:xfrm>
              <a:off x="7417629" y="3607326"/>
              <a:ext cx="225145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Other improvements?</a:t>
              </a:r>
              <a:endParaRPr kumimoji="0" lang="en-CN" sz="1800" b="0"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sp>
        <p:nvSpPr>
          <p:cNvPr id="53" name="Rounded Rectangle 52">
            <a:extLst>
              <a:ext uri="{FF2B5EF4-FFF2-40B4-BE49-F238E27FC236}">
                <a16:creationId xmlns:a16="http://schemas.microsoft.com/office/drawing/2014/main" id="{A3F5E94E-CBAC-6656-25DA-BEA4274646E5}"/>
              </a:ext>
            </a:extLst>
          </p:cNvPr>
          <p:cNvSpPr/>
          <p:nvPr/>
        </p:nvSpPr>
        <p:spPr>
          <a:xfrm>
            <a:off x="9525719" y="1979676"/>
            <a:ext cx="2664295" cy="2610286"/>
          </a:xfrm>
          <a:prstGeom prst="roundRect">
            <a:avLst/>
          </a:prstGeom>
          <a:solidFill>
            <a:srgbClr val="B086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a:ln>
                  <a:noFill/>
                </a:ln>
                <a:solidFill>
                  <a:prstClr val="white"/>
                </a:solidFill>
                <a:effectLst/>
                <a:uLnTx/>
                <a:uFillTx/>
                <a:latin typeface="Calibri"/>
                <a:ea typeface="+mn-ea"/>
                <a:cs typeface="+mn-cs"/>
              </a:rPr>
              <a:t>Performance on other datasets</a:t>
            </a:r>
            <a:endParaRPr kumimoji="0" lang="en-CN" sz="2400" b="0" i="0" u="none" strike="noStrike" kern="1200" cap="none" spc="0" normalizeH="0" baseline="0" noProof="0" dirty="0">
              <a:ln>
                <a:noFill/>
              </a:ln>
              <a:solidFill>
                <a:prstClr val="white"/>
              </a:solidFill>
              <a:effectLst/>
              <a:uLnTx/>
              <a:uFillTx/>
              <a:latin typeface="Calibri"/>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sz="2400" b="0" i="0" u="none" strike="noStrike" kern="1200" cap="none" spc="0" normalizeH="0" baseline="0" noProof="0" dirty="0" err="1">
                <a:ln>
                  <a:noFill/>
                </a:ln>
                <a:solidFill>
                  <a:prstClr val="white"/>
                </a:solidFill>
                <a:effectLst/>
                <a:uLnTx/>
                <a:uFillTx/>
                <a:latin typeface="Calibri"/>
                <a:ea typeface="+mn-ea"/>
                <a:cs typeface="+mn-cs"/>
              </a:rPr>
              <a:t>MBConv</a:t>
            </a:r>
            <a:r>
              <a:rPr kumimoji="0" lang="en-US" sz="2400" b="0" i="0" u="none" strike="noStrike" kern="1200" cap="none" spc="0" normalizeH="0" baseline="0" noProof="0" dirty="0">
                <a:ln>
                  <a:noFill/>
                </a:ln>
                <a:solidFill>
                  <a:prstClr val="white"/>
                </a:solidFill>
                <a:effectLst/>
                <a:uLnTx/>
                <a:uFillTx/>
                <a:latin typeface="Calibri"/>
                <a:ea typeface="+mn-ea"/>
                <a:cs typeface="+mn-cs"/>
              </a:rPr>
              <a:t> </a:t>
            </a:r>
            <a:r>
              <a:rPr kumimoji="0" lang="en-US" sz="2400" b="0" i="0" u="none" strike="noStrike" kern="1200" cap="none" spc="0" normalizeH="0" baseline="0" noProof="0" dirty="0">
                <a:ln>
                  <a:noFill/>
                </a:ln>
                <a:solidFill>
                  <a:prstClr val="white"/>
                </a:solidFill>
                <a:effectLst/>
                <a:uLnTx/>
                <a:uFillTx/>
                <a:latin typeface="Calibri"/>
                <a:ea typeface="+mn-ea"/>
                <a:cs typeface="+mn-cs"/>
                <a:sym typeface="Wingdings" pitchFamily="2" charset="2"/>
              </a:rPr>
              <a:t> Fused </a:t>
            </a:r>
            <a:r>
              <a:rPr kumimoji="0" lang="en-US" sz="2400" b="0" i="0" u="none" strike="noStrike" kern="1200" cap="none" spc="0" normalizeH="0" baseline="0" noProof="0" dirty="0" err="1">
                <a:ln>
                  <a:noFill/>
                </a:ln>
                <a:solidFill>
                  <a:prstClr val="white"/>
                </a:solidFill>
                <a:effectLst/>
                <a:uLnTx/>
                <a:uFillTx/>
                <a:latin typeface="Calibri"/>
                <a:ea typeface="+mn-ea"/>
                <a:cs typeface="+mn-cs"/>
                <a:sym typeface="Wingdings" pitchFamily="2" charset="2"/>
              </a:rPr>
              <a:t>MBConv</a:t>
            </a:r>
            <a:endParaRPr kumimoji="0" lang="en-CN" sz="24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804926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dissolve">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dissolve">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6" grpId="0" animBg="1"/>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EEFEE"/>
        </a:soli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3" name="Slide Number Placeholder 2">
            <a:extLst>
              <a:ext uri="{FF2B5EF4-FFF2-40B4-BE49-F238E27FC236}">
                <a16:creationId xmlns:a16="http://schemas.microsoft.com/office/drawing/2014/main" id="{3FDB1095-E29B-699A-F678-1AF5D0CEB3B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2" name="TextBox 8">
            <a:extLst>
              <a:ext uri="{FF2B5EF4-FFF2-40B4-BE49-F238E27FC236}">
                <a16:creationId xmlns:a16="http://schemas.microsoft.com/office/drawing/2014/main" id="{C69BD6D1-6ADB-9DBB-7FE3-563001164B19}"/>
              </a:ext>
            </a:extLst>
          </p:cNvPr>
          <p:cNvSpPr txBox="1"/>
          <p:nvPr/>
        </p:nvSpPr>
        <p:spPr>
          <a:xfrm>
            <a:off x="857249" y="233568"/>
            <a:ext cx="6724253" cy="492443"/>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SUMMARY</a:t>
            </a:r>
            <a:endParaRPr kumimoji="0" lang="zh-CN" altLang="en-US" sz="4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endParaRPr>
          </a:p>
        </p:txBody>
      </p:sp>
      <p:sp>
        <p:nvSpPr>
          <p:cNvPr id="5" name="TextBox 8">
            <a:extLst>
              <a:ext uri="{FF2B5EF4-FFF2-40B4-BE49-F238E27FC236}">
                <a16:creationId xmlns:a16="http://schemas.microsoft.com/office/drawing/2014/main" id="{62153140-C376-FD37-7CC6-5E75BE5A79A3}"/>
              </a:ext>
            </a:extLst>
          </p:cNvPr>
          <p:cNvSpPr txBox="1"/>
          <p:nvPr/>
        </p:nvSpPr>
        <p:spPr>
          <a:xfrm>
            <a:off x="524719" y="952061"/>
            <a:ext cx="9388550" cy="2954655"/>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Dataset: </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mn-cs"/>
                <a:sym typeface="Arial" panose="020B0604020202020204"/>
              </a:rPr>
              <a:t> CIFAR-10 &amp;  CIFAR-100</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Platform: </a:t>
            </a:r>
            <a:r>
              <a:rPr kumimoji="0" lang="en-US" altLang="zh-CN"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Colab</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 with GPU</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Library: </a:t>
            </a:r>
            <a:r>
              <a:rPr kumimoji="0" lang="en-US" altLang="zh-CN" sz="2400" b="0" i="0" u="none" strike="noStrike" kern="1200" cap="none" spc="0" normalizeH="0" baseline="0" noProof="0" dirty="0" err="1">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PyTorch</a:t>
            </a:r>
            <a:r>
              <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 </a:t>
            </a: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400" dirty="0">
                <a:solidFill>
                  <a:srgbClr val="114577"/>
                </a:solidFill>
                <a:latin typeface="Arial" panose="020B0604020202020204"/>
                <a:ea typeface="微软雅黑" panose="020B0503020204020204" pitchFamily="34" charset="-122"/>
                <a:cs typeface="Arial" panose="020B0604020202020204" pitchFamily="34" charset="0"/>
                <a:sym typeface="Arial" panose="020B0604020202020204"/>
              </a:rPr>
              <a:t>Links: </a:t>
            </a:r>
            <a:r>
              <a:rPr lang="en-US" altLang="zh-CN" sz="2400" dirty="0">
                <a:solidFill>
                  <a:srgbClr val="114577"/>
                </a:solidFill>
                <a:latin typeface="Arial" panose="020B0604020202020204"/>
                <a:ea typeface="微软雅黑" panose="020B0503020204020204" pitchFamily="34" charset="-122"/>
                <a:cs typeface="Arial" panose="020B0604020202020204" pitchFamily="34" charset="0"/>
                <a:hlinkClick r:id="rId4">
                  <a:extLst>
                    <a:ext uri="{A12FA001-AC4F-418D-AE19-62706E023703}">
                      <ahyp:hlinkClr xmlns:ahyp="http://schemas.microsoft.com/office/drawing/2018/hyperlinkcolor" val="tx"/>
                    </a:ext>
                  </a:extLst>
                </a:hlinkClick>
              </a:rPr>
              <a:t>https://github.com/SizheYang512/DSA5204-2023-Group22</a:t>
            </a:r>
            <a:endParaRPr lang="en-US" altLang="zh-CN" sz="2400" dirty="0">
              <a:solidFill>
                <a:srgbClr val="114577"/>
              </a:solidFill>
              <a:latin typeface="Arial" panose="020B0604020202020204"/>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
        <p:nvSpPr>
          <p:cNvPr id="6" name="TextBox 8">
            <a:extLst>
              <a:ext uri="{FF2B5EF4-FFF2-40B4-BE49-F238E27FC236}">
                <a16:creationId xmlns:a16="http://schemas.microsoft.com/office/drawing/2014/main" id="{05DEA4BB-10CB-8F00-44BD-B8D9A3DF84FD}"/>
              </a:ext>
            </a:extLst>
          </p:cNvPr>
          <p:cNvSpPr txBox="1"/>
          <p:nvPr/>
        </p:nvSpPr>
        <p:spPr>
          <a:xfrm>
            <a:off x="524719" y="3389268"/>
            <a:ext cx="9388550" cy="5170646"/>
          </a:xfrm>
          <a:prstGeom prst="rect">
            <a:avLst/>
          </a:prstGeom>
          <a:noFill/>
        </p:spPr>
        <p:txBody>
          <a:bodyPr wrap="squar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Reference (paper and code):</a:t>
            </a: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0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rPr>
              <a:t>ResNet, </a:t>
            </a:r>
            <a:r>
              <a:rPr kumimoji="0" lang="en-US" altLang="zh-CN" sz="20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hlinkClick r:id="rId5">
                  <a:extLst>
                    <a:ext uri="{A12FA001-AC4F-418D-AE19-62706E023703}">
                      <ahyp:hlinkClr xmlns:ahyp="http://schemas.microsoft.com/office/drawing/2018/hyperlinkcolor" val="tx"/>
                    </a:ext>
                  </a:extLst>
                </a:hlinkClick>
              </a:rPr>
              <a:t>https://arxiv.org/abs/1512.03385</a:t>
            </a:r>
            <a:endParaRPr kumimoji="0" lang="en-US" altLang="zh-CN" sz="20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EfficientNet, </a:t>
            </a: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hlinkClick r:id="rId6">
                  <a:extLst>
                    <a:ext uri="{A12FA001-AC4F-418D-AE19-62706E023703}">
                      <ahyp:hlinkClr xmlns:ahyp="http://schemas.microsoft.com/office/drawing/2018/hyperlinkcolor" val="tx"/>
                    </a:ext>
                  </a:extLst>
                </a:hlinkClick>
              </a:rPr>
              <a:t>https://arxiv.org/abs/1905.11946</a:t>
            </a:r>
            <a:endPar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EfficientNet V2, </a:t>
            </a: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hlinkClick r:id="rId7">
                  <a:extLst>
                    <a:ext uri="{A12FA001-AC4F-418D-AE19-62706E023703}">
                      <ahyp:hlinkClr xmlns:ahyp="http://schemas.microsoft.com/office/drawing/2018/hyperlinkcolor" val="tx"/>
                    </a:ext>
                  </a:extLst>
                </a:hlinkClick>
              </a:rPr>
              <a:t>https://arxiv.org/abs/2104.00298</a:t>
            </a:r>
            <a:endPar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Code: </a:t>
            </a: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hlinkClick r:id="rId8">
                  <a:extLst>
                    <a:ext uri="{A12FA001-AC4F-418D-AE19-62706E023703}">
                      <ahyp:hlinkClr xmlns:ahyp="http://schemas.microsoft.com/office/drawing/2018/hyperlinkcolor" val="tx"/>
                    </a:ext>
                  </a:extLst>
                </a:hlinkClick>
              </a:rPr>
              <a:t>https://github.com/qubvel/efficientnet</a:t>
            </a:r>
            <a:endPar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Code: </a:t>
            </a:r>
            <a:r>
              <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hlinkClick r:id="rId9">
                  <a:extLst>
                    <a:ext uri="{A12FA001-AC4F-418D-AE19-62706E023703}">
                      <ahyp:hlinkClr xmlns:ahyp="http://schemas.microsoft.com/office/drawing/2018/hyperlinkcolor" val="tx"/>
                    </a:ext>
                  </a:extLst>
                </a:hlinkClick>
              </a:rPr>
              <a:t>https://github.com/WZMIAOMIAO/deep-learning-for-image- processing/tree/master/pytorch_classification/Test9_efficientNet</a:t>
            </a:r>
            <a:endParaRPr kumimoji="0" lang="en-US" altLang="zh-CN" sz="20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pPr marL="457200" marR="0" lvl="0" indent="-457200" algn="l" defTabSz="914400" rtl="0" eaLnBrk="1" fontAlgn="base" latinLnBrk="0" hangingPunct="1">
              <a:lnSpc>
                <a:spcPct val="150000"/>
              </a:lnSpc>
              <a:spcBef>
                <a:spcPct val="0"/>
              </a:spcBef>
              <a:spcAft>
                <a:spcPct val="0"/>
              </a:spcAft>
              <a:buClrTx/>
              <a:buSzTx/>
              <a:buFontTx/>
              <a:buAutoNum type="arabicPeriod"/>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114577"/>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a:endParaRPr>
          </a:p>
        </p:txBody>
      </p:sp>
    </p:spTree>
    <p:extLst>
      <p:ext uri="{BB962C8B-B14F-4D97-AF65-F5344CB8AC3E}">
        <p14:creationId xmlns:p14="http://schemas.microsoft.com/office/powerpoint/2010/main" val="1763095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pic>
        <p:nvPicPr>
          <p:cNvPr id="164" name="图片 1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24719" y="231949"/>
            <a:ext cx="5254114" cy="5254114"/>
          </a:xfrm>
          <a:prstGeom prst="rect">
            <a:avLst/>
          </a:prstGeom>
        </p:spPr>
      </p:pic>
      <p:sp>
        <p:nvSpPr>
          <p:cNvPr id="165" name="矩形 259"/>
          <p:cNvSpPr>
            <a:spLocks noChangeArrowheads="1"/>
          </p:cNvSpPr>
          <p:nvPr/>
        </p:nvSpPr>
        <p:spPr bwMode="auto">
          <a:xfrm>
            <a:off x="7423220" y="5103196"/>
            <a:ext cx="361466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B086B8"/>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HAVE A NICE DAY!</a:t>
            </a:r>
          </a:p>
        </p:txBody>
      </p:sp>
      <p:sp>
        <p:nvSpPr>
          <p:cNvPr id="166" name="矩形 259"/>
          <p:cNvSpPr>
            <a:spLocks noChangeArrowheads="1"/>
          </p:cNvSpPr>
          <p:nvPr/>
        </p:nvSpPr>
        <p:spPr bwMode="auto">
          <a:xfrm>
            <a:off x="4989215" y="3083141"/>
            <a:ext cx="7750249" cy="176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sz="11500" b="1" i="0" u="none" strike="noStrike" kern="1200" cap="none" spc="0" normalizeH="0" baseline="0" noProof="0" dirty="0">
                <a:ln>
                  <a:noFill/>
                </a:ln>
                <a:solidFill>
                  <a:srgbClr val="11406E"/>
                </a:solidFill>
                <a:effectLst/>
                <a:uLnTx/>
                <a:uFillTx/>
                <a:latin typeface="Arial" panose="020B0604020202020204"/>
                <a:ea typeface="微软雅黑" panose="020B0503020204020204" pitchFamily="34" charset="-122"/>
                <a:cs typeface="Arial" panose="020B0604020202020204" pitchFamily="34" charset="0"/>
                <a:sym typeface="Arial" panose="020B0604020202020204"/>
              </a:rPr>
              <a:t>THANKS</a:t>
            </a:r>
          </a:p>
        </p:txBody>
      </p:sp>
      <p:grpSp>
        <p:nvGrpSpPr>
          <p:cNvPr id="168" name="组合 167"/>
          <p:cNvGrpSpPr/>
          <p:nvPr/>
        </p:nvGrpSpPr>
        <p:grpSpPr>
          <a:xfrm>
            <a:off x="-123353" y="4879061"/>
            <a:ext cx="12982103" cy="393448"/>
            <a:chOff x="-123353" y="4447013"/>
            <a:chExt cx="12982103" cy="393448"/>
          </a:xfrm>
        </p:grpSpPr>
        <p:cxnSp>
          <p:nvCxnSpPr>
            <p:cNvPr id="169" name="直接连接符 168"/>
            <p:cNvCxnSpPr/>
            <p:nvPr/>
          </p:nvCxnSpPr>
          <p:spPr>
            <a:xfrm>
              <a:off x="-123353" y="4447013"/>
              <a:ext cx="2232248" cy="0"/>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108895" y="4447013"/>
              <a:ext cx="0" cy="393448"/>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2108895" y="4840461"/>
              <a:ext cx="144016" cy="0"/>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2252911" y="4447013"/>
              <a:ext cx="0" cy="393448"/>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2252911" y="4447013"/>
              <a:ext cx="144016" cy="0"/>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2396927" y="4447013"/>
              <a:ext cx="0" cy="393448"/>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2396927" y="4840461"/>
              <a:ext cx="144016" cy="0"/>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V="1">
              <a:off x="2540943" y="4447013"/>
              <a:ext cx="0" cy="393448"/>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2540943" y="4447013"/>
              <a:ext cx="10317807" cy="0"/>
            </a:xfrm>
            <a:prstGeom prst="line">
              <a:avLst/>
            </a:prstGeom>
            <a:ln>
              <a:solidFill>
                <a:srgbClr val="11406E"/>
              </a:solidFill>
            </a:ln>
          </p:spPr>
          <p:style>
            <a:lnRef idx="1">
              <a:schemeClr val="accent1"/>
            </a:lnRef>
            <a:fillRef idx="0">
              <a:schemeClr val="accent1"/>
            </a:fillRef>
            <a:effectRef idx="0">
              <a:schemeClr val="accent1"/>
            </a:effectRef>
            <a:fontRef idx="minor">
              <a:schemeClr val="tx1"/>
            </a:fontRef>
          </p:style>
        </p:cxnSp>
      </p:grpSp>
      <p:cxnSp>
        <p:nvCxnSpPr>
          <p:cNvPr id="178" name="直接连接符 177"/>
          <p:cNvCxnSpPr/>
          <p:nvPr/>
        </p:nvCxnSpPr>
        <p:spPr>
          <a:xfrm flipH="1">
            <a:off x="7941543" y="2859006"/>
            <a:ext cx="4917207" cy="0"/>
          </a:xfrm>
          <a:prstGeom prst="line">
            <a:avLst/>
          </a:prstGeom>
          <a:ln>
            <a:solidFill>
              <a:srgbClr val="F58344"/>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6429375" y="2536205"/>
            <a:ext cx="6429376" cy="0"/>
          </a:xfrm>
          <a:prstGeom prst="line">
            <a:avLst/>
          </a:prstGeom>
          <a:ln>
            <a:solidFill>
              <a:srgbClr val="9CC3AE"/>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3837087" y="6208613"/>
            <a:ext cx="9021664" cy="0"/>
          </a:xfrm>
          <a:prstGeom prst="line">
            <a:avLst/>
          </a:prstGeom>
          <a:ln>
            <a:solidFill>
              <a:srgbClr val="B086B8"/>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A669D27-58C2-0673-5F7A-F2C3A7135BA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01EE5D-26FB-46D5-A381-ECFB35BF1D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2914430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FEF"/>
        </a:solidFill>
        <a:effectLst/>
      </p:bgPr>
    </p:bg>
    <p:spTree>
      <p:nvGrpSpPr>
        <p:cNvPr id="1" name=""/>
        <p:cNvGrpSpPr/>
        <p:nvPr/>
      </p:nvGrpSpPr>
      <p:grpSpPr>
        <a:xfrm>
          <a:off x="0" y="0"/>
          <a:ext cx="0" cy="0"/>
          <a:chOff x="0" y="0"/>
          <a:chExt cx="0" cy="0"/>
        </a:xfrm>
      </p:grpSpPr>
      <p:sp>
        <p:nvSpPr>
          <p:cNvPr id="2" name="Shape 1624"/>
          <p:cNvSpPr/>
          <p:nvPr/>
        </p:nvSpPr>
        <p:spPr>
          <a:xfrm>
            <a:off x="956767" y="2488121"/>
            <a:ext cx="9294181" cy="35955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4"/>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3" name="Text Placeholder 3"/>
          <p:cNvSpPr txBox="1"/>
          <p:nvPr/>
        </p:nvSpPr>
        <p:spPr>
          <a:xfrm>
            <a:off x="1074565" y="2400913"/>
            <a:ext cx="2698962" cy="1130053"/>
          </a:xfrm>
          <a:prstGeom prst="rect">
            <a:avLst/>
          </a:prstGeom>
        </p:spPr>
        <p:txBody>
          <a:bodyPr wrap="square" lIns="0" tIns="0" rIns="0" bIns="0" anchor="ct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2800" dirty="0" err="1">
                <a:solidFill>
                  <a:srgbClr val="114577"/>
                </a:solidFill>
                <a:latin typeface="Arial" panose="020B0604020202020204"/>
                <a:ea typeface="微软雅黑" panose="020B0503020204020204" pitchFamily="34" charset="-122"/>
                <a:cs typeface="+mn-ea"/>
              </a:rPr>
              <a:t>AlexNet</a:t>
            </a:r>
            <a:r>
              <a:rPr lang="en-US" sz="2800" dirty="0">
                <a:solidFill>
                  <a:srgbClr val="114577"/>
                </a:solidFill>
                <a:latin typeface="Arial" panose="020B0604020202020204"/>
                <a:ea typeface="微软雅黑" panose="020B0503020204020204" pitchFamily="34" charset="-122"/>
                <a:cs typeface="+mn-ea"/>
              </a:rPr>
              <a:t> (2012)</a:t>
            </a:r>
          </a:p>
          <a:p>
            <a:pPr marL="0" indent="0">
              <a:lnSpc>
                <a:spcPct val="120000"/>
              </a:lnSpc>
              <a:buNone/>
            </a:pPr>
            <a:r>
              <a:rPr lang="en-US" sz="1600" dirty="0">
                <a:solidFill>
                  <a:srgbClr val="114577"/>
                </a:solidFill>
                <a:latin typeface="Arial" panose="020B0604020202020204"/>
                <a:ea typeface="微软雅黑" panose="020B0503020204020204" pitchFamily="34" charset="-122"/>
                <a:cs typeface="+mn-ea"/>
              </a:rPr>
              <a:t>First winner of the ImageNet challenge based on a CNN</a:t>
            </a:r>
            <a:endParaRPr lang="zh-CN" altLang="en-US" sz="1600" dirty="0">
              <a:solidFill>
                <a:srgbClr val="114577"/>
              </a:solidFill>
              <a:latin typeface="Arial" panose="020B0604020202020204"/>
              <a:ea typeface="微软雅黑" panose="020B0503020204020204" pitchFamily="34" charset="-122"/>
              <a:cs typeface="+mn-ea"/>
              <a:sym typeface="Arial" panose="020B0604020202020204"/>
            </a:endParaRPr>
          </a:p>
        </p:txBody>
      </p:sp>
      <p:sp>
        <p:nvSpPr>
          <p:cNvPr id="5" name="Shape 1626"/>
          <p:cNvSpPr/>
          <p:nvPr/>
        </p:nvSpPr>
        <p:spPr>
          <a:xfrm flipV="1">
            <a:off x="2230467" y="3941863"/>
            <a:ext cx="1" cy="1270207"/>
          </a:xfrm>
          <a:prstGeom prst="line">
            <a:avLst/>
          </a:prstGeom>
          <a:ln w="12700">
            <a:solidFill>
              <a:srgbClr val="A6AAA9"/>
            </a:solidFill>
            <a:miter lim="400000"/>
          </a:ln>
        </p:spPr>
        <p:txBody>
          <a:bodyPr lIns="23262" tIns="23262" rIns="23262" bIns="23262" anchor="ctr"/>
          <a:lstStyle/>
          <a:p>
            <a:pPr lvl="0"/>
            <a:endParaRPr sz="1600">
              <a:latin typeface="Arial" panose="020B0604020202020204"/>
              <a:ea typeface="微软雅黑" panose="020B0503020204020204" pitchFamily="34" charset="-122"/>
              <a:cs typeface="+mn-ea"/>
              <a:sym typeface="Arial" panose="020B0604020202020204"/>
            </a:endParaRPr>
          </a:p>
        </p:txBody>
      </p:sp>
      <p:sp>
        <p:nvSpPr>
          <p:cNvPr id="6" name="Shape 1627"/>
          <p:cNvSpPr/>
          <p:nvPr/>
        </p:nvSpPr>
        <p:spPr>
          <a:xfrm>
            <a:off x="3265095" y="4852749"/>
            <a:ext cx="45495" cy="896428"/>
          </a:xfrm>
          <a:prstGeom prst="line">
            <a:avLst/>
          </a:prstGeom>
          <a:ln w="12700">
            <a:solidFill>
              <a:srgbClr val="A6AAA9"/>
            </a:solidFill>
            <a:miter lim="400000"/>
          </a:ln>
        </p:spPr>
        <p:txBody>
          <a:bodyPr lIns="23262" tIns="23262" rIns="23262" bIns="23262" anchor="ctr"/>
          <a:lstStyle/>
          <a:p>
            <a:pPr lvl="0"/>
            <a:endParaRPr sz="1600">
              <a:latin typeface="Arial" panose="020B0604020202020204"/>
              <a:ea typeface="微软雅黑" panose="020B0503020204020204" pitchFamily="34" charset="-122"/>
              <a:cs typeface="+mn-ea"/>
              <a:sym typeface="Arial" panose="020B0604020202020204"/>
            </a:endParaRPr>
          </a:p>
        </p:txBody>
      </p:sp>
      <p:sp>
        <p:nvSpPr>
          <p:cNvPr id="7" name="Shape 1628"/>
          <p:cNvSpPr/>
          <p:nvPr/>
        </p:nvSpPr>
        <p:spPr>
          <a:xfrm flipV="1">
            <a:off x="4685020" y="3616325"/>
            <a:ext cx="1" cy="645616"/>
          </a:xfrm>
          <a:prstGeom prst="line">
            <a:avLst/>
          </a:prstGeom>
          <a:ln w="12700">
            <a:solidFill>
              <a:srgbClr val="A6AAA9"/>
            </a:solidFill>
            <a:miter lim="400000"/>
          </a:ln>
        </p:spPr>
        <p:txBody>
          <a:bodyPr lIns="23262" tIns="23262" rIns="23262" bIns="23262" anchor="ctr"/>
          <a:lstStyle/>
          <a:p>
            <a:pPr lvl="0"/>
            <a:endParaRPr sz="1600">
              <a:latin typeface="Arial" panose="020B0604020202020204"/>
              <a:ea typeface="微软雅黑" panose="020B0503020204020204" pitchFamily="34" charset="-122"/>
              <a:cs typeface="+mn-ea"/>
              <a:sym typeface="Arial" panose="020B0604020202020204"/>
            </a:endParaRPr>
          </a:p>
        </p:txBody>
      </p:sp>
      <p:sp>
        <p:nvSpPr>
          <p:cNvPr id="8" name="Shape 1629"/>
          <p:cNvSpPr/>
          <p:nvPr/>
        </p:nvSpPr>
        <p:spPr>
          <a:xfrm flipV="1">
            <a:off x="6165417" y="3888596"/>
            <a:ext cx="1" cy="1246393"/>
          </a:xfrm>
          <a:prstGeom prst="line">
            <a:avLst/>
          </a:prstGeom>
          <a:ln w="12700">
            <a:solidFill>
              <a:srgbClr val="A6AAA9"/>
            </a:solidFill>
            <a:miter lim="400000"/>
          </a:ln>
        </p:spPr>
        <p:txBody>
          <a:bodyPr lIns="23262" tIns="23262" rIns="23262" bIns="23262" anchor="ctr"/>
          <a:lstStyle/>
          <a:p>
            <a:pPr lvl="0"/>
            <a:endParaRPr sz="1600">
              <a:latin typeface="Arial" panose="020B0604020202020204"/>
              <a:ea typeface="微软雅黑" panose="020B0503020204020204" pitchFamily="34" charset="-122"/>
              <a:cs typeface="+mn-ea"/>
              <a:sym typeface="Arial" panose="020B0604020202020204"/>
            </a:endParaRPr>
          </a:p>
        </p:txBody>
      </p:sp>
      <p:sp>
        <p:nvSpPr>
          <p:cNvPr id="9" name="Shape 1630"/>
          <p:cNvSpPr/>
          <p:nvPr/>
        </p:nvSpPr>
        <p:spPr>
          <a:xfrm>
            <a:off x="2036887" y="3749898"/>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0" name="Shape 1636"/>
          <p:cNvSpPr/>
          <p:nvPr/>
        </p:nvSpPr>
        <p:spPr>
          <a:xfrm>
            <a:off x="3117007" y="5749446"/>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1" name="Shape 1642"/>
          <p:cNvSpPr/>
          <p:nvPr/>
        </p:nvSpPr>
        <p:spPr>
          <a:xfrm>
            <a:off x="4478277" y="3301668"/>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2" name="Shape 1648"/>
          <p:cNvSpPr/>
          <p:nvPr/>
        </p:nvSpPr>
        <p:spPr>
          <a:xfrm>
            <a:off x="5970208" y="4978346"/>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40000"/>
              <a:lumOff val="60000"/>
            </a:schemeClr>
          </a:solidFill>
          <a:ln w="12700" cap="flat">
            <a:noFill/>
            <a:miter lim="400000"/>
          </a:ln>
          <a:effectLst/>
        </p:spPr>
        <p:txBody>
          <a:bodyPr wrap="square" lIns="17447" tIns="17447" rIns="17447" bIns="17447" numCol="1" anchor="ctr">
            <a:noAutofit/>
          </a:bodyPr>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3" name="Shape 1653"/>
          <p:cNvSpPr/>
          <p:nvPr/>
        </p:nvSpPr>
        <p:spPr>
          <a:xfrm>
            <a:off x="2177554" y="5166689"/>
            <a:ext cx="105820" cy="1058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4" name="Shape 1654"/>
          <p:cNvSpPr/>
          <p:nvPr/>
        </p:nvSpPr>
        <p:spPr>
          <a:xfrm>
            <a:off x="3159914" y="4735904"/>
            <a:ext cx="164632" cy="164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5" name="Shape 1655"/>
          <p:cNvSpPr/>
          <p:nvPr/>
        </p:nvSpPr>
        <p:spPr>
          <a:xfrm>
            <a:off x="4583256" y="4223023"/>
            <a:ext cx="211623" cy="21162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6" name="Shape 1656"/>
          <p:cNvSpPr/>
          <p:nvPr/>
        </p:nvSpPr>
        <p:spPr>
          <a:xfrm>
            <a:off x="6031714" y="3858683"/>
            <a:ext cx="261698" cy="2616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18" name="Text Placeholder 3"/>
          <p:cNvSpPr txBox="1"/>
          <p:nvPr/>
        </p:nvSpPr>
        <p:spPr>
          <a:xfrm>
            <a:off x="3673380" y="5656755"/>
            <a:ext cx="2654153" cy="913583"/>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800" dirty="0" err="1">
                <a:solidFill>
                  <a:srgbClr val="114577"/>
                </a:solidFill>
                <a:latin typeface="Arial" panose="020B0604020202020204"/>
                <a:ea typeface="微软雅黑" panose="020B0503020204020204" pitchFamily="34" charset="-122"/>
                <a:cs typeface="+mn-ea"/>
              </a:rPr>
              <a:t>ZFNet</a:t>
            </a:r>
            <a:r>
              <a:rPr lang="en-US" sz="2800" dirty="0">
                <a:solidFill>
                  <a:srgbClr val="114577"/>
                </a:solidFill>
                <a:latin typeface="Arial" panose="020B0604020202020204"/>
                <a:ea typeface="微软雅黑" panose="020B0503020204020204" pitchFamily="34" charset="-122"/>
                <a:cs typeface="+mn-ea"/>
              </a:rPr>
              <a:t> (2013)</a:t>
            </a:r>
          </a:p>
          <a:p>
            <a:pPr>
              <a:lnSpc>
                <a:spcPct val="120000"/>
              </a:lnSpc>
            </a:pPr>
            <a:r>
              <a:rPr lang="en-US" altLang="zh-CN" sz="1600" dirty="0">
                <a:solidFill>
                  <a:srgbClr val="114577"/>
                </a:solidFill>
                <a:latin typeface="Arial" panose="020B0604020202020204"/>
                <a:ea typeface="微软雅黑" panose="020B0503020204020204" pitchFamily="34" charset="-122"/>
                <a:cs typeface="+mn-ea"/>
                <a:sym typeface="Arial" panose="020B0604020202020204"/>
              </a:rPr>
              <a:t>Change in hyper parameter</a:t>
            </a:r>
            <a:endParaRPr lang="zh-CN" altLang="en-US" sz="1400" dirty="0">
              <a:solidFill>
                <a:srgbClr val="114577"/>
              </a:solidFill>
              <a:latin typeface="Arial" panose="020B0604020202020204"/>
              <a:ea typeface="微软雅黑" panose="020B0503020204020204" pitchFamily="34" charset="-122"/>
              <a:cs typeface="+mn-ea"/>
              <a:sym typeface="Arial" panose="020B0604020202020204"/>
            </a:endParaRPr>
          </a:p>
        </p:txBody>
      </p:sp>
      <p:sp>
        <p:nvSpPr>
          <p:cNvPr id="20" name="Text Placeholder 3"/>
          <p:cNvSpPr txBox="1"/>
          <p:nvPr/>
        </p:nvSpPr>
        <p:spPr>
          <a:xfrm>
            <a:off x="4388143" y="1957325"/>
            <a:ext cx="2963472" cy="913583"/>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800" dirty="0" err="1">
                <a:solidFill>
                  <a:srgbClr val="114577"/>
                </a:solidFill>
                <a:latin typeface="Arial" panose="020B0604020202020204"/>
                <a:ea typeface="微软雅黑" panose="020B0503020204020204" pitchFamily="34" charset="-122"/>
                <a:cs typeface="+mn-ea"/>
              </a:rPr>
              <a:t>VGGNet</a:t>
            </a:r>
            <a:r>
              <a:rPr lang="en-US" sz="2800" dirty="0">
                <a:solidFill>
                  <a:srgbClr val="114577"/>
                </a:solidFill>
                <a:latin typeface="Arial" panose="020B0604020202020204"/>
                <a:ea typeface="微软雅黑" panose="020B0503020204020204" pitchFamily="34" charset="-122"/>
                <a:cs typeface="+mn-ea"/>
              </a:rPr>
              <a:t> (2014)</a:t>
            </a:r>
          </a:p>
          <a:p>
            <a:pPr>
              <a:lnSpc>
                <a:spcPct val="120000"/>
              </a:lnSpc>
            </a:pPr>
            <a:r>
              <a:rPr lang="en-US" altLang="zh-CN" sz="1600" dirty="0">
                <a:solidFill>
                  <a:srgbClr val="114577"/>
                </a:solidFill>
                <a:latin typeface="Arial" panose="020B0604020202020204"/>
                <a:ea typeface="微软雅黑" panose="020B0503020204020204" pitchFamily="34" charset="-122"/>
                <a:cs typeface="+mn-ea"/>
                <a:sym typeface="Arial" panose="020B0604020202020204"/>
              </a:rPr>
              <a:t>Depth is critical in CNN design</a:t>
            </a:r>
            <a:endParaRPr lang="zh-CN" altLang="en-US" sz="1600" dirty="0">
              <a:solidFill>
                <a:srgbClr val="114577"/>
              </a:solidFill>
              <a:latin typeface="Arial" panose="020B0604020202020204"/>
              <a:ea typeface="微软雅黑" panose="020B0503020204020204" pitchFamily="34" charset="-122"/>
              <a:cs typeface="+mn-ea"/>
              <a:sym typeface="Arial" panose="020B0604020202020204"/>
            </a:endParaRPr>
          </a:p>
        </p:txBody>
      </p:sp>
      <p:sp>
        <p:nvSpPr>
          <p:cNvPr id="22" name="Text Placeholder 3"/>
          <p:cNvSpPr txBox="1"/>
          <p:nvPr/>
        </p:nvSpPr>
        <p:spPr>
          <a:xfrm>
            <a:off x="6502092" y="4810504"/>
            <a:ext cx="3385777" cy="1209049"/>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800" dirty="0" err="1">
                <a:solidFill>
                  <a:srgbClr val="114577"/>
                </a:solidFill>
                <a:latin typeface="Arial" panose="020B0604020202020204"/>
                <a:ea typeface="微软雅黑" panose="020B0503020204020204" pitchFamily="34" charset="-122"/>
                <a:cs typeface="+mn-ea"/>
              </a:rPr>
              <a:t>GoogLeNet</a:t>
            </a:r>
            <a:r>
              <a:rPr lang="en-US" sz="2800" dirty="0">
                <a:solidFill>
                  <a:srgbClr val="114577"/>
                </a:solidFill>
                <a:latin typeface="Arial" panose="020B0604020202020204"/>
                <a:ea typeface="微软雅黑" panose="020B0503020204020204" pitchFamily="34" charset="-122"/>
                <a:cs typeface="+mn-ea"/>
              </a:rPr>
              <a:t> (2014)</a:t>
            </a:r>
          </a:p>
          <a:p>
            <a:pPr>
              <a:lnSpc>
                <a:spcPct val="120000"/>
              </a:lnSpc>
            </a:pPr>
            <a:r>
              <a:rPr lang="en-US" sz="1600" dirty="0">
                <a:solidFill>
                  <a:srgbClr val="114577"/>
                </a:solidFill>
                <a:latin typeface="Arial" panose="020B0604020202020204"/>
                <a:ea typeface="微软雅黑" panose="020B0503020204020204" pitchFamily="34" charset="-122"/>
                <a:cs typeface="+mn-ea"/>
              </a:rPr>
              <a:t>Reduce parameter count, memory usage, and computation</a:t>
            </a:r>
            <a:endParaRPr lang="zh-CN" altLang="en-US" sz="1600" dirty="0">
              <a:solidFill>
                <a:srgbClr val="114577"/>
              </a:solidFill>
              <a:latin typeface="Arial" panose="020B0604020202020204"/>
              <a:ea typeface="微软雅黑" panose="020B0503020204020204" pitchFamily="34" charset="-122"/>
              <a:cs typeface="+mn-ea"/>
              <a:sym typeface="Arial" panose="020B0604020202020204"/>
            </a:endParaRPr>
          </a:p>
        </p:txBody>
      </p:sp>
      <p:sp>
        <p:nvSpPr>
          <p:cNvPr id="24" name="Text Placeholder 4"/>
          <p:cNvSpPr txBox="1"/>
          <p:nvPr/>
        </p:nvSpPr>
        <p:spPr>
          <a:xfrm>
            <a:off x="2112717" y="3814850"/>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a:ea typeface="微软雅黑" panose="020B0503020204020204" pitchFamily="34" charset="-122"/>
                <a:cs typeface="+mn-ea"/>
                <a:sym typeface="Arial" panose="020B0604020202020204"/>
              </a:rPr>
              <a:t>01</a:t>
            </a:r>
          </a:p>
        </p:txBody>
      </p:sp>
      <p:sp>
        <p:nvSpPr>
          <p:cNvPr id="25" name="Text Placeholder 4"/>
          <p:cNvSpPr txBox="1"/>
          <p:nvPr/>
        </p:nvSpPr>
        <p:spPr>
          <a:xfrm>
            <a:off x="3192843" y="5801505"/>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a:ea typeface="微软雅黑" panose="020B0503020204020204" pitchFamily="34" charset="-122"/>
                <a:cs typeface="+mn-ea"/>
                <a:sym typeface="Arial" panose="020B0604020202020204"/>
              </a:rPr>
              <a:t>02</a:t>
            </a:r>
          </a:p>
        </p:txBody>
      </p:sp>
      <p:sp>
        <p:nvSpPr>
          <p:cNvPr id="26" name="Text Placeholder 4"/>
          <p:cNvSpPr txBox="1"/>
          <p:nvPr/>
        </p:nvSpPr>
        <p:spPr>
          <a:xfrm>
            <a:off x="4557576" y="3353731"/>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a:ea typeface="微软雅黑" panose="020B0503020204020204" pitchFamily="34" charset="-122"/>
                <a:cs typeface="+mn-ea"/>
                <a:sym typeface="Arial" panose="020B0604020202020204"/>
              </a:rPr>
              <a:t>03</a:t>
            </a:r>
          </a:p>
        </p:txBody>
      </p:sp>
      <p:sp>
        <p:nvSpPr>
          <p:cNvPr id="27" name="Text Placeholder 4"/>
          <p:cNvSpPr txBox="1"/>
          <p:nvPr/>
        </p:nvSpPr>
        <p:spPr>
          <a:xfrm>
            <a:off x="6044816" y="5017926"/>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a:ea typeface="微软雅黑" panose="020B0503020204020204" pitchFamily="34" charset="-122"/>
                <a:cs typeface="+mn-ea"/>
                <a:sym typeface="Arial" panose="020B0604020202020204"/>
              </a:rPr>
              <a:t>04</a:t>
            </a:r>
          </a:p>
        </p:txBody>
      </p:sp>
      <p:sp>
        <p:nvSpPr>
          <p:cNvPr id="28" name="Shape 1625"/>
          <p:cNvSpPr/>
          <p:nvPr/>
        </p:nvSpPr>
        <p:spPr>
          <a:xfrm>
            <a:off x="10394359" y="2250303"/>
            <a:ext cx="1270207" cy="12702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6"/>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29" name="Shape 1657"/>
          <p:cNvSpPr/>
          <p:nvPr/>
        </p:nvSpPr>
        <p:spPr>
          <a:xfrm>
            <a:off x="10840216" y="2421287"/>
            <a:ext cx="378722" cy="38715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30" name="Text Placeholder 3"/>
          <p:cNvSpPr txBox="1"/>
          <p:nvPr/>
        </p:nvSpPr>
        <p:spPr>
          <a:xfrm>
            <a:off x="10554552" y="2860933"/>
            <a:ext cx="934156" cy="374339"/>
          </a:xfrm>
          <a:prstGeom prst="rect">
            <a:avLst/>
          </a:prstGeom>
        </p:spPr>
        <p:txBody>
          <a:bodyPr vert="horz" lIns="0" tIns="0" rIns="0" bIns="0" rtlCol="0" anchor="ctr">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30000"/>
              </a:lnSpc>
            </a:pPr>
            <a:r>
              <a:rPr lang="en-US" altLang="zh-CN" sz="1800" b="1" dirty="0">
                <a:solidFill>
                  <a:schemeClr val="bg1"/>
                </a:solidFill>
                <a:latin typeface="Arial" panose="020B0604020202020204"/>
                <a:ea typeface="微软雅黑" panose="020B0503020204020204" pitchFamily="34" charset="-122"/>
                <a:cs typeface="+mn-ea"/>
                <a:sym typeface="Arial" panose="020B0604020202020204"/>
              </a:rPr>
              <a:t>EfficientNet</a:t>
            </a:r>
            <a:endParaRPr lang="id-ID" sz="1800" b="1" dirty="0">
              <a:solidFill>
                <a:schemeClr val="bg1"/>
              </a:solidFill>
              <a:latin typeface="Arial" panose="020B0604020202020204"/>
              <a:ea typeface="微软雅黑" panose="020B0503020204020204" pitchFamily="34" charset="-122"/>
              <a:cs typeface="+mn-ea"/>
              <a:sym typeface="Arial" panose="020B0604020202020204"/>
            </a:endParaRPr>
          </a:p>
        </p:txBody>
      </p:sp>
      <p:sp>
        <p:nvSpPr>
          <p:cNvPr id="31" name="TextBox 8"/>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EVOLUTION OF CNNs</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7" name="TextBox 16">
            <a:extLst>
              <a:ext uri="{FF2B5EF4-FFF2-40B4-BE49-F238E27FC236}">
                <a16:creationId xmlns:a16="http://schemas.microsoft.com/office/drawing/2014/main" id="{17BADA62-A482-A018-9D8E-2B71E594C731}"/>
              </a:ext>
            </a:extLst>
          </p:cNvPr>
          <p:cNvSpPr txBox="1"/>
          <p:nvPr/>
        </p:nvSpPr>
        <p:spPr>
          <a:xfrm>
            <a:off x="494270" y="6928693"/>
            <a:ext cx="8065028" cy="261610"/>
          </a:xfrm>
          <a:prstGeom prst="rect">
            <a:avLst/>
          </a:prstGeom>
          <a:noFill/>
        </p:spPr>
        <p:txBody>
          <a:bodyPr wrap="none" rtlCol="0">
            <a:spAutoFit/>
          </a:bodyPr>
          <a:lstStyle/>
          <a:p>
            <a:r>
              <a:rPr lang="en-US" sz="1100" dirty="0">
                <a:solidFill>
                  <a:schemeClr val="bg2">
                    <a:lumMod val="25000"/>
                  </a:schemeClr>
                </a:solidFill>
              </a:rPr>
              <a:t>Refer to: https://</a:t>
            </a:r>
            <a:r>
              <a:rPr lang="en-US" sz="1100" dirty="0" err="1">
                <a:solidFill>
                  <a:schemeClr val="bg2">
                    <a:lumMod val="25000"/>
                  </a:schemeClr>
                </a:solidFill>
              </a:rPr>
              <a:t>medium.com</a:t>
            </a:r>
            <a:r>
              <a:rPr lang="en-US" sz="1100" dirty="0">
                <a:solidFill>
                  <a:schemeClr val="bg2">
                    <a:lumMod val="25000"/>
                  </a:schemeClr>
                </a:solidFill>
              </a:rPr>
              <a:t>/</a:t>
            </a:r>
            <a:r>
              <a:rPr lang="en-US" sz="1100" dirty="0" err="1">
                <a:solidFill>
                  <a:schemeClr val="bg2">
                    <a:lumMod val="25000"/>
                  </a:schemeClr>
                </a:solidFill>
              </a:rPr>
              <a:t>appyhigh</a:t>
            </a:r>
            <a:r>
              <a:rPr lang="en-US" sz="1100" dirty="0">
                <a:solidFill>
                  <a:schemeClr val="bg2">
                    <a:lumMod val="25000"/>
                  </a:schemeClr>
                </a:solidFill>
              </a:rPr>
              <a:t>-technology-blog/convolutional-neural-networks-a-brief-history-of-their-evolution-ee3405568597</a:t>
            </a:r>
            <a:endParaRPr lang="en-CN" sz="1100" dirty="0">
              <a:solidFill>
                <a:schemeClr val="bg2">
                  <a:lumMod val="25000"/>
                </a:schemeClr>
              </a:solidFill>
            </a:endParaRPr>
          </a:p>
        </p:txBody>
      </p:sp>
      <p:sp>
        <p:nvSpPr>
          <p:cNvPr id="34" name="Text Placeholder 3">
            <a:extLst>
              <a:ext uri="{FF2B5EF4-FFF2-40B4-BE49-F238E27FC236}">
                <a16:creationId xmlns:a16="http://schemas.microsoft.com/office/drawing/2014/main" id="{A4162D4D-5ECC-742E-5800-EA5FA8781B7B}"/>
              </a:ext>
            </a:extLst>
          </p:cNvPr>
          <p:cNvSpPr txBox="1"/>
          <p:nvPr/>
        </p:nvSpPr>
        <p:spPr>
          <a:xfrm>
            <a:off x="7420820" y="1056548"/>
            <a:ext cx="3231936" cy="834587"/>
          </a:xfrm>
          <a:prstGeom prst="rect">
            <a:avLst/>
          </a:prstGeom>
        </p:spPr>
        <p:txBody>
          <a:bodyPr wrap="square" lIns="0" tIns="0" rIns="0" bIns="0" anchor="ct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2800" dirty="0" err="1">
                <a:solidFill>
                  <a:srgbClr val="114577"/>
                </a:solidFill>
                <a:latin typeface="Arial" panose="020B0604020202020204"/>
                <a:ea typeface="微软雅黑" panose="020B0503020204020204" pitchFamily="34" charset="-122"/>
                <a:cs typeface="+mn-ea"/>
              </a:rPr>
              <a:t>ResNet</a:t>
            </a:r>
            <a:r>
              <a:rPr lang="en-US" sz="2800" dirty="0">
                <a:solidFill>
                  <a:srgbClr val="114577"/>
                </a:solidFill>
                <a:latin typeface="Arial" panose="020B0604020202020204"/>
                <a:ea typeface="微软雅黑" panose="020B0503020204020204" pitchFamily="34" charset="-122"/>
                <a:cs typeface="+mn-ea"/>
              </a:rPr>
              <a:t> (2015)</a:t>
            </a:r>
          </a:p>
          <a:p>
            <a:pPr marL="0" indent="0">
              <a:lnSpc>
                <a:spcPct val="120000"/>
              </a:lnSpc>
              <a:buNone/>
            </a:pPr>
            <a:r>
              <a:rPr lang="en-US" altLang="zh-CN" sz="1600" dirty="0">
                <a:solidFill>
                  <a:srgbClr val="114577"/>
                </a:solidFill>
                <a:latin typeface="Arial" panose="020B0604020202020204"/>
                <a:ea typeface="微软雅黑" panose="020B0503020204020204" pitchFamily="34" charset="-122"/>
                <a:cs typeface="+mn-ea"/>
                <a:sym typeface="Arial" panose="020B0604020202020204"/>
              </a:rPr>
              <a:t>Residual blocks skip connection</a:t>
            </a:r>
            <a:endParaRPr lang="zh-CN" altLang="en-US" sz="1600" dirty="0">
              <a:solidFill>
                <a:srgbClr val="114577"/>
              </a:solidFill>
              <a:latin typeface="Arial" panose="020B0604020202020204"/>
              <a:ea typeface="微软雅黑" panose="020B0503020204020204" pitchFamily="34" charset="-122"/>
              <a:cs typeface="+mn-ea"/>
              <a:sym typeface="Arial" panose="020B0604020202020204"/>
            </a:endParaRPr>
          </a:p>
        </p:txBody>
      </p:sp>
      <p:sp>
        <p:nvSpPr>
          <p:cNvPr id="36" name="Shape 1626">
            <a:extLst>
              <a:ext uri="{FF2B5EF4-FFF2-40B4-BE49-F238E27FC236}">
                <a16:creationId xmlns:a16="http://schemas.microsoft.com/office/drawing/2014/main" id="{92CA5D91-B379-BBCF-9883-2FC4D05B8F62}"/>
              </a:ext>
            </a:extLst>
          </p:cNvPr>
          <p:cNvSpPr/>
          <p:nvPr/>
        </p:nvSpPr>
        <p:spPr>
          <a:xfrm flipV="1">
            <a:off x="7531940" y="2296122"/>
            <a:ext cx="1" cy="1270207"/>
          </a:xfrm>
          <a:prstGeom prst="line">
            <a:avLst/>
          </a:prstGeom>
          <a:ln w="12700">
            <a:solidFill>
              <a:srgbClr val="A6AAA9"/>
            </a:solidFill>
            <a:miter lim="400000"/>
          </a:ln>
        </p:spPr>
        <p:txBody>
          <a:bodyPr lIns="23262" tIns="23262" rIns="23262" bIns="23262" anchor="ctr"/>
          <a:lstStyle/>
          <a:p>
            <a:pPr lvl="0"/>
            <a:endParaRPr sz="1600">
              <a:latin typeface="Arial" panose="020B0604020202020204"/>
              <a:ea typeface="微软雅黑" panose="020B0503020204020204" pitchFamily="34" charset="-122"/>
              <a:cs typeface="+mn-ea"/>
              <a:sym typeface="Arial" panose="020B0604020202020204"/>
            </a:endParaRPr>
          </a:p>
        </p:txBody>
      </p:sp>
      <p:sp>
        <p:nvSpPr>
          <p:cNvPr id="37" name="Shape 1630">
            <a:extLst>
              <a:ext uri="{FF2B5EF4-FFF2-40B4-BE49-F238E27FC236}">
                <a16:creationId xmlns:a16="http://schemas.microsoft.com/office/drawing/2014/main" id="{BDA7F781-D422-062D-23BB-2E46FA905C79}"/>
              </a:ext>
            </a:extLst>
          </p:cNvPr>
          <p:cNvSpPr/>
          <p:nvPr/>
        </p:nvSpPr>
        <p:spPr>
          <a:xfrm>
            <a:off x="7338360" y="2104157"/>
            <a:ext cx="387159" cy="3871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086B8"/>
          </a:solidFill>
          <a:ln w="12700" cap="flat">
            <a:noFill/>
            <a:miter lim="400000"/>
          </a:ln>
          <a:effectLst/>
        </p:spPr>
        <p:txBody>
          <a:bodyPr wrap="square" lIns="17447" tIns="17447" rIns="17447" bIns="17447" numCol="1" anchor="ctr">
            <a:noAutofit/>
          </a:bodyPr>
          <a:lstStyle/>
          <a:p>
            <a:pPr lvl="0">
              <a:lnSpc>
                <a:spcPct val="120000"/>
              </a:lnSpc>
            </a:pPr>
            <a:endParaRPr sz="1600" dirty="0">
              <a:ln>
                <a:solidFill>
                  <a:srgbClr val="B086B8"/>
                </a:solidFill>
              </a:ln>
              <a:solidFill>
                <a:srgbClr val="B086B8"/>
              </a:solidFill>
              <a:highlight>
                <a:srgbClr val="B086B8"/>
              </a:highlight>
              <a:latin typeface="Arial" panose="020B0604020202020204"/>
              <a:ea typeface="微软雅黑" panose="020B0503020204020204" pitchFamily="34" charset="-122"/>
              <a:cs typeface="+mn-ea"/>
              <a:sym typeface="Arial" panose="020B0604020202020204"/>
            </a:endParaRPr>
          </a:p>
        </p:txBody>
      </p:sp>
      <p:sp>
        <p:nvSpPr>
          <p:cNvPr id="38" name="Shape 1653">
            <a:extLst>
              <a:ext uri="{FF2B5EF4-FFF2-40B4-BE49-F238E27FC236}">
                <a16:creationId xmlns:a16="http://schemas.microsoft.com/office/drawing/2014/main" id="{B3777019-7DEC-EBC8-52F3-9F4BA9722755}"/>
              </a:ext>
            </a:extLst>
          </p:cNvPr>
          <p:cNvSpPr/>
          <p:nvPr/>
        </p:nvSpPr>
        <p:spPr>
          <a:xfrm>
            <a:off x="7357478" y="3549134"/>
            <a:ext cx="345454" cy="3552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lnSpc>
                <a:spcPct val="120000"/>
              </a:lnSpc>
            </a:pPr>
            <a:endParaRPr sz="1600">
              <a:latin typeface="Arial" panose="020B0604020202020204"/>
              <a:ea typeface="微软雅黑" panose="020B0503020204020204" pitchFamily="34" charset="-122"/>
              <a:cs typeface="+mn-ea"/>
              <a:sym typeface="Arial" panose="020B0604020202020204"/>
            </a:endParaRPr>
          </a:p>
        </p:txBody>
      </p:sp>
      <p:sp>
        <p:nvSpPr>
          <p:cNvPr id="39" name="Text Placeholder 4">
            <a:extLst>
              <a:ext uri="{FF2B5EF4-FFF2-40B4-BE49-F238E27FC236}">
                <a16:creationId xmlns:a16="http://schemas.microsoft.com/office/drawing/2014/main" id="{DAFCF407-8A60-0703-119A-6D8730F50F94}"/>
              </a:ext>
            </a:extLst>
          </p:cNvPr>
          <p:cNvSpPr txBox="1"/>
          <p:nvPr/>
        </p:nvSpPr>
        <p:spPr>
          <a:xfrm>
            <a:off x="7420820" y="2150093"/>
            <a:ext cx="235494" cy="283037"/>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id-ID" sz="1400" dirty="0">
                <a:solidFill>
                  <a:srgbClr val="FCFCFC"/>
                </a:solidFill>
                <a:latin typeface="Arial" panose="020B0604020202020204"/>
                <a:ea typeface="微软雅黑" panose="020B0503020204020204" pitchFamily="34" charset="-122"/>
                <a:cs typeface="+mn-ea"/>
                <a:sym typeface="Arial" panose="020B0604020202020204"/>
              </a:rPr>
              <a:t>05</a:t>
            </a:r>
          </a:p>
        </p:txBody>
      </p:sp>
      <p:sp>
        <p:nvSpPr>
          <p:cNvPr id="40" name="Text Placeholder 4">
            <a:extLst>
              <a:ext uri="{FF2B5EF4-FFF2-40B4-BE49-F238E27FC236}">
                <a16:creationId xmlns:a16="http://schemas.microsoft.com/office/drawing/2014/main" id="{5998E0EA-AF59-6565-5C8D-DCA99264542D}"/>
              </a:ext>
            </a:extLst>
          </p:cNvPr>
          <p:cNvSpPr txBox="1"/>
          <p:nvPr/>
        </p:nvSpPr>
        <p:spPr>
          <a:xfrm>
            <a:off x="307081" y="7327809"/>
            <a:ext cx="10370765" cy="2385077"/>
          </a:xfrm>
          <a:prstGeom prst="rect">
            <a:avLst/>
          </a:prstGeom>
        </p:spPr>
        <p:txBody>
          <a:bodyPr wrap="square" lIns="0" tIns="0" rIns="0" bIns="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100" dirty="0" err="1">
                <a:solidFill>
                  <a:schemeClr val="bg1">
                    <a:lumMod val="65000"/>
                  </a:schemeClr>
                </a:solidFill>
                <a:latin typeface="Arial" panose="020B0604020202020204"/>
                <a:ea typeface="微软雅黑" panose="020B0503020204020204" pitchFamily="34" charset="-122"/>
                <a:cs typeface="+mn-ea"/>
              </a:rPr>
              <a:t>AlexNet</a:t>
            </a:r>
            <a:r>
              <a:rPr lang="en-US" sz="1100" dirty="0">
                <a:solidFill>
                  <a:schemeClr val="bg1">
                    <a:lumMod val="65000"/>
                  </a:schemeClr>
                </a:solidFill>
                <a:latin typeface="Arial" panose="020B0604020202020204"/>
                <a:ea typeface="微软雅黑" panose="020B0503020204020204" pitchFamily="34" charset="-122"/>
                <a:cs typeface="+mn-ea"/>
              </a:rPr>
              <a:t> was the first winner of the ImageNet challenge and was based on a CNN, and since 2012, every year’s challenge has been won by a CNN; significantly outperforming other deep and shallow ( traditional) machine learning methods.</a:t>
            </a:r>
            <a:endPar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endParaRPr>
          </a:p>
          <a:p>
            <a:pPr marL="0" indent="0">
              <a:lnSpc>
                <a:spcPct val="120000"/>
              </a:lnSpc>
              <a:buNone/>
            </a:pPr>
            <a:r>
              <a:rPr lang="en-US" sz="1100" dirty="0" err="1">
                <a:solidFill>
                  <a:schemeClr val="bg1">
                    <a:lumMod val="65000"/>
                  </a:schemeClr>
                </a:solidFill>
                <a:latin typeface="Arial" panose="020B0604020202020204"/>
                <a:ea typeface="微软雅黑" panose="020B0503020204020204" pitchFamily="34" charset="-122"/>
                <a:cs typeface="+mn-ea"/>
              </a:rPr>
              <a:t>ZFNet</a:t>
            </a:r>
            <a:r>
              <a:rPr lang="en-US" sz="1100" dirty="0">
                <a:solidFill>
                  <a:schemeClr val="bg1">
                    <a:lumMod val="65000"/>
                  </a:schemeClr>
                </a:solidFill>
                <a:latin typeface="Arial" panose="020B0604020202020204"/>
                <a:ea typeface="微软雅黑" panose="020B0503020204020204" pitchFamily="34" charset="-122"/>
                <a:cs typeface="+mn-ea"/>
              </a:rPr>
              <a:t> (named after its designer </a:t>
            </a:r>
            <a:r>
              <a:rPr lang="en-US" sz="1100" dirty="0" err="1">
                <a:solidFill>
                  <a:schemeClr val="bg1">
                    <a:lumMod val="65000"/>
                  </a:schemeClr>
                </a:solidFill>
                <a:latin typeface="Arial" panose="020B0604020202020204"/>
                <a:ea typeface="微软雅黑" panose="020B0503020204020204" pitchFamily="34" charset="-122"/>
                <a:cs typeface="+mn-ea"/>
              </a:rPr>
              <a:t>Zeiler</a:t>
            </a:r>
            <a:r>
              <a:rPr lang="en-US" sz="1100" dirty="0">
                <a:solidFill>
                  <a:schemeClr val="bg1">
                    <a:lumMod val="65000"/>
                  </a:schemeClr>
                </a:solidFill>
                <a:latin typeface="Arial" panose="020B0604020202020204"/>
                <a:ea typeface="微软雅黑" panose="020B0503020204020204" pitchFamily="34" charset="-122"/>
                <a:cs typeface="+mn-ea"/>
              </a:rPr>
              <a:t> and Fergus) became the winner of the ImageNet LSRVC. The architecture of </a:t>
            </a:r>
            <a:r>
              <a:rPr lang="en-US" sz="1100" dirty="0" err="1">
                <a:solidFill>
                  <a:schemeClr val="bg1">
                    <a:lumMod val="65000"/>
                  </a:schemeClr>
                </a:solidFill>
                <a:latin typeface="Arial" panose="020B0604020202020204"/>
                <a:ea typeface="微软雅黑" panose="020B0503020204020204" pitchFamily="34" charset="-122"/>
                <a:cs typeface="+mn-ea"/>
              </a:rPr>
              <a:t>ZFNet</a:t>
            </a:r>
            <a:r>
              <a:rPr lang="en-US" sz="1100" dirty="0">
                <a:solidFill>
                  <a:schemeClr val="bg1">
                    <a:lumMod val="65000"/>
                  </a:schemeClr>
                </a:solidFill>
                <a:latin typeface="Arial" panose="020B0604020202020204"/>
                <a:ea typeface="微软雅黑" panose="020B0503020204020204" pitchFamily="34" charset="-122"/>
                <a:cs typeface="+mn-ea"/>
              </a:rPr>
              <a:t> was the same as that of </a:t>
            </a:r>
            <a:r>
              <a:rPr lang="en-US" sz="1100" dirty="0" err="1">
                <a:solidFill>
                  <a:schemeClr val="bg1">
                    <a:lumMod val="65000"/>
                  </a:schemeClr>
                </a:solidFill>
                <a:latin typeface="Arial" panose="020B0604020202020204"/>
                <a:ea typeface="微软雅黑" panose="020B0503020204020204" pitchFamily="34" charset="-122"/>
                <a:cs typeface="+mn-ea"/>
              </a:rPr>
              <a:t>AlexNet</a:t>
            </a:r>
            <a:r>
              <a:rPr lang="en-US" sz="1100" dirty="0">
                <a:solidFill>
                  <a:schemeClr val="bg1">
                    <a:lumMod val="65000"/>
                  </a:schemeClr>
                </a:solidFill>
                <a:latin typeface="Arial" panose="020B0604020202020204"/>
                <a:ea typeface="微软雅黑" panose="020B0503020204020204" pitchFamily="34" charset="-122"/>
                <a:cs typeface="+mn-ea"/>
              </a:rPr>
              <a:t>, but there were a few changes in hyper parameters.</a:t>
            </a:r>
            <a:endPar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endParaRPr>
          </a:p>
          <a:p>
            <a:pPr marL="0" indent="0">
              <a:lnSpc>
                <a:spcPct val="120000"/>
              </a:lnSpc>
              <a:buNone/>
            </a:pPr>
            <a:r>
              <a:rPr lang="en-US" sz="1100" dirty="0">
                <a:solidFill>
                  <a:schemeClr val="bg1">
                    <a:lumMod val="65000"/>
                  </a:schemeClr>
                </a:solidFill>
                <a:latin typeface="Arial" panose="020B0604020202020204"/>
                <a:ea typeface="微软雅黑" panose="020B0503020204020204" pitchFamily="34" charset="-122"/>
                <a:cs typeface="+mn-ea"/>
              </a:rPr>
              <a:t>The </a:t>
            </a:r>
            <a:r>
              <a:rPr lang="en-US" sz="1100" dirty="0" err="1">
                <a:solidFill>
                  <a:schemeClr val="bg1">
                    <a:lumMod val="65000"/>
                  </a:schemeClr>
                </a:solidFill>
                <a:latin typeface="Arial" panose="020B0604020202020204"/>
                <a:ea typeface="微软雅黑" panose="020B0503020204020204" pitchFamily="34" charset="-122"/>
                <a:cs typeface="+mn-ea"/>
              </a:rPr>
              <a:t>VGGNet</a:t>
            </a:r>
            <a:r>
              <a:rPr lang="en-US" sz="1100" dirty="0">
                <a:solidFill>
                  <a:schemeClr val="bg1">
                    <a:lumMod val="65000"/>
                  </a:schemeClr>
                </a:solidFill>
                <a:latin typeface="Arial" panose="020B0604020202020204"/>
                <a:ea typeface="微软雅黑" panose="020B0503020204020204" pitchFamily="34" charset="-122"/>
                <a:cs typeface="+mn-ea"/>
              </a:rPr>
              <a:t>, stands for an (arcade) architecture, invented by Visual Geometry Group (at Oxford University). The Group worked on the philosophy that by increasing the depth, one can model more non-linearities in one’s function and hence the key contribution was consideration of depth as a critical component in design.</a:t>
            </a:r>
            <a:endPar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endParaRPr>
          </a:p>
          <a:p>
            <a:pPr marL="0" indent="0">
              <a:lnSpc>
                <a:spcPct val="120000"/>
              </a:lnSpc>
              <a:buNone/>
            </a:pPr>
            <a:r>
              <a:rPr lang="en-US" sz="1100" dirty="0" err="1">
                <a:solidFill>
                  <a:schemeClr val="bg1">
                    <a:lumMod val="65000"/>
                  </a:schemeClr>
                </a:solidFill>
                <a:latin typeface="Arial" panose="020B0604020202020204"/>
                <a:ea typeface="微软雅黑" panose="020B0503020204020204" pitchFamily="34" charset="-122"/>
                <a:cs typeface="+mn-ea"/>
              </a:rPr>
              <a:t>GoogLeNet</a:t>
            </a:r>
            <a:r>
              <a:rPr lang="en-US" sz="1100" dirty="0">
                <a:solidFill>
                  <a:schemeClr val="bg1">
                    <a:lumMod val="65000"/>
                  </a:schemeClr>
                </a:solidFill>
                <a:latin typeface="Arial" panose="020B0604020202020204"/>
                <a:ea typeface="微软雅黑" panose="020B0503020204020204" pitchFamily="34" charset="-122"/>
                <a:cs typeface="+mn-ea"/>
              </a:rPr>
              <a:t> again focused on deeper networks but with the objective of greater efficiency to reduce parameter count, memory usage, and computation. It went deeper up to 22 layers but without any fully connected (FC) layers.</a:t>
            </a:r>
            <a:endPar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endParaRPr>
          </a:p>
          <a:p>
            <a:pPr marL="0" indent="0">
              <a:lnSpc>
                <a:spcPct val="120000"/>
              </a:lnSpc>
              <a:buNone/>
            </a:pPr>
            <a:r>
              <a:rPr lang="en-US" sz="1100" dirty="0" err="1">
                <a:solidFill>
                  <a:schemeClr val="bg1">
                    <a:lumMod val="65000"/>
                  </a:schemeClr>
                </a:solidFill>
                <a:latin typeface="Arial" panose="020B0604020202020204"/>
                <a:ea typeface="微软雅黑" panose="020B0503020204020204" pitchFamily="34" charset="-122"/>
                <a:cs typeface="+mn-ea"/>
              </a:rPr>
              <a:t>Kaiming</a:t>
            </a:r>
            <a:r>
              <a:rPr lang="en-US" sz="1100" dirty="0">
                <a:solidFill>
                  <a:schemeClr val="bg1">
                    <a:lumMod val="65000"/>
                  </a:schemeClr>
                </a:solidFill>
                <a:latin typeface="Arial" panose="020B0604020202020204"/>
                <a:ea typeface="微软雅黑" panose="020B0503020204020204" pitchFamily="34" charset="-122"/>
                <a:cs typeface="+mn-ea"/>
              </a:rPr>
              <a:t> He et. al. from Microsoft Research came up with an idea of ‘residual blocks’ which are connected to each other through identity (skip) connections in their architecture </a:t>
            </a:r>
            <a:r>
              <a:rPr lang="en-US" sz="1100" dirty="0" err="1">
                <a:solidFill>
                  <a:schemeClr val="bg1">
                    <a:lumMod val="65000"/>
                  </a:schemeClr>
                </a:solidFill>
                <a:latin typeface="Arial" panose="020B0604020202020204"/>
                <a:ea typeface="微软雅黑" panose="020B0503020204020204" pitchFamily="34" charset="-122"/>
                <a:cs typeface="+mn-ea"/>
              </a:rPr>
              <a:t>ResNet</a:t>
            </a:r>
            <a:r>
              <a:rPr lang="en-US" sz="1100" dirty="0">
                <a:solidFill>
                  <a:schemeClr val="bg1">
                    <a:lumMod val="65000"/>
                  </a:schemeClr>
                </a:solidFill>
                <a:latin typeface="Arial" panose="020B0604020202020204"/>
                <a:ea typeface="微软雅黑" panose="020B0503020204020204" pitchFamily="34" charset="-122"/>
                <a:cs typeface="+mn-ea"/>
              </a:rPr>
              <a:t> (</a:t>
            </a:r>
            <a:r>
              <a:rPr lang="en-US" sz="1100" dirty="0">
                <a:solidFill>
                  <a:schemeClr val="bg1">
                    <a:lumMod val="65000"/>
                  </a:schemeClr>
                </a:solidFill>
                <a:latin typeface="Arial" panose="020B0604020202020204"/>
                <a:ea typeface="微软雅黑" panose="020B0503020204020204" pitchFamily="34" charset="-122"/>
                <a:cs typeface="+mn-ea"/>
                <a:hlinkClick r:id="rId4">
                  <a:extLst>
                    <a:ext uri="{A12FA001-AC4F-418D-AE19-62706E023703}">
                      <ahyp:hlinkClr xmlns:ahyp="http://schemas.microsoft.com/office/drawing/2018/hyperlinkcolor" val="tx"/>
                    </a:ext>
                  </a:extLst>
                </a:hlinkClick>
              </a:rPr>
              <a:t>paper</a:t>
            </a:r>
            <a:r>
              <a:rPr lang="en-US" sz="1100" dirty="0">
                <a:solidFill>
                  <a:schemeClr val="bg1">
                    <a:lumMod val="65000"/>
                  </a:schemeClr>
                </a:solidFill>
                <a:latin typeface="Arial" panose="020B0604020202020204"/>
                <a:ea typeface="微软雅黑" panose="020B0503020204020204" pitchFamily="34" charset="-122"/>
                <a:cs typeface="+mn-ea"/>
              </a:rPr>
              <a:t>).</a:t>
            </a:r>
            <a:r>
              <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rPr>
              <a:t>.</a:t>
            </a:r>
          </a:p>
          <a:p>
            <a:pPr marL="0" indent="0">
              <a:lnSpc>
                <a:spcPct val="120000"/>
              </a:lnSpc>
              <a:buNone/>
            </a:pPr>
            <a:endParaRPr lang="en-US" altLang="zh-CN" sz="1100" dirty="0">
              <a:solidFill>
                <a:schemeClr val="bg1">
                  <a:lumMod val="65000"/>
                </a:schemeClr>
              </a:solidFill>
              <a:latin typeface="Arial" panose="020B0604020202020204"/>
              <a:ea typeface="微软雅黑" panose="020B0503020204020204" pitchFamily="34" charset="-122"/>
              <a:cs typeface="+mn-ea"/>
              <a:sym typeface="Arial" panose="020B0604020202020204"/>
            </a:endParaRPr>
          </a:p>
        </p:txBody>
      </p:sp>
      <p:sp>
        <p:nvSpPr>
          <p:cNvPr id="42" name="Slide Number Placeholder 41">
            <a:extLst>
              <a:ext uri="{FF2B5EF4-FFF2-40B4-BE49-F238E27FC236}">
                <a16:creationId xmlns:a16="http://schemas.microsoft.com/office/drawing/2014/main" id="{2ECE684D-436D-DF34-7058-D7A1E8299B2A}"/>
              </a:ext>
            </a:extLst>
          </p:cNvPr>
          <p:cNvSpPr>
            <a:spLocks noGrp="1"/>
          </p:cNvSpPr>
          <p:nvPr>
            <p:ph type="sldNum" sz="quarter" idx="12"/>
          </p:nvPr>
        </p:nvSpPr>
        <p:spPr/>
        <p:txBody>
          <a:bodyPr/>
          <a:lstStyle/>
          <a:p>
            <a:fld id="{3E01EE5D-26FB-46D5-A381-ECFB35BF1D34}" type="slidenum">
              <a:rPr lang="zh-CN" altLang="en-US" smtClean="0"/>
              <a:t>4</a:t>
            </a:fld>
            <a:endParaRPr lang="zh-CN" altLang="en-US"/>
          </a:p>
        </p:txBody>
      </p:sp>
    </p:spTree>
    <p:extLst>
      <p:ext uri="{BB962C8B-B14F-4D97-AF65-F5344CB8AC3E}">
        <p14:creationId xmlns:p14="http://schemas.microsoft.com/office/powerpoint/2010/main" val="26428482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3" name="TextBox 8">
            <a:extLst>
              <a:ext uri="{FF2B5EF4-FFF2-40B4-BE49-F238E27FC236}">
                <a16:creationId xmlns:a16="http://schemas.microsoft.com/office/drawing/2014/main" id="{F26E8CBD-FB76-729E-3334-293E87115CDD}"/>
              </a:ext>
            </a:extLst>
          </p:cNvPr>
          <p:cNvSpPr txBox="1"/>
          <p:nvPr/>
        </p:nvSpPr>
        <p:spPr>
          <a:xfrm>
            <a:off x="1043797" y="1713996"/>
            <a:ext cx="10252228" cy="492443"/>
          </a:xfrm>
          <a:prstGeom prst="rect">
            <a:avLst/>
          </a:prstGeom>
          <a:noFill/>
        </p:spPr>
        <p:txBody>
          <a:bodyPr wrap="square" lIns="0" tIns="0" rIns="0" bIns="0" rtlCol="0" anchor="ctr">
            <a:spAutoFit/>
          </a:bodyPr>
          <a:lstStyle/>
          <a:p>
            <a:r>
              <a:rPr lang="en-US" altLang="zh-CN" sz="3200" i="1" dirty="0">
                <a:solidFill>
                  <a:srgbClr val="114577"/>
                </a:solidFill>
                <a:latin typeface="Arial" panose="020B0604020202020204"/>
                <a:ea typeface="微软雅黑" panose="020B0503020204020204" pitchFamily="34" charset="-122"/>
                <a:sym typeface="Arial" panose="020B0604020202020204"/>
              </a:rPr>
              <a:t>Observation 1:</a:t>
            </a:r>
          </a:p>
        </p:txBody>
      </p:sp>
      <p:sp>
        <p:nvSpPr>
          <p:cNvPr id="4" name="Slide Number Placeholder 3">
            <a:extLst>
              <a:ext uri="{FF2B5EF4-FFF2-40B4-BE49-F238E27FC236}">
                <a16:creationId xmlns:a16="http://schemas.microsoft.com/office/drawing/2014/main" id="{3024B4CB-0517-2993-29DB-8DBBCE9A12CD}"/>
              </a:ext>
            </a:extLst>
          </p:cNvPr>
          <p:cNvSpPr>
            <a:spLocks noGrp="1"/>
          </p:cNvSpPr>
          <p:nvPr>
            <p:ph type="sldNum" sz="quarter" idx="12"/>
          </p:nvPr>
        </p:nvSpPr>
        <p:spPr>
          <a:xfrm>
            <a:off x="9021663" y="6712669"/>
            <a:ext cx="2892425" cy="384175"/>
          </a:xfrm>
        </p:spPr>
        <p:txBody>
          <a:bodyPr/>
          <a:lstStyle/>
          <a:p>
            <a:fld id="{3E01EE5D-26FB-46D5-A381-ECFB35BF1D34}" type="slidenum">
              <a:rPr lang="zh-CN" altLang="en-US" smtClean="0"/>
              <a:t>5</a:t>
            </a:fld>
            <a:endParaRPr lang="zh-CN" altLang="en-US"/>
          </a:p>
        </p:txBody>
      </p:sp>
      <p:sp>
        <p:nvSpPr>
          <p:cNvPr id="5" name="TextBox 8">
            <a:extLst>
              <a:ext uri="{FF2B5EF4-FFF2-40B4-BE49-F238E27FC236}">
                <a16:creationId xmlns:a16="http://schemas.microsoft.com/office/drawing/2014/main" id="{4E823C38-E4DB-134B-3B82-E41514C9C138}"/>
              </a:ext>
            </a:extLst>
          </p:cNvPr>
          <p:cNvSpPr txBox="1"/>
          <p:nvPr/>
        </p:nvSpPr>
        <p:spPr>
          <a:xfrm>
            <a:off x="892580" y="2806985"/>
            <a:ext cx="6264696" cy="2011045"/>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More sophisticated architecture</a:t>
            </a:r>
          </a:p>
          <a:p>
            <a:endParaRPr lang="en-US" altLang="zh-CN" sz="3200" dirty="0">
              <a:solidFill>
                <a:srgbClr val="114577"/>
              </a:solidFill>
              <a:latin typeface="Arial" panose="020B0604020202020204"/>
              <a:ea typeface="微软雅黑" panose="020B0503020204020204" pitchFamily="34" charset="-122"/>
            </a:endParaRPr>
          </a:p>
          <a:p>
            <a:r>
              <a:rPr lang="en-US" altLang="zh-CN" sz="3200" dirty="0">
                <a:solidFill>
                  <a:srgbClr val="114577"/>
                </a:solidFill>
                <a:latin typeface="Arial" panose="020B0604020202020204"/>
                <a:ea typeface="微软雅黑" panose="020B0503020204020204" pitchFamily="34" charset="-122"/>
              </a:rPr>
              <a:t> </a:t>
            </a:r>
            <a:endParaRPr lang="en-US" sz="3200" dirty="0">
              <a:solidFill>
                <a:srgbClr val="114577"/>
              </a:solidFill>
              <a:latin typeface="Arial" panose="020B0604020202020204"/>
              <a:ea typeface="微软雅黑" panose="020B0503020204020204" pitchFamily="34" charset="-122"/>
            </a:endParaRPr>
          </a:p>
          <a:p>
            <a:r>
              <a:rPr lang="en-US" altLang="zh-CN" sz="3200" dirty="0">
                <a:solidFill>
                  <a:srgbClr val="114577"/>
                </a:solidFill>
                <a:latin typeface="Arial" panose="020B0604020202020204"/>
                <a:ea typeface="微软雅黑" panose="020B0503020204020204" pitchFamily="34" charset="-122"/>
              </a:rPr>
              <a:t>Larger scale</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
        <p:nvSpPr>
          <p:cNvPr id="7" name="TextBox 8">
            <a:extLst>
              <a:ext uri="{FF2B5EF4-FFF2-40B4-BE49-F238E27FC236}">
                <a16:creationId xmlns:a16="http://schemas.microsoft.com/office/drawing/2014/main" id="{824D40F8-597D-164E-EC1C-666A3C3CC523}"/>
              </a:ext>
            </a:extLst>
          </p:cNvPr>
          <p:cNvSpPr txBox="1"/>
          <p:nvPr/>
        </p:nvSpPr>
        <p:spPr>
          <a:xfrm>
            <a:off x="7793814" y="3628078"/>
            <a:ext cx="3816424"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sym typeface="Arial" panose="020B0604020202020204"/>
              </a:rPr>
              <a:t>Better performance</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
        <p:nvSpPr>
          <p:cNvPr id="2" name="右大括号 1">
            <a:extLst>
              <a:ext uri="{FF2B5EF4-FFF2-40B4-BE49-F238E27FC236}">
                <a16:creationId xmlns:a16="http://schemas.microsoft.com/office/drawing/2014/main" id="{E265ABD3-A7AD-B196-32E6-BB0950858CE7}"/>
              </a:ext>
            </a:extLst>
          </p:cNvPr>
          <p:cNvSpPr/>
          <p:nvPr/>
        </p:nvSpPr>
        <p:spPr>
          <a:xfrm>
            <a:off x="6839325" y="2958406"/>
            <a:ext cx="648072" cy="1831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6" name="TextBox 8">
            <a:extLst>
              <a:ext uri="{FF2B5EF4-FFF2-40B4-BE49-F238E27FC236}">
                <a16:creationId xmlns:a16="http://schemas.microsoft.com/office/drawing/2014/main" id="{5432BA6A-B48D-3EF8-60F5-9D61DCA8723A}"/>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EVOLUTION OF CNNs</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0EFEF"/>
        </a:solid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285995" y="0"/>
            <a:ext cx="7232650" cy="7232650"/>
          </a:xfrm>
          <a:prstGeom prst="rect">
            <a:avLst/>
          </a:prstGeom>
        </p:spPr>
      </p:pic>
      <p:sp>
        <p:nvSpPr>
          <p:cNvPr id="14" name="MH_Entry_1"/>
          <p:cNvSpPr/>
          <p:nvPr>
            <p:custDataLst>
              <p:tags r:id="rId1"/>
            </p:custDataLst>
          </p:nvPr>
        </p:nvSpPr>
        <p:spPr>
          <a:xfrm>
            <a:off x="6507844" y="3092524"/>
            <a:ext cx="3517867"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en-US" altLang="zh-CN" sz="4000" b="1" dirty="0">
                <a:solidFill>
                  <a:srgbClr val="9CC3AE"/>
                </a:solidFill>
                <a:latin typeface="Arial" panose="020B0604020202020204"/>
                <a:ea typeface="微软雅黑" panose="020B0503020204020204" pitchFamily="34" charset="-122"/>
                <a:sym typeface="Arial" panose="020B0604020202020204"/>
              </a:rPr>
              <a:t>MOTIVATION</a:t>
            </a:r>
            <a:endParaRPr lang="zh-CN" altLang="en-US" b="1" dirty="0">
              <a:solidFill>
                <a:srgbClr val="9CC3AE"/>
              </a:solidFill>
              <a:latin typeface="Arial" panose="020B0604020202020204"/>
              <a:ea typeface="微软雅黑" panose="020B0503020204020204" pitchFamily="34" charset="-122"/>
              <a:sym typeface="Arial" panose="020B0604020202020204"/>
            </a:endParaRPr>
          </a:p>
        </p:txBody>
      </p:sp>
      <p:sp>
        <p:nvSpPr>
          <p:cNvPr id="19" name="文本框 18"/>
          <p:cNvSpPr txBox="1"/>
          <p:nvPr/>
        </p:nvSpPr>
        <p:spPr>
          <a:xfrm>
            <a:off x="2485897" y="1437192"/>
            <a:ext cx="1888659" cy="3770263"/>
          </a:xfrm>
          <a:prstGeom prst="rect">
            <a:avLst/>
          </a:prstGeom>
          <a:noFill/>
        </p:spPr>
        <p:txBody>
          <a:bodyPr wrap="none" rtlCol="0">
            <a:spAutoFit/>
          </a:bodyPr>
          <a:lstStyle/>
          <a:p>
            <a:r>
              <a:rPr lang="en-US" altLang="zh-CN" sz="23900" dirty="0">
                <a:solidFill>
                  <a:srgbClr val="9CC3AE"/>
                </a:solidFill>
                <a:latin typeface="Arial" panose="020B0604020202020204"/>
                <a:ea typeface="微软雅黑" panose="020B0503020204020204" pitchFamily="34" charset="-122"/>
                <a:cs typeface="CordiaUPC" panose="020B0304020202020204" pitchFamily="34" charset="-34"/>
                <a:sym typeface="Arial" panose="020B0604020202020204"/>
              </a:rPr>
              <a:t>2</a:t>
            </a:r>
            <a:endParaRPr lang="zh-CN" altLang="en-US" sz="23900" dirty="0">
              <a:solidFill>
                <a:srgbClr val="9CC3AE"/>
              </a:solidFill>
              <a:latin typeface="Arial" panose="020B0604020202020204"/>
              <a:ea typeface="微软雅黑" panose="020B0503020204020204" pitchFamily="34" charset="-122"/>
              <a:cs typeface="CordiaUPC" panose="020B0304020202020204" pitchFamily="34" charset="-34"/>
              <a:sym typeface="Arial" panose="020B0604020202020204"/>
            </a:endParaRPr>
          </a:p>
        </p:txBody>
      </p:sp>
      <p:cxnSp>
        <p:nvCxnSpPr>
          <p:cNvPr id="20" name="直接连接符 19"/>
          <p:cNvCxnSpPr>
            <a:cxnSpLocks/>
          </p:cNvCxnSpPr>
          <p:nvPr/>
        </p:nvCxnSpPr>
        <p:spPr>
          <a:xfrm>
            <a:off x="6573391" y="3832349"/>
            <a:ext cx="3888432" cy="0"/>
          </a:xfrm>
          <a:prstGeom prst="line">
            <a:avLst/>
          </a:prstGeom>
          <a:ln>
            <a:solidFill>
              <a:srgbClr val="9CC3AE"/>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CC0D047-CA3A-18AC-5581-75302C41BE85}"/>
              </a:ext>
            </a:extLst>
          </p:cNvPr>
          <p:cNvSpPr>
            <a:spLocks noGrp="1"/>
          </p:cNvSpPr>
          <p:nvPr>
            <p:ph type="sldNum" sz="quarter" idx="12"/>
          </p:nvPr>
        </p:nvSpPr>
        <p:spPr/>
        <p:txBody>
          <a:bodyPr/>
          <a:lstStyle/>
          <a:p>
            <a:fld id="{3E01EE5D-26FB-46D5-A381-ECFB35BF1D34}"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fld id="{3E01EE5D-26FB-46D5-A381-ECFB35BF1D34}" type="slidenum">
              <a:rPr lang="zh-CN" altLang="en-US" smtClean="0"/>
              <a:t>7</a:t>
            </a:fld>
            <a:endParaRPr lang="zh-CN" altLang="en-US"/>
          </a:p>
        </p:txBody>
      </p:sp>
      <p:pic>
        <p:nvPicPr>
          <p:cNvPr id="11" name="图片 10">
            <a:extLst>
              <a:ext uri="{FF2B5EF4-FFF2-40B4-BE49-F238E27FC236}">
                <a16:creationId xmlns:a16="http://schemas.microsoft.com/office/drawing/2014/main" id="{51567604-C086-5FBA-232E-F04E69E18F20}"/>
              </a:ext>
            </a:extLst>
          </p:cNvPr>
          <p:cNvPicPr>
            <a:picLocks noChangeAspect="1"/>
          </p:cNvPicPr>
          <p:nvPr/>
        </p:nvPicPr>
        <p:blipFill rotWithShape="1">
          <a:blip r:embed="rId4"/>
          <a:srcRect r="1002" b="8572"/>
          <a:stretch/>
        </p:blipFill>
        <p:spPr>
          <a:xfrm>
            <a:off x="1068247" y="1366536"/>
            <a:ext cx="3168352" cy="4824536"/>
          </a:xfrm>
          <a:prstGeom prst="rect">
            <a:avLst/>
          </a:prstGeom>
        </p:spPr>
      </p:pic>
      <p:pic>
        <p:nvPicPr>
          <p:cNvPr id="15" name="图片 14">
            <a:extLst>
              <a:ext uri="{FF2B5EF4-FFF2-40B4-BE49-F238E27FC236}">
                <a16:creationId xmlns:a16="http://schemas.microsoft.com/office/drawing/2014/main" id="{3FF62D9C-4B31-D331-BACC-48B6E6EA7060}"/>
              </a:ext>
            </a:extLst>
          </p:cNvPr>
          <p:cNvPicPr>
            <a:picLocks noChangeAspect="1"/>
          </p:cNvPicPr>
          <p:nvPr/>
        </p:nvPicPr>
        <p:blipFill>
          <a:blip r:embed="rId5"/>
          <a:stretch>
            <a:fillRect/>
          </a:stretch>
        </p:blipFill>
        <p:spPr>
          <a:xfrm>
            <a:off x="7735299" y="581215"/>
            <a:ext cx="2590800" cy="5905500"/>
          </a:xfrm>
          <a:prstGeom prst="rect">
            <a:avLst/>
          </a:prstGeom>
        </p:spPr>
      </p:pic>
      <p:sp>
        <p:nvSpPr>
          <p:cNvPr id="16" name="TextBox 8">
            <a:extLst>
              <a:ext uri="{FF2B5EF4-FFF2-40B4-BE49-F238E27FC236}">
                <a16:creationId xmlns:a16="http://schemas.microsoft.com/office/drawing/2014/main" id="{C4D987FD-EA36-5543-D242-5B0CF7312C15}"/>
              </a:ext>
            </a:extLst>
          </p:cNvPr>
          <p:cNvSpPr txBox="1"/>
          <p:nvPr/>
        </p:nvSpPr>
        <p:spPr>
          <a:xfrm>
            <a:off x="4743685" y="2585513"/>
            <a:ext cx="2919790"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Add more layers</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17" name="TextBox 8">
            <a:extLst>
              <a:ext uri="{FF2B5EF4-FFF2-40B4-BE49-F238E27FC236}">
                <a16:creationId xmlns:a16="http://schemas.microsoft.com/office/drawing/2014/main" id="{9C36B950-9884-F4E6-1896-53344E22EEA9}"/>
              </a:ext>
            </a:extLst>
          </p:cNvPr>
          <p:cNvSpPr txBox="1"/>
          <p:nvPr/>
        </p:nvSpPr>
        <p:spPr>
          <a:xfrm>
            <a:off x="1856869" y="6372084"/>
            <a:ext cx="1591108"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Baseline</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18" name="TextBox 8">
            <a:extLst>
              <a:ext uri="{FF2B5EF4-FFF2-40B4-BE49-F238E27FC236}">
                <a16:creationId xmlns:a16="http://schemas.microsoft.com/office/drawing/2014/main" id="{AB462265-64E5-819A-C663-D75D1DDB7848}"/>
              </a:ext>
            </a:extLst>
          </p:cNvPr>
          <p:cNvSpPr txBox="1"/>
          <p:nvPr/>
        </p:nvSpPr>
        <p:spPr>
          <a:xfrm>
            <a:off x="7950880" y="6551522"/>
            <a:ext cx="2919790"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Depth scaling</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
        <p:nvSpPr>
          <p:cNvPr id="19" name="TextBox 8">
            <a:extLst>
              <a:ext uri="{FF2B5EF4-FFF2-40B4-BE49-F238E27FC236}">
                <a16:creationId xmlns:a16="http://schemas.microsoft.com/office/drawing/2014/main" id="{704268D3-A152-6537-EA8E-195B20D82D29}"/>
              </a:ext>
            </a:extLst>
          </p:cNvPr>
          <p:cNvSpPr txBox="1"/>
          <p:nvPr/>
        </p:nvSpPr>
        <p:spPr>
          <a:xfrm>
            <a:off x="4917207" y="4190901"/>
            <a:ext cx="2343634" cy="307777"/>
          </a:xfrm>
          <a:prstGeom prst="rect">
            <a:avLst/>
          </a:prstGeom>
          <a:noFill/>
        </p:spPr>
        <p:txBody>
          <a:bodyPr wrap="square" lIns="0" tIns="0" rIns="0" bIns="0" rtlCol="0" anchor="ctr">
            <a:spAutoFit/>
          </a:bodyPr>
          <a:lstStyle/>
          <a:p>
            <a:r>
              <a:rPr lang="en-US" altLang="zh-CN" sz="2000" dirty="0">
                <a:solidFill>
                  <a:srgbClr val="114577"/>
                </a:solidFill>
                <a:latin typeface="Arial" panose="020B0604020202020204"/>
                <a:ea typeface="微软雅黑" panose="020B0503020204020204" pitchFamily="34" charset="-122"/>
                <a:sym typeface="Arial" panose="020B0604020202020204"/>
              </a:rPr>
              <a:t>Depth coefficient: d</a:t>
            </a:r>
          </a:p>
        </p:txBody>
      </p:sp>
      <p:sp>
        <p:nvSpPr>
          <p:cNvPr id="21" name="TextBox 8">
            <a:extLst>
              <a:ext uri="{FF2B5EF4-FFF2-40B4-BE49-F238E27FC236}">
                <a16:creationId xmlns:a16="http://schemas.microsoft.com/office/drawing/2014/main" id="{A60DF019-12E0-E941-510C-0B069B587B6F}"/>
              </a:ext>
            </a:extLst>
          </p:cNvPr>
          <p:cNvSpPr txBox="1"/>
          <p:nvPr/>
        </p:nvSpPr>
        <p:spPr>
          <a:xfrm>
            <a:off x="5031763" y="4513417"/>
            <a:ext cx="2343634" cy="307777"/>
          </a:xfrm>
          <a:prstGeom prst="rect">
            <a:avLst/>
          </a:prstGeom>
          <a:noFill/>
        </p:spPr>
        <p:txBody>
          <a:bodyPr wrap="square" lIns="0" tIns="0" rIns="0" bIns="0" rtlCol="0" anchor="ctr">
            <a:spAutoFit/>
          </a:bodyPr>
          <a:lstStyle/>
          <a:p>
            <a:r>
              <a:rPr lang="en-US" altLang="zh-CN" sz="2000" dirty="0">
                <a:solidFill>
                  <a:srgbClr val="114577"/>
                </a:solidFill>
                <a:latin typeface="Arial" panose="020B0604020202020204"/>
                <a:ea typeface="微软雅黑" panose="020B0503020204020204" pitchFamily="34" charset="-122"/>
                <a:sym typeface="Arial" panose="020B0604020202020204"/>
              </a:rPr>
              <a:t>(In this case, d=2)</a:t>
            </a:r>
          </a:p>
        </p:txBody>
      </p:sp>
      <p:sp>
        <p:nvSpPr>
          <p:cNvPr id="3" name="右箭头 2">
            <a:extLst>
              <a:ext uri="{FF2B5EF4-FFF2-40B4-BE49-F238E27FC236}">
                <a16:creationId xmlns:a16="http://schemas.microsoft.com/office/drawing/2014/main" id="{9C662E3E-9512-B163-AEC4-722FE25D20CE}"/>
              </a:ext>
            </a:extLst>
          </p:cNvPr>
          <p:cNvSpPr/>
          <p:nvPr/>
        </p:nvSpPr>
        <p:spPr>
          <a:xfrm>
            <a:off x="4743685" y="3256285"/>
            <a:ext cx="26317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8">
            <a:extLst>
              <a:ext uri="{FF2B5EF4-FFF2-40B4-BE49-F238E27FC236}">
                <a16:creationId xmlns:a16="http://schemas.microsoft.com/office/drawing/2014/main" id="{6E4F655C-4EC8-ECE5-DFD6-895161649492}"/>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SCALING UP CNNs</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3591610678"/>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fld id="{3E01EE5D-26FB-46D5-A381-ECFB35BF1D34}" type="slidenum">
              <a:rPr lang="zh-CN" altLang="en-US" smtClean="0"/>
              <a:t>8</a:t>
            </a:fld>
            <a:endParaRPr lang="zh-CN" altLang="en-US"/>
          </a:p>
        </p:txBody>
      </p:sp>
      <p:pic>
        <p:nvPicPr>
          <p:cNvPr id="11" name="图片 10">
            <a:extLst>
              <a:ext uri="{FF2B5EF4-FFF2-40B4-BE49-F238E27FC236}">
                <a16:creationId xmlns:a16="http://schemas.microsoft.com/office/drawing/2014/main" id="{51567604-C086-5FBA-232E-F04E69E18F20}"/>
              </a:ext>
            </a:extLst>
          </p:cNvPr>
          <p:cNvPicPr>
            <a:picLocks noChangeAspect="1"/>
          </p:cNvPicPr>
          <p:nvPr/>
        </p:nvPicPr>
        <p:blipFill rotWithShape="1">
          <a:blip r:embed="rId4"/>
          <a:srcRect r="1002" b="8572"/>
          <a:stretch/>
        </p:blipFill>
        <p:spPr>
          <a:xfrm>
            <a:off x="1068247" y="1366536"/>
            <a:ext cx="3168352" cy="4824536"/>
          </a:xfrm>
          <a:prstGeom prst="rect">
            <a:avLst/>
          </a:prstGeom>
        </p:spPr>
      </p:pic>
      <p:sp>
        <p:nvSpPr>
          <p:cNvPr id="16" name="TextBox 8">
            <a:extLst>
              <a:ext uri="{FF2B5EF4-FFF2-40B4-BE49-F238E27FC236}">
                <a16:creationId xmlns:a16="http://schemas.microsoft.com/office/drawing/2014/main" id="{C4D987FD-EA36-5543-D242-5B0CF7312C15}"/>
              </a:ext>
            </a:extLst>
          </p:cNvPr>
          <p:cNvSpPr txBox="1"/>
          <p:nvPr/>
        </p:nvSpPr>
        <p:spPr>
          <a:xfrm>
            <a:off x="4643261" y="2608281"/>
            <a:ext cx="3485890"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Add more channels</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17" name="TextBox 8">
            <a:extLst>
              <a:ext uri="{FF2B5EF4-FFF2-40B4-BE49-F238E27FC236}">
                <a16:creationId xmlns:a16="http://schemas.microsoft.com/office/drawing/2014/main" id="{9C36B950-9884-F4E6-1896-53344E22EEA9}"/>
              </a:ext>
            </a:extLst>
          </p:cNvPr>
          <p:cNvSpPr txBox="1"/>
          <p:nvPr/>
        </p:nvSpPr>
        <p:spPr>
          <a:xfrm>
            <a:off x="1856869" y="6372084"/>
            <a:ext cx="1591108"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Baseline</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18" name="TextBox 8">
            <a:extLst>
              <a:ext uri="{FF2B5EF4-FFF2-40B4-BE49-F238E27FC236}">
                <a16:creationId xmlns:a16="http://schemas.microsoft.com/office/drawing/2014/main" id="{AB462265-64E5-819A-C663-D75D1DDB7848}"/>
              </a:ext>
            </a:extLst>
          </p:cNvPr>
          <p:cNvSpPr txBox="1"/>
          <p:nvPr/>
        </p:nvSpPr>
        <p:spPr>
          <a:xfrm>
            <a:off x="8517607" y="6372084"/>
            <a:ext cx="2919790"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Width scaling</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
        <p:nvSpPr>
          <p:cNvPr id="19" name="TextBox 8">
            <a:extLst>
              <a:ext uri="{FF2B5EF4-FFF2-40B4-BE49-F238E27FC236}">
                <a16:creationId xmlns:a16="http://schemas.microsoft.com/office/drawing/2014/main" id="{704268D3-A152-6537-EA8E-195B20D82D29}"/>
              </a:ext>
            </a:extLst>
          </p:cNvPr>
          <p:cNvSpPr txBox="1"/>
          <p:nvPr/>
        </p:nvSpPr>
        <p:spPr>
          <a:xfrm>
            <a:off x="4917206" y="4336833"/>
            <a:ext cx="2721231" cy="307777"/>
          </a:xfrm>
          <a:prstGeom prst="rect">
            <a:avLst/>
          </a:prstGeom>
          <a:noFill/>
        </p:spPr>
        <p:txBody>
          <a:bodyPr wrap="square" lIns="0" tIns="0" rIns="0" bIns="0" rtlCol="0" anchor="ctr">
            <a:spAutoFit/>
          </a:bodyPr>
          <a:lstStyle/>
          <a:p>
            <a:r>
              <a:rPr lang="en-US" altLang="zh-CN" sz="2000" dirty="0">
                <a:solidFill>
                  <a:srgbClr val="114577"/>
                </a:solidFill>
                <a:latin typeface="Arial" panose="020B0604020202020204"/>
                <a:ea typeface="微软雅黑" panose="020B0503020204020204" pitchFamily="34" charset="-122"/>
                <a:sym typeface="Arial" panose="020B0604020202020204"/>
              </a:rPr>
              <a:t>Width coefficient: w</a:t>
            </a:r>
          </a:p>
        </p:txBody>
      </p:sp>
      <p:pic>
        <p:nvPicPr>
          <p:cNvPr id="4" name="图片 3">
            <a:extLst>
              <a:ext uri="{FF2B5EF4-FFF2-40B4-BE49-F238E27FC236}">
                <a16:creationId xmlns:a16="http://schemas.microsoft.com/office/drawing/2014/main" id="{A4BF85C2-29DC-5D3E-DEE1-4DB0F3B5C4CB}"/>
              </a:ext>
            </a:extLst>
          </p:cNvPr>
          <p:cNvPicPr>
            <a:picLocks noChangeAspect="1"/>
          </p:cNvPicPr>
          <p:nvPr/>
        </p:nvPicPr>
        <p:blipFill rotWithShape="1">
          <a:blip r:embed="rId5"/>
          <a:srcRect b="1201"/>
          <a:stretch/>
        </p:blipFill>
        <p:spPr>
          <a:xfrm>
            <a:off x="8081036" y="1586396"/>
            <a:ext cx="2933700" cy="4479433"/>
          </a:xfrm>
          <a:prstGeom prst="rect">
            <a:avLst/>
          </a:prstGeom>
        </p:spPr>
      </p:pic>
      <p:sp>
        <p:nvSpPr>
          <p:cNvPr id="3" name="右箭头 2">
            <a:extLst>
              <a:ext uri="{FF2B5EF4-FFF2-40B4-BE49-F238E27FC236}">
                <a16:creationId xmlns:a16="http://schemas.microsoft.com/office/drawing/2014/main" id="{85808CDD-A990-3A83-954D-01F9AF5F3BAA}"/>
              </a:ext>
            </a:extLst>
          </p:cNvPr>
          <p:cNvSpPr/>
          <p:nvPr/>
        </p:nvSpPr>
        <p:spPr>
          <a:xfrm>
            <a:off x="4743685" y="3256285"/>
            <a:ext cx="26317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8">
            <a:extLst>
              <a:ext uri="{FF2B5EF4-FFF2-40B4-BE49-F238E27FC236}">
                <a16:creationId xmlns:a16="http://schemas.microsoft.com/office/drawing/2014/main" id="{6963EC9A-2F9F-BC9F-96EB-6FBA460CA604}"/>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SCALING UP CNNs</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6440833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pic>
        <p:nvPicPr>
          <p:cNvPr id="2" name="图片 29">
            <a:extLst>
              <a:ext uri="{FF2B5EF4-FFF2-40B4-BE49-F238E27FC236}">
                <a16:creationId xmlns:a16="http://schemas.microsoft.com/office/drawing/2014/main" id="{22892884-EA80-3C27-7F3E-EB12011749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463" y="-128091"/>
            <a:ext cx="2160304" cy="2160304"/>
          </a:xfrm>
          <a:prstGeom prst="rect">
            <a:avLst/>
          </a:prstGeom>
        </p:spPr>
      </p:pic>
      <p:sp>
        <p:nvSpPr>
          <p:cNvPr id="12" name="Slide Number Placeholder 11">
            <a:extLst>
              <a:ext uri="{FF2B5EF4-FFF2-40B4-BE49-F238E27FC236}">
                <a16:creationId xmlns:a16="http://schemas.microsoft.com/office/drawing/2014/main" id="{0D84953D-E695-FA37-75F4-07C49A57946E}"/>
              </a:ext>
            </a:extLst>
          </p:cNvPr>
          <p:cNvSpPr>
            <a:spLocks noGrp="1"/>
          </p:cNvSpPr>
          <p:nvPr>
            <p:ph type="sldNum" sz="quarter" idx="12"/>
          </p:nvPr>
        </p:nvSpPr>
        <p:spPr/>
        <p:txBody>
          <a:bodyPr/>
          <a:lstStyle/>
          <a:p>
            <a:fld id="{3E01EE5D-26FB-46D5-A381-ECFB35BF1D34}" type="slidenum">
              <a:rPr lang="zh-CN" altLang="en-US" smtClean="0"/>
              <a:t>9</a:t>
            </a:fld>
            <a:endParaRPr lang="zh-CN" altLang="en-US"/>
          </a:p>
        </p:txBody>
      </p:sp>
      <p:pic>
        <p:nvPicPr>
          <p:cNvPr id="11" name="图片 10">
            <a:extLst>
              <a:ext uri="{FF2B5EF4-FFF2-40B4-BE49-F238E27FC236}">
                <a16:creationId xmlns:a16="http://schemas.microsoft.com/office/drawing/2014/main" id="{51567604-C086-5FBA-232E-F04E69E18F20}"/>
              </a:ext>
            </a:extLst>
          </p:cNvPr>
          <p:cNvPicPr>
            <a:picLocks noChangeAspect="1"/>
          </p:cNvPicPr>
          <p:nvPr/>
        </p:nvPicPr>
        <p:blipFill rotWithShape="1">
          <a:blip r:embed="rId4"/>
          <a:srcRect r="1002" b="8572"/>
          <a:stretch/>
        </p:blipFill>
        <p:spPr>
          <a:xfrm>
            <a:off x="1068247" y="1366536"/>
            <a:ext cx="3168352" cy="4824536"/>
          </a:xfrm>
          <a:prstGeom prst="rect">
            <a:avLst/>
          </a:prstGeom>
        </p:spPr>
      </p:pic>
      <p:sp>
        <p:nvSpPr>
          <p:cNvPr id="17" name="TextBox 8">
            <a:extLst>
              <a:ext uri="{FF2B5EF4-FFF2-40B4-BE49-F238E27FC236}">
                <a16:creationId xmlns:a16="http://schemas.microsoft.com/office/drawing/2014/main" id="{9C36B950-9884-F4E6-1896-53344E22EEA9}"/>
              </a:ext>
            </a:extLst>
          </p:cNvPr>
          <p:cNvSpPr txBox="1"/>
          <p:nvPr/>
        </p:nvSpPr>
        <p:spPr>
          <a:xfrm>
            <a:off x="1856869" y="6372084"/>
            <a:ext cx="1591108"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Baseline</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3" name="右箭头 2">
            <a:extLst>
              <a:ext uri="{FF2B5EF4-FFF2-40B4-BE49-F238E27FC236}">
                <a16:creationId xmlns:a16="http://schemas.microsoft.com/office/drawing/2014/main" id="{85808CDD-A990-3A83-954D-01F9AF5F3BAA}"/>
              </a:ext>
            </a:extLst>
          </p:cNvPr>
          <p:cNvSpPr/>
          <p:nvPr/>
        </p:nvSpPr>
        <p:spPr>
          <a:xfrm>
            <a:off x="4743685" y="3256285"/>
            <a:ext cx="26317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TextBox 8">
            <a:extLst>
              <a:ext uri="{FF2B5EF4-FFF2-40B4-BE49-F238E27FC236}">
                <a16:creationId xmlns:a16="http://schemas.microsoft.com/office/drawing/2014/main" id="{2B5ADCCE-7483-C20B-6158-5E828CD12FF2}"/>
              </a:ext>
            </a:extLst>
          </p:cNvPr>
          <p:cNvSpPr txBox="1"/>
          <p:nvPr/>
        </p:nvSpPr>
        <p:spPr>
          <a:xfrm>
            <a:off x="4607210" y="2186096"/>
            <a:ext cx="3917624" cy="861774"/>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Higher resolution </a:t>
            </a:r>
          </a:p>
          <a:p>
            <a:r>
              <a:rPr lang="en-US" altLang="zh-CN" sz="2800" dirty="0">
                <a:solidFill>
                  <a:srgbClr val="114577"/>
                </a:solidFill>
                <a:latin typeface="Arial" panose="020B0604020202020204"/>
                <a:ea typeface="微软雅黑" panose="020B0503020204020204" pitchFamily="34" charset="-122"/>
                <a:sym typeface="Arial" panose="020B0604020202020204"/>
              </a:rPr>
              <a:t>of input image</a:t>
            </a:r>
            <a:endParaRPr lang="zh-CN" altLang="en-US" sz="3600" dirty="0">
              <a:solidFill>
                <a:srgbClr val="114577"/>
              </a:solidFill>
              <a:latin typeface="Arial" panose="020B0604020202020204"/>
              <a:ea typeface="微软雅黑" panose="020B0503020204020204" pitchFamily="34" charset="-122"/>
              <a:sym typeface="Arial" panose="020B0604020202020204"/>
            </a:endParaRPr>
          </a:p>
        </p:txBody>
      </p:sp>
      <p:sp>
        <p:nvSpPr>
          <p:cNvPr id="6" name="TextBox 8">
            <a:extLst>
              <a:ext uri="{FF2B5EF4-FFF2-40B4-BE49-F238E27FC236}">
                <a16:creationId xmlns:a16="http://schemas.microsoft.com/office/drawing/2014/main" id="{D050BC11-D0A8-F981-B843-905166C7E843}"/>
              </a:ext>
            </a:extLst>
          </p:cNvPr>
          <p:cNvSpPr txBox="1"/>
          <p:nvPr/>
        </p:nvSpPr>
        <p:spPr>
          <a:xfrm>
            <a:off x="5133231" y="4193801"/>
            <a:ext cx="2343634" cy="615553"/>
          </a:xfrm>
          <a:prstGeom prst="rect">
            <a:avLst/>
          </a:prstGeom>
          <a:noFill/>
        </p:spPr>
        <p:txBody>
          <a:bodyPr wrap="square" lIns="0" tIns="0" rIns="0" bIns="0" rtlCol="0" anchor="ctr">
            <a:spAutoFit/>
          </a:bodyPr>
          <a:lstStyle/>
          <a:p>
            <a:r>
              <a:rPr lang="en-US" altLang="zh-CN" sz="2000" dirty="0">
                <a:solidFill>
                  <a:srgbClr val="114577"/>
                </a:solidFill>
                <a:latin typeface="Arial" panose="020B0604020202020204"/>
                <a:ea typeface="微软雅黑" panose="020B0503020204020204" pitchFamily="34" charset="-122"/>
                <a:sym typeface="Arial" panose="020B0604020202020204"/>
              </a:rPr>
              <a:t>Resolution coefficient: r</a:t>
            </a:r>
          </a:p>
        </p:txBody>
      </p:sp>
      <p:pic>
        <p:nvPicPr>
          <p:cNvPr id="8" name="图片 7">
            <a:extLst>
              <a:ext uri="{FF2B5EF4-FFF2-40B4-BE49-F238E27FC236}">
                <a16:creationId xmlns:a16="http://schemas.microsoft.com/office/drawing/2014/main" id="{7BD493B5-0CE7-904F-FF75-96F1F9AB7D8F}"/>
              </a:ext>
            </a:extLst>
          </p:cNvPr>
          <p:cNvPicPr>
            <a:picLocks noChangeAspect="1"/>
          </p:cNvPicPr>
          <p:nvPr/>
        </p:nvPicPr>
        <p:blipFill>
          <a:blip r:embed="rId5"/>
          <a:stretch>
            <a:fillRect/>
          </a:stretch>
        </p:blipFill>
        <p:spPr>
          <a:xfrm>
            <a:off x="7953697" y="1191735"/>
            <a:ext cx="2724150" cy="4876800"/>
          </a:xfrm>
          <a:prstGeom prst="rect">
            <a:avLst/>
          </a:prstGeom>
        </p:spPr>
      </p:pic>
      <p:sp>
        <p:nvSpPr>
          <p:cNvPr id="9" name="TextBox 8">
            <a:extLst>
              <a:ext uri="{FF2B5EF4-FFF2-40B4-BE49-F238E27FC236}">
                <a16:creationId xmlns:a16="http://schemas.microsoft.com/office/drawing/2014/main" id="{3B614989-4AA6-2B09-D550-CA8B041783DB}"/>
              </a:ext>
            </a:extLst>
          </p:cNvPr>
          <p:cNvSpPr txBox="1"/>
          <p:nvPr/>
        </p:nvSpPr>
        <p:spPr>
          <a:xfrm>
            <a:off x="7830065" y="6352629"/>
            <a:ext cx="2919790" cy="430887"/>
          </a:xfrm>
          <a:prstGeom prst="rect">
            <a:avLst/>
          </a:prstGeom>
          <a:noFill/>
        </p:spPr>
        <p:txBody>
          <a:bodyPr wrap="square" lIns="0" tIns="0" rIns="0" bIns="0" rtlCol="0" anchor="ctr">
            <a:spAutoFit/>
          </a:bodyPr>
          <a:lstStyle/>
          <a:p>
            <a:r>
              <a:rPr lang="en-US" altLang="zh-CN" sz="2800" dirty="0">
                <a:solidFill>
                  <a:srgbClr val="114577"/>
                </a:solidFill>
                <a:latin typeface="Arial" panose="020B0604020202020204"/>
                <a:ea typeface="微软雅黑" panose="020B0503020204020204" pitchFamily="34" charset="-122"/>
                <a:sym typeface="Arial" panose="020B0604020202020204"/>
              </a:rPr>
              <a:t>Resolution scaling</a:t>
            </a:r>
            <a:endParaRPr lang="zh-CN" altLang="en-US" sz="2800" dirty="0">
              <a:solidFill>
                <a:srgbClr val="114577"/>
              </a:solidFill>
              <a:latin typeface="Arial" panose="020B0604020202020204"/>
              <a:ea typeface="微软雅黑" panose="020B0503020204020204" pitchFamily="34" charset="-122"/>
              <a:sym typeface="Arial" panose="020B0604020202020204"/>
            </a:endParaRPr>
          </a:p>
        </p:txBody>
      </p:sp>
      <p:sp>
        <p:nvSpPr>
          <p:cNvPr id="4" name="TextBox 8">
            <a:extLst>
              <a:ext uri="{FF2B5EF4-FFF2-40B4-BE49-F238E27FC236}">
                <a16:creationId xmlns:a16="http://schemas.microsoft.com/office/drawing/2014/main" id="{DB175FA1-B954-E025-F0B2-9D6B4EEF14F1}"/>
              </a:ext>
            </a:extLst>
          </p:cNvPr>
          <p:cNvSpPr txBox="1"/>
          <p:nvPr/>
        </p:nvSpPr>
        <p:spPr>
          <a:xfrm>
            <a:off x="884238" y="465988"/>
            <a:ext cx="5293006" cy="492443"/>
          </a:xfrm>
          <a:prstGeom prst="rect">
            <a:avLst/>
          </a:prstGeom>
          <a:noFill/>
        </p:spPr>
        <p:txBody>
          <a:bodyPr wrap="square" lIns="0" tIns="0" rIns="0" bIns="0" rtlCol="0" anchor="ctr">
            <a:spAutoFit/>
          </a:bodyPr>
          <a:lstStyle/>
          <a:p>
            <a:r>
              <a:rPr lang="en-US" altLang="zh-CN" sz="3200" dirty="0">
                <a:solidFill>
                  <a:srgbClr val="114577"/>
                </a:solidFill>
                <a:latin typeface="Arial" panose="020B0604020202020204"/>
                <a:ea typeface="微软雅黑" panose="020B0503020204020204" pitchFamily="34" charset="-122"/>
              </a:rPr>
              <a:t>SCALING UP CNNs</a:t>
            </a:r>
            <a:endParaRPr lang="zh-CN" altLang="en-US" sz="3200" dirty="0">
              <a:solidFill>
                <a:srgbClr val="114577"/>
              </a:solidFill>
              <a:latin typeface="Arial" panose="020B0604020202020204"/>
              <a:ea typeface="微软雅黑" panose="020B0503020204020204" pitchFamily="34" charset="-122"/>
              <a:sym typeface="Arial" panose="020B0604020202020204"/>
            </a:endParaRPr>
          </a:p>
        </p:txBody>
      </p:sp>
    </p:spTree>
    <p:extLst>
      <p:ext uri="{BB962C8B-B14F-4D97-AF65-F5344CB8AC3E}">
        <p14:creationId xmlns:p14="http://schemas.microsoft.com/office/powerpoint/2010/main" val="6626531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6ed1c2b2-0e4a-4aae-9590-b63e87ff20e8&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MH" val="20161022194503"/>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7"/>
</p:tagLst>
</file>

<file path=ppt/tags/tag13.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61022194503"/>
  <p:tag name="MH_LIBRARY" val="GRAPHIC"/>
  <p:tag name="MH_TYPE" val="Text"/>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6"/>
</p:tagLst>
</file>

<file path=ppt/tags/tag18.xml><?xml version="1.0" encoding="utf-8"?>
<p:tagLst xmlns:a="http://schemas.openxmlformats.org/drawingml/2006/main" xmlns:r="http://schemas.openxmlformats.org/officeDocument/2006/relationships" xmlns:p="http://schemas.openxmlformats.org/presentationml/2006/main">
  <p:tag name="MH" val="20161022194503"/>
  <p:tag name="MH_LIBRARY" val="GRAPHIC"/>
  <p:tag name="MH_TYPE" val="Text"/>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61022194333"/>
  <p:tag name="MH_LIBRARY" val="GRAPHIC"/>
  <p:tag name="ISLIDE.ICON" val="#136393;"/>
</p:tagLst>
</file>

<file path=ppt/tags/tag20.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022194503"/>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1"/>
</p:tagLst>
</file>

<file path=ppt/tags/tag23.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ISLIDE.ICON" val="#94588;"/>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194503"/>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MH" val="20161022194333"/>
  <p:tag name="MH_LIBRARY" val="GRAPHIC"/>
  <p:tag name="MH_TYPE" val="Other"/>
  <p:tag name="MH_ORDER" val="9"/>
</p:tagLst>
</file>

<file path=ppt/theme/theme1.xml><?xml version="1.0" encoding="utf-8"?>
<a:theme xmlns:a="http://schemas.openxmlformats.org/drawingml/2006/main" name="鲍鱼素材https://baoyusucai.taobao.com/&#10;">
  <a:themeElements>
    <a:clrScheme name="自定义 112">
      <a:dk1>
        <a:sysClr val="windowText" lastClr="000000"/>
      </a:dk1>
      <a:lt1>
        <a:sysClr val="window" lastClr="FFFFFF"/>
      </a:lt1>
      <a:dk2>
        <a:srgbClr val="44546A"/>
      </a:dk2>
      <a:lt2>
        <a:srgbClr val="E7E6E6"/>
      </a:lt2>
      <a:accent1>
        <a:srgbClr val="114577"/>
      </a:accent1>
      <a:accent2>
        <a:srgbClr val="9CC3AE"/>
      </a:accent2>
      <a:accent3>
        <a:srgbClr val="F58344"/>
      </a:accent3>
      <a:accent4>
        <a:srgbClr val="B086B8"/>
      </a:accent4>
      <a:accent5>
        <a:srgbClr val="114577"/>
      </a:accent5>
      <a:accent6>
        <a:srgbClr val="9CC3AE"/>
      </a:accent6>
      <a:hlink>
        <a:srgbClr val="F58344"/>
      </a:hlink>
      <a:folHlink>
        <a:srgbClr val="B086B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1718</Words>
  <Application>Microsoft Macintosh PowerPoint</Application>
  <PresentationFormat>自定义</PresentationFormat>
  <Paragraphs>378</Paragraphs>
  <Slides>37</Slides>
  <Notes>37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Arial</vt:lpstr>
      <vt:lpstr>Calibri</vt:lpstr>
      <vt:lpstr>Calibri Light</vt:lpstr>
      <vt:lpstr>Cambria Math</vt:lpstr>
      <vt:lpstr>鲍鱼素材https://baoyusucai.taobao.com/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商务风人工智能述职报告PPT模板</dc:title>
  <dc:creator/>
  <cp:lastModifiedBy/>
  <cp:revision>4</cp:revision>
  <dcterms:created xsi:type="dcterms:W3CDTF">2016-11-27T09:21:00Z</dcterms:created>
  <dcterms:modified xsi:type="dcterms:W3CDTF">2023-04-08T03:38:12Z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