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2" r:id="rId3"/>
    <p:sldId id="261" r:id="rId4"/>
    <p:sldId id="282" r:id="rId5"/>
    <p:sldId id="263" r:id="rId6"/>
    <p:sldId id="264" r:id="rId7"/>
    <p:sldId id="265" r:id="rId8"/>
    <p:sldId id="266" r:id="rId9"/>
    <p:sldId id="273" r:id="rId10"/>
    <p:sldId id="278" r:id="rId11"/>
    <p:sldId id="270" r:id="rId12"/>
    <p:sldId id="271" r:id="rId13"/>
    <p:sldId id="272" r:id="rId14"/>
    <p:sldId id="277" r:id="rId15"/>
    <p:sldId id="283" r:id="rId16"/>
    <p:sldId id="275" r:id="rId17"/>
    <p:sldId id="276" r:id="rId18"/>
    <p:sldId id="274" r:id="rId19"/>
    <p:sldId id="269" r:id="rId20"/>
    <p:sldId id="268" r:id="rId21"/>
    <p:sldId id="267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7" autoAdjust="0"/>
    <p:restoredTop sz="86475" autoAdjust="0"/>
  </p:normalViewPr>
  <p:slideViewPr>
    <p:cSldViewPr>
      <p:cViewPr>
        <p:scale>
          <a:sx n="100" d="100"/>
          <a:sy n="100" d="100"/>
        </p:scale>
        <p:origin x="-98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7B69F-4E84-4E9C-A4C1-A750BCA54FC5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816B8-1BA5-4D89-A773-52B218D5D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7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 descr="WirtleyConsultingLLCLogo -Watermar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67600" y="5867400"/>
            <a:ext cx="1524000" cy="568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0"/>
              </a:spcAft>
              <a:defRPr/>
            </a:lvl1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WirtleyConsultingLLCLogo -Watermar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67600" y="5867400"/>
            <a:ext cx="1524000" cy="568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WirtleyConsultingLLCLogo -Watermar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67600" y="5867400"/>
            <a:ext cx="1524000" cy="568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1E74DD-81CC-4F7F-B275-A42BA88DE821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2B67440-C82D-4998-AD41-A22A08C943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WirtleyConsultingLLCLogo -Water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67600" y="5867400"/>
            <a:ext cx="1524000" cy="5689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.com/GEN-Term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55848"/>
            <a:ext cx="8458200" cy="1673352"/>
          </a:xfrm>
        </p:spPr>
        <p:txBody>
          <a:bodyPr>
            <a:normAutofit/>
          </a:bodyPr>
          <a:lstStyle/>
          <a:p>
            <a:r>
              <a:rPr lang="en-US" dirty="0" smtClean="0"/>
              <a:t>Generics in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5181600"/>
            <a:ext cx="8077200" cy="1219200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4400" dirty="0" smtClean="0">
                <a:solidFill>
                  <a:schemeClr val="tx1"/>
                </a:solidFill>
              </a:rPr>
              <a:t>Joe Wirtley			</a:t>
            </a:r>
            <a:r>
              <a:rPr lang="en-US" sz="2400" dirty="0" smtClean="0">
                <a:solidFill>
                  <a:schemeClr val="tx1"/>
                </a:solidFill>
              </a:rPr>
              <a:t>@</a:t>
            </a:r>
            <a:r>
              <a:rPr lang="en-US" sz="2400" dirty="0" err="1" smtClean="0">
                <a:solidFill>
                  <a:schemeClr val="tx1"/>
                </a:solidFill>
              </a:rPr>
              <a:t>JoeWirtley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Restricts types that can be used in a generic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 class or method</a:t>
            </a:r>
          </a:p>
          <a:p>
            <a:endParaRPr lang="en-US" dirty="0"/>
          </a:p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Reference/Value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New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Reference/Value Constraints</a:t>
            </a:r>
            <a:endParaRPr lang="en-US" dirty="0"/>
          </a:p>
        </p:txBody>
      </p:sp>
      <p:pic>
        <p:nvPicPr>
          <p:cNvPr id="1026" name="Picture 2" descr="C:\Users\Joe\AppData\Local\Temp\SNAGHTML13cb3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84" y="2286000"/>
            <a:ext cx="4996615" cy="158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oe\AppData\Local\Temp\SNAGHTML13ccef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1" y="1752600"/>
            <a:ext cx="5706979" cy="2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Joe\AppData\Local\Temp\SNAGHTML13ce2a6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84" y="4571999"/>
            <a:ext cx="5149016" cy="133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Joe\AppData\Local\Temp\SNAGHTML13d15b9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1" y="3962400"/>
            <a:ext cx="5706978" cy="27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63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Constraints</a:t>
            </a:r>
            <a:endParaRPr lang="en-US" dirty="0"/>
          </a:p>
        </p:txBody>
      </p:sp>
      <p:pic>
        <p:nvPicPr>
          <p:cNvPr id="6146" name="Picture 2" descr="C:\Users\Joe\AppData\Local\Temp\SNAGHTML120ed9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257800" cy="33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Constraint</a:t>
            </a:r>
            <a:endParaRPr lang="en-US" dirty="0"/>
          </a:p>
        </p:txBody>
      </p:sp>
      <p:pic>
        <p:nvPicPr>
          <p:cNvPr id="7170" name="Picture 2" descr="C:\Users\Joe\AppData\Local\Temp\SNAGHTML12107e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55495"/>
            <a:ext cx="4648200" cy="19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Unconstrained 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Cannot use == and  != operators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converted to and from </a:t>
            </a:r>
            <a:r>
              <a:rPr lang="en-US" dirty="0" smtClean="0"/>
              <a:t>classes or interfaces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compare to </a:t>
            </a:r>
            <a:r>
              <a:rPr lang="en-US" dirty="0" smtClean="0"/>
              <a:t>null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constrained to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== and != with caution</a:t>
            </a:r>
          </a:p>
          <a:p>
            <a:endParaRPr lang="en-US" b="1" dirty="0"/>
          </a:p>
          <a:p>
            <a:pPr lvl="1"/>
            <a:r>
              <a:rPr lang="en-US" b="1" dirty="0" smtClean="0"/>
              <a:t>Only does reference comparison</a:t>
            </a:r>
          </a:p>
          <a:p>
            <a:pPr marL="118872" indent="0">
              <a:buNone/>
            </a:pPr>
            <a:endParaRPr lang="en-US" b="1" dirty="0" smtClean="0"/>
          </a:p>
          <a:p>
            <a:r>
              <a:rPr lang="en-US" dirty="0" smtClean="0"/>
              <a:t>See </a:t>
            </a:r>
            <a:r>
              <a:rPr lang="en-US" dirty="0" err="1" smtClean="0"/>
              <a:t>UnconstrainedTests</a:t>
            </a:r>
            <a:r>
              <a:rPr lang="en-US" dirty="0" smtClean="0"/>
              <a:t> in 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 Cast</a:t>
            </a:r>
            <a:endParaRPr lang="en-US" dirty="0"/>
          </a:p>
        </p:txBody>
      </p:sp>
      <p:pic>
        <p:nvPicPr>
          <p:cNvPr id="5124" name="Picture 4" descr="C:\Users\Joe\AppData\Local\Temp\SNAGHTML3846f9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8" y="3238500"/>
            <a:ext cx="747931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8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pic>
        <p:nvPicPr>
          <p:cNvPr id="2052" name="Picture 4" descr="C:\Users\Joe\AppData\Local\Temp\SNAGHTML384909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4267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4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</a:p>
          <a:p>
            <a:endParaRPr lang="en-US" dirty="0" smtClean="0"/>
          </a:p>
          <a:p>
            <a:r>
              <a:rPr lang="en-US" dirty="0" smtClean="0"/>
              <a:t>Finder Tab</a:t>
            </a:r>
          </a:p>
          <a:p>
            <a:endParaRPr lang="en-US" dirty="0"/>
          </a:p>
          <a:p>
            <a:r>
              <a:rPr lang="en-US" dirty="0" smtClean="0"/>
              <a:t>Chart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write a constraint to an </a:t>
            </a:r>
            <a:r>
              <a:rPr lang="en-US" dirty="0" err="1" smtClean="0"/>
              <a:t>Enum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Constrain to </a:t>
            </a:r>
            <a:r>
              <a:rPr lang="en-US" dirty="0" err="1" smtClean="0"/>
              <a:t>struct</a:t>
            </a:r>
            <a:r>
              <a:rPr lang="en-US" dirty="0" smtClean="0"/>
              <a:t>, </a:t>
            </a:r>
            <a:r>
              <a:rPr lang="en-US" dirty="0" err="1" smtClean="0"/>
              <a:t>IConvertible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 for </a:t>
            </a:r>
            <a:r>
              <a:rPr lang="en-US" dirty="0" err="1" smtClean="0"/>
              <a:t>typeof</a:t>
            </a:r>
            <a:r>
              <a:rPr lang="en-US" dirty="0" smtClean="0"/>
              <a:t>(type).</a:t>
            </a:r>
            <a:r>
              <a:rPr lang="en-US" dirty="0" err="1" smtClean="0"/>
              <a:t>IsEnum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compile time safe</a:t>
            </a:r>
          </a:p>
        </p:txBody>
      </p:sp>
    </p:spTree>
    <p:extLst>
      <p:ext uri="{BB962C8B-B14F-4D97-AF65-F5344CB8AC3E}">
        <p14:creationId xmlns:p14="http://schemas.microsoft.com/office/powerpoint/2010/main" val="741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6019800" cy="4623816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Wirtley Consulting LLC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Springboro, OH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Dayton .NET Developer Group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C#, WPF, MVC, Web API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JoeWirtley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828800"/>
            <a:ext cx="1681878" cy="1676400"/>
          </a:xfrm>
        </p:spPr>
      </p:pic>
    </p:spTree>
    <p:extLst>
      <p:ext uri="{BB962C8B-B14F-4D97-AF65-F5344CB8AC3E}">
        <p14:creationId xmlns:p14="http://schemas.microsoft.com/office/powerpoint/2010/main" val="35804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Covariance/Contravariance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56820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Permits child </a:t>
            </a:r>
            <a:r>
              <a:rPr lang="en-US" dirty="0" err="1" smtClean="0"/>
              <a:t>child</a:t>
            </a:r>
            <a:r>
              <a:rPr lang="en-US" dirty="0" smtClean="0"/>
              <a:t> to be used in place of parent classes.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Introduced with .NET 4</a:t>
            </a:r>
            <a:endParaRPr lang="en-US" dirty="0"/>
          </a:p>
        </p:txBody>
      </p:sp>
      <p:pic>
        <p:nvPicPr>
          <p:cNvPr id="3074" name="Picture 2" descr="C:\Users\Joe\AppData\Local\Temp\SNAGHTML3417d4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419600"/>
            <a:ext cx="604519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4000" dirty="0"/>
              <a:t>An </a:t>
            </a:r>
            <a:r>
              <a:rPr lang="en-US" sz="4000" i="1" dirty="0"/>
              <a:t>unbound</a:t>
            </a:r>
            <a:r>
              <a:rPr lang="en-US" sz="4000" dirty="0"/>
              <a:t> type has no type arguments specified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4000" dirty="0"/>
              <a:t>A </a:t>
            </a:r>
            <a:r>
              <a:rPr lang="en-US" sz="4000" i="1" dirty="0"/>
              <a:t>constructed</a:t>
            </a:r>
            <a:r>
              <a:rPr lang="en-US" sz="4000" dirty="0"/>
              <a:t> type has at least one type argument specified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4000" dirty="0"/>
              <a:t>A type parameter is an </a:t>
            </a:r>
            <a:r>
              <a:rPr lang="en-US" sz="4000" i="1" dirty="0" smtClean="0"/>
              <a:t>open </a:t>
            </a:r>
            <a:r>
              <a:rPr lang="en-US" sz="4000" dirty="0" smtClean="0"/>
              <a:t>type</a:t>
            </a:r>
            <a:endParaRPr lang="en-US" sz="4000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4000" dirty="0" smtClean="0"/>
              <a:t>An </a:t>
            </a:r>
            <a:r>
              <a:rPr lang="en-US" sz="4000" i="1" dirty="0"/>
              <a:t>open constructed</a:t>
            </a:r>
            <a:r>
              <a:rPr lang="en-US" sz="4000" dirty="0"/>
              <a:t> type has at least one type argument which is an open type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4000" dirty="0"/>
              <a:t>A </a:t>
            </a:r>
            <a:r>
              <a:rPr lang="en-US" sz="4000" i="1" dirty="0" smtClean="0"/>
              <a:t>closed type</a:t>
            </a:r>
            <a:r>
              <a:rPr lang="en-US" sz="4000" dirty="0" smtClean="0"/>
              <a:t> </a:t>
            </a:r>
            <a:r>
              <a:rPr lang="en-US" sz="4000" dirty="0"/>
              <a:t>is any </a:t>
            </a:r>
            <a:r>
              <a:rPr lang="en-US" sz="4000" dirty="0" smtClean="0"/>
              <a:t>type </a:t>
            </a:r>
            <a:r>
              <a:rPr lang="en-US" sz="4000" dirty="0"/>
              <a:t>which isn't </a:t>
            </a:r>
            <a:r>
              <a:rPr lang="en-US" sz="4000" dirty="0" smtClean="0"/>
              <a:t>open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18872" indent="0">
              <a:buNone/>
            </a:pPr>
            <a:r>
              <a:rPr lang="en-US" sz="2400" dirty="0"/>
              <a:t>John </a:t>
            </a:r>
            <a:r>
              <a:rPr lang="en-US" sz="2400" dirty="0" smtClean="0"/>
              <a:t>Skeet			</a:t>
            </a:r>
            <a:r>
              <a:rPr lang="en-US" sz="2400" dirty="0" smtClean="0">
                <a:hlinkClick r:id="rId2"/>
              </a:rPr>
              <a:t>http://bit.ly.com/GEN-Terms</a:t>
            </a:r>
            <a:r>
              <a:rPr lang="en-US" sz="2400" dirty="0" smtClean="0"/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48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Type.IsGenericType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Interrogate</a:t>
            </a:r>
          </a:p>
          <a:p>
            <a:endParaRPr lang="en-US" dirty="0"/>
          </a:p>
          <a:p>
            <a:r>
              <a:rPr lang="en-US" dirty="0" smtClean="0"/>
              <a:t>Create</a:t>
            </a:r>
            <a:endParaRPr lang="en-US" dirty="0"/>
          </a:p>
        </p:txBody>
      </p:sp>
      <p:pic>
        <p:nvPicPr>
          <p:cNvPr id="3074" name="Picture 2" descr="C:\Users\Joe\AppData\Local\Temp\SNAGHTML38242c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58941"/>
            <a:ext cx="8305800" cy="2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GitHub: 		https://bit.ly/GenericsInNET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JoeWirtley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http://WirtleyConsulting.com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4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Basics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Constraints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Generics in action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Other topics</a:t>
            </a:r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the same except for type</a:t>
            </a:r>
          </a:p>
          <a:p>
            <a:endParaRPr lang="en-US" dirty="0"/>
          </a:p>
          <a:p>
            <a:r>
              <a:rPr lang="en-US" dirty="0" smtClean="0"/>
              <a:t>When you are typecasting</a:t>
            </a:r>
            <a:endParaRPr lang="en-US" dirty="0"/>
          </a:p>
        </p:txBody>
      </p:sp>
      <p:pic>
        <p:nvPicPr>
          <p:cNvPr id="1026" name="Picture 2" descr="C:\Users\Joe\AppData\Local\Temp\SNAGHTML1a8ac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39751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1030" name="Picture 6" descr="C:\Users\Joe\AppData\Local\Temp\SNAGHTML11660c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34430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Interfaces</a:t>
            </a:r>
            <a:endParaRPr lang="en-US" dirty="0"/>
          </a:p>
        </p:txBody>
      </p:sp>
      <p:pic>
        <p:nvPicPr>
          <p:cNvPr id="2050" name="Picture 2" descr="C:\Users\Joe\AppData\Local\Temp\SNAGHTML116919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1"/>
            <a:ext cx="4800600" cy="372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pic>
        <p:nvPicPr>
          <p:cNvPr id="3080" name="Picture 8" descr="C:\Users\Joe\AppData\Local\Temp\SNAGHTML118154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36" y="3352800"/>
            <a:ext cx="818925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Joe\AppData\Local\Temp\SNAGHTML118244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35" y="1981200"/>
            <a:ext cx="7065765" cy="58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e\AppData\Local\Temp\SNAGHTML383ba1c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35" y="4800600"/>
            <a:ext cx="794477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pic>
        <p:nvPicPr>
          <p:cNvPr id="2054" name="Picture 6" descr="C:\Users\Joe\AppData\Local\Temp\SNAGHTML1ab993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25095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rtley Consulting Template">
  <a:themeElements>
    <a:clrScheme name="Wirtley Consulting">
      <a:dk1>
        <a:srgbClr val="51463D"/>
      </a:dk1>
      <a:lt1>
        <a:sysClr val="window" lastClr="FFFFFF"/>
      </a:lt1>
      <a:dk2>
        <a:srgbClr val="4F271C"/>
      </a:dk2>
      <a:lt2>
        <a:srgbClr val="F3F2E8"/>
      </a:lt2>
      <a:accent1>
        <a:srgbClr val="3792B3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4F271C"/>
      </a:hlink>
      <a:folHlink>
        <a:srgbClr val="4F271C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Wirtley Consulting Template</Template>
  <TotalTime>7200</TotalTime>
  <Words>211</Words>
  <Application>Microsoft Office PowerPoint</Application>
  <PresentationFormat>On-screen Show (4:3)</PresentationFormat>
  <Paragraphs>86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Wirtley Consulting Template</vt:lpstr>
      <vt:lpstr>Generics in .NET</vt:lpstr>
      <vt:lpstr>About Me</vt:lpstr>
      <vt:lpstr>Outline</vt:lpstr>
      <vt:lpstr>When to Use</vt:lpstr>
      <vt:lpstr>Method</vt:lpstr>
      <vt:lpstr>Classes and Interfaces</vt:lpstr>
      <vt:lpstr>Delegates</vt:lpstr>
      <vt:lpstr>Default</vt:lpstr>
      <vt:lpstr>Basic Example</vt:lpstr>
      <vt:lpstr>Constraints</vt:lpstr>
      <vt:lpstr>Reference/Value Constraints</vt:lpstr>
      <vt:lpstr>Type Constraints</vt:lpstr>
      <vt:lpstr>New Constraint</vt:lpstr>
      <vt:lpstr>Unconstrained Type Parameters</vt:lpstr>
      <vt:lpstr>When constrained to class</vt:lpstr>
      <vt:lpstr>IEnumerable Cast</vt:lpstr>
      <vt:lpstr>Type Inference</vt:lpstr>
      <vt:lpstr>Real World Examples</vt:lpstr>
      <vt:lpstr>Enum</vt:lpstr>
      <vt:lpstr>Covariance/Contravariance</vt:lpstr>
      <vt:lpstr>Terminology</vt:lpstr>
      <vt:lpstr>Reflection</vt:lpstr>
      <vt:lpstr>Contact Me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an E-Commerce Web Site</dc:title>
  <dc:creator>Joe Wirtley</dc:creator>
  <cp:lastModifiedBy>Joe Wirtley</cp:lastModifiedBy>
  <cp:revision>159</cp:revision>
  <dcterms:created xsi:type="dcterms:W3CDTF">2014-10-16T15:33:34Z</dcterms:created>
  <dcterms:modified xsi:type="dcterms:W3CDTF">2015-01-03T20:57:51Z</dcterms:modified>
</cp:coreProperties>
</file>