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7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2EEA-8E9A-4679-9216-BCC800027634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10534-BC70-4FDF-AB71-F5B884292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8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3EDEF-D365-4BAD-9A48-BF694609BE85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B9B42-64DE-4DAA-B530-E587184A4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5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FBB37-0F5F-4681-BC38-48CA42494554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F3109-72DD-4087-A1EF-E8655507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95380-E8BD-4492-86A0-16FE702FB278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822E9-BB6C-4032-831B-9FE45393E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D65DA-C3E2-4B09-879E-280448CAE84C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B98AE-23B1-4EB4-8FB9-C56FDA4BC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0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ED11-1F7A-45D1-9869-297289ADD374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60CD7-3871-45A8-B2AA-808E97E8E9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84355-3C9A-4908-B28F-58E1FBE14D8F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65A3-568B-46A7-8076-46597B541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6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C3D7-1CFA-4903-9438-A0101B1482E1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E68F-64F8-4727-AC08-3AF786CDCD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974F-4CD7-4DA9-A4CE-4E0F8322F61D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3ABBA-3BEB-4AE2-A077-73F12D7BA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3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7F2B-B847-434A-AD8A-5CA98C060906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2496-47A3-45B6-B4A4-BB8FA937A4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6229-7EFF-409B-9DFD-79818E43B345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433C9-FB9B-450D-A6DE-6CF9B1FCF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9498C6-EC4F-4ACC-8B54-EDB09B78EE8F}" type="datetimeFigureOut">
              <a:rPr lang="zh-CN" altLang="en-US"/>
              <a:pPr>
                <a:defRPr/>
              </a:pPr>
              <a:t>2014/5/31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5B04C7-18B8-4D89-B8FF-15FACF08B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6" y="928670"/>
            <a:ext cx="6000792" cy="2143140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ar-SA" dirty="0" smtClean="0">
                <a:solidFill>
                  <a:srgbClr val="FF0000"/>
                </a:solidFill>
              </a:rPr>
              <a:t>用线段树进行数据的动态维护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71500" y="3786188"/>
            <a:ext cx="7854950" cy="1752600"/>
          </a:xfrm>
        </p:spPr>
        <p:txBody>
          <a:bodyPr/>
          <a:lstStyle/>
          <a:p>
            <a:pPr marR="0" eaLnBrk="1" hangingPunct="1"/>
            <a:r>
              <a:rPr lang="zh-CN" altLang="en-US" dirty="0" smtClean="0"/>
              <a:t>组长：林毅</a:t>
            </a:r>
            <a:endParaRPr lang="en-US" altLang="zh-CN" dirty="0" smtClean="0"/>
          </a:p>
          <a:p>
            <a:pPr marR="0" eaLnBrk="1" hangingPunct="1"/>
            <a:r>
              <a:rPr lang="zh-CN" altLang="en-US" dirty="0" smtClean="0"/>
              <a:t>组员：韩思远、赵宇辰、李禹嫱</a:t>
            </a:r>
          </a:p>
        </p:txBody>
      </p:sp>
      <p:pic>
        <p:nvPicPr>
          <p:cNvPr id="5124" name="图片 4" descr="logo2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365750"/>
            <a:ext cx="37861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071688" y="2500313"/>
            <a:ext cx="5929312" cy="1643062"/>
          </a:xfrm>
        </p:spPr>
        <p:txBody>
          <a:bodyPr/>
          <a:lstStyle/>
          <a:p>
            <a:pPr eaLnBrk="1" hangingPunct="1"/>
            <a:r>
              <a:rPr lang="zh-CN" altLang="en-US" smtClean="0"/>
              <a:t>用线段树解决一类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一维线段上的问题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HDU1698 Just a Hook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85750" y="1357313"/>
            <a:ext cx="8229600" cy="1857375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一根铁链由很多个环节组成。初始的铁链铜质的，现在有</a:t>
            </a:r>
            <a:r>
              <a:rPr lang="en-US" altLang="zh-CN" sz="1800" smtClean="0"/>
              <a:t>3</a:t>
            </a:r>
            <a:r>
              <a:rPr lang="zh-CN" altLang="en-US" sz="1800" smtClean="0"/>
              <a:t>种操作，第一种是将铁链区间</a:t>
            </a:r>
            <a:r>
              <a:rPr lang="en-US" altLang="zh-CN" sz="1800" smtClean="0"/>
              <a:t>[l,r]</a:t>
            </a:r>
            <a:r>
              <a:rPr lang="zh-CN" altLang="en-US" sz="1800" smtClean="0"/>
              <a:t>内所有环节都换为金质的，第一种是将铁链区间</a:t>
            </a:r>
            <a:r>
              <a:rPr lang="en-US" altLang="zh-CN" sz="1800" smtClean="0"/>
              <a:t>[l,r]</a:t>
            </a:r>
            <a:r>
              <a:rPr lang="zh-CN" altLang="en-US" sz="1800" smtClean="0"/>
              <a:t>内所有环节都换为银质的，第三种是换为铜质的。</a:t>
            </a:r>
          </a:p>
          <a:p>
            <a:pPr eaLnBrk="1" hangingPunct="1"/>
            <a:r>
              <a:rPr lang="zh-CN" altLang="en-US" sz="1800" smtClean="0"/>
              <a:t>最后，输出该铁链的价值</a:t>
            </a:r>
            <a:r>
              <a:rPr lang="en-US" altLang="zh-CN" sz="1800" smtClean="0"/>
              <a:t>(</a:t>
            </a:r>
            <a:r>
              <a:rPr lang="zh-CN" altLang="en-US" sz="1800" smtClean="0"/>
              <a:t>其中，一个铜质环节价值为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，银质为</a:t>
            </a:r>
            <a:r>
              <a:rPr lang="en-US" altLang="zh-CN" sz="1800" smtClean="0"/>
              <a:t>2</a:t>
            </a:r>
            <a:r>
              <a:rPr lang="zh-CN" altLang="en-US" sz="1800" smtClean="0"/>
              <a:t>，金质为</a:t>
            </a:r>
            <a:r>
              <a:rPr lang="en-US" altLang="zh-CN" sz="1800" smtClean="0"/>
              <a:t>3)</a:t>
            </a:r>
          </a:p>
          <a:p>
            <a:pPr eaLnBrk="1" hangingPunct="1"/>
            <a:endParaRPr lang="zh-CN" altLang="en-US" sz="180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8625" y="3143250"/>
            <a:ext cx="77866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分析：</a:t>
            </a:r>
          </a:p>
          <a:p>
            <a:pPr eaLnBrk="1" hangingPunct="1"/>
            <a:r>
              <a:rPr lang="zh-CN" altLang="en-US"/>
              <a:t>基本线段树应用，改区间的值，求区间和。</a:t>
            </a:r>
          </a:p>
          <a:p>
            <a:pPr eaLnBrk="1" hangingPunct="1"/>
            <a:r>
              <a:rPr lang="zh-CN" altLang="en-US"/>
              <a:t>用一维数组储存该线段树。</a:t>
            </a:r>
          </a:p>
          <a:p>
            <a:pPr eaLnBrk="1" hangingPunct="1"/>
            <a:r>
              <a:rPr lang="zh-CN" altLang="en-US"/>
              <a:t>维护</a:t>
            </a:r>
            <a:r>
              <a:rPr lang="en-US" altLang="zh-CN"/>
              <a:t>3</a:t>
            </a:r>
            <a:r>
              <a:rPr lang="zh-CN" altLang="en-US"/>
              <a:t>个域：</a:t>
            </a:r>
          </a:p>
          <a:p>
            <a:pPr eaLnBrk="1" hangingPunct="1"/>
            <a:r>
              <a:rPr lang="en-US" altLang="zh-CN"/>
              <a:t>struct cyr</a:t>
            </a:r>
            <a:endParaRPr lang="zh-CN" altLang="en-US"/>
          </a:p>
          <a:p>
            <a:pPr eaLnBrk="1" hangingPunct="1"/>
            <a:r>
              <a:rPr lang="en-US" altLang="zh-CN"/>
              <a:t>{</a:t>
            </a:r>
            <a:endParaRPr lang="zh-CN" altLang="en-US"/>
          </a:p>
          <a:p>
            <a:pPr eaLnBrk="1" hangingPunct="1"/>
            <a:r>
              <a:rPr lang="en-US" altLang="zh-CN"/>
              <a:t>  int sum; //</a:t>
            </a:r>
            <a:r>
              <a:rPr lang="zh-CN" altLang="en-US"/>
              <a:t>该区间价值总和</a:t>
            </a:r>
          </a:p>
          <a:p>
            <a:pPr eaLnBrk="1" hangingPunct="1"/>
            <a:r>
              <a:rPr lang="en-US" altLang="zh-CN"/>
              <a:t>  int num; //</a:t>
            </a:r>
            <a:r>
              <a:rPr lang="zh-CN" altLang="en-US"/>
              <a:t>该区间每个环节的价值</a:t>
            </a:r>
            <a:r>
              <a:rPr lang="en-US" altLang="zh-CN"/>
              <a:t>(</a:t>
            </a:r>
            <a:r>
              <a:rPr lang="zh-CN" altLang="en-US"/>
              <a:t>若</a:t>
            </a:r>
            <a:r>
              <a:rPr lang="en-US" altLang="zh-CN"/>
              <a:t>en</a:t>
            </a:r>
            <a:r>
              <a:rPr lang="zh-CN" altLang="en-US"/>
              <a:t>为</a:t>
            </a:r>
            <a:r>
              <a:rPr lang="en-US" altLang="zh-CN"/>
              <a:t>false</a:t>
            </a:r>
            <a:r>
              <a:rPr lang="zh-CN" altLang="en-US"/>
              <a:t>则无意义</a:t>
            </a:r>
            <a:r>
              <a:rPr lang="en-US" altLang="zh-CN"/>
              <a:t>)</a:t>
            </a:r>
            <a:endParaRPr lang="zh-CN" altLang="en-US"/>
          </a:p>
          <a:p>
            <a:pPr eaLnBrk="1" hangingPunct="1"/>
            <a:r>
              <a:rPr lang="en-US" altLang="zh-CN"/>
              <a:t>  bool en; //</a:t>
            </a:r>
            <a:r>
              <a:rPr lang="zh-CN" altLang="en-US"/>
              <a:t>整个区间是否都是同一种价值</a:t>
            </a:r>
            <a:r>
              <a:rPr lang="en-US" altLang="zh-CN"/>
              <a:t>,true</a:t>
            </a:r>
            <a:r>
              <a:rPr lang="zh-CN" altLang="en-US"/>
              <a:t>表示是</a:t>
            </a:r>
            <a:r>
              <a:rPr lang="en-US" altLang="zh-CN"/>
              <a:t>,false</a:t>
            </a:r>
            <a:r>
              <a:rPr lang="zh-CN" altLang="en-US"/>
              <a:t>表示否</a:t>
            </a:r>
          </a:p>
          <a:p>
            <a:pPr eaLnBrk="1" hangingPunct="1"/>
            <a:r>
              <a:rPr lang="en-US" altLang="zh-CN"/>
              <a:t>}; 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57188" y="21431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HOJ2685/POJ2777 Count Color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57188" y="1000125"/>
            <a:ext cx="8229600" cy="1928813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有</a:t>
            </a:r>
            <a:r>
              <a:rPr lang="en-US" altLang="zh-CN" sz="1800" smtClean="0"/>
              <a:t>1~L</a:t>
            </a:r>
            <a:r>
              <a:rPr lang="zh-CN" altLang="en-US" sz="1800" smtClean="0"/>
              <a:t>的一段区间，区间中每段的颜色用数字标记</a:t>
            </a:r>
          </a:p>
          <a:p>
            <a:pPr eaLnBrk="1" hangingPunct="1"/>
            <a:r>
              <a:rPr lang="zh-CN" altLang="en-US" sz="1800" smtClean="0"/>
              <a:t>有两个操作：</a:t>
            </a:r>
          </a:p>
          <a:p>
            <a:pPr eaLnBrk="1" hangingPunct="1"/>
            <a:r>
              <a:rPr lang="en-US" altLang="zh-CN" sz="1800" smtClean="0"/>
              <a:t>1.</a:t>
            </a:r>
            <a:r>
              <a:rPr lang="zh-CN" altLang="en-US" sz="1800" smtClean="0"/>
              <a:t>把</a:t>
            </a:r>
            <a:r>
              <a:rPr lang="en-US" altLang="zh-CN" sz="1800" smtClean="0"/>
              <a:t>A-B</a:t>
            </a:r>
            <a:r>
              <a:rPr lang="zh-CN" altLang="en-US" sz="1800" smtClean="0"/>
              <a:t>段涂成颜色</a:t>
            </a:r>
            <a:r>
              <a:rPr lang="en-US" altLang="zh-CN" sz="1800" smtClean="0"/>
              <a:t>C</a:t>
            </a:r>
            <a:endParaRPr lang="zh-CN" altLang="en-US" sz="1800" smtClean="0"/>
          </a:p>
          <a:p>
            <a:pPr eaLnBrk="1" hangingPunct="1"/>
            <a:r>
              <a:rPr lang="en-US" altLang="zh-CN" sz="1800" smtClean="0"/>
              <a:t>2.</a:t>
            </a:r>
            <a:r>
              <a:rPr lang="zh-CN" altLang="en-US" sz="1800" smtClean="0"/>
              <a:t>查询</a:t>
            </a:r>
            <a:r>
              <a:rPr lang="en-US" altLang="zh-CN" sz="1800" smtClean="0"/>
              <a:t>A-B</a:t>
            </a:r>
            <a:r>
              <a:rPr lang="zh-CN" altLang="en-US" sz="1800" smtClean="0"/>
              <a:t>段共有几种颜色</a:t>
            </a:r>
            <a:endParaRPr lang="en-US" altLang="zh-CN" sz="1800" smtClean="0"/>
          </a:p>
          <a:p>
            <a:pPr eaLnBrk="1" hangingPunct="1"/>
            <a:endParaRPr lang="en-US" altLang="zh-CN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1500" y="2928938"/>
            <a:ext cx="77866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分析：</a:t>
            </a:r>
          </a:p>
          <a:p>
            <a:pPr eaLnBrk="1" hangingPunct="1"/>
            <a:r>
              <a:rPr lang="zh-CN" altLang="en-US"/>
              <a:t>注意到颜色最多只有</a:t>
            </a:r>
            <a:r>
              <a:rPr lang="en-US" altLang="zh-CN"/>
              <a:t>30</a:t>
            </a:r>
            <a:r>
              <a:rPr lang="zh-CN" altLang="en-US"/>
              <a:t>种，于是可以用状态压缩来保存每个区间的颜色状态。</a:t>
            </a:r>
          </a:p>
          <a:p>
            <a:pPr eaLnBrk="1" hangingPunct="1"/>
            <a:r>
              <a:rPr lang="zh-CN" altLang="en-US"/>
              <a:t>即建一棵线段树，维护</a:t>
            </a:r>
            <a:r>
              <a:rPr lang="en-US" altLang="zh-CN"/>
              <a:t>2</a:t>
            </a:r>
            <a:r>
              <a:rPr lang="zh-CN" altLang="en-US"/>
              <a:t>个域：</a:t>
            </a:r>
          </a:p>
          <a:p>
            <a:pPr eaLnBrk="1" hangingPunct="1"/>
            <a:r>
              <a:rPr lang="en-US" altLang="zh-CN"/>
              <a:t>struct cyr</a:t>
            </a:r>
            <a:endParaRPr lang="zh-CN" altLang="en-US"/>
          </a:p>
          <a:p>
            <a:pPr eaLnBrk="1" hangingPunct="1"/>
            <a:r>
              <a:rPr lang="en-US" altLang="zh-CN"/>
              <a:t>{</a:t>
            </a:r>
            <a:endParaRPr lang="zh-CN" altLang="en-US"/>
          </a:p>
          <a:p>
            <a:pPr eaLnBrk="1" hangingPunct="1"/>
            <a:r>
              <a:rPr lang="en-US" altLang="zh-CN"/>
              <a:t>  int v; //</a:t>
            </a:r>
            <a:r>
              <a:rPr lang="zh-CN" altLang="en-US"/>
              <a:t>状态压缩保存该区间的颜色状态</a:t>
            </a:r>
          </a:p>
          <a:p>
            <a:pPr eaLnBrk="1" hangingPunct="1"/>
            <a:r>
              <a:rPr lang="en-US" altLang="zh-CN"/>
              <a:t>  bool lazy; //lazy</a:t>
            </a:r>
            <a:r>
              <a:rPr lang="zh-CN" altLang="en-US"/>
              <a:t>标记</a:t>
            </a:r>
          </a:p>
          <a:p>
            <a:pPr eaLnBrk="1" hangingPunct="1"/>
            <a:r>
              <a:rPr lang="en-US" altLang="zh-CN"/>
              <a:t>};</a:t>
            </a:r>
            <a:endParaRPr lang="zh-CN" altLang="en-US"/>
          </a:p>
          <a:p>
            <a:pPr eaLnBrk="1" hangingPunct="1"/>
            <a:r>
              <a:rPr lang="zh-CN" altLang="en-US"/>
              <a:t>状态压缩在这里指的是用二进制来表示当前区间是否有某种颜色，因为</a:t>
            </a:r>
            <a:r>
              <a:rPr lang="en-US" altLang="zh-CN"/>
              <a:t>int</a:t>
            </a:r>
            <a:r>
              <a:rPr lang="zh-CN" altLang="en-US"/>
              <a:t>型能表示的数的范围是</a:t>
            </a:r>
            <a:r>
              <a:rPr lang="en-US" altLang="zh-CN"/>
              <a:t>2^31~2^31-1</a:t>
            </a:r>
            <a:r>
              <a:rPr lang="zh-CN" altLang="en-US"/>
              <a:t>，即用</a:t>
            </a:r>
            <a:r>
              <a:rPr lang="en-US" altLang="zh-CN"/>
              <a:t>int</a:t>
            </a:r>
            <a:r>
              <a:rPr lang="zh-CN" altLang="en-US"/>
              <a:t>型的前</a:t>
            </a:r>
            <a:r>
              <a:rPr lang="en-US" altLang="zh-CN"/>
              <a:t>30</a:t>
            </a:r>
            <a:r>
              <a:rPr lang="zh-CN" altLang="en-US"/>
              <a:t>位二进制位来表示区间中相应颜色的有无。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HOJ2688 Color Segment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188" y="1428750"/>
            <a:ext cx="8229600" cy="1857375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有长度为</a:t>
            </a:r>
            <a:r>
              <a:rPr lang="en-US" altLang="zh-CN" sz="1800" smtClean="0"/>
              <a:t>L</a:t>
            </a:r>
            <a:r>
              <a:rPr lang="zh-CN" altLang="en-US" sz="1800" smtClean="0"/>
              <a:t>的带子，操作时将连续的一些带子涂上某种颜色。</a:t>
            </a:r>
          </a:p>
          <a:p>
            <a:pPr eaLnBrk="1" hangingPunct="1"/>
            <a:r>
              <a:rPr lang="zh-CN" altLang="en-US" sz="1800" smtClean="0"/>
              <a:t>问题是要询问一段连续的带子上有多少个色带</a:t>
            </a:r>
            <a:r>
              <a:rPr lang="en-US" altLang="zh-CN" sz="1800" smtClean="0"/>
              <a:t>(</a:t>
            </a:r>
            <a:r>
              <a:rPr lang="zh-CN" altLang="en-US" sz="1800" smtClean="0"/>
              <a:t>两个相邻标号的的带子并且具有同样的颜色，那么属于同一个色带</a:t>
            </a:r>
            <a:r>
              <a:rPr lang="en-US" altLang="zh-CN" sz="1800" smtClean="0"/>
              <a:t>)</a:t>
            </a:r>
            <a:endParaRPr lang="zh-CN" altLang="en-US" sz="1800" smtClean="0"/>
          </a:p>
          <a:p>
            <a:pPr eaLnBrk="1" hangingPunct="1"/>
            <a:r>
              <a:rPr lang="zh-CN" altLang="en-US" sz="1800" smtClean="0"/>
              <a:t>注：带子开始时的颜色默认为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颜色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3357563"/>
            <a:ext cx="7500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分析：</a:t>
            </a:r>
          </a:p>
          <a:p>
            <a:r>
              <a:rPr lang="zh-CN" altLang="en-US"/>
              <a:t>建一棵线段树，维护</a:t>
            </a:r>
            <a:r>
              <a:rPr lang="en-US" altLang="zh-CN"/>
              <a:t>4</a:t>
            </a:r>
            <a:r>
              <a:rPr lang="zh-CN" altLang="en-US"/>
              <a:t>个域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left:</a:t>
            </a:r>
            <a:r>
              <a:rPr lang="zh-CN" altLang="en-US"/>
              <a:t>区间左端点的颜色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right:</a:t>
            </a:r>
            <a:r>
              <a:rPr lang="zh-CN" altLang="en-US"/>
              <a:t>区间右端点的颜色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sum:</a:t>
            </a:r>
            <a:r>
              <a:rPr lang="zh-CN" altLang="en-US"/>
              <a:t>区间的色带个数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lazy:lazy</a:t>
            </a:r>
            <a:r>
              <a:rPr lang="zh-CN" altLang="en-US"/>
              <a:t>标记</a:t>
            </a:r>
          </a:p>
          <a:p>
            <a:r>
              <a:rPr lang="en-US" altLang="zh-CN"/>
              <a:t> </a:t>
            </a:r>
            <a:endParaRPr lang="zh-CN" altLang="en-US"/>
          </a:p>
          <a:p>
            <a:r>
              <a:rPr lang="zh-CN" altLang="en-US"/>
              <a:t>每次改变区间颜色时，左端点右端点颜色都变为改变值，</a:t>
            </a:r>
            <a:r>
              <a:rPr lang="en-US" altLang="zh-CN"/>
              <a:t>sum</a:t>
            </a:r>
            <a:r>
              <a:rPr lang="zh-CN" altLang="en-US"/>
              <a:t>值变为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lazy</a:t>
            </a:r>
            <a:r>
              <a:rPr lang="zh-CN" altLang="en-US"/>
              <a:t>变为</a:t>
            </a:r>
            <a:r>
              <a:rPr lang="en-US" altLang="zh-CN"/>
              <a:t>true</a:t>
            </a:r>
            <a:r>
              <a:rPr lang="zh-CN" altLang="en-US"/>
              <a:t>。然后返回时更新，</a:t>
            </a:r>
            <a:r>
              <a:rPr lang="en-US" altLang="zh-CN"/>
              <a:t>sum</a:t>
            </a:r>
            <a:r>
              <a:rPr lang="zh-CN" altLang="en-US"/>
              <a:t>等于它左区间与右区间的</a:t>
            </a:r>
            <a:r>
              <a:rPr lang="en-US" altLang="zh-CN"/>
              <a:t>sum</a:t>
            </a:r>
            <a:r>
              <a:rPr lang="zh-CN" altLang="en-US"/>
              <a:t>和，如果左区间的右端点颜色与右区间的左端点颜色相同，则</a:t>
            </a:r>
            <a:r>
              <a:rPr lang="en-US" altLang="zh-CN"/>
              <a:t>sum--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HOJ2965 Magic-Pen4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922462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一条线段，两种操作：</a:t>
            </a:r>
            <a:endParaRPr lang="en-US" altLang="zh-CN" sz="1800" smtClean="0"/>
          </a:p>
          <a:p>
            <a:pPr eaLnBrk="1" hangingPunct="1"/>
            <a:r>
              <a:rPr lang="en-US" altLang="zh-CN" sz="1800" smtClean="0"/>
              <a:t>1</a:t>
            </a:r>
            <a:r>
              <a:rPr lang="zh-CN" altLang="en-US" sz="1800" smtClean="0"/>
              <a:t>、从第</a:t>
            </a:r>
            <a:r>
              <a:rPr lang="en-US" altLang="zh-CN" sz="1800" smtClean="0"/>
              <a:t>X</a:t>
            </a:r>
            <a:r>
              <a:rPr lang="zh-CN" altLang="en-US" sz="1800" smtClean="0"/>
              <a:t>条单位线段到第</a:t>
            </a:r>
            <a:r>
              <a:rPr lang="en-US" altLang="zh-CN" sz="1800" smtClean="0"/>
              <a:t>Y</a:t>
            </a:r>
            <a:r>
              <a:rPr lang="zh-CN" altLang="en-US" sz="1800" smtClean="0"/>
              <a:t>条单位线段之间画线，每画一次线，颜色改变一次，改变</a:t>
            </a:r>
            <a:r>
              <a:rPr lang="en-US" altLang="zh-CN" sz="1800" smtClean="0"/>
              <a:t>k</a:t>
            </a:r>
            <a:r>
              <a:rPr lang="zh-CN" altLang="en-US" sz="1800" smtClean="0"/>
              <a:t>次过后将回到初始颜色；</a:t>
            </a:r>
            <a:endParaRPr lang="en-US" altLang="zh-CN" sz="1800" smtClean="0"/>
          </a:p>
          <a:p>
            <a:pPr eaLnBrk="1" hangingPunct="1"/>
            <a:r>
              <a:rPr lang="en-US" altLang="zh-CN" sz="1800" smtClean="0"/>
              <a:t>2</a:t>
            </a:r>
            <a:r>
              <a:rPr lang="zh-CN" altLang="en-US" sz="1800" smtClean="0"/>
              <a:t>、查询从第</a:t>
            </a:r>
            <a:r>
              <a:rPr lang="en-US" altLang="zh-CN" sz="1800" smtClean="0"/>
              <a:t>X</a:t>
            </a:r>
            <a:r>
              <a:rPr lang="zh-CN" altLang="en-US" sz="1800" smtClean="0"/>
              <a:t>条单位线段到第</a:t>
            </a:r>
            <a:r>
              <a:rPr lang="en-US" altLang="zh-CN" sz="1800" smtClean="0"/>
              <a:t>Y</a:t>
            </a:r>
            <a:r>
              <a:rPr lang="zh-CN" altLang="en-US" sz="1800" smtClean="0"/>
              <a:t>条单位线段之间连续色带的个数</a:t>
            </a:r>
            <a:endParaRPr lang="en-US" altLang="zh-CN" sz="1800" smtClean="0"/>
          </a:p>
          <a:p>
            <a:pPr eaLnBrk="1" hangingPunct="1"/>
            <a:r>
              <a:rPr lang="zh-CN" altLang="en-US" sz="1800" smtClean="0"/>
              <a:t>起始线段均为同一颜色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3857625"/>
            <a:ext cx="75009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分析：</a:t>
            </a:r>
          </a:p>
          <a:p>
            <a:r>
              <a:rPr lang="zh-CN" altLang="en-US"/>
              <a:t>线段树，操作有区间更新，需要用到</a:t>
            </a:r>
            <a:r>
              <a:rPr lang="en-US" altLang="zh-CN"/>
              <a:t>lazy</a:t>
            </a:r>
            <a:r>
              <a:rPr lang="zh-CN" altLang="en-US"/>
              <a:t>标记。</a:t>
            </a:r>
          </a:p>
          <a:p>
            <a:r>
              <a:rPr lang="zh-CN" altLang="en-US"/>
              <a:t>每个区间维护这几个值：</a:t>
            </a:r>
          </a:p>
          <a:p>
            <a:r>
              <a:rPr lang="en-US" altLang="zh-CN"/>
              <a:t>1</a:t>
            </a:r>
            <a:r>
              <a:rPr lang="zh-CN" altLang="en-US"/>
              <a:t>、左端点颜色</a:t>
            </a:r>
            <a:r>
              <a:rPr lang="en-US" altLang="zh-CN"/>
              <a:t>left</a:t>
            </a:r>
            <a:r>
              <a:rPr lang="zh-CN" altLang="en-US"/>
              <a:t>；</a:t>
            </a:r>
          </a:p>
          <a:p>
            <a:r>
              <a:rPr lang="en-US" altLang="zh-CN"/>
              <a:t>2</a:t>
            </a:r>
            <a:r>
              <a:rPr lang="zh-CN" altLang="en-US"/>
              <a:t>、右端点颜色</a:t>
            </a:r>
            <a:r>
              <a:rPr lang="en-US" altLang="zh-CN"/>
              <a:t>right</a:t>
            </a:r>
            <a:r>
              <a:rPr lang="zh-CN" altLang="en-US"/>
              <a:t>；</a:t>
            </a:r>
          </a:p>
          <a:p>
            <a:r>
              <a:rPr lang="en-US" altLang="zh-CN"/>
              <a:t>3</a:t>
            </a:r>
            <a:r>
              <a:rPr lang="zh-CN" altLang="en-US"/>
              <a:t>、该区间被画次数</a:t>
            </a:r>
            <a:r>
              <a:rPr lang="en-US" altLang="zh-CN"/>
              <a:t>d</a:t>
            </a:r>
            <a:r>
              <a:rPr lang="zh-CN" altLang="en-US"/>
              <a:t>；</a:t>
            </a:r>
          </a:p>
          <a:p>
            <a:r>
              <a:rPr lang="en-US" altLang="zh-CN"/>
              <a:t>4</a:t>
            </a:r>
            <a:r>
              <a:rPr lang="zh-CN" altLang="en-US"/>
              <a:t>、区间内连续色带的个数</a:t>
            </a:r>
            <a:r>
              <a:rPr lang="en-US" altLang="zh-CN"/>
              <a:t>sum</a:t>
            </a:r>
            <a:r>
              <a:rPr lang="zh-CN" altLang="en-US"/>
              <a:t>；</a:t>
            </a:r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lazy</a:t>
            </a:r>
            <a:r>
              <a:rPr lang="zh-CN" altLang="en-US"/>
              <a:t>标记（表示是否需要向下扩展）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928813" y="2500313"/>
            <a:ext cx="5286375" cy="1643062"/>
          </a:xfrm>
        </p:spPr>
        <p:txBody>
          <a:bodyPr/>
          <a:lstStyle/>
          <a:p>
            <a:pPr eaLnBrk="1" hangingPunct="1"/>
            <a:r>
              <a:rPr lang="zh-CN" altLang="en-US" smtClean="0"/>
              <a:t>用线段树解决一类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二维图形上的问题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HOJ1119/HDU1542 Atlantis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1279525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给出</a:t>
            </a:r>
            <a:r>
              <a:rPr lang="en-US" altLang="zh-CN" sz="1800" smtClean="0"/>
              <a:t>n</a:t>
            </a:r>
            <a:r>
              <a:rPr lang="zh-CN" altLang="en-US" sz="1800" smtClean="0"/>
              <a:t>个矩形在二维平面上的左下角坐标和右上角下标</a:t>
            </a:r>
            <a:r>
              <a:rPr lang="en-US" altLang="zh-CN" sz="1800" smtClean="0"/>
              <a:t>(</a:t>
            </a:r>
            <a:r>
              <a:rPr lang="zh-CN" altLang="en-US" sz="1800" smtClean="0"/>
              <a:t>数据均为实数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，求矩形覆盖的面积。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2428875"/>
            <a:ext cx="750093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分析：</a:t>
            </a:r>
          </a:p>
          <a:p>
            <a:r>
              <a:rPr lang="en-US" altLang="zh-CN"/>
              <a:t>1</a:t>
            </a:r>
            <a:r>
              <a:rPr lang="zh-CN" altLang="en-US"/>
              <a:t>、将矩形投影至</a:t>
            </a:r>
            <a:r>
              <a:rPr lang="en-US" altLang="zh-CN"/>
              <a:t>x</a:t>
            </a:r>
            <a:r>
              <a:rPr lang="zh-CN" altLang="en-US"/>
              <a:t>轴（或</a:t>
            </a:r>
            <a:r>
              <a:rPr lang="en-US" altLang="zh-CN"/>
              <a:t>y</a:t>
            </a:r>
            <a:r>
              <a:rPr lang="zh-CN" altLang="en-US"/>
              <a:t>轴），再离散化</a:t>
            </a:r>
            <a:r>
              <a:rPr lang="en-US" altLang="zh-CN"/>
              <a:t>x</a:t>
            </a:r>
            <a:r>
              <a:rPr lang="zh-CN" altLang="en-US"/>
              <a:t>坐标（即排序、去重）。将离散化后的区间作为线段树的区间。</a:t>
            </a:r>
          </a:p>
          <a:p>
            <a:r>
              <a:rPr lang="en-US" altLang="zh-CN"/>
              <a:t>2</a:t>
            </a:r>
            <a:r>
              <a:rPr lang="zh-CN" altLang="en-US"/>
              <a:t>、将矩形按左下角</a:t>
            </a:r>
            <a:r>
              <a:rPr lang="en-US" altLang="zh-CN"/>
              <a:t>y</a:t>
            </a:r>
            <a:r>
              <a:rPr lang="zh-CN" altLang="en-US"/>
              <a:t>坐标排序，再依次加入进线段树中，每次加入至某点时，判断新加入的矩形的</a:t>
            </a:r>
            <a:r>
              <a:rPr lang="en-US" altLang="zh-CN"/>
              <a:t>y</a:t>
            </a:r>
            <a:r>
              <a:rPr lang="zh-CN" altLang="en-US"/>
              <a:t>坐标区间是否与之前的区间有重叠，有则更新结点</a:t>
            </a:r>
            <a:r>
              <a:rPr lang="en-US" altLang="zh-CN"/>
              <a:t>y</a:t>
            </a:r>
            <a:r>
              <a:rPr lang="zh-CN" altLang="en-US"/>
              <a:t>坐标上界和下界，没有则计算并累加之前的区间面积，同时区间上下界置为新加入矩形的</a:t>
            </a:r>
            <a:r>
              <a:rPr lang="en-US" altLang="zh-CN"/>
              <a:t>y</a:t>
            </a:r>
            <a:r>
              <a:rPr lang="zh-CN" altLang="en-US"/>
              <a:t>坐标上下界。</a:t>
            </a:r>
          </a:p>
          <a:p>
            <a:r>
              <a:rPr lang="zh-CN" altLang="en-US"/>
              <a:t>即线段树中维护</a:t>
            </a:r>
            <a:r>
              <a:rPr lang="en-US" altLang="zh-CN"/>
              <a:t>4</a:t>
            </a:r>
            <a:r>
              <a:rPr lang="zh-CN" altLang="en-US"/>
              <a:t>个域：</a:t>
            </a:r>
          </a:p>
          <a:p>
            <a:r>
              <a:rPr lang="en-US" altLang="zh-CN"/>
              <a:t>struct cyr</a:t>
            </a:r>
            <a:endParaRPr lang="zh-CN" altLang="en-US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  double y1; //</a:t>
            </a:r>
            <a:r>
              <a:rPr lang="zh-CN" altLang="en-US"/>
              <a:t>区间中</a:t>
            </a:r>
            <a:r>
              <a:rPr lang="en-US" altLang="zh-CN"/>
              <a:t>y</a:t>
            </a:r>
            <a:r>
              <a:rPr lang="zh-CN" altLang="en-US"/>
              <a:t>坐标的下界</a:t>
            </a:r>
          </a:p>
          <a:p>
            <a:r>
              <a:rPr lang="en-US" altLang="zh-CN"/>
              <a:t>  double y2; //</a:t>
            </a:r>
            <a:r>
              <a:rPr lang="zh-CN" altLang="en-US"/>
              <a:t>区间中</a:t>
            </a:r>
            <a:r>
              <a:rPr lang="en-US" altLang="zh-CN"/>
              <a:t>y</a:t>
            </a:r>
            <a:r>
              <a:rPr lang="zh-CN" altLang="en-US"/>
              <a:t>坐标的上界</a:t>
            </a:r>
          </a:p>
          <a:p>
            <a:r>
              <a:rPr lang="en-US" altLang="zh-CN"/>
              <a:t>  double area; //</a:t>
            </a:r>
            <a:r>
              <a:rPr lang="zh-CN" altLang="en-US"/>
              <a:t>区间中已计算的面积</a:t>
            </a:r>
          </a:p>
          <a:p>
            <a:r>
              <a:rPr lang="en-US" altLang="zh-CN"/>
              <a:t>  bool cover; //</a:t>
            </a:r>
            <a:r>
              <a:rPr lang="zh-CN" altLang="en-US"/>
              <a:t>当前区间是否被覆盖过</a:t>
            </a:r>
          </a:p>
          <a:p>
            <a:r>
              <a:rPr lang="en-US" altLang="zh-CN"/>
              <a:t>};</a:t>
            </a: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071938"/>
            <a:ext cx="3357562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HOJ1909/POJ1177 Picture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1208087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给出</a:t>
            </a:r>
            <a:r>
              <a:rPr lang="en-US" altLang="zh-CN" sz="1800" smtClean="0"/>
              <a:t>n</a:t>
            </a:r>
            <a:r>
              <a:rPr lang="zh-CN" altLang="en-US" sz="1800" smtClean="0"/>
              <a:t>个矩形在二维平面上的左下角坐标和右上角下标</a:t>
            </a:r>
            <a:r>
              <a:rPr lang="en-US" altLang="zh-CN" sz="1800" smtClean="0"/>
              <a:t>(</a:t>
            </a:r>
            <a:r>
              <a:rPr lang="zh-CN" altLang="en-US" sz="1800" smtClean="0"/>
              <a:t>数据均为整数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，求矩形覆盖区域轮廓的长度。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21508" name="图片 5" descr="1177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2714625"/>
            <a:ext cx="50768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6" descr="1177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643188"/>
            <a:ext cx="5124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7472363" cy="421481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分析：</a:t>
            </a:r>
          </a:p>
          <a:p>
            <a:pPr eaLnBrk="1" hangingPunct="1"/>
            <a:r>
              <a:rPr lang="zh-CN" altLang="en-US" sz="2000" smtClean="0"/>
              <a:t>同样为矩形覆盖问题。求周长。</a:t>
            </a:r>
          </a:p>
          <a:p>
            <a:pPr eaLnBrk="1" hangingPunct="1"/>
            <a:r>
              <a:rPr lang="en-US" altLang="zh-CN" sz="2000" smtClean="0"/>
              <a:t> 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分别对</a:t>
            </a:r>
            <a:r>
              <a:rPr lang="en-US" altLang="zh-CN" sz="2000" smtClean="0"/>
              <a:t>x</a:t>
            </a:r>
            <a:r>
              <a:rPr lang="zh-CN" altLang="en-US" sz="2000" smtClean="0"/>
              <a:t>轴、</a:t>
            </a:r>
            <a:r>
              <a:rPr lang="en-US" altLang="zh-CN" sz="2000" smtClean="0"/>
              <a:t>y</a:t>
            </a:r>
            <a:r>
              <a:rPr lang="zh-CN" altLang="en-US" sz="2000" smtClean="0"/>
              <a:t>轴投影，用两棵线段树分别计算</a:t>
            </a:r>
            <a:r>
              <a:rPr lang="en-US" altLang="zh-CN" sz="2000" smtClean="0"/>
              <a:t>x</a:t>
            </a:r>
            <a:r>
              <a:rPr lang="zh-CN" altLang="en-US" sz="2000" smtClean="0"/>
              <a:t>轴、</a:t>
            </a:r>
            <a:r>
              <a:rPr lang="en-US" altLang="zh-CN" sz="2000" smtClean="0"/>
              <a:t>y</a:t>
            </a:r>
            <a:r>
              <a:rPr lang="zh-CN" altLang="en-US" sz="2000" smtClean="0"/>
              <a:t>轴上的轮廓长度。</a:t>
            </a:r>
          </a:p>
          <a:p>
            <a:pPr eaLnBrk="1" hangingPunct="1"/>
            <a:r>
              <a:rPr lang="zh-CN" altLang="en-US" sz="2000" smtClean="0"/>
              <a:t>即维护</a:t>
            </a:r>
            <a:r>
              <a:rPr lang="en-US" altLang="zh-CN" sz="2000" smtClean="0"/>
              <a:t>2</a:t>
            </a:r>
            <a:r>
              <a:rPr lang="zh-CN" altLang="en-US" sz="2000" smtClean="0"/>
              <a:t>个域：</a:t>
            </a:r>
          </a:p>
          <a:p>
            <a:pPr eaLnBrk="1" hangingPunct="1"/>
            <a:r>
              <a:rPr lang="en-US" altLang="zh-CN" sz="2000" smtClean="0"/>
              <a:t>struct cyr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{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int down,up; //</a:t>
            </a:r>
            <a:r>
              <a:rPr lang="zh-CN" altLang="en-US" sz="2000" smtClean="0"/>
              <a:t>分别表示区间中</a:t>
            </a:r>
            <a:r>
              <a:rPr lang="en-US" altLang="zh-CN" sz="2000" smtClean="0"/>
              <a:t>x/y</a:t>
            </a:r>
            <a:r>
              <a:rPr lang="zh-CN" altLang="en-US" sz="2000" smtClean="0"/>
              <a:t>值的下界、上界</a:t>
            </a:r>
          </a:p>
          <a:p>
            <a:pPr eaLnBrk="1" hangingPunct="1"/>
            <a:r>
              <a:rPr lang="en-US" altLang="zh-CN" sz="2000" smtClean="0"/>
              <a:t>  int s; //</a:t>
            </a:r>
            <a:r>
              <a:rPr lang="zh-CN" altLang="en-US" sz="2000" smtClean="0"/>
              <a:t>已计算的该区间中线段的个数</a:t>
            </a:r>
          </a:p>
          <a:p>
            <a:pPr eaLnBrk="1" hangingPunct="1"/>
            <a:r>
              <a:rPr lang="en-US" altLang="zh-CN" sz="2000" smtClean="0"/>
              <a:t>  bool cover; //</a:t>
            </a:r>
            <a:r>
              <a:rPr lang="zh-CN" altLang="en-US" sz="2000" smtClean="0"/>
              <a:t>表示该区间是否被覆盖过</a:t>
            </a:r>
          </a:p>
          <a:p>
            <a:pPr eaLnBrk="1" hangingPunct="1"/>
            <a:r>
              <a:rPr lang="en-US" altLang="zh-CN" sz="2000" smtClean="0"/>
              <a:t>};</a:t>
            </a:r>
            <a:endParaRPr lang="zh-CN" altLang="en-US" sz="2000" smtClean="0"/>
          </a:p>
          <a:p>
            <a:pPr eaLnBrk="1" hangingPunct="1"/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500188" y="2928938"/>
            <a:ext cx="6929437" cy="1000125"/>
          </a:xfrm>
        </p:spPr>
        <p:txBody>
          <a:bodyPr/>
          <a:lstStyle/>
          <a:p>
            <a:pPr eaLnBrk="1" hangingPunct="1"/>
            <a:r>
              <a:rPr lang="zh-CN" altLang="en-US" smtClean="0"/>
              <a:t>用线段树解决其他问题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问题的引出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对某成段区间的更新、查询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求和、极值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二维空间内的区域覆盖问题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求覆盖面积、周长</a:t>
            </a:r>
            <a:r>
              <a:rPr lang="en-US" altLang="zh-CN" dirty="0" smtClean="0"/>
              <a:t>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求第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大、第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小的问题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其他</a:t>
            </a:r>
            <a:r>
              <a:rPr lang="en-US" altLang="zh-CN" dirty="0" smtClean="0"/>
              <a:t>…</a:t>
            </a:r>
            <a:endParaRPr lang="zh-CN" altLang="en-US" dirty="0" smtClean="0"/>
          </a:p>
        </p:txBody>
      </p:sp>
      <p:sp>
        <p:nvSpPr>
          <p:cNvPr id="5" name="椭圆 4"/>
          <p:cNvSpPr/>
          <p:nvPr/>
        </p:nvSpPr>
        <p:spPr>
          <a:xfrm>
            <a:off x="4000500" y="500063"/>
            <a:ext cx="4714875" cy="1285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比如求区间极值，最朴素的方法</a:t>
            </a:r>
            <a:r>
              <a:rPr lang="en-US" altLang="zh-CN" dirty="0"/>
              <a:t>O(N)</a:t>
            </a:r>
            <a:r>
              <a:rPr lang="zh-CN" altLang="en-US" dirty="0"/>
              <a:t>，线段树</a:t>
            </a:r>
            <a:r>
              <a:rPr lang="en-US" altLang="zh-CN" dirty="0"/>
              <a:t>O(log2N)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POJ2182 Lost Cows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36650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zh-CN" altLang="en-US" sz="1800" smtClean="0"/>
              <a:t>有</a:t>
            </a:r>
            <a:r>
              <a:rPr lang="en-US" altLang="zh-CN" sz="1800" smtClean="0"/>
              <a:t>1~N,N</a:t>
            </a:r>
            <a:r>
              <a:rPr lang="zh-CN" altLang="en-US" sz="1800" smtClean="0"/>
              <a:t>个数排成一列。已知第</a:t>
            </a:r>
            <a:r>
              <a:rPr lang="en-US" altLang="zh-CN" sz="1800" smtClean="0"/>
              <a:t>i</a:t>
            </a:r>
            <a:r>
              <a:rPr lang="zh-CN" altLang="en-US" sz="1800" smtClean="0"/>
              <a:t>个数前面有</a:t>
            </a:r>
            <a:r>
              <a:rPr lang="en-US" altLang="zh-CN" sz="1800" smtClean="0"/>
              <a:t>A[i]</a:t>
            </a:r>
            <a:r>
              <a:rPr lang="zh-CN" altLang="en-US" sz="1800" smtClean="0"/>
              <a:t>个比它小的数</a:t>
            </a:r>
            <a:r>
              <a:rPr lang="en-US" altLang="zh-CN" sz="1800" smtClean="0"/>
              <a:t>(</a:t>
            </a:r>
            <a:r>
              <a:rPr lang="zh-CN" altLang="en-US" sz="1800" smtClean="0"/>
              <a:t>显然，</a:t>
            </a:r>
            <a:r>
              <a:rPr lang="en-US" altLang="zh-CN" sz="1800" smtClean="0"/>
              <a:t>A[1]=0)</a:t>
            </a:r>
            <a:r>
              <a:rPr lang="zh-CN" altLang="en-US" sz="1800" smtClean="0"/>
              <a:t>。现给出</a:t>
            </a:r>
            <a:r>
              <a:rPr lang="en-US" altLang="zh-CN" sz="1800" smtClean="0"/>
              <a:t>A[2]~A[n]</a:t>
            </a:r>
            <a:r>
              <a:rPr lang="zh-CN" altLang="en-US" sz="1800" smtClean="0"/>
              <a:t>，求该数列。</a:t>
            </a:r>
          </a:p>
          <a:p>
            <a:pPr eaLnBrk="1" hangingPunct="1"/>
            <a:endParaRPr lang="zh-CN" altLang="en-US" sz="180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85813" y="3214688"/>
            <a:ext cx="750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分析：</a:t>
            </a:r>
          </a:p>
          <a:p>
            <a:r>
              <a:rPr lang="zh-CN" altLang="en-US"/>
              <a:t>求第</a:t>
            </a:r>
            <a:r>
              <a:rPr lang="en-US" altLang="zh-CN"/>
              <a:t>k</a:t>
            </a:r>
            <a:r>
              <a:rPr lang="zh-CN" altLang="en-US"/>
              <a:t>小的数的具体应用。</a:t>
            </a:r>
          </a:p>
          <a:p>
            <a:r>
              <a:rPr lang="en-US" altLang="zh-CN"/>
              <a:t> </a:t>
            </a:r>
            <a:endParaRPr lang="zh-CN" altLang="en-US"/>
          </a:p>
          <a:p>
            <a:r>
              <a:rPr lang="zh-CN" altLang="en-US"/>
              <a:t>思考后可以发现，从后往前推可以逐一确定出数列中的所有元素。</a:t>
            </a:r>
          </a:p>
          <a:p>
            <a:r>
              <a:rPr lang="zh-CN" altLang="en-US"/>
              <a:t>由于最后一个元素的前面包含了整个数列中的其他元素，所以知道最后一个数前有</a:t>
            </a:r>
            <a:r>
              <a:rPr lang="en-US" altLang="zh-CN"/>
              <a:t>k</a:t>
            </a:r>
            <a:r>
              <a:rPr lang="zh-CN" altLang="en-US"/>
              <a:t>个元素即可知道最后一个元素是数列中的第</a:t>
            </a:r>
            <a:r>
              <a:rPr lang="en-US" altLang="zh-CN"/>
              <a:t>k+1</a:t>
            </a:r>
            <a:r>
              <a:rPr lang="zh-CN" altLang="en-US"/>
              <a:t>小，同理，可以一次推出其余元素。</a:t>
            </a:r>
          </a:p>
          <a:p>
            <a:r>
              <a:rPr lang="en-US" altLang="zh-CN"/>
              <a:t> </a:t>
            </a:r>
            <a:endParaRPr lang="zh-CN" altLang="en-US"/>
          </a:p>
          <a:p>
            <a:r>
              <a:rPr lang="zh-CN" altLang="en-US"/>
              <a:t>关于用线段树求第</a:t>
            </a:r>
            <a:r>
              <a:rPr lang="en-US" altLang="zh-CN"/>
              <a:t>k</a:t>
            </a:r>
            <a:r>
              <a:rPr lang="zh-CN" altLang="en-US"/>
              <a:t>小的方法，先将数据离散化，然后维护一棵线段树，树中只有一个域，即为该子树的结点个数。</a:t>
            </a:r>
          </a:p>
          <a:p>
            <a:r>
              <a:rPr lang="zh-CN" altLang="en-US"/>
              <a:t>找第</a:t>
            </a:r>
            <a:r>
              <a:rPr lang="en-US" altLang="zh-CN"/>
              <a:t>k</a:t>
            </a:r>
            <a:r>
              <a:rPr lang="zh-CN" altLang="en-US"/>
              <a:t>小时，若</a:t>
            </a:r>
            <a:r>
              <a:rPr lang="en-US" altLang="zh-CN"/>
              <a:t>k&lt;=</a:t>
            </a:r>
            <a:r>
              <a:rPr lang="zh-CN" altLang="en-US"/>
              <a:t>当前结点的左子树的结点个数，即递归往左子树找；若大于，则将</a:t>
            </a:r>
            <a:r>
              <a:rPr lang="en-US" altLang="zh-CN"/>
              <a:t>k</a:t>
            </a:r>
            <a:r>
              <a:rPr lang="zh-CN" altLang="en-US"/>
              <a:t>减去左子树的个数，再递归往右子树找。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715375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POJ2886 Who Gets the Most Candies?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85750" y="1785938"/>
            <a:ext cx="8229600" cy="2857500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题目大意：</a:t>
            </a:r>
          </a:p>
          <a:p>
            <a:pPr eaLnBrk="1" hangingPunct="1"/>
            <a:r>
              <a:rPr lang="en-US" altLang="zh-CN" sz="1800" smtClean="0"/>
              <a:t>  (</a:t>
            </a:r>
            <a:r>
              <a:rPr lang="zh-CN" altLang="en-US" sz="1800" smtClean="0"/>
              <a:t>类约瑟夫环问题</a:t>
            </a:r>
            <a:r>
              <a:rPr lang="en-US" altLang="zh-CN" sz="1800" smtClean="0"/>
              <a:t>)</a:t>
            </a:r>
            <a:r>
              <a:rPr lang="zh-CN" altLang="en-US" sz="1800" smtClean="0"/>
              <a:t>一群小孩按顺时针排成一圈，第一个出圈的小孩为给定的第</a:t>
            </a:r>
            <a:r>
              <a:rPr lang="en-US" altLang="zh-CN" sz="1800" smtClean="0"/>
              <a:t>K</a:t>
            </a:r>
            <a:r>
              <a:rPr lang="zh-CN" altLang="en-US" sz="1800" smtClean="0"/>
              <a:t>个小孩，之后每个小孩按上一个出圈的小孩手中卡片的数值出圈，如该数为正数</a:t>
            </a:r>
            <a:r>
              <a:rPr lang="en-US" altLang="zh-CN" sz="1800" smtClean="0"/>
              <a:t>t</a:t>
            </a:r>
            <a:r>
              <a:rPr lang="zh-CN" altLang="en-US" sz="1800" smtClean="0"/>
              <a:t>，则从上一个孩子的位置开始顺时针数，数到第</a:t>
            </a:r>
            <a:r>
              <a:rPr lang="en-US" altLang="zh-CN" sz="1800" smtClean="0"/>
              <a:t>t</a:t>
            </a:r>
            <a:r>
              <a:rPr lang="zh-CN" altLang="en-US" sz="1800" smtClean="0"/>
              <a:t>个小孩出圈；若</a:t>
            </a:r>
            <a:r>
              <a:rPr lang="en-US" altLang="zh-CN" sz="1800" smtClean="0"/>
              <a:t>t</a:t>
            </a:r>
            <a:r>
              <a:rPr lang="zh-CN" altLang="en-US" sz="1800" smtClean="0"/>
              <a:t>为负数，则逆时针数</a:t>
            </a:r>
            <a:r>
              <a:rPr lang="en-US" altLang="zh-CN" sz="1800" smtClean="0"/>
              <a:t>(-t)</a:t>
            </a:r>
            <a:r>
              <a:rPr lang="zh-CN" altLang="en-US" sz="1800" smtClean="0"/>
              <a:t>个小孩出圈。如此往复，直到所有小孩都出圈。第</a:t>
            </a:r>
            <a:r>
              <a:rPr lang="en-US" altLang="zh-CN" sz="1800" smtClean="0"/>
              <a:t>p</a:t>
            </a:r>
            <a:r>
              <a:rPr lang="zh-CN" altLang="en-US" sz="1800" smtClean="0"/>
              <a:t>个出圈的小孩获得</a:t>
            </a:r>
            <a:r>
              <a:rPr lang="en-US" altLang="zh-CN" sz="1800" smtClean="0"/>
              <a:t>f(p)</a:t>
            </a:r>
            <a:r>
              <a:rPr lang="zh-CN" altLang="en-US" sz="1800" smtClean="0"/>
              <a:t>个</a:t>
            </a:r>
            <a:r>
              <a:rPr lang="en-US" altLang="zh-CN" sz="1800" smtClean="0"/>
              <a:t>candies</a:t>
            </a:r>
            <a:r>
              <a:rPr lang="zh-CN" altLang="en-US" sz="1800" smtClean="0"/>
              <a:t>。</a:t>
            </a:r>
            <a:r>
              <a:rPr lang="en-US" altLang="zh-CN" sz="1800" smtClean="0"/>
              <a:t>f(p)</a:t>
            </a:r>
            <a:r>
              <a:rPr lang="zh-CN" altLang="en-US" sz="1800" smtClean="0"/>
              <a:t>是</a:t>
            </a:r>
            <a:r>
              <a:rPr lang="en-US" altLang="zh-CN" sz="1800" smtClean="0"/>
              <a:t>p</a:t>
            </a:r>
            <a:r>
              <a:rPr lang="zh-CN" altLang="en-US" sz="1800" smtClean="0"/>
              <a:t>的约数的个数。题目要求的是哪个小孩获得最多的</a:t>
            </a:r>
            <a:r>
              <a:rPr lang="en-US" altLang="zh-CN" sz="1800" smtClean="0"/>
              <a:t>candies.(</a:t>
            </a:r>
            <a:r>
              <a:rPr lang="zh-CN" altLang="en-US" sz="1800" smtClean="0"/>
              <a:t>输出任意一个答案即可</a:t>
            </a:r>
            <a:r>
              <a:rPr lang="en-US" altLang="zh-CN" sz="1800" smtClean="0"/>
              <a:t>)</a:t>
            </a:r>
          </a:p>
          <a:p>
            <a:pPr eaLnBrk="1" hangingPunct="1"/>
            <a:endParaRPr lang="en-US" altLang="zh-CN" sz="1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1800" smtClean="0"/>
              <a:t>                                                                    eg:k=2</a:t>
            </a:r>
            <a:endParaRPr lang="zh-CN" altLang="en-US" sz="1800" smtClean="0"/>
          </a:p>
          <a:p>
            <a:pPr eaLnBrk="1" hangingPunct="1"/>
            <a:endParaRPr lang="zh-CN" altLang="en-US" sz="1800" smtClean="0"/>
          </a:p>
        </p:txBody>
      </p:sp>
      <p:sp>
        <p:nvSpPr>
          <p:cNvPr id="4" name="椭圆 3"/>
          <p:cNvSpPr/>
          <p:nvPr/>
        </p:nvSpPr>
        <p:spPr>
          <a:xfrm>
            <a:off x="2428875" y="4786313"/>
            <a:ext cx="785813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643813" y="4857750"/>
            <a:ext cx="785812" cy="785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72250" y="5786438"/>
            <a:ext cx="785813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-1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00688" y="5000625"/>
            <a:ext cx="785812" cy="785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29375" y="4071938"/>
            <a:ext cx="785813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4313" y="4786313"/>
            <a:ext cx="785812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4786313"/>
            <a:ext cx="785812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-1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71875" y="4786313"/>
            <a:ext cx="785813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endCxn id="5" idx="1"/>
          </p:cNvCxnSpPr>
          <p:nvPr/>
        </p:nvCxnSpPr>
        <p:spPr>
          <a:xfrm>
            <a:off x="7072313" y="4643438"/>
            <a:ext cx="687387" cy="32861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6" idx="7"/>
          </p:cNvCxnSpPr>
          <p:nvPr/>
        </p:nvCxnSpPr>
        <p:spPr>
          <a:xfrm rot="5400000">
            <a:off x="7315201" y="5457825"/>
            <a:ext cx="373062" cy="51593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5"/>
          </p:cNvCxnSpPr>
          <p:nvPr/>
        </p:nvCxnSpPr>
        <p:spPr>
          <a:xfrm rot="10800000">
            <a:off x="6172200" y="5672138"/>
            <a:ext cx="471488" cy="4000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7"/>
            <a:endCxn id="8" idx="3"/>
          </p:cNvCxnSpPr>
          <p:nvPr/>
        </p:nvCxnSpPr>
        <p:spPr>
          <a:xfrm rot="5400000" flipH="1" flipV="1">
            <a:off x="6172200" y="4743450"/>
            <a:ext cx="371475" cy="37147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下箭头 21"/>
          <p:cNvSpPr/>
          <p:nvPr/>
        </p:nvSpPr>
        <p:spPr>
          <a:xfrm>
            <a:off x="6643688" y="3571875"/>
            <a:ext cx="357187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连接符 22"/>
          <p:cNvCxnSpPr>
            <a:stCxn id="6" idx="0"/>
            <a:endCxn id="8" idx="4"/>
          </p:cNvCxnSpPr>
          <p:nvPr/>
        </p:nvCxnSpPr>
        <p:spPr>
          <a:xfrm rot="16200000" flipV="1">
            <a:off x="6430169" y="5250656"/>
            <a:ext cx="928688" cy="14287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箭头 25"/>
          <p:cNvSpPr/>
          <p:nvPr/>
        </p:nvSpPr>
        <p:spPr>
          <a:xfrm>
            <a:off x="6858000" y="6500813"/>
            <a:ext cx="285750" cy="357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5715000" y="5786438"/>
            <a:ext cx="285750" cy="357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0" y="5643563"/>
            <a:ext cx="47148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   p=1            p=2            p=3           p=4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              </a:t>
            </a:r>
            <a:r>
              <a:rPr lang="en-US" altLang="zh-CN" sz="3200">
                <a:solidFill>
                  <a:srgbClr val="FF0000"/>
                </a:solidFill>
              </a:rPr>
              <a:t>f(4)=3 </a:t>
            </a:r>
            <a:r>
              <a:rPr lang="zh-CN" altLang="en-US" sz="3200">
                <a:solidFill>
                  <a:srgbClr val="FF0000"/>
                </a:solidFill>
              </a:rPr>
              <a:t>最大值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6" grpId="0" animBg="1"/>
      <p:bldP spid="26" grpId="1" animBg="1"/>
      <p:bldP spid="27" grpId="0" animBg="1"/>
      <p:bldP spid="27" grpId="1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285750" y="1928813"/>
            <a:ext cx="8229600" cy="4389437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分析：</a:t>
            </a:r>
          </a:p>
          <a:p>
            <a:pPr eaLnBrk="1" hangingPunct="1"/>
            <a:r>
              <a:rPr lang="zh-CN" altLang="en-US" sz="2000" smtClean="0"/>
              <a:t>首先是先求出</a:t>
            </a:r>
            <a:r>
              <a:rPr lang="en-US" altLang="zh-CN" sz="2000" smtClean="0"/>
              <a:t>f(p)</a:t>
            </a:r>
            <a:r>
              <a:rPr lang="zh-CN" altLang="en-US" sz="2000" smtClean="0"/>
              <a:t>，反素数相关。因为</a:t>
            </a:r>
            <a:r>
              <a:rPr lang="en-US" altLang="zh-CN" sz="2000" smtClean="0"/>
              <a:t>N</a:t>
            </a:r>
            <a:r>
              <a:rPr lang="zh-CN" altLang="en-US" sz="2000" smtClean="0"/>
              <a:t>不算太大，直接将反素数打表即可。</a:t>
            </a:r>
          </a:p>
          <a:p>
            <a:pPr eaLnBrk="1" hangingPunct="1"/>
            <a:r>
              <a:rPr lang="en-US" altLang="zh-CN" sz="2000" smtClean="0"/>
              <a:t>(</a:t>
            </a:r>
            <a:r>
              <a:rPr lang="zh-CN" altLang="en-US" sz="2000" smtClean="0"/>
              <a:t>反素数：对于任何正整数</a:t>
            </a:r>
            <a:r>
              <a:rPr lang="en-US" altLang="zh-CN" sz="2000" smtClean="0"/>
              <a:t>x,</a:t>
            </a:r>
            <a:r>
              <a:rPr lang="zh-CN" altLang="en-US" sz="2000" smtClean="0"/>
              <a:t>其约数的个数记做</a:t>
            </a:r>
            <a:r>
              <a:rPr lang="en-US" altLang="zh-CN" sz="2000" smtClean="0"/>
              <a:t>g(x).</a:t>
            </a:r>
            <a:r>
              <a:rPr lang="zh-CN" altLang="en-US" sz="2000" smtClean="0"/>
              <a:t>例如</a:t>
            </a:r>
            <a:r>
              <a:rPr lang="en-US" altLang="zh-CN" sz="2000" smtClean="0"/>
              <a:t>g(1)=1,g(6)=4.</a:t>
            </a:r>
            <a:r>
              <a:rPr lang="zh-CN" altLang="en-US" sz="2000" smtClean="0"/>
              <a:t>如果某个正整数</a:t>
            </a:r>
            <a:r>
              <a:rPr lang="en-US" altLang="zh-CN" sz="2000" smtClean="0"/>
              <a:t>x</a:t>
            </a:r>
            <a:r>
              <a:rPr lang="zh-CN" altLang="en-US" sz="2000" smtClean="0"/>
              <a:t>满足</a:t>
            </a:r>
            <a:r>
              <a:rPr lang="en-US" altLang="zh-CN" sz="2000" smtClean="0"/>
              <a:t>:</a:t>
            </a:r>
            <a:r>
              <a:rPr lang="zh-CN" altLang="en-US" sz="2000" smtClean="0"/>
              <a:t>对于任意</a:t>
            </a:r>
            <a:r>
              <a:rPr lang="en-US" altLang="zh-CN" sz="2000" smtClean="0"/>
              <a:t>i(0&lt;i&lt;x),</a:t>
            </a:r>
            <a:r>
              <a:rPr lang="zh-CN" altLang="en-US" sz="2000" smtClean="0"/>
              <a:t>都有</a:t>
            </a:r>
            <a:r>
              <a:rPr lang="en-US" altLang="zh-CN" sz="2000" smtClean="0"/>
              <a:t>g(i)&lt;g(x),</a:t>
            </a:r>
            <a:r>
              <a:rPr lang="zh-CN" altLang="en-US" sz="2000" smtClean="0"/>
              <a:t>则称</a:t>
            </a:r>
            <a:r>
              <a:rPr lang="en-US" altLang="zh-CN" sz="2000" smtClean="0"/>
              <a:t>x</a:t>
            </a:r>
            <a:r>
              <a:rPr lang="zh-CN" altLang="en-US" sz="2000" smtClean="0"/>
              <a:t>为反素数</a:t>
            </a:r>
            <a:r>
              <a:rPr lang="en-US" altLang="zh-CN" sz="2000" smtClean="0"/>
              <a:t>.)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剖析下题意可知，要求的是最大的</a:t>
            </a:r>
            <a:r>
              <a:rPr lang="en-US" altLang="zh-CN" sz="2000" smtClean="0"/>
              <a:t>f(p) (1&lt;=p&lt;=N)</a:t>
            </a:r>
            <a:r>
              <a:rPr lang="zh-CN" altLang="en-US" sz="2000" smtClean="0"/>
              <a:t>，显然，</a:t>
            </a:r>
            <a:r>
              <a:rPr lang="en-US" altLang="zh-CN" sz="2000" smtClean="0"/>
              <a:t>N</a:t>
            </a:r>
            <a:r>
              <a:rPr lang="zh-CN" altLang="en-US" sz="2000" smtClean="0"/>
              <a:t>确定，最大的</a:t>
            </a:r>
            <a:r>
              <a:rPr lang="en-US" altLang="zh-CN" sz="2000" smtClean="0"/>
              <a:t>f(p)</a:t>
            </a:r>
            <a:r>
              <a:rPr lang="zh-CN" altLang="en-US" sz="2000" smtClean="0"/>
              <a:t>也是确定的</a:t>
            </a:r>
            <a:r>
              <a:rPr lang="en-US" altLang="zh-CN" sz="2000" smtClean="0"/>
              <a:t>(</a:t>
            </a:r>
            <a:r>
              <a:rPr lang="zh-CN" altLang="en-US" sz="2000" smtClean="0"/>
              <a:t>由反素数求出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，这样，</a:t>
            </a:r>
            <a:r>
              <a:rPr lang="en-US" altLang="zh-CN" sz="2000" smtClean="0"/>
              <a:t>p</a:t>
            </a:r>
            <a:r>
              <a:rPr lang="zh-CN" altLang="en-US" sz="2000" smtClean="0"/>
              <a:t>也是确定的。剩下的问题就是求出第</a:t>
            </a:r>
            <a:r>
              <a:rPr lang="en-US" altLang="zh-CN" sz="2000" smtClean="0"/>
              <a:t>p</a:t>
            </a:r>
            <a:r>
              <a:rPr lang="zh-CN" altLang="en-US" sz="2000" smtClean="0"/>
              <a:t>个出圈的小孩。</a:t>
            </a:r>
          </a:p>
          <a:p>
            <a:pPr eaLnBrk="1" hangingPunct="1"/>
            <a:r>
              <a:rPr lang="zh-CN" altLang="en-US" sz="2000" smtClean="0"/>
              <a:t>建一棵线段树，存下每个区间剩余的人数和，然后每次找第</a:t>
            </a:r>
            <a:r>
              <a:rPr lang="en-US" altLang="zh-CN" sz="2000" smtClean="0"/>
              <a:t>k</a:t>
            </a:r>
            <a:r>
              <a:rPr lang="zh-CN" altLang="en-US" sz="2000" smtClean="0"/>
              <a:t>个的时候只需要按求第</a:t>
            </a:r>
            <a:r>
              <a:rPr lang="en-US" altLang="zh-CN" sz="2000" smtClean="0"/>
              <a:t>k</a:t>
            </a:r>
            <a:r>
              <a:rPr lang="zh-CN" altLang="en-US" sz="2000" smtClean="0"/>
              <a:t>小的方法找左子树或者是右子树，这里的复杂度就降到</a:t>
            </a:r>
            <a:r>
              <a:rPr lang="en-US" sz="2000" smtClean="0">
                <a:ea typeface="宋体" pitchFamily="2" charset="-122"/>
              </a:rPr>
              <a:t> </a:t>
            </a:r>
            <a:r>
              <a:rPr lang="en-US" altLang="zh-CN" sz="2000" smtClean="0"/>
              <a:t>log2k </a:t>
            </a:r>
            <a:r>
              <a:rPr lang="zh-CN" altLang="en-US" sz="2000" smtClean="0"/>
              <a:t>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071688" y="2571750"/>
            <a:ext cx="5572125" cy="1571625"/>
          </a:xfrm>
        </p:spPr>
        <p:txBody>
          <a:bodyPr/>
          <a:lstStyle/>
          <a:p>
            <a:pPr eaLnBrk="1" hangingPunct="1"/>
            <a:r>
              <a:rPr lang="zh-CN" altLang="en-US" smtClean="0"/>
              <a:t>将用线段树求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第</a:t>
            </a:r>
            <a:r>
              <a:rPr lang="en-US" altLang="zh-CN" smtClean="0"/>
              <a:t>k</a:t>
            </a:r>
            <a:r>
              <a:rPr lang="zh-CN" altLang="en-US" smtClean="0"/>
              <a:t>大</a:t>
            </a:r>
            <a:r>
              <a:rPr lang="en-US" altLang="zh-CN" smtClean="0"/>
              <a:t>/</a:t>
            </a:r>
            <a:r>
              <a:rPr lang="zh-CN" altLang="en-US" smtClean="0"/>
              <a:t>小封装成类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将线段树封装成</a:t>
            </a:r>
            <a:r>
              <a:rPr lang="en-US" altLang="zh-CN" smtClean="0"/>
              <a:t>IT</a:t>
            </a:r>
            <a:r>
              <a:rPr lang="zh-CN" altLang="en-US" smtClean="0"/>
              <a:t>类</a:t>
            </a:r>
            <a:r>
              <a:rPr lang="en-US" altLang="zh-CN" smtClean="0"/>
              <a:t>(</a:t>
            </a:r>
            <a:r>
              <a:rPr lang="zh-CN" altLang="en-US" smtClean="0"/>
              <a:t>见 </a:t>
            </a:r>
            <a:r>
              <a:rPr lang="en-US" altLang="zh-CN" smtClean="0"/>
              <a:t>/</a:t>
            </a:r>
            <a:r>
              <a:rPr lang="zh-CN" altLang="en-US" smtClean="0"/>
              <a:t>第</a:t>
            </a:r>
            <a:r>
              <a:rPr lang="en-US" altLang="zh-CN" smtClean="0"/>
              <a:t>k</a:t>
            </a:r>
            <a:r>
              <a:rPr lang="zh-CN" altLang="en-US" smtClean="0"/>
              <a:t>小</a:t>
            </a:r>
            <a:r>
              <a:rPr lang="en-US" altLang="zh-CN" smtClean="0"/>
              <a:t>_</a:t>
            </a:r>
            <a:r>
              <a:rPr lang="zh-CN" altLang="en-US" smtClean="0"/>
              <a:t>大</a:t>
            </a:r>
            <a:r>
              <a:rPr lang="en-US" altLang="zh-CN" smtClean="0"/>
              <a:t>_test1(</a:t>
            </a:r>
            <a:r>
              <a:rPr lang="zh-CN" altLang="en-US" smtClean="0"/>
              <a:t>整数</a:t>
            </a:r>
            <a:r>
              <a:rPr lang="en-US" altLang="zh-CN" smtClean="0"/>
              <a:t>)/IT.java</a:t>
            </a:r>
            <a:r>
              <a:rPr lang="zh-CN" altLang="en-US" smtClean="0"/>
              <a:t>或 </a:t>
            </a:r>
            <a:r>
              <a:rPr lang="en-US" altLang="zh-CN" smtClean="0"/>
              <a:t>/</a:t>
            </a:r>
            <a:r>
              <a:rPr lang="zh-CN" altLang="en-US" smtClean="0"/>
              <a:t>第</a:t>
            </a:r>
            <a:r>
              <a:rPr lang="en-US" altLang="zh-CN" smtClean="0"/>
              <a:t>k</a:t>
            </a:r>
            <a:r>
              <a:rPr lang="zh-CN" altLang="en-US" smtClean="0"/>
              <a:t>小</a:t>
            </a:r>
            <a:r>
              <a:rPr lang="en-US" altLang="zh-CN" smtClean="0"/>
              <a:t>_</a:t>
            </a:r>
            <a:r>
              <a:rPr lang="zh-CN" altLang="en-US" smtClean="0"/>
              <a:t>大</a:t>
            </a:r>
            <a:r>
              <a:rPr lang="en-US" altLang="zh-CN" smtClean="0"/>
              <a:t>_test2(</a:t>
            </a:r>
            <a:r>
              <a:rPr lang="zh-CN" altLang="en-US" smtClean="0"/>
              <a:t>命令行</a:t>
            </a:r>
            <a:r>
              <a:rPr lang="en-US" altLang="zh-CN" smtClean="0"/>
              <a:t>)/IT.java</a:t>
            </a:r>
            <a:r>
              <a:rPr lang="zh-CN" altLang="en-US" smtClean="0"/>
              <a:t>，两者为相同文件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使用时，将所需求第</a:t>
            </a:r>
            <a:r>
              <a:rPr lang="en-US" altLang="zh-CN" smtClean="0"/>
              <a:t>k</a:t>
            </a:r>
            <a:r>
              <a:rPr lang="zh-CN" altLang="en-US" smtClean="0"/>
              <a:t>大</a:t>
            </a:r>
            <a:r>
              <a:rPr lang="en-US" altLang="zh-CN" smtClean="0"/>
              <a:t>/</a:t>
            </a:r>
            <a:r>
              <a:rPr lang="zh-CN" altLang="en-US" smtClean="0"/>
              <a:t>小的类通过实现</a:t>
            </a:r>
            <a:r>
              <a:rPr lang="en-US" altLang="zh-CN" smtClean="0"/>
              <a:t>Comparator</a:t>
            </a:r>
            <a:r>
              <a:rPr lang="zh-CN" altLang="en-US" smtClean="0"/>
              <a:t>接口，然后调用</a:t>
            </a:r>
            <a:r>
              <a:rPr lang="en-US" altLang="zh-CN" smtClean="0"/>
              <a:t>IT</a:t>
            </a:r>
            <a:r>
              <a:rPr lang="zh-CN" altLang="en-US" smtClean="0"/>
              <a:t>类中的</a:t>
            </a:r>
            <a:r>
              <a:rPr lang="en-US" altLang="zh-CN" smtClean="0"/>
              <a:t>find_big(n)</a:t>
            </a:r>
            <a:r>
              <a:rPr lang="zh-CN" altLang="en-US" smtClean="0"/>
              <a:t>，</a:t>
            </a:r>
            <a:r>
              <a:rPr lang="en-US" altLang="zh-CN" smtClean="0"/>
              <a:t>find_small(n)</a:t>
            </a:r>
            <a:r>
              <a:rPr lang="zh-CN" altLang="en-US" smtClean="0"/>
              <a:t>来求得第</a:t>
            </a:r>
            <a:r>
              <a:rPr lang="en-US" altLang="zh-CN" smtClean="0"/>
              <a:t>k</a:t>
            </a:r>
            <a:r>
              <a:rPr lang="zh-CN" altLang="en-US" smtClean="0"/>
              <a:t>大</a:t>
            </a:r>
            <a:r>
              <a:rPr lang="en-US" altLang="zh-CN" smtClean="0"/>
              <a:t>/</a:t>
            </a:r>
            <a:r>
              <a:rPr lang="zh-CN" altLang="en-US" smtClean="0"/>
              <a:t>小。</a:t>
            </a:r>
            <a:r>
              <a:rPr lang="en-US" altLang="zh-CN" smtClean="0"/>
              <a:t>(</a:t>
            </a:r>
            <a:r>
              <a:rPr lang="zh-CN" altLang="en-US" smtClean="0"/>
              <a:t>见</a:t>
            </a:r>
            <a:r>
              <a:rPr lang="en-US" smtClean="0">
                <a:ea typeface="宋体" pitchFamily="2" charset="-122"/>
              </a:rPr>
              <a:t> </a:t>
            </a:r>
            <a:r>
              <a:rPr lang="en-US" altLang="zh-CN" smtClean="0"/>
              <a:t>/</a:t>
            </a:r>
            <a:r>
              <a:rPr lang="zh-CN" altLang="en-US" smtClean="0"/>
              <a:t>第</a:t>
            </a:r>
            <a:r>
              <a:rPr lang="en-US" altLang="zh-CN" smtClean="0"/>
              <a:t>k</a:t>
            </a:r>
            <a:r>
              <a:rPr lang="zh-CN" altLang="en-US" smtClean="0"/>
              <a:t>小</a:t>
            </a:r>
            <a:r>
              <a:rPr lang="en-US" altLang="zh-CN" smtClean="0"/>
              <a:t>_</a:t>
            </a:r>
            <a:r>
              <a:rPr lang="zh-CN" altLang="en-US" smtClean="0"/>
              <a:t>大</a:t>
            </a:r>
            <a:r>
              <a:rPr lang="en-US" altLang="zh-CN" smtClean="0"/>
              <a:t>_test1(</a:t>
            </a:r>
            <a:r>
              <a:rPr lang="zh-CN" altLang="en-US" smtClean="0"/>
              <a:t>整数</a:t>
            </a:r>
            <a:r>
              <a:rPr lang="en-US" altLang="zh-CN" smtClean="0"/>
              <a:t>)/ Find_k.java </a:t>
            </a:r>
            <a:r>
              <a:rPr lang="zh-CN" altLang="en-US" smtClean="0"/>
              <a:t>和</a:t>
            </a:r>
            <a:r>
              <a:rPr lang="en-US" smtClean="0">
                <a:ea typeface="宋体" pitchFamily="2" charset="-122"/>
              </a:rPr>
              <a:t> </a:t>
            </a:r>
            <a:r>
              <a:rPr lang="en-US" altLang="zh-CN" smtClean="0"/>
              <a:t>/</a:t>
            </a:r>
            <a:r>
              <a:rPr lang="zh-CN" altLang="en-US" smtClean="0"/>
              <a:t>第</a:t>
            </a:r>
            <a:r>
              <a:rPr lang="en-US" altLang="zh-CN" smtClean="0"/>
              <a:t>k</a:t>
            </a:r>
            <a:r>
              <a:rPr lang="zh-CN" altLang="en-US" smtClean="0"/>
              <a:t>小</a:t>
            </a:r>
            <a:r>
              <a:rPr lang="en-US" altLang="zh-CN" smtClean="0"/>
              <a:t>_</a:t>
            </a:r>
            <a:r>
              <a:rPr lang="zh-CN" altLang="en-US" smtClean="0"/>
              <a:t>大</a:t>
            </a:r>
            <a:r>
              <a:rPr lang="en-US" altLang="zh-CN" smtClean="0"/>
              <a:t>_test2(</a:t>
            </a:r>
            <a:r>
              <a:rPr lang="zh-CN" altLang="en-US" smtClean="0"/>
              <a:t>命令行</a:t>
            </a:r>
            <a:r>
              <a:rPr lang="en-US" altLang="zh-CN" smtClean="0"/>
              <a:t>)/example.java</a:t>
            </a:r>
            <a:r>
              <a:rPr lang="zh-CN" altLang="en-US" smtClean="0"/>
              <a:t>、</a:t>
            </a:r>
            <a:r>
              <a:rPr lang="en-US" altLang="zh-CN" smtClean="0"/>
              <a:t>Eugin.java)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内容占位符 3" descr="check_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3071813"/>
            <a:ext cx="8229600" cy="2930525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63" y="1000125"/>
            <a:ext cx="8229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CN" altLang="en-US" sz="2600" dirty="0">
                <a:latin typeface="+mn-lt"/>
                <a:ea typeface="+mn-ea"/>
              </a:rPr>
              <a:t>在这里验证程序正确性时利用了另一个求第</a:t>
            </a:r>
            <a:r>
              <a:rPr lang="en-US" altLang="zh-CN" sz="2600" dirty="0">
                <a:latin typeface="+mn-lt"/>
                <a:ea typeface="+mn-ea"/>
              </a:rPr>
              <a:t>k</a:t>
            </a:r>
            <a:r>
              <a:rPr lang="zh-CN" altLang="en-US" sz="2600" dirty="0">
                <a:latin typeface="+mn-lt"/>
                <a:ea typeface="+mn-ea"/>
              </a:rPr>
              <a:t>大</a:t>
            </a:r>
            <a:r>
              <a:rPr lang="en-US" altLang="zh-CN" sz="2600" dirty="0">
                <a:latin typeface="+mn-lt"/>
                <a:ea typeface="+mn-ea"/>
              </a:rPr>
              <a:t>/</a:t>
            </a:r>
            <a:r>
              <a:rPr lang="zh-CN" altLang="en-US" sz="2600" dirty="0">
                <a:latin typeface="+mn-lt"/>
                <a:ea typeface="+mn-ea"/>
              </a:rPr>
              <a:t>小的程序</a:t>
            </a:r>
            <a:r>
              <a:rPr lang="en-US" altLang="zh-CN" sz="2600" dirty="0">
                <a:latin typeface="+mn-lt"/>
                <a:ea typeface="+mn-ea"/>
              </a:rPr>
              <a:t>(</a:t>
            </a:r>
            <a:r>
              <a:rPr lang="zh-CN" altLang="en-US" sz="2600" dirty="0">
                <a:latin typeface="+mn-lt"/>
                <a:ea typeface="+mn-ea"/>
              </a:rPr>
              <a:t>用树状数组实现</a:t>
            </a:r>
            <a:r>
              <a:rPr lang="en-US" altLang="zh-CN" sz="2600" dirty="0">
                <a:latin typeface="+mn-lt"/>
                <a:ea typeface="+mn-ea"/>
              </a:rPr>
              <a:t>)</a:t>
            </a:r>
            <a:r>
              <a:rPr lang="zh-CN" altLang="en-US" sz="2600" dirty="0">
                <a:latin typeface="+mn-lt"/>
                <a:ea typeface="+mn-ea"/>
              </a:rPr>
              <a:t>。先生成随机数，再让两个程序都跑同一组数据，输入相同的</a:t>
            </a:r>
            <a:r>
              <a:rPr lang="en-US" altLang="zh-CN" sz="2600" dirty="0">
                <a:latin typeface="+mn-lt"/>
                <a:ea typeface="+mn-ea"/>
              </a:rPr>
              <a:t>k</a:t>
            </a:r>
            <a:r>
              <a:rPr lang="zh-CN" altLang="en-US" sz="2600" dirty="0">
                <a:latin typeface="+mn-lt"/>
                <a:ea typeface="+mn-ea"/>
              </a:rPr>
              <a:t>值，观察</a:t>
            </a:r>
            <a:r>
              <a:rPr lang="zh-CN" altLang="en-US" sz="2600" dirty="0">
                <a:ea typeface="宋体" charset="-122"/>
              </a:rPr>
              <a:t>第</a:t>
            </a:r>
            <a:r>
              <a:rPr lang="en-US" altLang="zh-CN" sz="2600" dirty="0">
                <a:ea typeface="宋体" charset="-122"/>
              </a:rPr>
              <a:t>k</a:t>
            </a:r>
            <a:r>
              <a:rPr lang="zh-CN" altLang="en-US" sz="2600" dirty="0">
                <a:ea typeface="宋体" charset="-122"/>
              </a:rPr>
              <a:t>大</a:t>
            </a:r>
            <a:r>
              <a:rPr lang="en-US" altLang="zh-CN" sz="2600" dirty="0">
                <a:ea typeface="宋体" charset="-122"/>
              </a:rPr>
              <a:t>/</a:t>
            </a:r>
            <a:r>
              <a:rPr lang="zh-CN" altLang="en-US" sz="2600" dirty="0">
                <a:ea typeface="宋体" charset="-122"/>
              </a:rPr>
              <a:t>小是否正确。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286125" y="3000375"/>
            <a:ext cx="2857500" cy="1143000"/>
          </a:xfrm>
        </p:spPr>
        <p:txBody>
          <a:bodyPr/>
          <a:lstStyle/>
          <a:p>
            <a:pPr eaLnBrk="1" hangingPunct="1"/>
            <a:r>
              <a:rPr lang="en-US" altLang="zh-CN" sz="9600" smtClean="0"/>
              <a:t>Q&amp;A</a:t>
            </a:r>
            <a:endParaRPr lang="zh-CN" altLang="en-US" sz="960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500438" y="1500188"/>
            <a:ext cx="2857500" cy="114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4000" smtClean="0"/>
              <a:t>Thanks!</a:t>
            </a:r>
            <a:endParaRPr lang="zh-CN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线段树的结构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3894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是一棵二叉树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结点记录区间的信息</a:t>
            </a:r>
          </a:p>
        </p:txBody>
      </p:sp>
      <p:grpSp>
        <p:nvGrpSpPr>
          <p:cNvPr id="7172" name="组合 40"/>
          <p:cNvGrpSpPr>
            <a:grpSpLocks/>
          </p:cNvGrpSpPr>
          <p:nvPr/>
        </p:nvGrpSpPr>
        <p:grpSpPr bwMode="auto">
          <a:xfrm>
            <a:off x="1214438" y="1500188"/>
            <a:ext cx="7643812" cy="4929187"/>
            <a:chOff x="1285852" y="1500174"/>
            <a:chExt cx="7643866" cy="4929222"/>
          </a:xfrm>
        </p:grpSpPr>
        <p:sp>
          <p:nvSpPr>
            <p:cNvPr id="4" name="椭圆 3"/>
            <p:cNvSpPr/>
            <p:nvPr/>
          </p:nvSpPr>
          <p:spPr>
            <a:xfrm>
              <a:off x="5000628" y="1500174"/>
              <a:ext cx="1214446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857620" y="2714620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[1,3]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429388" y="2714620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[4,5]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00504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[1,2]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57686" y="4000504"/>
              <a:ext cx="1214447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[3,3]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29322" y="4000504"/>
              <a:ext cx="1214447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[4,4]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715272" y="4000504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[5,5]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85852" y="5357826"/>
              <a:ext cx="1214446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[1,1]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57554" y="5357826"/>
              <a:ext cx="1214447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[2,2]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8" name="直接连接符 17"/>
            <p:cNvCxnSpPr>
              <a:stCxn id="5" idx="3"/>
              <a:endCxn id="7" idx="7"/>
            </p:cNvCxnSpPr>
            <p:nvPr/>
          </p:nvCxnSpPr>
          <p:spPr>
            <a:xfrm rot="5400000">
              <a:off x="3486143" y="3608388"/>
              <a:ext cx="528642" cy="569917"/>
            </a:xfrm>
            <a:prstGeom prst="line">
              <a:avLst/>
            </a:prstGeom>
            <a:ln w="476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3"/>
            </p:cNvCxnSpPr>
            <p:nvPr/>
          </p:nvCxnSpPr>
          <p:spPr>
            <a:xfrm rot="5400000">
              <a:off x="4796633" y="2404261"/>
              <a:ext cx="371478" cy="392116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6" idx="1"/>
            </p:cNvCxnSpPr>
            <p:nvPr/>
          </p:nvCxnSpPr>
          <p:spPr>
            <a:xfrm>
              <a:off x="6000760" y="2285992"/>
              <a:ext cx="606429" cy="585792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8" idx="0"/>
            </p:cNvCxnSpPr>
            <p:nvPr/>
          </p:nvCxnSpPr>
          <p:spPr>
            <a:xfrm rot="16200000" flipH="1">
              <a:off x="4660901" y="3697290"/>
              <a:ext cx="357190" cy="249239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6607983" y="3821909"/>
              <a:ext cx="428628" cy="214314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6" idx="5"/>
            </p:cNvCxnSpPr>
            <p:nvPr/>
          </p:nvCxnSpPr>
          <p:spPr>
            <a:xfrm rot="16200000" flipH="1">
              <a:off x="7476352" y="3618707"/>
              <a:ext cx="514354" cy="534992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1" idx="7"/>
            </p:cNvCxnSpPr>
            <p:nvPr/>
          </p:nvCxnSpPr>
          <p:spPr>
            <a:xfrm rot="5400000">
              <a:off x="2261377" y="4990318"/>
              <a:ext cx="585791" cy="46355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12" idx="1"/>
            </p:cNvCxnSpPr>
            <p:nvPr/>
          </p:nvCxnSpPr>
          <p:spPr>
            <a:xfrm rot="16200000" flipH="1">
              <a:off x="3117840" y="5097475"/>
              <a:ext cx="585791" cy="249239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14338" y="4286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数组</a:t>
            </a:r>
            <a:r>
              <a:rPr lang="en-US" altLang="zh-CN" smtClean="0"/>
              <a:t>[5,3,1,4,2]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57188" y="1785938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zh-CN" smtClean="0"/>
              <a:t>eg: </a:t>
            </a:r>
            <a:r>
              <a:rPr lang="zh-CN" altLang="en-US" smtClean="0"/>
              <a:t>区间增减，求极值。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初始时：</a:t>
            </a:r>
          </a:p>
        </p:txBody>
      </p:sp>
      <p:grpSp>
        <p:nvGrpSpPr>
          <p:cNvPr id="8196" name="组合 3"/>
          <p:cNvGrpSpPr>
            <a:grpSpLocks/>
          </p:cNvGrpSpPr>
          <p:nvPr/>
        </p:nvGrpSpPr>
        <p:grpSpPr bwMode="auto">
          <a:xfrm>
            <a:off x="1214438" y="1500188"/>
            <a:ext cx="7643812" cy="4929187"/>
            <a:chOff x="1285852" y="1500174"/>
            <a:chExt cx="7643866" cy="4929222"/>
          </a:xfrm>
        </p:grpSpPr>
        <p:sp>
          <p:nvSpPr>
            <p:cNvPr id="5" name="椭圆 4"/>
            <p:cNvSpPr/>
            <p:nvPr/>
          </p:nvSpPr>
          <p:spPr>
            <a:xfrm>
              <a:off x="5000628" y="1500174"/>
              <a:ext cx="1214446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57620" y="2714620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[1,3]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388" y="2714620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[4,5]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4000504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[1,2]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357686" y="4000504"/>
              <a:ext cx="1214447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[3,3]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29322" y="4000504"/>
              <a:ext cx="1214447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[4,4]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715272" y="4000504"/>
              <a:ext cx="1214446" cy="1071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[5,5]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85852" y="5357826"/>
              <a:ext cx="1214446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[1,1]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7554" y="5357826"/>
              <a:ext cx="1214447" cy="1071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Times New Roman" pitchFamily="18" charset="0"/>
                  <a:ea typeface="黑体" pitchFamily="49" charset="-122"/>
                </a:rPr>
                <a:t>[2,2]</a:t>
              </a:r>
              <a:endParaRPr lang="zh-CN" altLang="en-US" sz="28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4" name="直接连接符 13"/>
            <p:cNvCxnSpPr>
              <a:stCxn id="6" idx="3"/>
              <a:endCxn id="8" idx="7"/>
            </p:cNvCxnSpPr>
            <p:nvPr/>
          </p:nvCxnSpPr>
          <p:spPr>
            <a:xfrm rot="5400000">
              <a:off x="3486143" y="3608388"/>
              <a:ext cx="528642" cy="569917"/>
            </a:xfrm>
            <a:prstGeom prst="line">
              <a:avLst/>
            </a:prstGeom>
            <a:ln w="476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</p:cNvCxnSpPr>
            <p:nvPr/>
          </p:nvCxnSpPr>
          <p:spPr>
            <a:xfrm rot="5400000">
              <a:off x="4796633" y="2404261"/>
              <a:ext cx="371478" cy="392116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7" idx="1"/>
            </p:cNvCxnSpPr>
            <p:nvPr/>
          </p:nvCxnSpPr>
          <p:spPr>
            <a:xfrm>
              <a:off x="6000760" y="2285992"/>
              <a:ext cx="606429" cy="585792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9" idx="0"/>
            </p:cNvCxnSpPr>
            <p:nvPr/>
          </p:nvCxnSpPr>
          <p:spPr>
            <a:xfrm rot="16200000" flipH="1">
              <a:off x="4660901" y="3697290"/>
              <a:ext cx="357190" cy="249239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6607983" y="3821909"/>
              <a:ext cx="428628" cy="214314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</p:cNvCxnSpPr>
            <p:nvPr/>
          </p:nvCxnSpPr>
          <p:spPr>
            <a:xfrm rot="16200000" flipH="1">
              <a:off x="7476352" y="3618707"/>
              <a:ext cx="514354" cy="534992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2" idx="7"/>
            </p:cNvCxnSpPr>
            <p:nvPr/>
          </p:nvCxnSpPr>
          <p:spPr>
            <a:xfrm rot="5400000">
              <a:off x="2261377" y="4990318"/>
              <a:ext cx="585791" cy="46355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3" idx="1"/>
            </p:cNvCxnSpPr>
            <p:nvPr/>
          </p:nvCxnSpPr>
          <p:spPr>
            <a:xfrm rot="16200000" flipH="1">
              <a:off x="3117840" y="5097475"/>
              <a:ext cx="585791" cy="249239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椭圆形标注 23"/>
          <p:cNvSpPr/>
          <p:nvPr/>
        </p:nvSpPr>
        <p:spPr>
          <a:xfrm>
            <a:off x="214313" y="4500563"/>
            <a:ext cx="1357312" cy="785812"/>
          </a:xfrm>
          <a:prstGeom prst="wedgeEllipseCallout">
            <a:avLst>
              <a:gd name="adj1" fmla="val 63377"/>
              <a:gd name="adj2" fmla="val 946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4714875" y="5715000"/>
            <a:ext cx="1928813" cy="500063"/>
          </a:xfrm>
          <a:prstGeom prst="wedgeEllipseCallout">
            <a:avLst>
              <a:gd name="adj1" fmla="val -79683"/>
              <a:gd name="adj2" fmla="val 593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4929188" y="3214688"/>
            <a:ext cx="1285875" cy="10715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6572250" y="5072063"/>
            <a:ext cx="1214438" cy="785812"/>
          </a:xfrm>
          <a:prstGeom prst="wedgeEllipseCallout">
            <a:avLst>
              <a:gd name="adj1" fmla="val -56143"/>
              <a:gd name="adj2" fmla="val -679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7929563" y="5214938"/>
            <a:ext cx="1214437" cy="785812"/>
          </a:xfrm>
          <a:prstGeom prst="wedgeEllipseCallout">
            <a:avLst>
              <a:gd name="adj1" fmla="val -18496"/>
              <a:gd name="adj2" fmla="val -899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形标注 28"/>
          <p:cNvSpPr/>
          <p:nvPr/>
        </p:nvSpPr>
        <p:spPr>
          <a:xfrm>
            <a:off x="1285875" y="3357563"/>
            <a:ext cx="1357313" cy="785812"/>
          </a:xfrm>
          <a:prstGeom prst="wedgeEllipseCallout">
            <a:avLst>
              <a:gd name="adj1" fmla="val 52923"/>
              <a:gd name="adj2" fmla="val 64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2571750" y="2286000"/>
            <a:ext cx="1357313" cy="785813"/>
          </a:xfrm>
          <a:prstGeom prst="wedgeEllipseCallout">
            <a:avLst>
              <a:gd name="adj1" fmla="val 52923"/>
              <a:gd name="adj2" fmla="val 64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形标注 30"/>
          <p:cNvSpPr/>
          <p:nvPr/>
        </p:nvSpPr>
        <p:spPr>
          <a:xfrm>
            <a:off x="7643813" y="2286000"/>
            <a:ext cx="1214437" cy="785813"/>
          </a:xfrm>
          <a:prstGeom prst="wedgeEllipseCallout">
            <a:avLst>
              <a:gd name="adj1" fmla="val -67826"/>
              <a:gd name="adj2" fmla="val 54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000750" y="785813"/>
            <a:ext cx="1357313" cy="785812"/>
          </a:xfrm>
          <a:prstGeom prst="wedgeEllipseCallout">
            <a:avLst>
              <a:gd name="adj1" fmla="val -64390"/>
              <a:gd name="adj2" fmla="val 74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区间更新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14313" y="1785938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zh-CN" smtClean="0"/>
              <a:t>add(3,4,4)</a:t>
            </a:r>
          </a:p>
          <a:p>
            <a:pPr eaLnBrk="1" hangingPunct="1"/>
            <a:r>
              <a:rPr lang="zh-CN" altLang="en-US" smtClean="0"/>
              <a:t>区间</a:t>
            </a:r>
            <a:r>
              <a:rPr lang="en-US" altLang="zh-CN" smtClean="0"/>
              <a:t>[3,4]</a:t>
            </a:r>
            <a:r>
              <a:rPr lang="zh-CN" altLang="en-US" smtClean="0"/>
              <a:t>内所有元素加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>
          <a:xfrm>
            <a:off x="4929188" y="1500188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618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5793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57438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6250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[3,3]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875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[4,4]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3813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[5,5]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4438" y="5357813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[1,1]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86125" y="5357813"/>
            <a:ext cx="1214438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[2,2]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>
            <a:stCxn id="6" idx="3"/>
            <a:endCxn id="8" idx="7"/>
          </p:cNvCxnSpPr>
          <p:nvPr/>
        </p:nvCxnSpPr>
        <p:spPr>
          <a:xfrm rot="5400000">
            <a:off x="3414713" y="3608387"/>
            <a:ext cx="528638" cy="569913"/>
          </a:xfrm>
          <a:prstGeom prst="line">
            <a:avLst/>
          </a:prstGeom>
          <a:ln w="476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725194" y="2418556"/>
            <a:ext cx="371475" cy="392113"/>
          </a:xfrm>
          <a:prstGeom prst="line">
            <a:avLst/>
          </a:prstGeom>
          <a:ln w="47625">
            <a:solidFill>
              <a:schemeClr val="accent1">
                <a:shade val="50000"/>
                <a:satMod val="10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1"/>
          </p:cNvCxnSpPr>
          <p:nvPr/>
        </p:nvCxnSpPr>
        <p:spPr>
          <a:xfrm>
            <a:off x="5929313" y="2286000"/>
            <a:ext cx="606425" cy="5857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0"/>
          </p:cNvCxnSpPr>
          <p:nvPr/>
        </p:nvCxnSpPr>
        <p:spPr>
          <a:xfrm rot="16200000" flipH="1">
            <a:off x="4590257" y="3696494"/>
            <a:ext cx="357187" cy="2508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536531" y="3821907"/>
            <a:ext cx="428625" cy="21431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5"/>
          </p:cNvCxnSpPr>
          <p:nvPr/>
        </p:nvCxnSpPr>
        <p:spPr>
          <a:xfrm rot="16200000" flipH="1">
            <a:off x="7404894" y="3618706"/>
            <a:ext cx="514350" cy="5349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7"/>
          </p:cNvCxnSpPr>
          <p:nvPr/>
        </p:nvCxnSpPr>
        <p:spPr>
          <a:xfrm rot="5400000">
            <a:off x="2189956" y="4990307"/>
            <a:ext cx="585787" cy="4635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3" idx="1"/>
          </p:cNvCxnSpPr>
          <p:nvPr/>
        </p:nvCxnSpPr>
        <p:spPr>
          <a:xfrm rot="16200000" flipH="1">
            <a:off x="3046413" y="5097463"/>
            <a:ext cx="585787" cy="24923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形标注 21"/>
          <p:cNvSpPr/>
          <p:nvPr/>
        </p:nvSpPr>
        <p:spPr>
          <a:xfrm>
            <a:off x="4929188" y="3214688"/>
            <a:ext cx="1285875" cy="10715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2000250" y="2857500"/>
            <a:ext cx="1714500" cy="500063"/>
          </a:xfrm>
          <a:prstGeom prst="wedgeEllipseCallout">
            <a:avLst>
              <a:gd name="adj1" fmla="val 63038"/>
              <a:gd name="adj2" fmla="val 20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6572250" y="5072063"/>
            <a:ext cx="1214438" cy="785812"/>
          </a:xfrm>
          <a:prstGeom prst="wedgeEllipseCallout">
            <a:avLst>
              <a:gd name="adj1" fmla="val -56143"/>
              <a:gd name="adj2" fmla="val -679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7643813" y="2286000"/>
            <a:ext cx="1214437" cy="785813"/>
          </a:xfrm>
          <a:prstGeom prst="wedgeEllipseCallout">
            <a:avLst>
              <a:gd name="adj1" fmla="val -67826"/>
              <a:gd name="adj2" fmla="val 54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6000750" y="785813"/>
            <a:ext cx="1357313" cy="785812"/>
          </a:xfrm>
          <a:prstGeom prst="wedgeEllipseCallout">
            <a:avLst>
              <a:gd name="adj1" fmla="val -64390"/>
              <a:gd name="adj2" fmla="val 74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23" grpId="0" build="allAtOnce" animBg="1"/>
      <p:bldP spid="24" grpId="0" build="allAtOnce" animBg="1"/>
      <p:bldP spid="25" grpId="0" build="allAtOnce" animBg="1"/>
      <p:bldP spid="26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区间查询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query(2,3)</a:t>
            </a:r>
          </a:p>
          <a:p>
            <a:pPr eaLnBrk="1" hangingPunct="1"/>
            <a:r>
              <a:rPr lang="zh-CN" altLang="en-US" smtClean="0"/>
              <a:t>查询区间</a:t>
            </a:r>
            <a:r>
              <a:rPr lang="en-US" altLang="zh-CN" smtClean="0"/>
              <a:t>[2,3]</a:t>
            </a:r>
            <a:r>
              <a:rPr lang="zh-CN" altLang="en-US" smtClean="0"/>
              <a:t>的极值</a:t>
            </a:r>
          </a:p>
        </p:txBody>
      </p:sp>
      <p:sp>
        <p:nvSpPr>
          <p:cNvPr id="5" name="椭圆 4"/>
          <p:cNvSpPr/>
          <p:nvPr/>
        </p:nvSpPr>
        <p:spPr>
          <a:xfrm>
            <a:off x="4929188" y="1500188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618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5793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57438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6250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[3,3]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875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[4,4]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3813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[5,5]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4438" y="5357813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[1,1]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86125" y="5357813"/>
            <a:ext cx="1214438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[2,2]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>
            <a:stCxn id="6" idx="3"/>
            <a:endCxn id="8" idx="7"/>
          </p:cNvCxnSpPr>
          <p:nvPr/>
        </p:nvCxnSpPr>
        <p:spPr>
          <a:xfrm rot="5400000">
            <a:off x="3414713" y="3608387"/>
            <a:ext cx="528638" cy="569913"/>
          </a:xfrm>
          <a:prstGeom prst="line">
            <a:avLst/>
          </a:prstGeom>
          <a:ln w="476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</p:cNvCxnSpPr>
          <p:nvPr/>
        </p:nvCxnSpPr>
        <p:spPr>
          <a:xfrm rot="5400000">
            <a:off x="4725194" y="2404269"/>
            <a:ext cx="371475" cy="39211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1"/>
          </p:cNvCxnSpPr>
          <p:nvPr/>
        </p:nvCxnSpPr>
        <p:spPr>
          <a:xfrm>
            <a:off x="5929313" y="2286000"/>
            <a:ext cx="606425" cy="5857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0"/>
          </p:cNvCxnSpPr>
          <p:nvPr/>
        </p:nvCxnSpPr>
        <p:spPr>
          <a:xfrm rot="16200000" flipH="1">
            <a:off x="4590257" y="3696494"/>
            <a:ext cx="357187" cy="2508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536531" y="3821907"/>
            <a:ext cx="428625" cy="21431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5"/>
          </p:cNvCxnSpPr>
          <p:nvPr/>
        </p:nvCxnSpPr>
        <p:spPr>
          <a:xfrm rot="16200000" flipH="1">
            <a:off x="7404894" y="3618706"/>
            <a:ext cx="514350" cy="5349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7"/>
          </p:cNvCxnSpPr>
          <p:nvPr/>
        </p:nvCxnSpPr>
        <p:spPr>
          <a:xfrm rot="5400000">
            <a:off x="2189956" y="4990307"/>
            <a:ext cx="585787" cy="4635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3" idx="1"/>
          </p:cNvCxnSpPr>
          <p:nvPr/>
        </p:nvCxnSpPr>
        <p:spPr>
          <a:xfrm rot="16200000" flipH="1">
            <a:off x="3046413" y="5097463"/>
            <a:ext cx="585787" cy="24923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形标注 21"/>
          <p:cNvSpPr/>
          <p:nvPr/>
        </p:nvSpPr>
        <p:spPr>
          <a:xfrm>
            <a:off x="4714875" y="5715000"/>
            <a:ext cx="1928813" cy="500063"/>
          </a:xfrm>
          <a:prstGeom prst="wedgeEllipseCallout">
            <a:avLst>
              <a:gd name="adj1" fmla="val -79683"/>
              <a:gd name="adj2" fmla="val 593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1285875" y="3357563"/>
            <a:ext cx="1357313" cy="785812"/>
          </a:xfrm>
          <a:prstGeom prst="wedgeEllipseCallout">
            <a:avLst>
              <a:gd name="adj1" fmla="val 52923"/>
              <a:gd name="adj2" fmla="val 64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Ans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4929188" y="3214688"/>
            <a:ext cx="1285875" cy="10715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3500438" y="1714500"/>
            <a:ext cx="1357312" cy="785813"/>
          </a:xfrm>
          <a:prstGeom prst="wedgeEllipseCallout">
            <a:avLst>
              <a:gd name="adj1" fmla="val 9947"/>
              <a:gd name="adj2" fmla="val 1066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Ans</a:t>
            </a:r>
            <a:r>
              <a:rPr lang="en-US" altLang="zh-CN" dirty="0">
                <a:solidFill>
                  <a:srgbClr val="FF0000"/>
                </a:solidFill>
              </a:rPr>
              <a:t>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6000750" y="785813"/>
            <a:ext cx="1357313" cy="785812"/>
          </a:xfrm>
          <a:prstGeom prst="wedgeEllipseCallout">
            <a:avLst>
              <a:gd name="adj1" fmla="val -64390"/>
              <a:gd name="adj2" fmla="val 74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Ans</a:t>
            </a:r>
            <a:r>
              <a:rPr lang="en-US" altLang="zh-CN" dirty="0">
                <a:solidFill>
                  <a:srgbClr val="FF0000"/>
                </a:solidFill>
              </a:rPr>
              <a:t>=5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23" grpId="0" build="allAtOnce" animBg="1"/>
      <p:bldP spid="24" grpId="0" build="allAtOnce" animBg="1"/>
      <p:bldP spid="25" grpId="0" build="allAtOnce" animBg="1"/>
      <p:bldP spid="2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Lazy</a:t>
            </a:r>
            <a:r>
              <a:rPr lang="zh-CN" altLang="en-US" smtClean="0"/>
              <a:t>标记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2214563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zh-CN" smtClean="0"/>
              <a:t>Lazy</a:t>
            </a:r>
            <a:r>
              <a:rPr lang="zh-CN" altLang="en-US" smtClean="0"/>
              <a:t>标记是线段树的一个重要优化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它的含义是当前区间是否被整体更新过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即成段更新时不需要下沉至叶子结点，节省时间，提高效率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Lazy</a:t>
            </a:r>
            <a:r>
              <a:rPr lang="zh-CN" altLang="en-US" smtClean="0"/>
              <a:t>标记举例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</a:t>
            </a:r>
            <a:r>
              <a:rPr lang="en-US" altLang="zh-CN" smtClean="0"/>
              <a:t>add(1,3,2)</a:t>
            </a:r>
          </a:p>
          <a:p>
            <a:pPr eaLnBrk="1" hangingPunct="1"/>
            <a:r>
              <a:rPr lang="zh-CN" altLang="en-US" smtClean="0"/>
              <a:t>再</a:t>
            </a:r>
            <a:r>
              <a:rPr lang="en-US" altLang="zh-CN" smtClean="0"/>
              <a:t>add(3,3,3)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>
          <a:xfrm>
            <a:off x="4929188" y="1500188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618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57938" y="2714625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57438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6250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[3,3]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875" y="4000500"/>
            <a:ext cx="1214438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[4,4]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3813" y="4000500"/>
            <a:ext cx="1214437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[5,5]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4438" y="5357813"/>
            <a:ext cx="1214437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[1,1]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86125" y="5357813"/>
            <a:ext cx="1214438" cy="107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[2,2]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>
            <a:stCxn id="6" idx="3"/>
            <a:endCxn id="8" idx="7"/>
          </p:cNvCxnSpPr>
          <p:nvPr/>
        </p:nvCxnSpPr>
        <p:spPr>
          <a:xfrm rot="5400000">
            <a:off x="3414713" y="3608387"/>
            <a:ext cx="528638" cy="569913"/>
          </a:xfrm>
          <a:prstGeom prst="line">
            <a:avLst/>
          </a:prstGeom>
          <a:ln w="476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</p:cNvCxnSpPr>
          <p:nvPr/>
        </p:nvCxnSpPr>
        <p:spPr>
          <a:xfrm rot="5400000">
            <a:off x="4725194" y="2404269"/>
            <a:ext cx="371475" cy="39211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1"/>
          </p:cNvCxnSpPr>
          <p:nvPr/>
        </p:nvCxnSpPr>
        <p:spPr>
          <a:xfrm>
            <a:off x="5929313" y="2286000"/>
            <a:ext cx="606425" cy="5857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0"/>
          </p:cNvCxnSpPr>
          <p:nvPr/>
        </p:nvCxnSpPr>
        <p:spPr>
          <a:xfrm rot="16200000" flipH="1">
            <a:off x="4590257" y="3696494"/>
            <a:ext cx="357187" cy="2508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536531" y="3821907"/>
            <a:ext cx="428625" cy="21431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5"/>
          </p:cNvCxnSpPr>
          <p:nvPr/>
        </p:nvCxnSpPr>
        <p:spPr>
          <a:xfrm rot="16200000" flipH="1">
            <a:off x="7404894" y="3618706"/>
            <a:ext cx="514350" cy="534988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7"/>
          </p:cNvCxnSpPr>
          <p:nvPr/>
        </p:nvCxnSpPr>
        <p:spPr>
          <a:xfrm rot="5400000">
            <a:off x="2189956" y="4990307"/>
            <a:ext cx="585787" cy="4635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3" idx="1"/>
          </p:cNvCxnSpPr>
          <p:nvPr/>
        </p:nvCxnSpPr>
        <p:spPr>
          <a:xfrm rot="16200000" flipH="1">
            <a:off x="3046413" y="5097463"/>
            <a:ext cx="585787" cy="24923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形标注 21"/>
          <p:cNvSpPr/>
          <p:nvPr/>
        </p:nvSpPr>
        <p:spPr>
          <a:xfrm>
            <a:off x="3000375" y="2143125"/>
            <a:ext cx="1285875" cy="714375"/>
          </a:xfrm>
          <a:prstGeom prst="wedgeEllipseCallout">
            <a:avLst>
              <a:gd name="adj1" fmla="val 40663"/>
              <a:gd name="adj2" fmla="val 667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2643188" y="1785938"/>
            <a:ext cx="1714500" cy="928687"/>
          </a:xfrm>
          <a:prstGeom prst="wedgeEllipseCallout">
            <a:avLst>
              <a:gd name="adj1" fmla="val 49245"/>
              <a:gd name="adj2" fmla="val 784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delta=2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Lazy=true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4929188" y="3214688"/>
            <a:ext cx="1285875" cy="10715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形标注 24"/>
          <p:cNvSpPr/>
          <p:nvPr/>
        </p:nvSpPr>
        <p:spPr>
          <a:xfrm>
            <a:off x="1143000" y="3143250"/>
            <a:ext cx="1357313" cy="785813"/>
          </a:xfrm>
          <a:prstGeom prst="wedgeEllipseCallout">
            <a:avLst>
              <a:gd name="adj1" fmla="val 52923"/>
              <a:gd name="adj2" fmla="val 64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delta=2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2571750" y="1857375"/>
            <a:ext cx="2000250" cy="928688"/>
          </a:xfrm>
          <a:prstGeom prst="wedgeEllipseCallout">
            <a:avLst>
              <a:gd name="adj1" fmla="val 49245"/>
              <a:gd name="adj2" fmla="val 784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delta=0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Lazy=false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1438275" y="3509963"/>
            <a:ext cx="1357313" cy="785812"/>
          </a:xfrm>
          <a:prstGeom prst="wedgeEllipseCallout">
            <a:avLst>
              <a:gd name="adj1" fmla="val 52923"/>
              <a:gd name="adj2" fmla="val 645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4929188" y="3357563"/>
            <a:ext cx="1419225" cy="91916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Max=1</a:t>
            </a:r>
          </a:p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delta=2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线段树的实现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struct cyr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{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  </a:t>
            </a:r>
            <a:r>
              <a:rPr lang="zh-CN" altLang="en-US" sz="2000" smtClean="0"/>
              <a:t>域</a:t>
            </a:r>
            <a:r>
              <a:rPr lang="en-US" altLang="zh-CN" sz="2000" smtClean="0"/>
              <a:t>1;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  </a:t>
            </a:r>
            <a:r>
              <a:rPr lang="zh-CN" altLang="en-US" sz="2000" smtClean="0"/>
              <a:t>域</a:t>
            </a:r>
            <a:r>
              <a:rPr lang="en-US" altLang="zh-CN" sz="2000" smtClean="0"/>
              <a:t>2;</a:t>
            </a:r>
            <a:endParaRPr lang="zh-CN" altLang="en-US" sz="2000" smtClean="0"/>
          </a:p>
          <a:p>
            <a:pPr eaLnBrk="1" hangingPunct="1"/>
            <a:r>
              <a:rPr lang="en-US" altLang="zh-CN" sz="2000" smtClean="0"/>
              <a:t>  ……</a:t>
            </a:r>
          </a:p>
          <a:p>
            <a:pPr eaLnBrk="1" hangingPunct="1"/>
            <a:r>
              <a:rPr lang="en-US" altLang="zh-CN" sz="2000" smtClean="0"/>
              <a:t>};</a:t>
            </a:r>
            <a:endParaRPr lang="zh-CN" altLang="en-US" sz="2000" smtClean="0"/>
          </a:p>
          <a:p>
            <a:pPr eaLnBrk="1" hangingPunct="1"/>
            <a:r>
              <a:rPr lang="zh-CN" altLang="en-US" sz="2000" smtClean="0"/>
              <a:t>定义：</a:t>
            </a:r>
            <a:r>
              <a:rPr lang="en-US" altLang="zh-CN" sz="2000" smtClean="0"/>
              <a:t>cyr a[xxxxx];</a:t>
            </a:r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zh-CN" altLang="en-US" sz="2000" smtClean="0"/>
              <a:t>在各功能函数中，部分变量的含义：</a:t>
            </a:r>
          </a:p>
          <a:p>
            <a:pPr eaLnBrk="1" hangingPunct="1"/>
            <a:r>
              <a:rPr lang="en-US" altLang="zh-CN" sz="2000" smtClean="0"/>
              <a:t>l</a:t>
            </a:r>
            <a:r>
              <a:rPr lang="zh-CN" altLang="en-US" sz="2000" smtClean="0"/>
              <a:t>代表区间左端，</a:t>
            </a:r>
            <a:r>
              <a:rPr lang="en-US" altLang="zh-CN" sz="2000" smtClean="0"/>
              <a:t>r</a:t>
            </a:r>
            <a:r>
              <a:rPr lang="zh-CN" altLang="en-US" sz="2000" smtClean="0"/>
              <a:t>代表区间右端，</a:t>
            </a:r>
            <a:r>
              <a:rPr lang="en-US" altLang="zh-CN" sz="2000" smtClean="0"/>
              <a:t>now</a:t>
            </a:r>
            <a:r>
              <a:rPr lang="zh-CN" altLang="en-US" sz="2000" smtClean="0"/>
              <a:t>代表当前结点在数组中的下标，</a:t>
            </a:r>
            <a:r>
              <a:rPr lang="en-US" altLang="zh-CN" sz="2000" smtClean="0"/>
              <a:t>now&lt;&lt;1</a:t>
            </a:r>
            <a:r>
              <a:rPr lang="zh-CN" altLang="en-US" sz="2000" smtClean="0"/>
              <a:t>为</a:t>
            </a:r>
            <a:r>
              <a:rPr lang="en-US" altLang="zh-CN" sz="2000" smtClean="0"/>
              <a:t>now</a:t>
            </a:r>
            <a:r>
              <a:rPr lang="zh-CN" altLang="en-US" sz="2000" smtClean="0"/>
              <a:t>结点的左孩子结点在数组中的下标</a:t>
            </a:r>
            <a:r>
              <a:rPr lang="en-US" altLang="zh-CN" sz="2000" smtClean="0"/>
              <a:t>(</a:t>
            </a:r>
            <a:r>
              <a:rPr lang="zh-CN" altLang="en-US" sz="2000" smtClean="0"/>
              <a:t>即乘以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，位运算优化，下同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now&lt;&lt;1|1</a:t>
            </a:r>
            <a:r>
              <a:rPr lang="zh-CN" altLang="en-US" sz="2000" smtClean="0"/>
              <a:t>为</a:t>
            </a:r>
            <a:r>
              <a:rPr lang="en-US" altLang="zh-CN" sz="2000" smtClean="0"/>
              <a:t>now</a:t>
            </a:r>
            <a:r>
              <a:rPr lang="zh-CN" altLang="en-US" sz="2000" smtClean="0"/>
              <a:t>结点的右孩子结点在数组中的下标。</a:t>
            </a:r>
          </a:p>
          <a:p>
            <a:pPr eaLnBrk="1" hangingPunct="1"/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</TotalTime>
  <Words>1902</Words>
  <Application>Microsoft Office PowerPoint</Application>
  <PresentationFormat>全屏显示(4:3)</PresentationFormat>
  <Paragraphs>246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Calibri</vt:lpstr>
      <vt:lpstr>隶书</vt:lpstr>
      <vt:lpstr>Constantia</vt:lpstr>
      <vt:lpstr>Wingdings 2</vt:lpstr>
      <vt:lpstr>Times New Roman</vt:lpstr>
      <vt:lpstr>黑体</vt:lpstr>
      <vt:lpstr>流畅</vt:lpstr>
      <vt:lpstr>用线段树进行数据的动态维护</vt:lpstr>
      <vt:lpstr>问题的引出</vt:lpstr>
      <vt:lpstr>线段树的结构</vt:lpstr>
      <vt:lpstr>数组[5,3,1,4,2]</vt:lpstr>
      <vt:lpstr>区间更新</vt:lpstr>
      <vt:lpstr>区间查询</vt:lpstr>
      <vt:lpstr>Lazy标记</vt:lpstr>
      <vt:lpstr>Lazy标记举例</vt:lpstr>
      <vt:lpstr>线段树的实现</vt:lpstr>
      <vt:lpstr>用线段树解决一类 一维线段上的问题</vt:lpstr>
      <vt:lpstr>HDU1698 Just a Hook</vt:lpstr>
      <vt:lpstr>HOJ2685/POJ2777 Count Color</vt:lpstr>
      <vt:lpstr>HOJ2688 Color Segment</vt:lpstr>
      <vt:lpstr>HOJ2965 Magic-Pen4</vt:lpstr>
      <vt:lpstr>用线段树解决一类 二维图形上的问题</vt:lpstr>
      <vt:lpstr>HOJ1119/HDU1542 Atlantis</vt:lpstr>
      <vt:lpstr>HOJ1909/POJ1177 Picture</vt:lpstr>
      <vt:lpstr>PowerPoint 演示文稿</vt:lpstr>
      <vt:lpstr>用线段树解决其他问题</vt:lpstr>
      <vt:lpstr>POJ2182 Lost Cows</vt:lpstr>
      <vt:lpstr>POJ2886 Who Gets the Most Candies?</vt:lpstr>
      <vt:lpstr>PowerPoint 演示文稿</vt:lpstr>
      <vt:lpstr>将用线段树求 第k大/小封装成类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在这里添加标题</dc:title>
  <dc:creator>Administrator</dc:creator>
  <cp:lastModifiedBy>wujian</cp:lastModifiedBy>
  <cp:revision>87</cp:revision>
  <dcterms:created xsi:type="dcterms:W3CDTF">2010-11-13T11:16:13Z</dcterms:created>
  <dcterms:modified xsi:type="dcterms:W3CDTF">2014-05-31T05:14:04Z</dcterms:modified>
</cp:coreProperties>
</file>