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2" r:id="rId16"/>
    <p:sldId id="275" r:id="rId17"/>
    <p:sldId id="276" r:id="rId18"/>
    <p:sldId id="277" r:id="rId19"/>
    <p:sldId id="278" r:id="rId20"/>
    <p:sldId id="279" r:id="rId21"/>
    <p:sldId id="280" r:id="rId22"/>
    <p:sldId id="281" r:id="rId23"/>
    <p:sldId id="300" r:id="rId24"/>
    <p:sldId id="282" r:id="rId25"/>
    <p:sldId id="283" r:id="rId26"/>
    <p:sldId id="284" r:id="rId27"/>
    <p:sldId id="285" r:id="rId28"/>
    <p:sldId id="286" r:id="rId29"/>
    <p:sldId id="287" r:id="rId30"/>
    <p:sldId id="288" r:id="rId31"/>
    <p:sldId id="299" r:id="rId32"/>
    <p:sldId id="289" r:id="rId33"/>
    <p:sldId id="290" r:id="rId34"/>
    <p:sldId id="301" r:id="rId35"/>
    <p:sldId id="291" r:id="rId36"/>
    <p:sldId id="292"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60" d="100"/>
          <a:sy n="160" d="100"/>
        </p:scale>
        <p:origin x="56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l.acm.org/doi/abs/10.1145/3340531.3412687"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feb842619_2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feb842619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efeb842619_2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efeb842619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feb842619_2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feb842619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ef1e79713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ef1e79713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efeb842619_2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efeb842619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ef1e79713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ef1e79713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foreach better but slow -&gt; neglecting individual items, and only care about user’s general purchase habits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ef1e79713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ef1e79713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efeb8426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efeb8426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79f23c8aa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79f23c8aa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79d71bfc4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79d71bfc4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feb842619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feb842619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9d71bfc4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79d71bfc4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ef1e79713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ef1e79713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ef1e79713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ef1e79713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efeb842619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efeb842619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efeb842619_2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efeb842619_2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ef1e79713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ef1e79713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ef1e797138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ef1e79713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ef1e797138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ef1e79713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unweight -&gt; counts:</a:t>
            </a:r>
            <a:br>
              <a:rPr lang="zh-CN"/>
            </a:br>
            <a:r>
              <a:rPr lang="zh-CN"/>
              <a:t>but, what if one specific item customer likes a lot, and but it multiple times</a:t>
            </a:r>
            <a:br>
              <a:rPr lang="zh-CN"/>
            </a:br>
            <a:r>
              <a:rPr lang="zh-CN"/>
              <a:t>counts -&gt; price:</a:t>
            </a:r>
            <a:endParaRPr/>
          </a:p>
          <a:p>
            <a:pPr marL="0" lvl="0" indent="0" algn="l" rtl="0">
              <a:spcBef>
                <a:spcPts val="0"/>
              </a:spcBef>
              <a:spcAft>
                <a:spcPts val="0"/>
              </a:spcAft>
              <a:buNone/>
            </a:pPr>
            <a:r>
              <a:rPr lang="zh-CN"/>
              <a:t>For those disposable cloth, they are often much cheaper than a common cloth, like jacket or coat.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efeb842619_2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efeb842619_2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efeb842619_2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efeb842619_2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ef1e79713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ef1e79713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还要一些user study之类的，从pitch吵</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efeb842619_2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efeb842619_2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ef1e79713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ef1e79713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u="sng">
                <a:solidFill>
                  <a:schemeClr val="hlink"/>
                </a:solidFill>
                <a:hlinkClick r:id="rId3"/>
              </a:rPr>
              <a:t>https://dl.acm.org/doi/abs/10.1145/3340531.3412687</a:t>
            </a:r>
            <a:br>
              <a:rPr lang="zh-CN"/>
            </a:br>
            <a:r>
              <a:rPr lang="zh-CN"/>
              <a:t>推荐系统对用户购买的反向印象</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efeb842619_2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efeb842619_2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ef1e797138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ef1e79713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ef1e79713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ef1e79713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feb842619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feb842619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efeb842619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efeb842619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feb842619_2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feb842619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feb842619_2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efeb842619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feb842619_2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feb842619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l.acm.org/doi/abs/10.1145/3340531.3412687"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CN"/>
              <a:t>H&amp;M fashion recommendation</a:t>
            </a:r>
            <a:endParaRPr/>
          </a:p>
        </p:txBody>
      </p:sp>
      <p:sp>
        <p:nvSpPr>
          <p:cNvPr id="55" name="Google Shape;55;p13"/>
          <p:cNvSpPr txBox="1">
            <a:spLocks noGrp="1"/>
          </p:cNvSpPr>
          <p:nvPr>
            <p:ph type="subTitle" idx="1"/>
          </p:nvPr>
        </p:nvSpPr>
        <p:spPr>
          <a:xfrm>
            <a:off x="311700" y="2834125"/>
            <a:ext cx="8520600" cy="230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CN"/>
              <a:t>Baoxi Liu</a:t>
            </a:r>
            <a:endParaRPr/>
          </a:p>
          <a:p>
            <a:pPr marL="0" lvl="0" indent="0" algn="ctr" rtl="0">
              <a:spcBef>
                <a:spcPts val="0"/>
              </a:spcBef>
              <a:spcAft>
                <a:spcPts val="0"/>
              </a:spcAft>
              <a:buClr>
                <a:schemeClr val="dk1"/>
              </a:buClr>
              <a:buSzPts val="1100"/>
              <a:buFont typeface="Arial"/>
              <a:buNone/>
            </a:pPr>
            <a:r>
              <a:rPr lang="zh-CN"/>
              <a:t>Haokai Zhao </a:t>
            </a:r>
            <a:endParaRPr/>
          </a:p>
          <a:p>
            <a:pPr marL="0" lvl="0" indent="0" algn="ctr" rtl="0">
              <a:spcBef>
                <a:spcPts val="0"/>
              </a:spcBef>
              <a:spcAft>
                <a:spcPts val="0"/>
              </a:spcAft>
              <a:buNone/>
            </a:pPr>
            <a:r>
              <a:rPr lang="zh-CN"/>
              <a:t>Jiaqi Wang </a:t>
            </a:r>
            <a:endParaRPr/>
          </a:p>
          <a:p>
            <a:pPr marL="0" lvl="0" indent="0" algn="ctr" rtl="0">
              <a:spcBef>
                <a:spcPts val="0"/>
              </a:spcBef>
              <a:spcAft>
                <a:spcPts val="0"/>
              </a:spcAft>
              <a:buNone/>
            </a:pPr>
            <a:r>
              <a:rPr lang="zh-CN"/>
              <a:t>Ziang Zhang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EDA: Item Purchased Distribution</a:t>
            </a:r>
            <a:endParaRPr/>
          </a:p>
        </p:txBody>
      </p:sp>
      <p:sp>
        <p:nvSpPr>
          <p:cNvPr id="144" name="Google Shape;144;p23"/>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zh-CN" sz="1200"/>
              <a:t>10% of items were purchased 3 times or fewer.</a:t>
            </a:r>
            <a:br>
              <a:rPr lang="zh-CN" sz="1200"/>
            </a:br>
            <a:r>
              <a:rPr lang="zh-CN" sz="1200"/>
              <a:t>30% of items were purchased 18 times or fewer.</a:t>
            </a:r>
            <a:br>
              <a:rPr lang="zh-CN" sz="1200"/>
            </a:br>
            <a:r>
              <a:rPr lang="zh-CN" sz="1200"/>
              <a:t>50% of items (median) were purchased 63 times or fewer.</a:t>
            </a:r>
            <a:br>
              <a:rPr lang="zh-CN" sz="1200"/>
            </a:br>
            <a:r>
              <a:rPr lang="zh-CN" sz="1200"/>
              <a:t>70% of items were purchased 208 times or fewer.</a:t>
            </a:r>
            <a:br>
              <a:rPr lang="zh-CN" sz="1200"/>
            </a:br>
            <a:r>
              <a:rPr lang="zh-CN" sz="1200"/>
              <a:t>90% of items were purchased 786 times or fewer.</a:t>
            </a:r>
            <a:endParaRPr sz="1200"/>
          </a:p>
          <a:p>
            <a:pPr marL="0" lvl="0" indent="0" algn="l" rtl="0">
              <a:spcBef>
                <a:spcPts val="1200"/>
              </a:spcBef>
              <a:spcAft>
                <a:spcPts val="0"/>
              </a:spcAft>
              <a:buNone/>
            </a:pPr>
            <a:r>
              <a:rPr lang="zh-CN" sz="1200"/>
              <a:t>Weakness</a:t>
            </a:r>
            <a:endParaRPr sz="1200"/>
          </a:p>
          <a:p>
            <a:pPr marL="457200" lvl="0" indent="-304800" algn="l" rtl="0">
              <a:spcBef>
                <a:spcPts val="1200"/>
              </a:spcBef>
              <a:spcAft>
                <a:spcPts val="0"/>
              </a:spcAft>
              <a:buSzPts val="1200"/>
              <a:buChar char="●"/>
            </a:pPr>
            <a:r>
              <a:rPr lang="zh-CN" sz="1200"/>
              <a:t>Items with limited purchase are hard to be recommended</a:t>
            </a:r>
            <a:endParaRPr sz="1200"/>
          </a:p>
        </p:txBody>
      </p:sp>
      <p:sp>
        <p:nvSpPr>
          <p:cNvPr id="145" name="Google Shape;145;p23"/>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CN">
                <a:solidFill>
                  <a:schemeClr val="dk1"/>
                </a:solidFill>
              </a:rPr>
              <a:t>Background</a:t>
            </a:r>
            <a:endParaRPr/>
          </a:p>
        </p:txBody>
      </p:sp>
      <p:sp>
        <p:nvSpPr>
          <p:cNvPr id="146" name="Google Shape;146;p23"/>
          <p:cNvSpPr/>
          <p:nvPr/>
        </p:nvSpPr>
        <p:spPr>
          <a:xfrm>
            <a:off x="2286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147" name="Google Shape;147;p23"/>
          <p:cNvSpPr/>
          <p:nvPr/>
        </p:nvSpPr>
        <p:spPr>
          <a:xfrm>
            <a:off x="4572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148" name="Google Shape;148;p23"/>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pic>
        <p:nvPicPr>
          <p:cNvPr id="149" name="Google Shape;149;p23"/>
          <p:cNvPicPr preferRelativeResize="0"/>
          <p:nvPr/>
        </p:nvPicPr>
        <p:blipFill>
          <a:blip r:embed="rId3">
            <a:alphaModFix/>
          </a:blip>
          <a:stretch>
            <a:fillRect/>
          </a:stretch>
        </p:blipFill>
        <p:spPr>
          <a:xfrm>
            <a:off x="144000" y="1483675"/>
            <a:ext cx="4428001" cy="27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CN"/>
              <a:t>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Overview</a:t>
            </a:r>
            <a:endParaRPr/>
          </a:p>
        </p:txBody>
      </p:sp>
      <p:sp>
        <p:nvSpPr>
          <p:cNvPr id="160" name="Google Shape;160;p25"/>
          <p:cNvSpPr txBox="1">
            <a:spLocks noGrp="1"/>
          </p:cNvSpPr>
          <p:nvPr>
            <p:ph type="body" idx="1"/>
          </p:nvPr>
        </p:nvSpPr>
        <p:spPr>
          <a:xfrm>
            <a:off x="311700" y="1152475"/>
            <a:ext cx="8520600" cy="38319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zh-CN" sz="1200"/>
              <a:t>Content Based Methods (Recall)</a:t>
            </a:r>
            <a:endParaRPr sz="1200"/>
          </a:p>
          <a:p>
            <a:pPr marL="914400" lvl="1" indent="-304800" algn="l" rtl="0">
              <a:spcBef>
                <a:spcPts val="0"/>
              </a:spcBef>
              <a:spcAft>
                <a:spcPts val="0"/>
              </a:spcAft>
              <a:buSzPts val="1200"/>
              <a:buChar char="○"/>
            </a:pPr>
            <a:r>
              <a:rPr lang="zh-CN" sz="1200"/>
              <a:t>Tackles item long-tail problem</a:t>
            </a:r>
            <a:endParaRPr sz="1200"/>
          </a:p>
          <a:p>
            <a:pPr marL="914400" lvl="1" indent="-304800" algn="l" rtl="0">
              <a:spcBef>
                <a:spcPts val="0"/>
              </a:spcBef>
              <a:spcAft>
                <a:spcPts val="0"/>
              </a:spcAft>
              <a:buSzPts val="1200"/>
              <a:buChar char="○"/>
            </a:pPr>
            <a:r>
              <a:rPr lang="zh-CN" sz="1200"/>
              <a:t>Use pretrained model for image / text feature extraction</a:t>
            </a:r>
            <a:br>
              <a:rPr lang="zh-CN" sz="1200"/>
            </a:br>
            <a:endParaRPr sz="1200"/>
          </a:p>
          <a:p>
            <a:pPr marL="457200" lvl="0" indent="-304800" algn="l" rtl="0">
              <a:spcBef>
                <a:spcPts val="0"/>
              </a:spcBef>
              <a:spcAft>
                <a:spcPts val="0"/>
              </a:spcAft>
              <a:buSzPts val="1200"/>
              <a:buChar char="●"/>
            </a:pPr>
            <a:r>
              <a:rPr lang="zh-CN" sz="1200"/>
              <a:t>Collaborative Filtering (Recall)</a:t>
            </a:r>
            <a:endParaRPr sz="1200"/>
          </a:p>
          <a:p>
            <a:pPr marL="914400" lvl="1" indent="-304800" algn="l" rtl="0">
              <a:spcBef>
                <a:spcPts val="0"/>
              </a:spcBef>
              <a:spcAft>
                <a:spcPts val="0"/>
              </a:spcAft>
              <a:buSzPts val="1200"/>
              <a:buChar char="○"/>
            </a:pPr>
            <a:r>
              <a:rPr lang="zh-CN" sz="1200"/>
              <a:t>Item2Vec</a:t>
            </a:r>
            <a:endParaRPr sz="1200"/>
          </a:p>
          <a:p>
            <a:pPr marL="914400" lvl="1" indent="-304800" algn="l" rtl="0">
              <a:spcBef>
                <a:spcPts val="0"/>
              </a:spcBef>
              <a:spcAft>
                <a:spcPts val="0"/>
              </a:spcAft>
              <a:buSzPts val="1200"/>
              <a:buChar char="○"/>
            </a:pPr>
            <a:r>
              <a:rPr lang="zh-CN" sz="1200"/>
              <a:t>Matrix Factorization</a:t>
            </a:r>
            <a:br>
              <a:rPr lang="zh-CN" sz="1200"/>
            </a:br>
            <a:endParaRPr sz="1200"/>
          </a:p>
          <a:p>
            <a:pPr marL="457200" lvl="0" indent="-304800" algn="l" rtl="0">
              <a:spcBef>
                <a:spcPts val="0"/>
              </a:spcBef>
              <a:spcAft>
                <a:spcPts val="0"/>
              </a:spcAft>
              <a:buSzPts val="1200"/>
              <a:buChar char="●"/>
            </a:pPr>
            <a:r>
              <a:rPr lang="zh-CN" sz="1200"/>
              <a:t>Statistical Filtering (Recall)</a:t>
            </a:r>
            <a:endParaRPr sz="1200"/>
          </a:p>
          <a:p>
            <a:pPr marL="914400" lvl="1" indent="-304800" algn="l" rtl="0">
              <a:spcBef>
                <a:spcPts val="0"/>
              </a:spcBef>
              <a:spcAft>
                <a:spcPts val="0"/>
              </a:spcAft>
              <a:buSzPts val="1200"/>
              <a:buChar char="○"/>
            </a:pPr>
            <a:r>
              <a:rPr lang="zh-CN" sz="1200"/>
              <a:t>Most popular in user’s region</a:t>
            </a:r>
            <a:endParaRPr sz="1200"/>
          </a:p>
          <a:p>
            <a:pPr marL="914400" lvl="1" indent="-304800" algn="l" rtl="0">
              <a:spcBef>
                <a:spcPts val="0"/>
              </a:spcBef>
              <a:spcAft>
                <a:spcPts val="0"/>
              </a:spcAft>
              <a:buSzPts val="1200"/>
              <a:buChar char="○"/>
            </a:pPr>
            <a:r>
              <a:rPr lang="zh-CN" sz="1200"/>
              <a:t>Most popular in user’s age</a:t>
            </a:r>
            <a:endParaRPr sz="1200"/>
          </a:p>
          <a:p>
            <a:pPr marL="914400" lvl="1" indent="-304800" algn="l" rtl="0">
              <a:spcBef>
                <a:spcPts val="0"/>
              </a:spcBef>
              <a:spcAft>
                <a:spcPts val="0"/>
              </a:spcAft>
              <a:buSzPts val="1200"/>
              <a:buChar char="○"/>
            </a:pPr>
            <a:r>
              <a:rPr lang="zh-CN" sz="1200"/>
              <a:t>Items with product-code in user’s purchase history</a:t>
            </a:r>
            <a:endParaRPr sz="1200"/>
          </a:p>
          <a:p>
            <a:pPr marL="914400" lvl="1" indent="-304800" algn="l" rtl="0">
              <a:spcBef>
                <a:spcPts val="0"/>
              </a:spcBef>
              <a:spcAft>
                <a:spcPts val="0"/>
              </a:spcAft>
              <a:buSzPts val="1200"/>
              <a:buChar char="○"/>
            </a:pPr>
            <a:r>
              <a:rPr lang="zh-CN" sz="1200"/>
              <a:t>…</a:t>
            </a:r>
            <a:br>
              <a:rPr lang="zh-CN" sz="1200"/>
            </a:br>
            <a:endParaRPr sz="1200"/>
          </a:p>
          <a:p>
            <a:pPr marL="457200" lvl="0" indent="-304800" algn="l" rtl="0">
              <a:spcBef>
                <a:spcPts val="0"/>
              </a:spcBef>
              <a:spcAft>
                <a:spcPts val="0"/>
              </a:spcAft>
              <a:buSzPts val="1200"/>
              <a:buChar char="●"/>
            </a:pPr>
            <a:r>
              <a:rPr lang="zh-CN" sz="1200"/>
              <a:t>Aggregation (Ranking)</a:t>
            </a:r>
            <a:endParaRPr sz="1200"/>
          </a:p>
          <a:p>
            <a:pPr marL="914400" lvl="1" indent="-304800" algn="l" rtl="0">
              <a:spcBef>
                <a:spcPts val="0"/>
              </a:spcBef>
              <a:spcAft>
                <a:spcPts val="0"/>
              </a:spcAft>
              <a:buSzPts val="1200"/>
              <a:buChar char="○"/>
            </a:pPr>
            <a:r>
              <a:rPr lang="zh-CN" sz="1200"/>
              <a:t>Score from each recall pipeline as input feature</a:t>
            </a:r>
            <a:endParaRPr sz="1200"/>
          </a:p>
          <a:p>
            <a:pPr marL="914400" lvl="1" indent="-304800" algn="l" rtl="0">
              <a:spcBef>
                <a:spcPts val="0"/>
              </a:spcBef>
              <a:spcAft>
                <a:spcPts val="0"/>
              </a:spcAft>
              <a:buSzPts val="1200"/>
              <a:buChar char="○"/>
            </a:pPr>
            <a:r>
              <a:rPr lang="zh-CN" sz="1200"/>
              <a:t>Tree-based classification model to predict the probability of transaction given a pair of user-item</a:t>
            </a:r>
            <a:endParaRPr sz="1200"/>
          </a:p>
        </p:txBody>
      </p:sp>
      <p:sp>
        <p:nvSpPr>
          <p:cNvPr id="161" name="Google Shape;161;p25"/>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162" name="Google Shape;162;p25"/>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163" name="Google Shape;163;p25"/>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Overveiw</a:t>
            </a:r>
            <a:endParaRPr/>
          </a:p>
        </p:txBody>
      </p:sp>
      <p:sp>
        <p:nvSpPr>
          <p:cNvPr id="164" name="Google Shape;164;p25"/>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445025"/>
            <a:ext cx="864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Recommendation System</a:t>
            </a:r>
            <a:endParaRPr/>
          </a:p>
        </p:txBody>
      </p:sp>
      <p:sp>
        <p:nvSpPr>
          <p:cNvPr id="171" name="Google Shape;171;p26"/>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172" name="Google Shape;172;p26"/>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173" name="Google Shape;173;p26"/>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Overveiw</a:t>
            </a:r>
            <a:endParaRPr/>
          </a:p>
        </p:txBody>
      </p:sp>
      <p:sp>
        <p:nvSpPr>
          <p:cNvPr id="174" name="Google Shape;174;p26"/>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pic>
        <p:nvPicPr>
          <p:cNvPr id="3" name="Picture 2" descr="A diagram of a product processing process&#10;&#10;Description automatically generated">
            <a:extLst>
              <a:ext uri="{FF2B5EF4-FFF2-40B4-BE49-F238E27FC236}">
                <a16:creationId xmlns:a16="http://schemas.microsoft.com/office/drawing/2014/main" id="{07FB663B-7D27-5770-4641-91381EBA7971}"/>
              </a:ext>
            </a:extLst>
          </p:cNvPr>
          <p:cNvPicPr>
            <a:picLocks noChangeAspect="1"/>
          </p:cNvPicPr>
          <p:nvPr/>
        </p:nvPicPr>
        <p:blipFill>
          <a:blip r:embed="rId3"/>
          <a:stretch>
            <a:fillRect/>
          </a:stretch>
        </p:blipFill>
        <p:spPr>
          <a:xfrm>
            <a:off x="999876" y="1205513"/>
            <a:ext cx="7144248" cy="34929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Statistical Filtering</a:t>
            </a:r>
            <a:endParaRPr/>
          </a:p>
        </p:txBody>
      </p:sp>
      <p:sp>
        <p:nvSpPr>
          <p:cNvPr id="180" name="Google Shape;180;p27"/>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zh-CN" sz="1200"/>
              <a:t>Various Static Attributes are applied to filter items</a:t>
            </a:r>
            <a:endParaRPr sz="1200"/>
          </a:p>
          <a:p>
            <a:pPr marL="914400" lvl="1" indent="-304800" algn="l" rtl="0">
              <a:spcBef>
                <a:spcPts val="0"/>
              </a:spcBef>
              <a:spcAft>
                <a:spcPts val="0"/>
              </a:spcAft>
              <a:buSzPts val="1200"/>
              <a:buChar char="○"/>
            </a:pPr>
            <a:r>
              <a:rPr lang="zh-CN" sz="1200"/>
              <a:t>Age</a:t>
            </a:r>
            <a:endParaRPr sz="1200"/>
          </a:p>
          <a:p>
            <a:pPr marL="914400" lvl="1" indent="-304800" algn="l" rtl="0">
              <a:spcBef>
                <a:spcPts val="0"/>
              </a:spcBef>
              <a:spcAft>
                <a:spcPts val="0"/>
              </a:spcAft>
              <a:buSzPts val="1200"/>
              <a:buChar char="○"/>
            </a:pPr>
            <a:r>
              <a:rPr lang="zh-CN" sz="1200"/>
              <a:t>Postal code</a:t>
            </a:r>
            <a:endParaRPr sz="1200"/>
          </a:p>
          <a:p>
            <a:pPr marL="914400" lvl="1" indent="-304800" algn="l" rtl="0">
              <a:spcBef>
                <a:spcPts val="0"/>
              </a:spcBef>
              <a:spcAft>
                <a:spcPts val="0"/>
              </a:spcAft>
              <a:buSzPts val="1200"/>
              <a:buChar char="○"/>
            </a:pPr>
            <a:r>
              <a:rPr lang="zh-CN" sz="1200"/>
              <a:t>Purchased product code</a:t>
            </a:r>
            <a:endParaRPr sz="1200"/>
          </a:p>
          <a:p>
            <a:pPr marL="914400" lvl="1" indent="-304800" algn="l" rtl="0">
              <a:spcBef>
                <a:spcPts val="0"/>
              </a:spcBef>
              <a:spcAft>
                <a:spcPts val="0"/>
              </a:spcAft>
              <a:buSzPts val="1200"/>
              <a:buChar char="○"/>
            </a:pPr>
            <a:r>
              <a:rPr lang="zh-CN" sz="1200"/>
              <a:t>Items commonly bought together</a:t>
            </a:r>
            <a:br>
              <a:rPr lang="zh-CN" sz="1200"/>
            </a:br>
            <a:endParaRPr sz="1200"/>
          </a:p>
          <a:p>
            <a:pPr marL="457200" lvl="0" indent="-304800" algn="l" rtl="0">
              <a:spcBef>
                <a:spcPts val="0"/>
              </a:spcBef>
              <a:spcAft>
                <a:spcPts val="0"/>
              </a:spcAft>
              <a:buSzPts val="1200"/>
              <a:buChar char="●"/>
            </a:pPr>
            <a:r>
              <a:rPr lang="zh-CN" sz="1200"/>
              <a:t>While candidate size could still be large, user popularity to do further filtering, to recall top 100 from each attributes</a:t>
            </a:r>
            <a:endParaRPr sz="1200"/>
          </a:p>
        </p:txBody>
      </p:sp>
      <p:sp>
        <p:nvSpPr>
          <p:cNvPr id="181" name="Google Shape;181;p27"/>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182" name="Google Shape;182;p27"/>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183" name="Google Shape;183;p27"/>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Recall</a:t>
            </a:r>
            <a:endParaRPr/>
          </a:p>
        </p:txBody>
      </p:sp>
      <p:sp>
        <p:nvSpPr>
          <p:cNvPr id="184" name="Google Shape;184;p27"/>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pic>
        <p:nvPicPr>
          <p:cNvPr id="185" name="Google Shape;185;p27"/>
          <p:cNvPicPr preferRelativeResize="0"/>
          <p:nvPr/>
        </p:nvPicPr>
        <p:blipFill>
          <a:blip r:embed="rId3">
            <a:alphaModFix/>
          </a:blip>
          <a:stretch>
            <a:fillRect/>
          </a:stretch>
        </p:blipFill>
        <p:spPr>
          <a:xfrm>
            <a:off x="467475" y="1176838"/>
            <a:ext cx="3329624" cy="2375774"/>
          </a:xfrm>
          <a:prstGeom prst="rect">
            <a:avLst/>
          </a:prstGeom>
          <a:noFill/>
          <a:ln>
            <a:noFill/>
          </a:ln>
        </p:spPr>
      </p:pic>
      <p:pic>
        <p:nvPicPr>
          <p:cNvPr id="186" name="Google Shape;186;p27"/>
          <p:cNvPicPr preferRelativeResize="0"/>
          <p:nvPr/>
        </p:nvPicPr>
        <p:blipFill>
          <a:blip r:embed="rId4">
            <a:alphaModFix/>
          </a:blip>
          <a:stretch>
            <a:fillRect/>
          </a:stretch>
        </p:blipFill>
        <p:spPr>
          <a:xfrm>
            <a:off x="405725" y="3711725"/>
            <a:ext cx="3453125" cy="120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232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Embedding</a:t>
            </a:r>
            <a:endParaRPr/>
          </a:p>
          <a:p>
            <a:pPr marL="0" lvl="0" indent="0" algn="l" rtl="0">
              <a:spcBef>
                <a:spcPts val="0"/>
              </a:spcBef>
              <a:spcAft>
                <a:spcPts val="0"/>
              </a:spcAft>
              <a:buNone/>
            </a:pPr>
            <a:r>
              <a:rPr lang="zh-CN"/>
              <a:t>Text </a:t>
            </a:r>
            <a:endParaRPr/>
          </a:p>
          <a:p>
            <a:pPr marL="0" lvl="0" indent="0" algn="l" rtl="0">
              <a:spcBef>
                <a:spcPts val="0"/>
              </a:spcBef>
              <a:spcAft>
                <a:spcPts val="0"/>
              </a:spcAft>
              <a:buNone/>
            </a:pPr>
            <a:r>
              <a:rPr lang="zh-CN"/>
              <a:t>content based</a:t>
            </a:r>
            <a:endParaRPr/>
          </a:p>
        </p:txBody>
      </p:sp>
      <p:pic>
        <p:nvPicPr>
          <p:cNvPr id="205" name="Google Shape;205;p29"/>
          <p:cNvPicPr preferRelativeResize="0"/>
          <p:nvPr/>
        </p:nvPicPr>
        <p:blipFill>
          <a:blip r:embed="rId3">
            <a:alphaModFix/>
          </a:blip>
          <a:stretch>
            <a:fillRect/>
          </a:stretch>
        </p:blipFill>
        <p:spPr>
          <a:xfrm>
            <a:off x="2936625" y="661250"/>
            <a:ext cx="5749714" cy="3820977"/>
          </a:xfrm>
          <a:prstGeom prst="rect">
            <a:avLst/>
          </a:prstGeom>
          <a:noFill/>
          <a:ln>
            <a:noFill/>
          </a:ln>
        </p:spPr>
      </p:pic>
      <p:sp>
        <p:nvSpPr>
          <p:cNvPr id="206" name="Google Shape;206;p29"/>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207" name="Google Shape;207;p29"/>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208" name="Google Shape;208;p29"/>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Recall</a:t>
            </a:r>
            <a:endParaRPr/>
          </a:p>
        </p:txBody>
      </p:sp>
      <p:sp>
        <p:nvSpPr>
          <p:cNvPr id="209" name="Google Shape;209;p29"/>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dirty="0"/>
              <a:t>Item2Vec</a:t>
            </a:r>
            <a:r>
              <a:rPr lang="en-US" altLang="zh-CN" dirty="0"/>
              <a:t>:</a:t>
            </a:r>
            <a:r>
              <a:rPr lang="zh-CN" dirty="0"/>
              <a:t> Transaction based</a:t>
            </a:r>
            <a:endParaRPr dirty="0"/>
          </a:p>
          <a:p>
            <a:pPr marL="0" lvl="0" indent="0" algn="l" rtl="0">
              <a:spcBef>
                <a:spcPts val="0"/>
              </a:spcBef>
              <a:spcAft>
                <a:spcPts val="0"/>
              </a:spcAft>
              <a:buNone/>
            </a:pPr>
            <a:endParaRPr dirty="0"/>
          </a:p>
        </p:txBody>
      </p:sp>
      <p:sp>
        <p:nvSpPr>
          <p:cNvPr id="239" name="Google Shape;239;p32"/>
          <p:cNvSpPr txBox="1"/>
          <p:nvPr/>
        </p:nvSpPr>
        <p:spPr>
          <a:xfrm>
            <a:off x="393025" y="1185300"/>
            <a:ext cx="3165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800">
                <a:solidFill>
                  <a:schemeClr val="dk2"/>
                </a:solidFill>
              </a:rPr>
              <a:t>This section introduces the concept of using Item2Vec, a model similar to Word2Vec, to predict the most likely next item a user might purchase based on historical transaction data.</a:t>
            </a:r>
            <a:endParaRPr sz="1800">
              <a:solidFill>
                <a:schemeClr val="dk2"/>
              </a:solidFill>
            </a:endParaRPr>
          </a:p>
          <a:p>
            <a:pPr marL="0" lvl="0" indent="0" algn="l" rtl="0">
              <a:spcBef>
                <a:spcPts val="0"/>
              </a:spcBef>
              <a:spcAft>
                <a:spcPts val="0"/>
              </a:spcAft>
              <a:buNone/>
            </a:pPr>
            <a:endParaRPr sz="1800">
              <a:solidFill>
                <a:schemeClr val="dk2"/>
              </a:solidFill>
            </a:endParaRPr>
          </a:p>
        </p:txBody>
      </p:sp>
      <p:pic>
        <p:nvPicPr>
          <p:cNvPr id="240" name="Google Shape;240;p32"/>
          <p:cNvPicPr preferRelativeResize="0"/>
          <p:nvPr/>
        </p:nvPicPr>
        <p:blipFill>
          <a:blip r:embed="rId3">
            <a:alphaModFix/>
          </a:blip>
          <a:stretch>
            <a:fillRect/>
          </a:stretch>
        </p:blipFill>
        <p:spPr>
          <a:xfrm>
            <a:off x="4240525" y="1135750"/>
            <a:ext cx="3098756" cy="3820976"/>
          </a:xfrm>
          <a:prstGeom prst="rect">
            <a:avLst/>
          </a:prstGeom>
          <a:noFill/>
          <a:ln>
            <a:noFill/>
          </a:ln>
        </p:spPr>
      </p:pic>
      <p:sp>
        <p:nvSpPr>
          <p:cNvPr id="241" name="Google Shape;241;p32"/>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242" name="Google Shape;242;p32"/>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243" name="Google Shape;243;p32"/>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244" name="Google Shape;244;p32"/>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
        <p:nvSpPr>
          <p:cNvPr id="245" name="Google Shape;245;p32"/>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246" name="Google Shape;246;p32"/>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247" name="Google Shape;247;p32"/>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Recall</a:t>
            </a:r>
            <a:endParaRPr/>
          </a:p>
        </p:txBody>
      </p:sp>
      <p:sp>
        <p:nvSpPr>
          <p:cNvPr id="248" name="Google Shape;248;p32"/>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dirty="0"/>
              <a:t>Item2Vec</a:t>
            </a:r>
            <a:r>
              <a:rPr lang="en-US" altLang="zh-CN" dirty="0"/>
              <a:t>:</a:t>
            </a:r>
            <a:r>
              <a:rPr lang="zh-CN" dirty="0"/>
              <a:t> Transaction based</a:t>
            </a:r>
            <a:endParaRPr dirty="0"/>
          </a:p>
          <a:p>
            <a:pPr marL="0" lvl="0" indent="0" algn="l" rtl="0">
              <a:spcBef>
                <a:spcPts val="0"/>
              </a:spcBef>
              <a:spcAft>
                <a:spcPts val="0"/>
              </a:spcAft>
              <a:buNone/>
            </a:pPr>
            <a:endParaRPr dirty="0"/>
          </a:p>
        </p:txBody>
      </p:sp>
      <p:sp>
        <p:nvSpPr>
          <p:cNvPr id="254" name="Google Shape;25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CN"/>
              <a:t>It is modeled on the neural network architectures used in NLP (specifically, Word2Vec) to capture the context of items within transactions, treating items similarly to words in a sentence.</a:t>
            </a:r>
            <a:endParaRPr/>
          </a:p>
        </p:txBody>
      </p:sp>
      <p:pic>
        <p:nvPicPr>
          <p:cNvPr id="255" name="Google Shape;255;p33"/>
          <p:cNvPicPr preferRelativeResize="0"/>
          <p:nvPr/>
        </p:nvPicPr>
        <p:blipFill>
          <a:blip r:embed="rId3">
            <a:alphaModFix/>
          </a:blip>
          <a:stretch>
            <a:fillRect/>
          </a:stretch>
        </p:blipFill>
        <p:spPr>
          <a:xfrm>
            <a:off x="1609275" y="2438225"/>
            <a:ext cx="6238875" cy="2130660"/>
          </a:xfrm>
          <a:prstGeom prst="rect">
            <a:avLst/>
          </a:prstGeom>
          <a:noFill/>
          <a:ln>
            <a:noFill/>
          </a:ln>
        </p:spPr>
      </p:pic>
      <p:sp>
        <p:nvSpPr>
          <p:cNvPr id="256" name="Google Shape;256;p33"/>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257" name="Google Shape;257;p33"/>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258" name="Google Shape;258;p33"/>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259" name="Google Shape;259;p33"/>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
        <p:nvSpPr>
          <p:cNvPr id="260" name="Google Shape;260;p33"/>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261" name="Google Shape;261;p33"/>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262" name="Google Shape;262;p33"/>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Recall</a:t>
            </a:r>
            <a:endParaRPr/>
          </a:p>
        </p:txBody>
      </p:sp>
      <p:sp>
        <p:nvSpPr>
          <p:cNvPr id="263" name="Google Shape;263;p33"/>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dirty="0"/>
              <a:t>Item2Vec</a:t>
            </a:r>
            <a:r>
              <a:rPr lang="en-US" altLang="zh-CN" dirty="0"/>
              <a:t>: </a:t>
            </a:r>
            <a:r>
              <a:rPr lang="zh-CN" dirty="0"/>
              <a:t>Item profiles for Item2Vec  </a:t>
            </a:r>
            <a:endParaRPr dirty="0"/>
          </a:p>
          <a:p>
            <a:pPr marL="0" lvl="0" indent="0" algn="l" rtl="0">
              <a:spcBef>
                <a:spcPts val="0"/>
              </a:spcBef>
              <a:spcAft>
                <a:spcPts val="0"/>
              </a:spcAft>
              <a:buNone/>
            </a:pPr>
            <a:endParaRPr dirty="0"/>
          </a:p>
        </p:txBody>
      </p:sp>
      <p:sp>
        <p:nvSpPr>
          <p:cNvPr id="269" name="Google Shape;269;p34"/>
          <p:cNvSpPr txBox="1">
            <a:spLocks noGrp="1"/>
          </p:cNvSpPr>
          <p:nvPr>
            <p:ph type="body" idx="1"/>
          </p:nvPr>
        </p:nvSpPr>
        <p:spPr>
          <a:xfrm>
            <a:off x="311700" y="1152475"/>
            <a:ext cx="3710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CN"/>
              <a:t>Each item is represented as a vector in a multidimensional space. By training the model on user transactions, items that are frequently bought together move closer in this vector space, thereby encoding their similarities and relationships.</a:t>
            </a:r>
            <a:endParaRPr/>
          </a:p>
        </p:txBody>
      </p:sp>
      <p:pic>
        <p:nvPicPr>
          <p:cNvPr id="270" name="Google Shape;270;p34"/>
          <p:cNvPicPr preferRelativeResize="0"/>
          <p:nvPr/>
        </p:nvPicPr>
        <p:blipFill>
          <a:blip r:embed="rId3">
            <a:alphaModFix/>
          </a:blip>
          <a:stretch>
            <a:fillRect/>
          </a:stretch>
        </p:blipFill>
        <p:spPr>
          <a:xfrm>
            <a:off x="4180550" y="916600"/>
            <a:ext cx="4523400" cy="2804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Item2Vec</a:t>
            </a:r>
            <a:r>
              <a:rPr lang="en-US" altLang="zh-CN" dirty="0"/>
              <a:t>: </a:t>
            </a:r>
            <a:r>
              <a:rPr lang="zh-CN" dirty="0"/>
              <a:t>User profiles for Item2Vec  </a:t>
            </a:r>
            <a:endParaRPr dirty="0"/>
          </a:p>
        </p:txBody>
      </p:sp>
      <p:sp>
        <p:nvSpPr>
          <p:cNvPr id="276" name="Google Shape;276;p35"/>
          <p:cNvSpPr txBox="1">
            <a:spLocks noGrp="1"/>
          </p:cNvSpPr>
          <p:nvPr>
            <p:ph type="body" idx="1"/>
          </p:nvPr>
        </p:nvSpPr>
        <p:spPr>
          <a:xfrm>
            <a:off x="311700" y="1152475"/>
            <a:ext cx="3395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a:t>User vectors are created by averaging the vectors of items they have bought. These vectors help in identifying user profiles or segments with similar tastes or purchasing behaviors.</a:t>
            </a:r>
            <a:endParaRPr/>
          </a:p>
          <a:p>
            <a:pPr marL="0" lvl="0" indent="0" algn="l" rtl="0">
              <a:spcBef>
                <a:spcPts val="1200"/>
              </a:spcBef>
              <a:spcAft>
                <a:spcPts val="1200"/>
              </a:spcAft>
              <a:buNone/>
            </a:pPr>
            <a:endParaRPr/>
          </a:p>
        </p:txBody>
      </p:sp>
      <p:pic>
        <p:nvPicPr>
          <p:cNvPr id="277" name="Google Shape;277;p35"/>
          <p:cNvPicPr preferRelativeResize="0"/>
          <p:nvPr/>
        </p:nvPicPr>
        <p:blipFill>
          <a:blip r:embed="rId3">
            <a:alphaModFix/>
          </a:blip>
          <a:stretch>
            <a:fillRect/>
          </a:stretch>
        </p:blipFill>
        <p:spPr>
          <a:xfrm>
            <a:off x="3659425" y="1035463"/>
            <a:ext cx="5172874" cy="3650425"/>
          </a:xfrm>
          <a:prstGeom prst="rect">
            <a:avLst/>
          </a:prstGeom>
          <a:noFill/>
          <a:ln>
            <a:noFill/>
          </a:ln>
        </p:spPr>
      </p:pic>
      <p:sp>
        <p:nvSpPr>
          <p:cNvPr id="278" name="Google Shape;278;p35"/>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279" name="Google Shape;279;p35"/>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280" name="Google Shape;280;p35"/>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281" name="Google Shape;281;p35"/>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
        <p:nvSpPr>
          <p:cNvPr id="282" name="Google Shape;282;p35"/>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283" name="Google Shape;283;p35"/>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284" name="Google Shape;284;p35"/>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Recall</a:t>
            </a:r>
            <a:endParaRPr/>
          </a:p>
        </p:txBody>
      </p:sp>
      <p:sp>
        <p:nvSpPr>
          <p:cNvPr id="285" name="Google Shape;285;p35"/>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CN"/>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Item2Vec</a:t>
            </a:r>
            <a:r>
              <a:rPr lang="en-US" altLang="zh-CN" dirty="0"/>
              <a:t>: </a:t>
            </a:r>
            <a:r>
              <a:rPr lang="zh-CN" dirty="0"/>
              <a:t>Recommend base on user profile’s cluster</a:t>
            </a:r>
            <a:endParaRPr dirty="0"/>
          </a:p>
        </p:txBody>
      </p:sp>
      <p:sp>
        <p:nvSpPr>
          <p:cNvPr id="291" name="Google Shape;291;p36"/>
          <p:cNvSpPr txBox="1">
            <a:spLocks noGrp="1"/>
          </p:cNvSpPr>
          <p:nvPr>
            <p:ph type="body" idx="1"/>
          </p:nvPr>
        </p:nvSpPr>
        <p:spPr>
          <a:xfrm>
            <a:off x="311700" y="1152475"/>
            <a:ext cx="2253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61111"/>
              <a:buFont typeface="Arial"/>
              <a:buNone/>
            </a:pPr>
            <a:r>
              <a:rPr lang="zh-CN"/>
              <a:t>For recommending items, the system identifies the user’s vector and finds the nearest user cluster. It then recommends items that are popular in this cluster, potentially filtering for items the user hasn't bought yet.</a:t>
            </a:r>
            <a:endParaRPr/>
          </a:p>
          <a:p>
            <a:pPr marL="0" lvl="0" indent="0" algn="l" rtl="0">
              <a:spcBef>
                <a:spcPts val="1200"/>
              </a:spcBef>
              <a:spcAft>
                <a:spcPts val="1200"/>
              </a:spcAft>
              <a:buClr>
                <a:schemeClr val="dk1"/>
              </a:buClr>
              <a:buSzPct val="61111"/>
              <a:buFont typeface="Arial"/>
              <a:buNone/>
            </a:pPr>
            <a:endParaRPr/>
          </a:p>
        </p:txBody>
      </p:sp>
      <p:pic>
        <p:nvPicPr>
          <p:cNvPr id="292" name="Google Shape;292;p36"/>
          <p:cNvPicPr preferRelativeResize="0"/>
          <p:nvPr/>
        </p:nvPicPr>
        <p:blipFill>
          <a:blip r:embed="rId3">
            <a:alphaModFix/>
          </a:blip>
          <a:stretch>
            <a:fillRect/>
          </a:stretch>
        </p:blipFill>
        <p:spPr>
          <a:xfrm>
            <a:off x="2711025" y="1200588"/>
            <a:ext cx="5747674" cy="3169425"/>
          </a:xfrm>
          <a:prstGeom prst="rect">
            <a:avLst/>
          </a:prstGeom>
          <a:noFill/>
          <a:ln>
            <a:noFill/>
          </a:ln>
        </p:spPr>
      </p:pic>
      <p:sp>
        <p:nvSpPr>
          <p:cNvPr id="293" name="Google Shape;293;p36"/>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294" name="Google Shape;294;p36"/>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295" name="Google Shape;295;p36"/>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296" name="Google Shape;296;p36"/>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
        <p:nvSpPr>
          <p:cNvPr id="297" name="Google Shape;297;p36"/>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298" name="Google Shape;298;p36"/>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299" name="Google Shape;299;p36"/>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Recall</a:t>
            </a:r>
            <a:endParaRPr/>
          </a:p>
        </p:txBody>
      </p:sp>
      <p:sp>
        <p:nvSpPr>
          <p:cNvPr id="300" name="Google Shape;300;p36"/>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title"/>
          </p:nvPr>
        </p:nvSpPr>
        <p:spPr>
          <a:xfrm>
            <a:off x="68054" y="3241813"/>
            <a:ext cx="2574471" cy="90910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altLang="zh-CN" dirty="0"/>
              <a:t>Item2Vec: </a:t>
            </a:r>
            <a:r>
              <a:rPr lang="zh-CN" dirty="0"/>
              <a:t>Hyperparamter Tuning</a:t>
            </a:r>
            <a:endParaRPr dirty="0"/>
          </a:p>
        </p:txBody>
      </p:sp>
      <p:pic>
        <p:nvPicPr>
          <p:cNvPr id="307" name="Google Shape;307;p37"/>
          <p:cNvPicPr preferRelativeResize="0"/>
          <p:nvPr/>
        </p:nvPicPr>
        <p:blipFill>
          <a:blip r:embed="rId3">
            <a:alphaModFix/>
          </a:blip>
          <a:stretch>
            <a:fillRect/>
          </a:stretch>
        </p:blipFill>
        <p:spPr>
          <a:xfrm>
            <a:off x="265274" y="683475"/>
            <a:ext cx="4064875" cy="2213775"/>
          </a:xfrm>
          <a:prstGeom prst="rect">
            <a:avLst/>
          </a:prstGeom>
          <a:noFill/>
          <a:ln>
            <a:noFill/>
          </a:ln>
        </p:spPr>
      </p:pic>
      <p:pic>
        <p:nvPicPr>
          <p:cNvPr id="308" name="Google Shape;308;p37"/>
          <p:cNvPicPr preferRelativeResize="0"/>
          <p:nvPr/>
        </p:nvPicPr>
        <p:blipFill>
          <a:blip r:embed="rId4">
            <a:alphaModFix/>
          </a:blip>
          <a:stretch>
            <a:fillRect/>
          </a:stretch>
        </p:blipFill>
        <p:spPr>
          <a:xfrm>
            <a:off x="4569119" y="720659"/>
            <a:ext cx="4018449" cy="2188503"/>
          </a:xfrm>
          <a:prstGeom prst="rect">
            <a:avLst/>
          </a:prstGeom>
          <a:noFill/>
          <a:ln>
            <a:noFill/>
          </a:ln>
        </p:spPr>
      </p:pic>
      <p:sp>
        <p:nvSpPr>
          <p:cNvPr id="309" name="Google Shape;309;p37"/>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310" name="Google Shape;310;p37"/>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311" name="Google Shape;311;p37"/>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Recall</a:t>
            </a:r>
            <a:endParaRPr/>
          </a:p>
        </p:txBody>
      </p:sp>
      <p:sp>
        <p:nvSpPr>
          <p:cNvPr id="312" name="Google Shape;312;p37"/>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pic>
        <p:nvPicPr>
          <p:cNvPr id="2" name="Picture 1">
            <a:extLst>
              <a:ext uri="{FF2B5EF4-FFF2-40B4-BE49-F238E27FC236}">
                <a16:creationId xmlns:a16="http://schemas.microsoft.com/office/drawing/2014/main" id="{1E4FB249-176A-168E-3A41-1B61BCB62E7A}"/>
              </a:ext>
            </a:extLst>
          </p:cNvPr>
          <p:cNvPicPr>
            <a:picLocks noChangeAspect="1"/>
          </p:cNvPicPr>
          <p:nvPr/>
        </p:nvPicPr>
        <p:blipFill>
          <a:blip r:embed="rId5"/>
          <a:stretch>
            <a:fillRect/>
          </a:stretch>
        </p:blipFill>
        <p:spPr>
          <a:xfrm>
            <a:off x="2523598" y="3253725"/>
            <a:ext cx="6552348" cy="16071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311700" y="445025"/>
            <a:ext cx="267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Matrix Factorization based on transaction(user collaborative)</a:t>
            </a:r>
            <a:endParaRPr dirty="0"/>
          </a:p>
        </p:txBody>
      </p:sp>
      <p:pic>
        <p:nvPicPr>
          <p:cNvPr id="318" name="Google Shape;318;p38"/>
          <p:cNvPicPr preferRelativeResize="0"/>
          <p:nvPr/>
        </p:nvPicPr>
        <p:blipFill>
          <a:blip r:embed="rId3">
            <a:alphaModFix/>
          </a:blip>
          <a:stretch>
            <a:fillRect/>
          </a:stretch>
        </p:blipFill>
        <p:spPr>
          <a:xfrm>
            <a:off x="2847075" y="488250"/>
            <a:ext cx="6069724" cy="4167001"/>
          </a:xfrm>
          <a:prstGeom prst="rect">
            <a:avLst/>
          </a:prstGeom>
          <a:noFill/>
          <a:ln>
            <a:noFill/>
          </a:ln>
        </p:spPr>
      </p:pic>
      <p:sp>
        <p:nvSpPr>
          <p:cNvPr id="319" name="Google Shape;319;p38"/>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320" name="Google Shape;320;p38"/>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321" name="Google Shape;321;p38"/>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Recall</a:t>
            </a:r>
            <a:endParaRPr/>
          </a:p>
        </p:txBody>
      </p:sp>
      <p:sp>
        <p:nvSpPr>
          <p:cNvPr id="322" name="Google Shape;322;p38"/>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46D2-B32D-4828-502E-A3419B4A81AB}"/>
              </a:ext>
            </a:extLst>
          </p:cNvPr>
          <p:cNvSpPr>
            <a:spLocks noGrp="1"/>
          </p:cNvSpPr>
          <p:nvPr>
            <p:ph type="title"/>
          </p:nvPr>
        </p:nvSpPr>
        <p:spPr/>
        <p:txBody>
          <a:bodyPr>
            <a:normAutofit fontScale="90000"/>
          </a:bodyPr>
          <a:lstStyle/>
          <a:p>
            <a:r>
              <a:rPr lang="zh-CN" dirty="0"/>
              <a:t>Matrix Factorization</a:t>
            </a:r>
            <a:r>
              <a:rPr lang="en-US" altLang="zh-CN" dirty="0"/>
              <a:t>: </a:t>
            </a:r>
            <a:r>
              <a:rPr lang="zh-CN" dirty="0"/>
              <a:t>Hyperparamter Tuning</a:t>
            </a:r>
            <a:r>
              <a:rPr lang="en-US" altLang="zh-CN" dirty="0"/>
              <a:t> </a:t>
            </a:r>
            <a:endParaRPr lang="en-US" dirty="0"/>
          </a:p>
        </p:txBody>
      </p:sp>
      <p:pic>
        <p:nvPicPr>
          <p:cNvPr id="4" name="Picture 3">
            <a:extLst>
              <a:ext uri="{FF2B5EF4-FFF2-40B4-BE49-F238E27FC236}">
                <a16:creationId xmlns:a16="http://schemas.microsoft.com/office/drawing/2014/main" id="{9D2A01BC-173D-EF97-632E-FA34DECF3186}"/>
              </a:ext>
            </a:extLst>
          </p:cNvPr>
          <p:cNvPicPr>
            <a:picLocks noChangeAspect="1"/>
          </p:cNvPicPr>
          <p:nvPr/>
        </p:nvPicPr>
        <p:blipFill>
          <a:blip r:embed="rId2"/>
          <a:stretch>
            <a:fillRect/>
          </a:stretch>
        </p:blipFill>
        <p:spPr>
          <a:xfrm>
            <a:off x="800100" y="1622425"/>
            <a:ext cx="7543800" cy="2476500"/>
          </a:xfrm>
          <a:prstGeom prst="rect">
            <a:avLst/>
          </a:prstGeom>
        </p:spPr>
      </p:pic>
    </p:spTree>
    <p:extLst>
      <p:ext uri="{BB962C8B-B14F-4D97-AF65-F5344CB8AC3E}">
        <p14:creationId xmlns:p14="http://schemas.microsoft.com/office/powerpoint/2010/main" val="111899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Ranking Model</a:t>
            </a:r>
            <a:endParaRPr/>
          </a:p>
        </p:txBody>
      </p:sp>
      <p:sp>
        <p:nvSpPr>
          <p:cNvPr id="328" name="Google Shape;32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52400" lvl="0" indent="0" algn="l" rtl="0">
              <a:spcBef>
                <a:spcPts val="0"/>
              </a:spcBef>
              <a:spcAft>
                <a:spcPts val="0"/>
              </a:spcAft>
              <a:buSzPts val="1200"/>
              <a:buNone/>
            </a:pPr>
            <a:r>
              <a:rPr lang="en-US" altLang="zh-CN" sz="1200" dirty="0"/>
              <a:t>Classification Model</a:t>
            </a:r>
          </a:p>
          <a:p>
            <a:pPr marL="152400" lvl="0" indent="0" algn="l" rtl="0">
              <a:spcBef>
                <a:spcPts val="0"/>
              </a:spcBef>
              <a:spcAft>
                <a:spcPts val="0"/>
              </a:spcAft>
              <a:buSzPts val="1200"/>
              <a:buNone/>
            </a:pPr>
            <a:endParaRPr lang="en-US" altLang="zh-CN" sz="1200" dirty="0"/>
          </a:p>
          <a:p>
            <a:pPr marL="457200" lvl="0" indent="-304800" algn="l" rtl="0">
              <a:spcBef>
                <a:spcPts val="0"/>
              </a:spcBef>
              <a:spcAft>
                <a:spcPts val="0"/>
              </a:spcAft>
              <a:buSzPts val="1200"/>
              <a:buChar char="●"/>
            </a:pPr>
            <a:r>
              <a:rPr lang="zh-CN" sz="1200" dirty="0"/>
              <a:t>Classification Model with XGBoost</a:t>
            </a:r>
            <a:br>
              <a:rPr lang="zh-CN" sz="1200" dirty="0"/>
            </a:br>
            <a:endParaRPr sz="1200" dirty="0"/>
          </a:p>
          <a:p>
            <a:pPr marL="457200" lvl="0" indent="-304800" algn="l" rtl="0">
              <a:spcBef>
                <a:spcPts val="0"/>
              </a:spcBef>
              <a:spcAft>
                <a:spcPts val="0"/>
              </a:spcAft>
              <a:buSzPts val="1200"/>
              <a:buChar char="●"/>
            </a:pPr>
            <a:r>
              <a:rPr lang="en-US" altLang="zh-CN" sz="1200" dirty="0"/>
              <a:t>S</a:t>
            </a:r>
            <a:r>
              <a:rPr lang="zh-CN" sz="1200" dirty="0"/>
              <a:t>core from each </a:t>
            </a:r>
            <a:r>
              <a:rPr lang="en-US" altLang="zh-CN" sz="1200" dirty="0"/>
              <a:t>candidates generation (</a:t>
            </a:r>
            <a:r>
              <a:rPr lang="zh-CN" sz="1200" dirty="0"/>
              <a:t>recall</a:t>
            </a:r>
            <a:r>
              <a:rPr lang="en-US" altLang="zh-CN" sz="1200" dirty="0"/>
              <a:t>)</a:t>
            </a:r>
            <a:r>
              <a:rPr lang="zh-CN" sz="1200" dirty="0"/>
              <a:t> pipeline as input feature</a:t>
            </a:r>
            <a:br>
              <a:rPr lang="zh-CN" sz="1200" dirty="0"/>
            </a:br>
            <a:endParaRPr sz="1200" dirty="0"/>
          </a:p>
          <a:p>
            <a:pPr marL="457200" lvl="0" indent="-304800" algn="l" rtl="0">
              <a:spcBef>
                <a:spcPts val="0"/>
              </a:spcBef>
              <a:spcAft>
                <a:spcPts val="0"/>
              </a:spcAft>
              <a:buSzPts val="1200"/>
              <a:buChar char="●"/>
            </a:pPr>
            <a:r>
              <a:rPr lang="zh-CN" sz="1200" dirty="0"/>
              <a:t>Predict whether the user purchased an item</a:t>
            </a:r>
            <a:br>
              <a:rPr lang="zh-CN" sz="1200" dirty="0"/>
            </a:br>
            <a:endParaRPr sz="1200" dirty="0"/>
          </a:p>
          <a:p>
            <a:pPr marL="457200" lvl="0" indent="-304800" algn="l" rtl="0">
              <a:spcBef>
                <a:spcPts val="0"/>
              </a:spcBef>
              <a:spcAft>
                <a:spcPts val="0"/>
              </a:spcAft>
              <a:buSzPts val="1200"/>
              <a:buChar char="●"/>
            </a:pPr>
            <a:r>
              <a:rPr lang="zh-CN" sz="1200" dirty="0"/>
              <a:t>During inference, use model output logits to sort recalled items and select top 12 as final recommendations</a:t>
            </a:r>
            <a:br>
              <a:rPr lang="zh-CN" sz="1200" dirty="0"/>
            </a:br>
            <a:endParaRPr lang="en-US" altLang="zh-CN" sz="1200" dirty="0"/>
          </a:p>
          <a:p>
            <a:pPr marL="152400" lvl="0" indent="0" algn="l" rtl="0">
              <a:spcBef>
                <a:spcPts val="0"/>
              </a:spcBef>
              <a:spcAft>
                <a:spcPts val="0"/>
              </a:spcAft>
              <a:buSzPts val="1200"/>
              <a:buNone/>
            </a:pPr>
            <a:r>
              <a:rPr lang="en-US" sz="1200" dirty="0"/>
              <a:t>Average Score:</a:t>
            </a:r>
            <a:br>
              <a:rPr lang="en-US" sz="1200" dirty="0"/>
            </a:br>
            <a:endParaRPr lang="en-US" sz="1200" dirty="0"/>
          </a:p>
          <a:p>
            <a:pPr marL="323850" indent="-171450">
              <a:buSzPts val="1200"/>
            </a:pPr>
            <a:r>
              <a:rPr lang="en-US" sz="1200" dirty="0"/>
              <a:t>Averaging score from each </a:t>
            </a:r>
            <a:r>
              <a:rPr lang="en-US" altLang="zh-CN" sz="1200" dirty="0"/>
              <a:t>candidates generation (</a:t>
            </a:r>
            <a:r>
              <a:rPr lang="zh-CN" sz="1200" dirty="0"/>
              <a:t>recall</a:t>
            </a:r>
            <a:r>
              <a:rPr lang="en-US" altLang="zh-CN" sz="1200" dirty="0"/>
              <a:t>)</a:t>
            </a:r>
            <a:r>
              <a:rPr lang="zh-CN" sz="1200" dirty="0"/>
              <a:t> pipeline</a:t>
            </a:r>
            <a:endParaRPr lang="en-US" sz="1200" dirty="0"/>
          </a:p>
        </p:txBody>
      </p:sp>
      <p:sp>
        <p:nvSpPr>
          <p:cNvPr id="329" name="Google Shape;329;p39"/>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330" name="Google Shape;330;p39"/>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331" name="Google Shape;331;p39"/>
          <p:cNvSpPr/>
          <p:nvPr/>
        </p:nvSpPr>
        <p:spPr>
          <a:xfrm>
            <a:off x="4572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 - Ranking</a:t>
            </a:r>
            <a:endParaRPr/>
          </a:p>
        </p:txBody>
      </p:sp>
      <p:sp>
        <p:nvSpPr>
          <p:cNvPr id="332" name="Google Shape;332;p39"/>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CN"/>
              <a:t>Experiments &amp; Evaluation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 Split Strategies</a:t>
            </a:r>
            <a:endParaRPr/>
          </a:p>
        </p:txBody>
      </p:sp>
      <p:sp>
        <p:nvSpPr>
          <p:cNvPr id="343" name="Google Shape;343;p41"/>
          <p:cNvSpPr txBox="1">
            <a:spLocks noGrp="1"/>
          </p:cNvSpPr>
          <p:nvPr>
            <p:ph type="body" idx="1"/>
          </p:nvPr>
        </p:nvSpPr>
        <p:spPr>
          <a:xfrm>
            <a:off x="4356950" y="1152475"/>
            <a:ext cx="44754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zh-CN" sz="1200"/>
              <a:t>Split data to three months (train) and the following week (test). </a:t>
            </a:r>
            <a:br>
              <a:rPr lang="zh-CN" sz="1200"/>
            </a:br>
            <a:endParaRPr sz="1200"/>
          </a:p>
          <a:p>
            <a:pPr marL="457200" lvl="0" indent="-304800" algn="l" rtl="0">
              <a:spcBef>
                <a:spcPts val="0"/>
              </a:spcBef>
              <a:spcAft>
                <a:spcPts val="0"/>
              </a:spcAft>
              <a:buSzPts val="1200"/>
              <a:buChar char="●"/>
            </a:pPr>
            <a:r>
              <a:rPr lang="zh-CN" sz="1200"/>
              <a:t>Why not 80/20? randomly split will ruin the time series</a:t>
            </a:r>
            <a:br>
              <a:rPr lang="zh-CN" sz="1200"/>
            </a:br>
            <a:endParaRPr sz="1200"/>
          </a:p>
          <a:p>
            <a:pPr marL="457200" lvl="0" indent="-304800" algn="l" rtl="0">
              <a:spcBef>
                <a:spcPts val="0"/>
              </a:spcBef>
              <a:spcAft>
                <a:spcPts val="0"/>
              </a:spcAft>
              <a:buSzPts val="1200"/>
              <a:buChar char="●"/>
            </a:pPr>
            <a:r>
              <a:rPr lang="zh-CN" sz="1200"/>
              <a:t>Considering to different seasons affection, the split rule is divide one year into four subsets, three months + one week.</a:t>
            </a:r>
            <a:br>
              <a:rPr lang="zh-CN" sz="1200"/>
            </a:br>
            <a:endParaRPr sz="1200"/>
          </a:p>
          <a:p>
            <a:pPr marL="457200" lvl="0" indent="-304800" algn="l" rtl="0">
              <a:spcBef>
                <a:spcPts val="0"/>
              </a:spcBef>
              <a:spcAft>
                <a:spcPts val="0"/>
              </a:spcAft>
              <a:buSzPts val="1200"/>
              <a:buChar char="●"/>
            </a:pPr>
            <a:r>
              <a:rPr lang="zh-CN" sz="1200"/>
              <a:t>Separate evaluation for user with purchase history and without purchase history, for evaluation with different scenarios</a:t>
            </a:r>
            <a:endParaRPr sz="1200"/>
          </a:p>
        </p:txBody>
      </p:sp>
      <p:pic>
        <p:nvPicPr>
          <p:cNvPr id="344" name="Google Shape;344;p41"/>
          <p:cNvPicPr preferRelativeResize="0"/>
          <p:nvPr/>
        </p:nvPicPr>
        <p:blipFill>
          <a:blip r:embed="rId3">
            <a:alphaModFix/>
          </a:blip>
          <a:stretch>
            <a:fillRect/>
          </a:stretch>
        </p:blipFill>
        <p:spPr>
          <a:xfrm>
            <a:off x="178900" y="1852700"/>
            <a:ext cx="3673724" cy="2015950"/>
          </a:xfrm>
          <a:prstGeom prst="rect">
            <a:avLst/>
          </a:prstGeom>
          <a:noFill/>
          <a:ln>
            <a:noFill/>
          </a:ln>
        </p:spPr>
      </p:pic>
      <p:sp>
        <p:nvSpPr>
          <p:cNvPr id="345" name="Google Shape;345;p41"/>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346" name="Google Shape;346;p41"/>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347" name="Google Shape;347;p41"/>
          <p:cNvSpPr/>
          <p:nvPr/>
        </p:nvSpPr>
        <p:spPr>
          <a:xfrm>
            <a:off x="4572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348" name="Google Shape;348;p41"/>
          <p:cNvSpPr/>
          <p:nvPr/>
        </p:nvSpPr>
        <p:spPr>
          <a:xfrm>
            <a:off x="6858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a:t>Experiments - identify evaluation matrix</a:t>
            </a:r>
            <a:endParaRPr/>
          </a:p>
          <a:p>
            <a:pPr marL="0" lvl="0" indent="0" algn="l" rtl="0">
              <a:spcBef>
                <a:spcPts val="0"/>
              </a:spcBef>
              <a:spcAft>
                <a:spcPts val="0"/>
              </a:spcAft>
              <a:buNone/>
            </a:pPr>
            <a:endParaRPr/>
          </a:p>
        </p:txBody>
      </p:sp>
      <p:pic>
        <p:nvPicPr>
          <p:cNvPr id="354" name="Google Shape;354;p42"/>
          <p:cNvPicPr preferRelativeResize="0"/>
          <p:nvPr/>
        </p:nvPicPr>
        <p:blipFill>
          <a:blip r:embed="rId3">
            <a:alphaModFix/>
          </a:blip>
          <a:stretch>
            <a:fillRect/>
          </a:stretch>
        </p:blipFill>
        <p:spPr>
          <a:xfrm>
            <a:off x="839350" y="881025"/>
            <a:ext cx="7766502" cy="4262475"/>
          </a:xfrm>
          <a:prstGeom prst="rect">
            <a:avLst/>
          </a:prstGeom>
          <a:noFill/>
          <a:ln>
            <a:noFill/>
          </a:ln>
        </p:spPr>
      </p:pic>
      <p:sp>
        <p:nvSpPr>
          <p:cNvPr id="355" name="Google Shape;355;p42"/>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356" name="Google Shape;356;p42"/>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357" name="Google Shape;357;p42"/>
          <p:cNvSpPr/>
          <p:nvPr/>
        </p:nvSpPr>
        <p:spPr>
          <a:xfrm>
            <a:off x="4572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358" name="Google Shape;358;p42"/>
          <p:cNvSpPr/>
          <p:nvPr/>
        </p:nvSpPr>
        <p:spPr>
          <a:xfrm>
            <a:off x="6858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Metrics tradeoff</a:t>
            </a:r>
            <a:endParaRPr/>
          </a:p>
        </p:txBody>
      </p:sp>
      <p:sp>
        <p:nvSpPr>
          <p:cNvPr id="364" name="Google Shape;36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zh-CN" b="1" dirty="0"/>
              <a:t>Recall</a:t>
            </a:r>
            <a:r>
              <a:rPr lang="zh-CN" dirty="0"/>
              <a:t>:</a:t>
            </a:r>
            <a:br>
              <a:rPr lang="zh-CN" dirty="0"/>
            </a:br>
            <a:r>
              <a:rPr lang="zh-CN" dirty="0"/>
              <a:t>	Coverage vs. ranking ease, once we pick more items, the coverage will increase, but bad for the further ranking, since there are more candidates.</a:t>
            </a:r>
            <a:endParaRPr dirty="0"/>
          </a:p>
          <a:p>
            <a:pPr marL="0" lvl="0" indent="0" algn="l" rtl="0">
              <a:spcBef>
                <a:spcPts val="1200"/>
              </a:spcBef>
              <a:spcAft>
                <a:spcPts val="0"/>
              </a:spcAft>
              <a:buNone/>
            </a:pPr>
            <a:r>
              <a:rPr lang="zh-CN" b="1" dirty="0"/>
              <a:t>Presicion</a:t>
            </a:r>
            <a:r>
              <a:rPr lang="zh-CN" dirty="0"/>
              <a:t>: </a:t>
            </a:r>
            <a:br>
              <a:rPr lang="zh-CN" dirty="0"/>
            </a:br>
            <a:r>
              <a:rPr lang="zh-CN" dirty="0"/>
              <a:t>	Bad for mobile device, small screen -&gt; less information -&gt; TOP12 order matter, but a traditional precision will not consider that. That’s why we introduce MAP@12. </a:t>
            </a:r>
            <a:endParaRPr dirty="0"/>
          </a:p>
          <a:p>
            <a:pPr marL="0" lvl="0" indent="0" algn="l" rtl="0">
              <a:spcBef>
                <a:spcPts val="1200"/>
              </a:spcBef>
              <a:spcAft>
                <a:spcPts val="0"/>
              </a:spcAft>
              <a:buNone/>
            </a:pPr>
            <a:r>
              <a:rPr lang="zh-CN" b="1" dirty="0"/>
              <a:t>MAP@12_unweighted</a:t>
            </a:r>
            <a:r>
              <a:rPr lang="zh-CN" dirty="0"/>
              <a:t>：</a:t>
            </a:r>
            <a:br>
              <a:rPr lang="zh-CN" dirty="0"/>
            </a:br>
            <a:r>
              <a:rPr lang="zh-CN" dirty="0"/>
              <a:t>	It introduces a new variable, recommendation position. This ensures our system will not consume much user’s attention, since the first one is the best one.</a:t>
            </a:r>
            <a:endParaRPr dirty="0"/>
          </a:p>
          <a:p>
            <a:pPr marL="0" lvl="0" indent="0" algn="l" rtl="0">
              <a:spcBef>
                <a:spcPts val="1200"/>
              </a:spcBef>
              <a:spcAft>
                <a:spcPts val="0"/>
              </a:spcAft>
              <a:buNone/>
            </a:pPr>
            <a:r>
              <a:rPr lang="zh-CN" dirty="0"/>
              <a:t>MAP@12_counts_weighted:</a:t>
            </a:r>
            <a:br>
              <a:rPr lang="zh-CN" dirty="0"/>
            </a:br>
            <a:r>
              <a:rPr lang="zh-CN" dirty="0"/>
              <a:t>	Introduce count variable, the predicted items that are most purchased will be placed first. But, some cloth are consumables, such as socks.</a:t>
            </a:r>
            <a:endParaRPr dirty="0"/>
          </a:p>
          <a:p>
            <a:pPr marL="0" lvl="0" indent="0" algn="l" rtl="0">
              <a:spcBef>
                <a:spcPts val="1200"/>
              </a:spcBef>
              <a:spcAft>
                <a:spcPts val="1200"/>
              </a:spcAft>
              <a:buNone/>
            </a:pPr>
            <a:r>
              <a:rPr lang="zh-CN" dirty="0"/>
              <a:t>MAP@12_prices_weighted:</a:t>
            </a:r>
            <a:br>
              <a:rPr lang="zh-CN" dirty="0"/>
            </a:br>
            <a:r>
              <a:rPr lang="zh-CN" dirty="0"/>
              <a:t>	Introduce price variable, the highest price predicted item will be placed first. Not friendly to customers, even the company.</a:t>
            </a:r>
            <a:endParaRPr dirty="0"/>
          </a:p>
        </p:txBody>
      </p:sp>
      <p:sp>
        <p:nvSpPr>
          <p:cNvPr id="365" name="Google Shape;365;p43"/>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366" name="Google Shape;366;p43"/>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367" name="Google Shape;367;p43"/>
          <p:cNvSpPr/>
          <p:nvPr/>
        </p:nvSpPr>
        <p:spPr>
          <a:xfrm>
            <a:off x="4572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368" name="Google Shape;368;p43"/>
          <p:cNvSpPr/>
          <p:nvPr/>
        </p:nvSpPr>
        <p:spPr>
          <a:xfrm>
            <a:off x="6858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4"/>
          <p:cNvSpPr txBox="1">
            <a:spLocks noGrp="1"/>
          </p:cNvSpPr>
          <p:nvPr>
            <p:ph type="title"/>
          </p:nvPr>
        </p:nvSpPr>
        <p:spPr>
          <a:xfrm>
            <a:off x="5258400" y="445025"/>
            <a:ext cx="3573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Evaluation Results: Recall Stage</a:t>
            </a:r>
            <a:endParaRPr dirty="0"/>
          </a:p>
        </p:txBody>
      </p:sp>
      <p:sp>
        <p:nvSpPr>
          <p:cNvPr id="374" name="Google Shape;374;p44"/>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375" name="Google Shape;375;p44"/>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376" name="Google Shape;376;p44"/>
          <p:cNvSpPr/>
          <p:nvPr/>
        </p:nvSpPr>
        <p:spPr>
          <a:xfrm>
            <a:off x="4572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377" name="Google Shape;377;p44"/>
          <p:cNvSpPr/>
          <p:nvPr/>
        </p:nvSpPr>
        <p:spPr>
          <a:xfrm>
            <a:off x="6858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
        <p:nvSpPr>
          <p:cNvPr id="378" name="Google Shape;378;p44"/>
          <p:cNvSpPr txBox="1"/>
          <p:nvPr/>
        </p:nvSpPr>
        <p:spPr>
          <a:xfrm>
            <a:off x="4715123" y="1820550"/>
            <a:ext cx="4360777" cy="27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200" b="1" dirty="0">
                <a:solidFill>
                  <a:schemeClr val="dk2"/>
                </a:solidFill>
              </a:rPr>
              <a:t>Evaluation based on all users in selected period, one-fold.</a:t>
            </a:r>
          </a:p>
          <a:p>
            <a:pPr marL="0" lvl="0" indent="0" algn="l" rtl="0">
              <a:spcBef>
                <a:spcPts val="0"/>
              </a:spcBef>
              <a:spcAft>
                <a:spcPts val="0"/>
              </a:spcAft>
              <a:buNone/>
            </a:pPr>
            <a:endParaRPr lang="en-US" altLang="zh-CN" sz="1200" dirty="0">
              <a:solidFill>
                <a:schemeClr val="dk2"/>
              </a:solidFill>
            </a:endParaRPr>
          </a:p>
          <a:p>
            <a:pPr marL="0" lvl="0" indent="0" algn="l" rtl="0">
              <a:spcBef>
                <a:spcPts val="0"/>
              </a:spcBef>
              <a:spcAft>
                <a:spcPts val="0"/>
              </a:spcAft>
              <a:buNone/>
            </a:pPr>
            <a:r>
              <a:rPr lang="zh-CN" sz="1200" dirty="0">
                <a:solidFill>
                  <a:schemeClr val="dk2"/>
                </a:solidFill>
              </a:rPr>
              <a:t>Recalling Maximum 100 items from each pipeline, for each user</a:t>
            </a:r>
            <a:endParaRPr sz="1200" dirty="0">
              <a:solidFill>
                <a:schemeClr val="dk2"/>
              </a:solidFill>
            </a:endParaRPr>
          </a:p>
          <a:p>
            <a:pPr marL="0" lvl="0" indent="0" algn="l" rtl="0">
              <a:spcBef>
                <a:spcPts val="0"/>
              </a:spcBef>
              <a:spcAft>
                <a:spcPts val="0"/>
              </a:spcAft>
              <a:buNone/>
            </a:pPr>
            <a:endParaRPr sz="1200" dirty="0">
              <a:solidFill>
                <a:schemeClr val="dk2"/>
              </a:solidFill>
            </a:endParaRPr>
          </a:p>
          <a:p>
            <a:pPr marL="0" lvl="0" indent="0" algn="l" rtl="0">
              <a:spcBef>
                <a:spcPts val="0"/>
              </a:spcBef>
              <a:spcAft>
                <a:spcPts val="0"/>
              </a:spcAft>
              <a:buNone/>
            </a:pPr>
            <a:r>
              <a:rPr lang="zh-CN" sz="1200" dirty="0">
                <a:solidFill>
                  <a:schemeClr val="dk2"/>
                </a:solidFill>
              </a:rPr>
              <a:t>item2vec, postal code and product code are the most competitive methods</a:t>
            </a:r>
            <a:endParaRPr sz="1200" dirty="0">
              <a:solidFill>
                <a:schemeClr val="dk2"/>
              </a:solidFill>
            </a:endParaRPr>
          </a:p>
          <a:p>
            <a:pPr marL="0" lvl="0" indent="0" algn="l" rtl="0">
              <a:spcBef>
                <a:spcPts val="0"/>
              </a:spcBef>
              <a:spcAft>
                <a:spcPts val="0"/>
              </a:spcAft>
              <a:buNone/>
            </a:pPr>
            <a:endParaRPr sz="1200" dirty="0">
              <a:solidFill>
                <a:schemeClr val="dk2"/>
              </a:solidFill>
            </a:endParaRPr>
          </a:p>
          <a:p>
            <a:pPr marL="0" lvl="0" indent="0" algn="l" rtl="0">
              <a:spcBef>
                <a:spcPts val="0"/>
              </a:spcBef>
              <a:spcAft>
                <a:spcPts val="0"/>
              </a:spcAft>
              <a:buNone/>
            </a:pPr>
            <a:endParaRPr sz="1200" dirty="0">
              <a:solidFill>
                <a:schemeClr val="dk2"/>
              </a:solidFill>
            </a:endParaRPr>
          </a:p>
          <a:p>
            <a:pPr marL="0" lvl="0" indent="0" algn="l" rtl="0">
              <a:spcBef>
                <a:spcPts val="0"/>
              </a:spcBef>
              <a:spcAft>
                <a:spcPts val="0"/>
              </a:spcAft>
              <a:buNone/>
            </a:pPr>
            <a:endParaRPr sz="1200" dirty="0">
              <a:solidFill>
                <a:schemeClr val="dk2"/>
              </a:solidFill>
            </a:endParaRPr>
          </a:p>
          <a:p>
            <a:pPr marL="0" lvl="0" indent="0" algn="l" rtl="0">
              <a:spcBef>
                <a:spcPts val="0"/>
              </a:spcBef>
              <a:spcAft>
                <a:spcPts val="0"/>
              </a:spcAft>
              <a:buNone/>
            </a:pPr>
            <a:endParaRPr sz="1200" dirty="0">
              <a:solidFill>
                <a:schemeClr val="dk2"/>
              </a:solidFill>
            </a:endParaRPr>
          </a:p>
        </p:txBody>
      </p:sp>
      <p:pic>
        <p:nvPicPr>
          <p:cNvPr id="379" name="Google Shape;379;p44"/>
          <p:cNvPicPr preferRelativeResize="0"/>
          <p:nvPr/>
        </p:nvPicPr>
        <p:blipFill>
          <a:blip r:embed="rId3">
            <a:alphaModFix/>
          </a:blip>
          <a:stretch>
            <a:fillRect/>
          </a:stretch>
        </p:blipFill>
        <p:spPr>
          <a:xfrm>
            <a:off x="311699" y="629675"/>
            <a:ext cx="4036875" cy="4096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Background</a:t>
            </a:r>
            <a:endParaRPr/>
          </a:p>
        </p:txBody>
      </p:sp>
      <p:sp>
        <p:nvSpPr>
          <p:cNvPr id="66" name="Google Shape;66;p15"/>
          <p:cNvSpPr txBox="1">
            <a:spLocks noGrp="1"/>
          </p:cNvSpPr>
          <p:nvPr>
            <p:ph type="body" idx="1"/>
          </p:nvPr>
        </p:nvSpPr>
        <p:spPr>
          <a:xfrm>
            <a:off x="311700" y="1152475"/>
            <a:ext cx="45072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zh-CN"/>
              <a:t>What problem:</a:t>
            </a:r>
            <a:endParaRPr/>
          </a:p>
          <a:p>
            <a:pPr marL="457200" lvl="0" indent="0" algn="l" rtl="0">
              <a:spcBef>
                <a:spcPts val="1200"/>
              </a:spcBef>
              <a:spcAft>
                <a:spcPts val="0"/>
              </a:spcAft>
              <a:buNone/>
            </a:pPr>
            <a:r>
              <a:rPr lang="zh-CN"/>
              <a:t>Most of fashion online store does not have a general recommendation, but categories.</a:t>
            </a:r>
            <a:endParaRPr/>
          </a:p>
          <a:p>
            <a:pPr marL="0" lvl="0" indent="0" algn="l" rtl="0">
              <a:spcBef>
                <a:spcPts val="1200"/>
              </a:spcBef>
              <a:spcAft>
                <a:spcPts val="0"/>
              </a:spcAft>
              <a:buNone/>
            </a:pPr>
            <a:r>
              <a:rPr lang="zh-CN"/>
              <a:t>	Nowadays, the fashion industry generally exhibits a		long-tail effect.</a:t>
            </a:r>
            <a:endParaRPr/>
          </a:p>
          <a:p>
            <a:pPr marL="0" lvl="0" indent="0" algn="l" rtl="0">
              <a:spcBef>
                <a:spcPts val="1200"/>
              </a:spcBef>
              <a:spcAft>
                <a:spcPts val="0"/>
              </a:spcAft>
              <a:buNone/>
            </a:pPr>
            <a:r>
              <a:rPr lang="zh-CN"/>
              <a:t>	Different objectives lead to different evaluation criteria.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67" name="Google Shape;67;p15"/>
          <p:cNvSpPr txBox="1"/>
          <p:nvPr/>
        </p:nvSpPr>
        <p:spPr>
          <a:xfrm>
            <a:off x="4818900" y="1096100"/>
            <a:ext cx="3564900" cy="219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1250">
                <a:solidFill>
                  <a:schemeClr val="dk2"/>
                </a:solidFill>
              </a:rPr>
              <a:t>Deploy within a larger system:</a:t>
            </a:r>
            <a:endParaRPr sz="125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zh-CN" sz="1250">
                <a:solidFill>
                  <a:schemeClr val="dk2"/>
                </a:solidFill>
              </a:rPr>
              <a:t>	Feedback collection</a:t>
            </a:r>
            <a:endParaRPr sz="125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zh-CN" sz="1250">
                <a:solidFill>
                  <a:schemeClr val="dk2"/>
                </a:solidFill>
              </a:rPr>
              <a:t>	Integration and User Interface</a:t>
            </a:r>
            <a:endParaRPr sz="125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zh-CN" sz="1250">
                <a:solidFill>
                  <a:schemeClr val="dk2"/>
                </a:solidFill>
              </a:rPr>
              <a:t>Competitor analysis/limitation:</a:t>
            </a:r>
            <a:endParaRPr sz="1250">
              <a:solidFill>
                <a:schemeClr val="dk2"/>
              </a:solidFill>
            </a:endParaRPr>
          </a:p>
          <a:p>
            <a:pPr marL="0" lvl="0" indent="0" algn="l" rtl="0">
              <a:lnSpc>
                <a:spcPct val="115000"/>
              </a:lnSpc>
              <a:spcBef>
                <a:spcPts val="1200"/>
              </a:spcBef>
              <a:spcAft>
                <a:spcPts val="0"/>
              </a:spcAft>
              <a:buNone/>
            </a:pPr>
            <a:r>
              <a:rPr lang="zh-CN" sz="1250">
                <a:solidFill>
                  <a:schemeClr val="dk2"/>
                </a:solidFill>
              </a:rPr>
              <a:t>	long-tail effect -&gt; </a:t>
            </a:r>
            <a:endParaRPr sz="1250">
              <a:solidFill>
                <a:schemeClr val="dk2"/>
              </a:solidFill>
            </a:endParaRPr>
          </a:p>
          <a:p>
            <a:pPr marL="0" lvl="0" indent="457200" algn="l" rtl="0">
              <a:lnSpc>
                <a:spcPct val="115000"/>
              </a:lnSpc>
              <a:spcBef>
                <a:spcPts val="1200"/>
              </a:spcBef>
              <a:spcAft>
                <a:spcPts val="0"/>
              </a:spcAft>
              <a:buNone/>
            </a:pPr>
            <a:r>
              <a:rPr lang="zh-CN" sz="1250">
                <a:solidFill>
                  <a:schemeClr val="dk2"/>
                </a:solidFill>
              </a:rPr>
              <a:t>popularity-based recommendations -&gt; </a:t>
            </a:r>
            <a:endParaRPr sz="1250">
              <a:solidFill>
                <a:schemeClr val="dk2"/>
              </a:solidFill>
            </a:endParaRPr>
          </a:p>
          <a:p>
            <a:pPr marL="0" lvl="0" indent="457200" algn="l" rtl="0">
              <a:lnSpc>
                <a:spcPct val="115000"/>
              </a:lnSpc>
              <a:spcBef>
                <a:spcPts val="1200"/>
              </a:spcBef>
              <a:spcAft>
                <a:spcPts val="1200"/>
              </a:spcAft>
              <a:buClr>
                <a:schemeClr val="dk1"/>
              </a:buClr>
              <a:buSzPts val="1100"/>
              <a:buFont typeface="Arial"/>
              <a:buNone/>
            </a:pPr>
            <a:r>
              <a:rPr lang="zh-CN" sz="1250">
                <a:solidFill>
                  <a:schemeClr val="dk2"/>
                </a:solidFill>
              </a:rPr>
              <a:t>homogenization</a:t>
            </a:r>
            <a:endParaRPr sz="1250">
              <a:solidFill>
                <a:schemeClr val="dk2"/>
              </a:solidFill>
            </a:endParaRPr>
          </a:p>
        </p:txBody>
      </p:sp>
      <p:sp>
        <p:nvSpPr>
          <p:cNvPr id="68" name="Google Shape;68;p15"/>
          <p:cNvSpPr/>
          <p:nvPr/>
        </p:nvSpPr>
        <p:spPr>
          <a:xfrm>
            <a:off x="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Background</a:t>
            </a:r>
            <a:endParaRPr/>
          </a:p>
        </p:txBody>
      </p:sp>
      <p:sp>
        <p:nvSpPr>
          <p:cNvPr id="69" name="Google Shape;69;p15"/>
          <p:cNvSpPr/>
          <p:nvPr/>
        </p:nvSpPr>
        <p:spPr>
          <a:xfrm>
            <a:off x="2286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70" name="Google Shape;70;p15"/>
          <p:cNvSpPr/>
          <p:nvPr/>
        </p:nvSpPr>
        <p:spPr>
          <a:xfrm>
            <a:off x="4572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71" name="Google Shape;71;p15"/>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Evaluation Results: </a:t>
            </a:r>
            <a:r>
              <a:rPr lang="en-US" altLang="zh-CN" dirty="0"/>
              <a:t>Classification Model </a:t>
            </a:r>
            <a:r>
              <a:rPr lang="zh-CN" dirty="0"/>
              <a:t>Rankin</a:t>
            </a:r>
            <a:r>
              <a:rPr lang="en-US" altLang="zh-CN" dirty="0"/>
              <a:t>g</a:t>
            </a:r>
            <a:endParaRPr dirty="0"/>
          </a:p>
        </p:txBody>
      </p:sp>
      <p:sp>
        <p:nvSpPr>
          <p:cNvPr id="385" name="Google Shape;38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US" altLang="zh-CN" sz="1200" b="1" dirty="0"/>
              <a:t>Evaluation based on all users in selected period, one-fold.</a:t>
            </a:r>
          </a:p>
          <a:p>
            <a:pPr marL="457200" lvl="0" indent="-304800" algn="l" rtl="0">
              <a:spcBef>
                <a:spcPts val="0"/>
              </a:spcBef>
              <a:spcAft>
                <a:spcPts val="0"/>
              </a:spcAft>
              <a:buSzPts val="1200"/>
              <a:buChar char="●"/>
            </a:pPr>
            <a:endParaRPr lang="en-US" altLang="zh-CN" sz="1200" dirty="0"/>
          </a:p>
          <a:p>
            <a:pPr marL="457200" lvl="0" indent="-304800" algn="l" rtl="0">
              <a:spcBef>
                <a:spcPts val="0"/>
              </a:spcBef>
              <a:spcAft>
                <a:spcPts val="0"/>
              </a:spcAft>
              <a:buSzPts val="1200"/>
              <a:buChar char="●"/>
            </a:pPr>
            <a:r>
              <a:rPr lang="zh-CN" sz="1200" dirty="0"/>
              <a:t>XGBoost classification performance (on train set)</a:t>
            </a:r>
            <a:endParaRPr sz="1200" dirty="0"/>
          </a:p>
          <a:p>
            <a:pPr marL="914400" lvl="1" indent="-304800" algn="l" rtl="0">
              <a:spcBef>
                <a:spcPts val="0"/>
              </a:spcBef>
              <a:spcAft>
                <a:spcPts val="0"/>
              </a:spcAft>
              <a:buSzPts val="1200"/>
              <a:buChar char="○"/>
            </a:pPr>
            <a:r>
              <a:rPr lang="zh-CN" sz="1200" dirty="0"/>
              <a:t>Accuracy: 0.982</a:t>
            </a:r>
            <a:endParaRPr sz="1200" dirty="0"/>
          </a:p>
          <a:p>
            <a:pPr marL="914400" lvl="1" indent="-304800" algn="l" rtl="0">
              <a:spcBef>
                <a:spcPts val="0"/>
              </a:spcBef>
              <a:spcAft>
                <a:spcPts val="0"/>
              </a:spcAft>
              <a:buSzPts val="1200"/>
              <a:buChar char="○"/>
            </a:pPr>
            <a:r>
              <a:rPr lang="zh-CN" sz="1200" dirty="0"/>
              <a:t>ROC AUC: 0.998</a:t>
            </a:r>
            <a:endParaRPr sz="1200" dirty="0"/>
          </a:p>
          <a:p>
            <a:pPr marL="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zh-CN" sz="1200" dirty="0"/>
              <a:t>MAP@12: 0.0256</a:t>
            </a:r>
            <a:endParaRPr sz="1200" dirty="0"/>
          </a:p>
        </p:txBody>
      </p:sp>
      <p:sp>
        <p:nvSpPr>
          <p:cNvPr id="386" name="Google Shape;386;p45"/>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387" name="Google Shape;387;p45"/>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388" name="Google Shape;388;p45"/>
          <p:cNvSpPr/>
          <p:nvPr/>
        </p:nvSpPr>
        <p:spPr>
          <a:xfrm>
            <a:off x="4572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389" name="Google Shape;389;p45"/>
          <p:cNvSpPr/>
          <p:nvPr/>
        </p:nvSpPr>
        <p:spPr>
          <a:xfrm>
            <a:off x="6858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7A6D-CFB6-F2EA-4903-8319303FF1B3}"/>
              </a:ext>
            </a:extLst>
          </p:cNvPr>
          <p:cNvSpPr>
            <a:spLocks noGrp="1"/>
          </p:cNvSpPr>
          <p:nvPr>
            <p:ph type="title"/>
          </p:nvPr>
        </p:nvSpPr>
        <p:spPr/>
        <p:txBody>
          <a:bodyPr>
            <a:normAutofit fontScale="90000"/>
          </a:bodyPr>
          <a:lstStyle/>
          <a:p>
            <a:r>
              <a:rPr lang="zh-CN" dirty="0"/>
              <a:t>Evaluation Results: Recall</a:t>
            </a:r>
            <a:r>
              <a:rPr lang="en-US" altLang="zh-CN" dirty="0"/>
              <a:t> + Average Score Ranking</a:t>
            </a:r>
            <a:endParaRPr lang="en-US" dirty="0"/>
          </a:p>
        </p:txBody>
      </p:sp>
      <p:sp>
        <p:nvSpPr>
          <p:cNvPr id="4" name="Google Shape;374;p44">
            <a:extLst>
              <a:ext uri="{FF2B5EF4-FFF2-40B4-BE49-F238E27FC236}">
                <a16:creationId xmlns:a16="http://schemas.microsoft.com/office/drawing/2014/main" id="{53BC3F32-A2FF-9AAB-9149-9196BB86C6FF}"/>
              </a:ext>
            </a:extLst>
          </p:cNvPr>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5" name="Google Shape;375;p44">
            <a:extLst>
              <a:ext uri="{FF2B5EF4-FFF2-40B4-BE49-F238E27FC236}">
                <a16:creationId xmlns:a16="http://schemas.microsoft.com/office/drawing/2014/main" id="{479A9509-6AE4-2234-7D4E-2722A6B32F25}"/>
              </a:ext>
            </a:extLst>
          </p:cNvPr>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6" name="Google Shape;376;p44">
            <a:extLst>
              <a:ext uri="{FF2B5EF4-FFF2-40B4-BE49-F238E27FC236}">
                <a16:creationId xmlns:a16="http://schemas.microsoft.com/office/drawing/2014/main" id="{6BC5C09C-C8B8-B364-A924-F42AEBB4DA88}"/>
              </a:ext>
            </a:extLst>
          </p:cNvPr>
          <p:cNvSpPr/>
          <p:nvPr/>
        </p:nvSpPr>
        <p:spPr>
          <a:xfrm>
            <a:off x="4572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7" name="Google Shape;377;p44">
            <a:extLst>
              <a:ext uri="{FF2B5EF4-FFF2-40B4-BE49-F238E27FC236}">
                <a16:creationId xmlns:a16="http://schemas.microsoft.com/office/drawing/2014/main" id="{E8B682DA-7AD4-9E1F-88F6-6C6B9D7B58D7}"/>
              </a:ext>
            </a:extLst>
          </p:cNvPr>
          <p:cNvSpPr/>
          <p:nvPr/>
        </p:nvSpPr>
        <p:spPr>
          <a:xfrm>
            <a:off x="6858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pic>
        <p:nvPicPr>
          <p:cNvPr id="8" name="Picture 7">
            <a:extLst>
              <a:ext uri="{FF2B5EF4-FFF2-40B4-BE49-F238E27FC236}">
                <a16:creationId xmlns:a16="http://schemas.microsoft.com/office/drawing/2014/main" id="{51E1B363-19AE-EA82-35A6-B457066C31D1}"/>
              </a:ext>
            </a:extLst>
          </p:cNvPr>
          <p:cNvPicPr>
            <a:picLocks noChangeAspect="1"/>
          </p:cNvPicPr>
          <p:nvPr/>
        </p:nvPicPr>
        <p:blipFill>
          <a:blip r:embed="rId2"/>
          <a:stretch>
            <a:fillRect/>
          </a:stretch>
        </p:blipFill>
        <p:spPr>
          <a:xfrm>
            <a:off x="311699" y="1017725"/>
            <a:ext cx="8524485" cy="3180564"/>
          </a:xfrm>
          <a:prstGeom prst="rect">
            <a:avLst/>
          </a:prstGeom>
        </p:spPr>
      </p:pic>
      <p:sp>
        <p:nvSpPr>
          <p:cNvPr id="9" name="Google Shape;378;p44">
            <a:extLst>
              <a:ext uri="{FF2B5EF4-FFF2-40B4-BE49-F238E27FC236}">
                <a16:creationId xmlns:a16="http://schemas.microsoft.com/office/drawing/2014/main" id="{46105035-018E-0A4A-74AD-1C03FA4BCFB8}"/>
              </a:ext>
            </a:extLst>
          </p:cNvPr>
          <p:cNvSpPr txBox="1"/>
          <p:nvPr/>
        </p:nvSpPr>
        <p:spPr>
          <a:xfrm>
            <a:off x="311699" y="4441008"/>
            <a:ext cx="4360777" cy="6599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200" b="1" dirty="0">
                <a:solidFill>
                  <a:schemeClr val="dk2"/>
                </a:solidFill>
              </a:rPr>
              <a:t>Evaluation based on selected users, 4-fold average</a:t>
            </a:r>
          </a:p>
          <a:p>
            <a:pPr marL="0" lvl="0" indent="0" algn="l" rtl="0">
              <a:spcBef>
                <a:spcPts val="0"/>
              </a:spcBef>
              <a:spcAft>
                <a:spcPts val="0"/>
              </a:spcAft>
              <a:buNone/>
            </a:pPr>
            <a:endParaRPr lang="en-US" altLang="zh-CN" sz="1200" dirty="0">
              <a:solidFill>
                <a:schemeClr val="dk2"/>
              </a:solidFill>
            </a:endParaRPr>
          </a:p>
          <a:p>
            <a:pPr marL="0" lvl="0" indent="0" algn="l" rtl="0">
              <a:spcBef>
                <a:spcPts val="0"/>
              </a:spcBef>
              <a:spcAft>
                <a:spcPts val="0"/>
              </a:spcAft>
              <a:buNone/>
            </a:pPr>
            <a:endParaRPr sz="1200" dirty="0">
              <a:solidFill>
                <a:schemeClr val="dk2"/>
              </a:solidFill>
            </a:endParaRPr>
          </a:p>
          <a:p>
            <a:pPr marL="0" lvl="0" indent="0" algn="l" rtl="0">
              <a:spcBef>
                <a:spcPts val="0"/>
              </a:spcBef>
              <a:spcAft>
                <a:spcPts val="0"/>
              </a:spcAft>
              <a:buNone/>
            </a:pPr>
            <a:endParaRPr sz="1200" dirty="0">
              <a:solidFill>
                <a:schemeClr val="dk2"/>
              </a:solidFill>
            </a:endParaRPr>
          </a:p>
          <a:p>
            <a:pPr marL="0" lvl="0" indent="0" algn="l" rtl="0">
              <a:spcBef>
                <a:spcPts val="0"/>
              </a:spcBef>
              <a:spcAft>
                <a:spcPts val="0"/>
              </a:spcAft>
              <a:buNone/>
            </a:pPr>
            <a:endParaRPr sz="1200" dirty="0">
              <a:solidFill>
                <a:schemeClr val="dk2"/>
              </a:solidFill>
            </a:endParaRPr>
          </a:p>
          <a:p>
            <a:pPr marL="0" lvl="0" indent="0" algn="l" rtl="0">
              <a:spcBef>
                <a:spcPts val="0"/>
              </a:spcBef>
              <a:spcAft>
                <a:spcPts val="0"/>
              </a:spcAft>
              <a:buNone/>
            </a:pPr>
            <a:endParaRPr sz="1200" dirty="0">
              <a:solidFill>
                <a:schemeClr val="dk2"/>
              </a:solidFill>
            </a:endParaRPr>
          </a:p>
        </p:txBody>
      </p:sp>
    </p:spTree>
    <p:extLst>
      <p:ext uri="{BB962C8B-B14F-4D97-AF65-F5344CB8AC3E}">
        <p14:creationId xmlns:p14="http://schemas.microsoft.com/office/powerpoint/2010/main" val="2660339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Computations Optimization</a:t>
            </a:r>
            <a:endParaRPr/>
          </a:p>
        </p:txBody>
      </p:sp>
      <p:sp>
        <p:nvSpPr>
          <p:cNvPr id="395" name="Google Shape;395;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zh-CN" sz="1200" dirty="0"/>
              <a:t>2-Stage recommendation are used: recall to reduce the candidates size and rank to use time consuming algorithm</a:t>
            </a:r>
            <a:br>
              <a:rPr lang="zh-CN" sz="1200" dirty="0"/>
            </a:br>
            <a:endParaRPr sz="1200" dirty="0"/>
          </a:p>
          <a:p>
            <a:pPr marL="457200" lvl="0" indent="-304800" algn="l" rtl="0">
              <a:spcBef>
                <a:spcPts val="0"/>
              </a:spcBef>
              <a:spcAft>
                <a:spcPts val="0"/>
              </a:spcAft>
              <a:buSzPts val="1200"/>
              <a:buChar char="●"/>
            </a:pPr>
            <a:r>
              <a:rPr lang="zh-CN" sz="1200" dirty="0"/>
              <a:t>Image feature and text feature for each items are pre-computed and dumped, to avoid duplicate computations</a:t>
            </a:r>
            <a:br>
              <a:rPr lang="zh-CN" sz="1200" dirty="0"/>
            </a:br>
            <a:endParaRPr sz="1200" dirty="0"/>
          </a:p>
          <a:p>
            <a:pPr marL="457200" lvl="0" indent="-304800" algn="l" rtl="0">
              <a:spcBef>
                <a:spcPts val="0"/>
              </a:spcBef>
              <a:spcAft>
                <a:spcPts val="0"/>
              </a:spcAft>
              <a:buSzPts val="1200"/>
              <a:buChar char="●"/>
            </a:pPr>
            <a:r>
              <a:rPr lang="zh-CN" sz="1200" dirty="0"/>
              <a:t>Use GPU to accelerate model training and similarity computation</a:t>
            </a:r>
            <a:br>
              <a:rPr lang="zh-CN" sz="1200" dirty="0"/>
            </a:br>
            <a:endParaRPr sz="1200" dirty="0"/>
          </a:p>
          <a:p>
            <a:pPr marL="457200" lvl="0" indent="-304800" algn="l" rtl="0">
              <a:spcBef>
                <a:spcPts val="0"/>
              </a:spcBef>
              <a:spcAft>
                <a:spcPts val="0"/>
              </a:spcAft>
              <a:buSzPts val="1200"/>
              <a:buChar char="●"/>
            </a:pPr>
            <a:r>
              <a:rPr lang="zh-CN" sz="1200" dirty="0"/>
              <a:t>For similarity computations, adapt faiss to accelerate</a:t>
            </a:r>
            <a:endParaRPr sz="1200" dirty="0"/>
          </a:p>
        </p:txBody>
      </p:sp>
      <p:sp>
        <p:nvSpPr>
          <p:cNvPr id="396" name="Google Shape;396;p46"/>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397" name="Google Shape;397;p46"/>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398" name="Google Shape;398;p46"/>
          <p:cNvSpPr/>
          <p:nvPr/>
        </p:nvSpPr>
        <p:spPr>
          <a:xfrm>
            <a:off x="4572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399" name="Google Shape;399;p46"/>
          <p:cNvSpPr/>
          <p:nvPr/>
        </p:nvSpPr>
        <p:spPr>
          <a:xfrm>
            <a:off x="6858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Cold start &amp; Dynamically update</a:t>
            </a:r>
            <a:endParaRPr dirty="0"/>
          </a:p>
        </p:txBody>
      </p:sp>
      <p:sp>
        <p:nvSpPr>
          <p:cNvPr id="405" name="Google Shape;405;p47"/>
          <p:cNvSpPr txBox="1">
            <a:spLocks noGrp="1"/>
          </p:cNvSpPr>
          <p:nvPr>
            <p:ph type="body" idx="1"/>
          </p:nvPr>
        </p:nvSpPr>
        <p:spPr>
          <a:xfrm>
            <a:off x="311700" y="1152475"/>
            <a:ext cx="3864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zh-CN" dirty="0"/>
              <a:t>Two types of data need to be added in our system:</a:t>
            </a:r>
            <a:br>
              <a:rPr lang="zh-CN" dirty="0"/>
            </a:br>
            <a:r>
              <a:rPr lang="zh-CN" dirty="0"/>
              <a:t>	New uploaded product -&gt; for those items, their content base weight will be increased &amp; this update volumn is big, but less frequent, because the fashion industry often launches new products every season, so no need to apply a real time update here.</a:t>
            </a:r>
            <a:br>
              <a:rPr lang="zh-CN" dirty="0"/>
            </a:br>
            <a:r>
              <a:rPr lang="zh-CN" dirty="0"/>
              <a:t>	New customer -&gt; mockup some fake purchase history based on the category we put it in &amp; the system should record every transaction the new customer completed real time, high frequent but less volumn. </a:t>
            </a:r>
            <a:endParaRPr dirty="0"/>
          </a:p>
        </p:txBody>
      </p:sp>
      <p:sp>
        <p:nvSpPr>
          <p:cNvPr id="406" name="Google Shape;406;p47"/>
          <p:cNvSpPr txBox="1">
            <a:spLocks noGrp="1"/>
          </p:cNvSpPr>
          <p:nvPr>
            <p:ph type="body" idx="1"/>
          </p:nvPr>
        </p:nvSpPr>
        <p:spPr>
          <a:xfrm>
            <a:off x="4650925" y="1152475"/>
            <a:ext cx="3864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zh-CN"/>
              <a:t>How to update model/algorithms:</a:t>
            </a:r>
            <a:endParaRPr/>
          </a:p>
          <a:p>
            <a:pPr marL="0" lvl="0" indent="0" algn="l" rtl="0">
              <a:spcBef>
                <a:spcPts val="1200"/>
              </a:spcBef>
              <a:spcAft>
                <a:spcPts val="1200"/>
              </a:spcAft>
              <a:buNone/>
            </a:pPr>
            <a:r>
              <a:rPr lang="zh-CN"/>
              <a:t>	Regarding to our evaluation metrics, we have a lot of monitoring indices that represent different situations, the model and algorithm should be updated based on what the company needs.</a:t>
            </a:r>
            <a:br>
              <a:rPr lang="zh-CN"/>
            </a:br>
            <a:r>
              <a:rPr lang="zh-CN"/>
              <a:t>	And we have to know that, the customers are not “smart”, they dont buy what they need, acutally, </a:t>
            </a:r>
            <a:r>
              <a:rPr lang="zh-CN" u="sng">
                <a:solidFill>
                  <a:schemeClr val="hlink"/>
                </a:solidFill>
                <a:hlinkClick r:id="rId3"/>
              </a:rPr>
              <a:t>they buy what we recommande</a:t>
            </a:r>
            <a:r>
              <a:rPr lang="zh-CN"/>
              <a:t>, so we can change the model to lead a trend. </a:t>
            </a:r>
            <a:br>
              <a:rPr lang="zh-CN"/>
            </a:br>
            <a:r>
              <a:rPr lang="zh-CN"/>
              <a:t>	Some of algorithms are aligned with time series</a:t>
            </a:r>
            <a:endParaRPr/>
          </a:p>
        </p:txBody>
      </p:sp>
      <p:sp>
        <p:nvSpPr>
          <p:cNvPr id="407" name="Google Shape;407;p47"/>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408" name="Google Shape;408;p47"/>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409" name="Google Shape;409;p47"/>
          <p:cNvSpPr/>
          <p:nvPr/>
        </p:nvSpPr>
        <p:spPr>
          <a:xfrm>
            <a:off x="4572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410" name="Google Shape;410;p47"/>
          <p:cNvSpPr/>
          <p:nvPr/>
        </p:nvSpPr>
        <p:spPr>
          <a:xfrm>
            <a:off x="6858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B2A5-43AB-3C53-95BD-068B3690674E}"/>
              </a:ext>
            </a:extLst>
          </p:cNvPr>
          <p:cNvSpPr>
            <a:spLocks noGrp="1"/>
          </p:cNvSpPr>
          <p:nvPr>
            <p:ph type="title"/>
          </p:nvPr>
        </p:nvSpPr>
        <p:spPr/>
        <p:txBody>
          <a:bodyPr>
            <a:normAutofit fontScale="90000"/>
          </a:bodyPr>
          <a:lstStyle/>
          <a:p>
            <a:r>
              <a:rPr lang="zh-CN" dirty="0"/>
              <a:t>Cold start</a:t>
            </a:r>
            <a:r>
              <a:rPr lang="en-US" altLang="zh-CN" dirty="0"/>
              <a:t>: evaluations</a:t>
            </a:r>
            <a:endParaRPr lang="en-US" dirty="0"/>
          </a:p>
        </p:txBody>
      </p:sp>
      <p:sp>
        <p:nvSpPr>
          <p:cNvPr id="3" name="Text Placeholder 2">
            <a:extLst>
              <a:ext uri="{FF2B5EF4-FFF2-40B4-BE49-F238E27FC236}">
                <a16:creationId xmlns:a16="http://schemas.microsoft.com/office/drawing/2014/main" id="{E554917D-2EDB-E8F4-6EA1-069BC876AA1F}"/>
              </a:ext>
            </a:extLst>
          </p:cNvPr>
          <p:cNvSpPr>
            <a:spLocks noGrp="1"/>
          </p:cNvSpPr>
          <p:nvPr>
            <p:ph type="body" idx="1"/>
          </p:nvPr>
        </p:nvSpPr>
        <p:spPr>
          <a:xfrm>
            <a:off x="5414838" y="1152475"/>
            <a:ext cx="3417462" cy="3416400"/>
          </a:xfrm>
        </p:spPr>
        <p:txBody>
          <a:bodyPr>
            <a:normAutofit/>
          </a:bodyPr>
          <a:lstStyle/>
          <a:p>
            <a:pPr marL="114300" indent="0">
              <a:buNone/>
            </a:pPr>
            <a:r>
              <a:rPr lang="en-US" sz="1200" dirty="0"/>
              <a:t>Comparison between 2 recommendation methods for new users:</a:t>
            </a:r>
          </a:p>
          <a:p>
            <a:pPr marL="114300" indent="0">
              <a:buNone/>
            </a:pPr>
            <a:endParaRPr lang="en-US" sz="1200" dirty="0"/>
          </a:p>
          <a:p>
            <a:pPr marL="457200" marR="0" lvl="0" indent="-304800" algn="l" defTabSz="914400" rtl="0" eaLnBrk="1" fontAlgn="auto" latinLnBrk="0" hangingPunct="1">
              <a:lnSpc>
                <a:spcPct val="115000"/>
              </a:lnSpc>
              <a:spcBef>
                <a:spcPts val="0"/>
              </a:spcBef>
              <a:spcAft>
                <a:spcPts val="0"/>
              </a:spcAft>
              <a:buClr>
                <a:srgbClr val="595959"/>
              </a:buClr>
              <a:buSzPts val="1200"/>
              <a:buFont typeface="Arial"/>
              <a:buChar char="●"/>
              <a:tabLst/>
              <a:defRPr/>
            </a:pPr>
            <a:r>
              <a:rPr lang="en-US" sz="1200" dirty="0">
                <a:solidFill>
                  <a:srgbClr val="595959"/>
                </a:solidFill>
              </a:rPr>
              <a:t>Recommend most popular items within user’s postal-code (region)</a:t>
            </a:r>
          </a:p>
          <a:p>
            <a:pPr marL="457200" marR="0" lvl="0" indent="-304800" algn="l" defTabSz="914400" rtl="0" eaLnBrk="1" fontAlgn="auto" latinLnBrk="0" hangingPunct="1">
              <a:lnSpc>
                <a:spcPct val="115000"/>
              </a:lnSpc>
              <a:spcBef>
                <a:spcPts val="0"/>
              </a:spcBef>
              <a:spcAft>
                <a:spcPts val="0"/>
              </a:spcAft>
              <a:buClr>
                <a:srgbClr val="595959"/>
              </a:buClr>
              <a:buSzPts val="1200"/>
              <a:buFont typeface="Arial"/>
              <a:buChar char="●"/>
              <a:tabLst/>
              <a:defRPr/>
            </a:pPr>
            <a:endParaRPr lang="en-US" sz="1200" dirty="0">
              <a:solidFill>
                <a:srgbClr val="595959"/>
              </a:solidFill>
            </a:endParaRPr>
          </a:p>
          <a:p>
            <a:pPr marL="457200" marR="0" lvl="0" indent="-304800" algn="l" defTabSz="914400" rtl="0" eaLnBrk="1" fontAlgn="auto" latinLnBrk="0" hangingPunct="1">
              <a:lnSpc>
                <a:spcPct val="115000"/>
              </a:lnSpc>
              <a:spcBef>
                <a:spcPts val="0"/>
              </a:spcBef>
              <a:spcAft>
                <a:spcPts val="0"/>
              </a:spcAft>
              <a:buClr>
                <a:srgbClr val="595959"/>
              </a:buClr>
              <a:buSzPts val="1200"/>
              <a:buFont typeface="Arial"/>
              <a:buChar char="●"/>
              <a:tabLst/>
              <a:defRPr/>
            </a:pPr>
            <a:r>
              <a:rPr kumimoji="0" lang="en-US" sz="1200" b="0" i="0" u="none" strike="noStrike" kern="0" cap="none" spc="0" normalizeH="0" baseline="0" noProof="0" dirty="0">
                <a:ln>
                  <a:noFill/>
                </a:ln>
                <a:solidFill>
                  <a:srgbClr val="595959"/>
                </a:solidFill>
                <a:effectLst/>
                <a:uLnTx/>
                <a:uFillTx/>
                <a:latin typeface="Arial"/>
                <a:cs typeface="Arial"/>
                <a:sym typeface="Arial"/>
              </a:rPr>
              <a:t>Recommend most popular items with user’s age group</a:t>
            </a:r>
          </a:p>
          <a:p>
            <a:pPr marL="114300" indent="0">
              <a:buNone/>
            </a:pPr>
            <a:endParaRPr lang="en-US" sz="1200" dirty="0"/>
          </a:p>
          <a:p>
            <a:pPr marL="457200" marR="0" lvl="0" indent="-304800" algn="l" defTabSz="914400" rtl="0" eaLnBrk="1" fontAlgn="auto" latinLnBrk="0" hangingPunct="1">
              <a:lnSpc>
                <a:spcPct val="115000"/>
              </a:lnSpc>
              <a:spcBef>
                <a:spcPts val="0"/>
              </a:spcBef>
              <a:spcAft>
                <a:spcPts val="0"/>
              </a:spcAft>
              <a:buClr>
                <a:srgbClr val="595959"/>
              </a:buClr>
              <a:buSzPts val="1200"/>
              <a:buFont typeface="Arial"/>
              <a:buChar char="●"/>
              <a:tabLst/>
              <a:defRPr/>
            </a:pPr>
            <a:endParaRPr kumimoji="0" lang="en-US" sz="1200" b="0" i="0" u="none" strike="noStrike" kern="0" cap="none" spc="0" normalizeH="0" baseline="0" noProof="0" dirty="0">
              <a:ln>
                <a:noFill/>
              </a:ln>
              <a:solidFill>
                <a:srgbClr val="595959"/>
              </a:solidFill>
              <a:effectLst/>
              <a:uLnTx/>
              <a:uFillTx/>
              <a:latin typeface="Arial"/>
              <a:cs typeface="Arial"/>
              <a:sym typeface="Arial"/>
            </a:endParaRPr>
          </a:p>
          <a:p>
            <a:endParaRPr lang="en-US" sz="1400" dirty="0"/>
          </a:p>
        </p:txBody>
      </p:sp>
      <p:sp>
        <p:nvSpPr>
          <p:cNvPr id="4" name="Google Shape;407;p47">
            <a:extLst>
              <a:ext uri="{FF2B5EF4-FFF2-40B4-BE49-F238E27FC236}">
                <a16:creationId xmlns:a16="http://schemas.microsoft.com/office/drawing/2014/main" id="{3804E3CE-7A4A-FBF6-D868-51ADD1011A50}"/>
              </a:ext>
            </a:extLst>
          </p:cNvPr>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5" name="Google Shape;408;p47">
            <a:extLst>
              <a:ext uri="{FF2B5EF4-FFF2-40B4-BE49-F238E27FC236}">
                <a16:creationId xmlns:a16="http://schemas.microsoft.com/office/drawing/2014/main" id="{9E89FAE4-9E48-086A-D71B-50D737AB542F}"/>
              </a:ext>
            </a:extLst>
          </p:cNvPr>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6" name="Google Shape;409;p47">
            <a:extLst>
              <a:ext uri="{FF2B5EF4-FFF2-40B4-BE49-F238E27FC236}">
                <a16:creationId xmlns:a16="http://schemas.microsoft.com/office/drawing/2014/main" id="{F0432250-3F91-5214-A5EA-28FC615D6F7E}"/>
              </a:ext>
            </a:extLst>
          </p:cNvPr>
          <p:cNvSpPr/>
          <p:nvPr/>
        </p:nvSpPr>
        <p:spPr>
          <a:xfrm>
            <a:off x="4572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7" name="Google Shape;410;p47">
            <a:extLst>
              <a:ext uri="{FF2B5EF4-FFF2-40B4-BE49-F238E27FC236}">
                <a16:creationId xmlns:a16="http://schemas.microsoft.com/office/drawing/2014/main" id="{768FDD17-CC46-C614-D01C-4BDA2B8FC0DB}"/>
              </a:ext>
            </a:extLst>
          </p:cNvPr>
          <p:cNvSpPr/>
          <p:nvPr/>
        </p:nvSpPr>
        <p:spPr>
          <a:xfrm>
            <a:off x="6858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pic>
        <p:nvPicPr>
          <p:cNvPr id="8" name="Picture 7">
            <a:extLst>
              <a:ext uri="{FF2B5EF4-FFF2-40B4-BE49-F238E27FC236}">
                <a16:creationId xmlns:a16="http://schemas.microsoft.com/office/drawing/2014/main" id="{5825B522-37BF-2135-CF3C-4F5A82547365}"/>
              </a:ext>
            </a:extLst>
          </p:cNvPr>
          <p:cNvPicPr>
            <a:picLocks noChangeAspect="1"/>
          </p:cNvPicPr>
          <p:nvPr/>
        </p:nvPicPr>
        <p:blipFill>
          <a:blip r:embed="rId2"/>
          <a:stretch>
            <a:fillRect/>
          </a:stretch>
        </p:blipFill>
        <p:spPr>
          <a:xfrm>
            <a:off x="311700" y="1820543"/>
            <a:ext cx="4600492" cy="1502413"/>
          </a:xfrm>
          <a:prstGeom prst="rect">
            <a:avLst/>
          </a:prstGeom>
        </p:spPr>
      </p:pic>
    </p:spTree>
    <p:extLst>
      <p:ext uri="{BB962C8B-B14F-4D97-AF65-F5344CB8AC3E}">
        <p14:creationId xmlns:p14="http://schemas.microsoft.com/office/powerpoint/2010/main" val="2398128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a:t>Reflection</a:t>
            </a:r>
            <a:endParaRPr/>
          </a:p>
        </p:txBody>
      </p:sp>
      <p:sp>
        <p:nvSpPr>
          <p:cNvPr id="416" name="Google Shape;416;p48"/>
          <p:cNvSpPr txBox="1">
            <a:spLocks noGrp="1"/>
          </p:cNvSpPr>
          <p:nvPr>
            <p:ph type="body" idx="1"/>
          </p:nvPr>
        </p:nvSpPr>
        <p:spPr>
          <a:xfrm>
            <a:off x="311700" y="1152475"/>
            <a:ext cx="8520600" cy="3946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zh-CN" sz="1200"/>
              <a:t>What we did well</a:t>
            </a:r>
            <a:endParaRPr sz="1200"/>
          </a:p>
          <a:p>
            <a:pPr marL="457200" lvl="0" indent="-304800" algn="l" rtl="0">
              <a:spcBef>
                <a:spcPts val="1200"/>
              </a:spcBef>
              <a:spcAft>
                <a:spcPts val="0"/>
              </a:spcAft>
              <a:buSzPts val="1200"/>
              <a:buChar char="●"/>
            </a:pPr>
            <a:r>
              <a:rPr lang="zh-CN" sz="1200"/>
              <a:t>Developed lots of methods and an aggregated system</a:t>
            </a:r>
            <a:br>
              <a:rPr lang="zh-CN" sz="1200"/>
            </a:br>
            <a:endParaRPr sz="1200"/>
          </a:p>
          <a:p>
            <a:pPr marL="457200" lvl="0" indent="-304800" algn="l" rtl="0">
              <a:spcBef>
                <a:spcPts val="0"/>
              </a:spcBef>
              <a:spcAft>
                <a:spcPts val="0"/>
              </a:spcAft>
              <a:buSzPts val="1200"/>
              <a:buChar char="●"/>
            </a:pPr>
            <a:r>
              <a:rPr lang="zh-CN" sz="1200"/>
              <a:t>Reasonable comparison between each methods, and overall demonstrate a good performance</a:t>
            </a:r>
            <a:br>
              <a:rPr lang="zh-CN" sz="1200"/>
            </a:br>
            <a:endParaRPr sz="1200"/>
          </a:p>
          <a:p>
            <a:pPr marL="457200" lvl="0" indent="-304800" algn="l" rtl="0">
              <a:spcBef>
                <a:spcPts val="0"/>
              </a:spcBef>
              <a:spcAft>
                <a:spcPts val="0"/>
              </a:spcAft>
              <a:buSzPts val="1200"/>
              <a:buChar char="●"/>
            </a:pPr>
            <a:r>
              <a:rPr lang="zh-CN" sz="1200"/>
              <a:t>Good team work, modularized developments allows different parts can be developed in parallel with different people</a:t>
            </a:r>
            <a:endParaRPr sz="1200"/>
          </a:p>
          <a:p>
            <a:pPr marL="0" lvl="0" indent="0" algn="l" rtl="0">
              <a:spcBef>
                <a:spcPts val="1200"/>
              </a:spcBef>
              <a:spcAft>
                <a:spcPts val="0"/>
              </a:spcAft>
              <a:buNone/>
            </a:pPr>
            <a:r>
              <a:rPr lang="zh-CN" sz="1200"/>
              <a:t>What we did bad</a:t>
            </a:r>
            <a:endParaRPr sz="1200"/>
          </a:p>
          <a:p>
            <a:pPr marL="457200" lvl="0" indent="-304800" algn="l" rtl="0">
              <a:spcBef>
                <a:spcPts val="1200"/>
              </a:spcBef>
              <a:spcAft>
                <a:spcPts val="0"/>
              </a:spcAft>
              <a:buSzPts val="1200"/>
              <a:buChar char="●"/>
            </a:pPr>
            <a:r>
              <a:rPr lang="zh-CN" sz="1200"/>
              <a:t>Spent too much effort on exploring complex deep learning models in the early stage (wide &amp; deep, transformers for sequential recommendation etc.), which did not found helpful</a:t>
            </a:r>
            <a:br>
              <a:rPr lang="zh-CN" sz="1200"/>
            </a:br>
            <a:endParaRPr sz="1200"/>
          </a:p>
          <a:p>
            <a:pPr marL="457200" lvl="0" indent="-304800" algn="l" rtl="0">
              <a:spcBef>
                <a:spcPts val="0"/>
              </a:spcBef>
              <a:spcAft>
                <a:spcPts val="0"/>
              </a:spcAft>
              <a:buSzPts val="1200"/>
              <a:buChar char="●"/>
            </a:pPr>
            <a:r>
              <a:rPr lang="zh-CN" sz="1200"/>
              <a:t>Time management issues. Should do quick validation for various methods in early stage instead of focus on system engineering. Some methods do not work as expected</a:t>
            </a:r>
            <a:br>
              <a:rPr lang="zh-CN" sz="1200"/>
            </a:br>
            <a:endParaRPr sz="1200"/>
          </a:p>
          <a:p>
            <a:pPr marL="457200" lvl="0" indent="-304800" algn="l" rtl="0">
              <a:spcBef>
                <a:spcPts val="0"/>
              </a:spcBef>
              <a:spcAft>
                <a:spcPts val="0"/>
              </a:spcAft>
              <a:buSzPts val="1200"/>
              <a:buChar char="●"/>
            </a:pPr>
            <a:r>
              <a:rPr lang="zh-CN" sz="1200"/>
              <a:t>Evaluation is still in progress, there are much more hyper-parameters tuning and ablation studies to do.</a:t>
            </a:r>
            <a:br>
              <a:rPr lang="zh-CN" sz="1200"/>
            </a:br>
            <a:endParaRPr sz="1200"/>
          </a:p>
          <a:p>
            <a:pPr marL="457200" lvl="0" indent="-304800" algn="l" rtl="0">
              <a:spcBef>
                <a:spcPts val="0"/>
              </a:spcBef>
              <a:spcAft>
                <a:spcPts val="0"/>
              </a:spcAft>
              <a:buSzPts val="1200"/>
              <a:buChar char="●"/>
            </a:pPr>
            <a:r>
              <a:rPr lang="zh-CN" sz="1200"/>
              <a:t>Evaluation is focusing on precision / recall / MAP, which may not be that important in real world</a:t>
            </a:r>
            <a:br>
              <a:rPr lang="zh-CN" sz="1200"/>
            </a:br>
            <a:endParaRPr sz="1200"/>
          </a:p>
          <a:p>
            <a:pPr marL="457200" lvl="0" indent="-304800" algn="l" rtl="0">
              <a:spcBef>
                <a:spcPts val="0"/>
              </a:spcBef>
              <a:spcAft>
                <a:spcPts val="0"/>
              </a:spcAft>
              <a:buSzPts val="1200"/>
              <a:buChar char="●"/>
            </a:pPr>
            <a:r>
              <a:rPr lang="zh-CN" sz="1200"/>
              <a:t>Real people survey is still in progress due to the time limit</a:t>
            </a:r>
            <a:endParaRPr sz="1200"/>
          </a:p>
        </p:txBody>
      </p:sp>
      <p:sp>
        <p:nvSpPr>
          <p:cNvPr id="417" name="Google Shape;417;p48"/>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Problems</a:t>
            </a:r>
            <a:endParaRPr/>
          </a:p>
        </p:txBody>
      </p:sp>
      <p:sp>
        <p:nvSpPr>
          <p:cNvPr id="418" name="Google Shape;418;p48"/>
          <p:cNvSpPr/>
          <p:nvPr/>
        </p:nvSpPr>
        <p:spPr>
          <a:xfrm>
            <a:off x="2286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419" name="Google Shape;419;p48"/>
          <p:cNvSpPr/>
          <p:nvPr/>
        </p:nvSpPr>
        <p:spPr>
          <a:xfrm>
            <a:off x="4572000" y="0"/>
            <a:ext cx="2286000" cy="327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420" name="Google Shape;420;p48"/>
          <p:cNvSpPr/>
          <p:nvPr/>
        </p:nvSpPr>
        <p:spPr>
          <a:xfrm>
            <a:off x="6858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9"/>
          <p:cNvSpPr txBox="1">
            <a:spLocks noGrp="1"/>
          </p:cNvSpPr>
          <p:nvPr>
            <p:ph type="title"/>
          </p:nvPr>
        </p:nvSpPr>
        <p:spPr>
          <a:xfrm>
            <a:off x="3942900" y="2285400"/>
            <a:ext cx="1258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Our system</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a:t>Any feedback:</a:t>
            </a:r>
            <a:endParaRPr/>
          </a:p>
          <a:p>
            <a:pPr marL="457200" lvl="0" indent="0" algn="l" rtl="0">
              <a:spcBef>
                <a:spcPts val="1200"/>
              </a:spcBef>
              <a:spcAft>
                <a:spcPts val="0"/>
              </a:spcAft>
              <a:buNone/>
            </a:pPr>
            <a:r>
              <a:rPr lang="zh-CN"/>
              <a:t>User feedback: How they like the recommendation (Too subjective?)</a:t>
            </a:r>
            <a:br>
              <a:rPr lang="zh-CN"/>
            </a:br>
            <a:r>
              <a:rPr lang="zh-CN"/>
              <a:t>Actual trading volume </a:t>
            </a:r>
            <a:endParaRPr/>
          </a:p>
          <a:p>
            <a:pPr marL="457200" lvl="0" indent="0" algn="l" rtl="0">
              <a:spcBef>
                <a:spcPts val="1200"/>
              </a:spcBef>
              <a:spcAft>
                <a:spcPts val="0"/>
              </a:spcAft>
              <a:buNone/>
            </a:pPr>
            <a:r>
              <a:rPr lang="zh-CN"/>
              <a:t>Updating models based on user purchase history.</a:t>
            </a:r>
            <a:endParaRPr/>
          </a:p>
          <a:p>
            <a:pPr marL="0" lvl="0" indent="0" algn="l" rtl="0">
              <a:spcBef>
                <a:spcPts val="1200"/>
              </a:spcBef>
              <a:spcAft>
                <a:spcPts val="0"/>
              </a:spcAft>
              <a:buNone/>
            </a:pPr>
            <a:r>
              <a:rPr lang="zh-CN"/>
              <a:t>Self-identify:</a:t>
            </a:r>
            <a:endParaRPr/>
          </a:p>
          <a:p>
            <a:pPr marL="0" lvl="0" indent="457200" algn="l" rtl="0">
              <a:spcBef>
                <a:spcPts val="1200"/>
              </a:spcBef>
              <a:spcAft>
                <a:spcPts val="0"/>
              </a:spcAft>
              <a:buNone/>
            </a:pPr>
            <a:r>
              <a:rPr lang="zh-CN"/>
              <a:t>Our recommendation system will solve the user purchase prediction problem		and rank the most likeable products for sale.</a:t>
            </a:r>
            <a:endParaRPr/>
          </a:p>
          <a:p>
            <a:pPr marL="0" lvl="0" indent="0" algn="l" rtl="0">
              <a:spcBef>
                <a:spcPts val="1200"/>
              </a:spcBef>
              <a:spcAft>
                <a:spcPts val="1200"/>
              </a:spcAft>
              <a:buNone/>
            </a:pPr>
            <a:endParaRPr/>
          </a:p>
        </p:txBody>
      </p:sp>
      <p:sp>
        <p:nvSpPr>
          <p:cNvPr id="78" name="Google Shape;78;p16"/>
          <p:cNvSpPr/>
          <p:nvPr/>
        </p:nvSpPr>
        <p:spPr>
          <a:xfrm>
            <a:off x="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CN">
                <a:solidFill>
                  <a:schemeClr val="dk1"/>
                </a:solidFill>
              </a:rPr>
              <a:t>Background</a:t>
            </a:r>
            <a:endParaRPr/>
          </a:p>
        </p:txBody>
      </p:sp>
      <p:sp>
        <p:nvSpPr>
          <p:cNvPr id="79" name="Google Shape;79;p16"/>
          <p:cNvSpPr/>
          <p:nvPr/>
        </p:nvSpPr>
        <p:spPr>
          <a:xfrm>
            <a:off x="2286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80" name="Google Shape;80;p16"/>
          <p:cNvSpPr/>
          <p:nvPr/>
        </p:nvSpPr>
        <p:spPr>
          <a:xfrm>
            <a:off x="4572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81" name="Google Shape;81;p16"/>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CN"/>
              <a:t>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Dataset</a:t>
            </a:r>
            <a:endParaRPr/>
          </a:p>
        </p:txBody>
      </p:sp>
      <p:pic>
        <p:nvPicPr>
          <p:cNvPr id="101" name="Google Shape;101;p19"/>
          <p:cNvPicPr preferRelativeResize="0"/>
          <p:nvPr/>
        </p:nvPicPr>
        <p:blipFill>
          <a:blip r:embed="rId3">
            <a:alphaModFix/>
          </a:blip>
          <a:stretch>
            <a:fillRect/>
          </a:stretch>
        </p:blipFill>
        <p:spPr>
          <a:xfrm>
            <a:off x="438537" y="1408525"/>
            <a:ext cx="8266926" cy="3188525"/>
          </a:xfrm>
          <a:prstGeom prst="rect">
            <a:avLst/>
          </a:prstGeom>
          <a:noFill/>
          <a:ln>
            <a:noFill/>
          </a:ln>
        </p:spPr>
      </p:pic>
      <p:sp>
        <p:nvSpPr>
          <p:cNvPr id="102" name="Google Shape;102;p19"/>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CN">
                <a:solidFill>
                  <a:schemeClr val="dk1"/>
                </a:solidFill>
              </a:rPr>
              <a:t>Background</a:t>
            </a:r>
            <a:endParaRPr/>
          </a:p>
        </p:txBody>
      </p:sp>
      <p:sp>
        <p:nvSpPr>
          <p:cNvPr id="103" name="Google Shape;103;p19"/>
          <p:cNvSpPr/>
          <p:nvPr/>
        </p:nvSpPr>
        <p:spPr>
          <a:xfrm>
            <a:off x="2286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104" name="Google Shape;104;p19"/>
          <p:cNvSpPr/>
          <p:nvPr/>
        </p:nvSpPr>
        <p:spPr>
          <a:xfrm>
            <a:off x="4572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105" name="Google Shape;105;p19"/>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EDA: Item Attributes</a:t>
            </a:r>
            <a:endParaRPr/>
          </a:p>
        </p:txBody>
      </p:sp>
      <p:sp>
        <p:nvSpPr>
          <p:cNvPr id="111" name="Google Shape;111;p20"/>
          <p:cNvSpPr txBox="1">
            <a:spLocks noGrp="1"/>
          </p:cNvSpPr>
          <p:nvPr>
            <p:ph type="body" idx="1"/>
          </p:nvPr>
        </p:nvSpPr>
        <p:spPr>
          <a:xfrm>
            <a:off x="5715100" y="1152475"/>
            <a:ext cx="336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1200"/>
              <a:t>Weakness</a:t>
            </a:r>
            <a:endParaRPr sz="1200"/>
          </a:p>
          <a:p>
            <a:pPr marL="457200" lvl="0" indent="-304800" algn="l" rtl="0">
              <a:spcBef>
                <a:spcPts val="1200"/>
              </a:spcBef>
              <a:spcAft>
                <a:spcPts val="0"/>
              </a:spcAft>
              <a:buSzPts val="1200"/>
              <a:buChar char="●"/>
            </a:pPr>
            <a:r>
              <a:rPr lang="zh-CN" sz="1200"/>
              <a:t>Too many items for recommendations</a:t>
            </a:r>
            <a:endParaRPr sz="1200"/>
          </a:p>
          <a:p>
            <a:pPr marL="0" lvl="0" indent="0" algn="l" rtl="0">
              <a:spcBef>
                <a:spcPts val="1200"/>
              </a:spcBef>
              <a:spcAft>
                <a:spcPts val="0"/>
              </a:spcAft>
              <a:buNone/>
            </a:pPr>
            <a:r>
              <a:rPr lang="zh-CN" sz="1200"/>
              <a:t>Strength</a:t>
            </a:r>
            <a:endParaRPr sz="1200"/>
          </a:p>
          <a:p>
            <a:pPr marL="457200" lvl="0" indent="-304800" algn="l" rtl="0">
              <a:spcBef>
                <a:spcPts val="1200"/>
              </a:spcBef>
              <a:spcAft>
                <a:spcPts val="0"/>
              </a:spcAft>
              <a:buSzPts val="1200"/>
              <a:buChar char="●"/>
            </a:pPr>
            <a:r>
              <a:rPr lang="zh-CN" sz="1200"/>
              <a:t>Item has rich attributes</a:t>
            </a:r>
            <a:br>
              <a:rPr lang="zh-CN" sz="1200"/>
            </a:br>
            <a:endParaRPr sz="1200"/>
          </a:p>
          <a:p>
            <a:pPr marL="457200" lvl="0" indent="-304800" algn="l" rtl="0">
              <a:spcBef>
                <a:spcPts val="0"/>
              </a:spcBef>
              <a:spcAft>
                <a:spcPts val="0"/>
              </a:spcAft>
              <a:buSzPts val="1200"/>
              <a:buChar char="●"/>
            </a:pPr>
            <a:r>
              <a:rPr lang="zh-CN" sz="1200"/>
              <a:t>Distinctive item attributes can be used for filtering. E.g. get products with product code in purchase history</a:t>
            </a:r>
            <a:endParaRPr sz="1200"/>
          </a:p>
        </p:txBody>
      </p:sp>
      <p:sp>
        <p:nvSpPr>
          <p:cNvPr id="112" name="Google Shape;112;p20"/>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CN">
                <a:solidFill>
                  <a:schemeClr val="dk1"/>
                </a:solidFill>
              </a:rPr>
              <a:t>Background</a:t>
            </a:r>
            <a:endParaRPr/>
          </a:p>
        </p:txBody>
      </p:sp>
      <p:sp>
        <p:nvSpPr>
          <p:cNvPr id="113" name="Google Shape;113;p20"/>
          <p:cNvSpPr/>
          <p:nvPr/>
        </p:nvSpPr>
        <p:spPr>
          <a:xfrm>
            <a:off x="2286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114" name="Google Shape;114;p20"/>
          <p:cNvSpPr/>
          <p:nvPr/>
        </p:nvSpPr>
        <p:spPr>
          <a:xfrm>
            <a:off x="4572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115" name="Google Shape;115;p20"/>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pic>
        <p:nvPicPr>
          <p:cNvPr id="116" name="Google Shape;116;p20"/>
          <p:cNvPicPr preferRelativeResize="0"/>
          <p:nvPr/>
        </p:nvPicPr>
        <p:blipFill>
          <a:blip r:embed="rId3">
            <a:alphaModFix/>
          </a:blip>
          <a:stretch>
            <a:fillRect/>
          </a:stretch>
        </p:blipFill>
        <p:spPr>
          <a:xfrm>
            <a:off x="138450" y="1640775"/>
            <a:ext cx="5296701" cy="231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EDA: Item images / texts</a:t>
            </a:r>
            <a:endParaRPr/>
          </a:p>
        </p:txBody>
      </p:sp>
      <p:sp>
        <p:nvSpPr>
          <p:cNvPr id="122" name="Google Shape;122;p21"/>
          <p:cNvSpPr txBox="1">
            <a:spLocks noGrp="1"/>
          </p:cNvSpPr>
          <p:nvPr>
            <p:ph type="body" idx="1"/>
          </p:nvPr>
        </p:nvSpPr>
        <p:spPr>
          <a:xfrm>
            <a:off x="5399800" y="1152475"/>
            <a:ext cx="3432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zh-CN" sz="1200"/>
              <a:t>Weakness</a:t>
            </a:r>
            <a:endParaRPr sz="1200"/>
          </a:p>
          <a:p>
            <a:pPr marL="457200" lvl="0" indent="-304800" algn="l" rtl="0">
              <a:spcBef>
                <a:spcPts val="1200"/>
              </a:spcBef>
              <a:spcAft>
                <a:spcPts val="0"/>
              </a:spcAft>
              <a:buSzPts val="1200"/>
              <a:buChar char="●"/>
            </a:pPr>
            <a:r>
              <a:rPr lang="zh-CN" sz="1200"/>
              <a:t>Images introduce heavy computational cost</a:t>
            </a:r>
            <a:endParaRPr sz="1200"/>
          </a:p>
          <a:p>
            <a:pPr marL="0" lvl="0" indent="0" algn="l" rtl="0">
              <a:spcBef>
                <a:spcPts val="1200"/>
              </a:spcBef>
              <a:spcAft>
                <a:spcPts val="0"/>
              </a:spcAft>
              <a:buClr>
                <a:schemeClr val="dk1"/>
              </a:buClr>
              <a:buSzPts val="1100"/>
              <a:buFont typeface="Arial"/>
              <a:buNone/>
            </a:pPr>
            <a:r>
              <a:rPr lang="zh-CN" sz="1200"/>
              <a:t>Strength</a:t>
            </a:r>
            <a:endParaRPr sz="1200"/>
          </a:p>
          <a:p>
            <a:pPr marL="457200" lvl="0" indent="-304800" algn="l" rtl="0">
              <a:spcBef>
                <a:spcPts val="1200"/>
              </a:spcBef>
              <a:spcAft>
                <a:spcPts val="0"/>
              </a:spcAft>
              <a:buSzPts val="1200"/>
              <a:buChar char="●"/>
            </a:pPr>
            <a:r>
              <a:rPr lang="zh-CN" sz="1200"/>
              <a:t>Image and text description provides rich information for content-based methods</a:t>
            </a:r>
            <a:br>
              <a:rPr lang="zh-CN" sz="1200"/>
            </a:br>
            <a:endParaRPr/>
          </a:p>
        </p:txBody>
      </p:sp>
      <p:sp>
        <p:nvSpPr>
          <p:cNvPr id="123" name="Google Shape;123;p21"/>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CN">
                <a:solidFill>
                  <a:schemeClr val="dk1"/>
                </a:solidFill>
              </a:rPr>
              <a:t>Background</a:t>
            </a:r>
            <a:endParaRPr/>
          </a:p>
        </p:txBody>
      </p:sp>
      <p:sp>
        <p:nvSpPr>
          <p:cNvPr id="124" name="Google Shape;124;p21"/>
          <p:cNvSpPr/>
          <p:nvPr/>
        </p:nvSpPr>
        <p:spPr>
          <a:xfrm>
            <a:off x="2286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125" name="Google Shape;125;p21"/>
          <p:cNvSpPr/>
          <p:nvPr/>
        </p:nvSpPr>
        <p:spPr>
          <a:xfrm>
            <a:off x="4572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126" name="Google Shape;126;p21"/>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pic>
        <p:nvPicPr>
          <p:cNvPr id="127" name="Google Shape;127;p21"/>
          <p:cNvPicPr preferRelativeResize="0"/>
          <p:nvPr/>
        </p:nvPicPr>
        <p:blipFill>
          <a:blip r:embed="rId3">
            <a:alphaModFix/>
          </a:blip>
          <a:stretch>
            <a:fillRect/>
          </a:stretch>
        </p:blipFill>
        <p:spPr>
          <a:xfrm>
            <a:off x="147300" y="1543300"/>
            <a:ext cx="5040400" cy="193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EDA: User Purchase Distribution</a:t>
            </a:r>
            <a:endParaRPr/>
          </a:p>
        </p:txBody>
      </p:sp>
      <p:sp>
        <p:nvSpPr>
          <p:cNvPr id="133" name="Google Shape;133;p22"/>
          <p:cNvSpPr txBox="1">
            <a:spLocks noGrp="1"/>
          </p:cNvSpPr>
          <p:nvPr>
            <p:ph type="body" idx="1"/>
          </p:nvPr>
        </p:nvSpPr>
        <p:spPr>
          <a:xfrm>
            <a:off x="4572000" y="1135750"/>
            <a:ext cx="4451400" cy="390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1200"/>
              <a:t>30% of customers purchased 4 or fewer articles</a:t>
            </a:r>
            <a:br>
              <a:rPr lang="zh-CN" sz="1200"/>
            </a:br>
            <a:r>
              <a:rPr lang="zh-CN" sz="1200"/>
              <a:t>50% of customers purchased 9 or fewer articles. </a:t>
            </a:r>
            <a:br>
              <a:rPr lang="zh-CN" sz="1200"/>
            </a:br>
            <a:r>
              <a:rPr lang="zh-CN" sz="1200"/>
              <a:t>70% of customers purchased 21 or fewer articles</a:t>
            </a:r>
            <a:br>
              <a:rPr lang="zh-CN" sz="1200"/>
            </a:br>
            <a:r>
              <a:rPr lang="zh-CN" sz="1200"/>
              <a:t>90% of customers purchased 60 or fewer articles</a:t>
            </a:r>
            <a:endParaRPr sz="1200"/>
          </a:p>
          <a:p>
            <a:pPr marL="0" lvl="0" indent="0" algn="l" rtl="0">
              <a:spcBef>
                <a:spcPts val="1200"/>
              </a:spcBef>
              <a:spcAft>
                <a:spcPts val="0"/>
              </a:spcAft>
              <a:buNone/>
            </a:pPr>
            <a:r>
              <a:rPr lang="zh-CN" sz="1200"/>
              <a:t>Weakness</a:t>
            </a:r>
            <a:endParaRPr sz="1200"/>
          </a:p>
          <a:p>
            <a:pPr marL="457200" lvl="0" indent="-304800" algn="l" rtl="0">
              <a:spcBef>
                <a:spcPts val="1200"/>
              </a:spcBef>
              <a:spcAft>
                <a:spcPts val="0"/>
              </a:spcAft>
              <a:buSzPts val="1200"/>
              <a:buChar char="●"/>
            </a:pPr>
            <a:r>
              <a:rPr lang="zh-CN" sz="1200"/>
              <a:t>Hard to make recommendation for user with less purchase</a:t>
            </a:r>
            <a:br>
              <a:rPr lang="zh-CN" sz="1200"/>
            </a:br>
            <a:endParaRPr sz="1200"/>
          </a:p>
          <a:p>
            <a:pPr marL="457200" lvl="0" indent="-304800" algn="l" rtl="0">
              <a:spcBef>
                <a:spcPts val="0"/>
              </a:spcBef>
              <a:spcAft>
                <a:spcPts val="0"/>
              </a:spcAft>
              <a:buSzPts val="1200"/>
              <a:buChar char="●"/>
            </a:pPr>
            <a:r>
              <a:rPr lang="zh-CN" sz="1200"/>
              <a:t>Popularity of items can be dominant by a small group of users</a:t>
            </a:r>
            <a:endParaRPr sz="1200"/>
          </a:p>
          <a:p>
            <a:pPr marL="0" lvl="0" indent="0" algn="l" rtl="0">
              <a:spcBef>
                <a:spcPts val="1200"/>
              </a:spcBef>
              <a:spcAft>
                <a:spcPts val="0"/>
              </a:spcAft>
              <a:buNone/>
            </a:pPr>
            <a:r>
              <a:rPr lang="zh-CN" sz="1200"/>
              <a:t>Strength</a:t>
            </a:r>
            <a:endParaRPr sz="1200"/>
          </a:p>
          <a:p>
            <a:pPr marL="457200" lvl="0" indent="-304800" algn="l" rtl="0">
              <a:spcBef>
                <a:spcPts val="1200"/>
              </a:spcBef>
              <a:spcAft>
                <a:spcPts val="0"/>
              </a:spcAft>
              <a:buSzPts val="1200"/>
              <a:buChar char="●"/>
            </a:pPr>
            <a:r>
              <a:rPr lang="zh-CN" sz="1200"/>
              <a:t>Diversity in user purchase counts provide us chance to build robust model</a:t>
            </a:r>
            <a:endParaRPr sz="1200"/>
          </a:p>
        </p:txBody>
      </p:sp>
      <p:sp>
        <p:nvSpPr>
          <p:cNvPr id="134" name="Google Shape;134;p22"/>
          <p:cNvSpPr/>
          <p:nvPr/>
        </p:nvSpPr>
        <p:spPr>
          <a:xfrm>
            <a:off x="0" y="0"/>
            <a:ext cx="2286000" cy="32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CN">
                <a:solidFill>
                  <a:schemeClr val="dk1"/>
                </a:solidFill>
              </a:rPr>
              <a:t>Background</a:t>
            </a:r>
            <a:endParaRPr/>
          </a:p>
        </p:txBody>
      </p:sp>
      <p:sp>
        <p:nvSpPr>
          <p:cNvPr id="135" name="Google Shape;135;p22"/>
          <p:cNvSpPr/>
          <p:nvPr/>
        </p:nvSpPr>
        <p:spPr>
          <a:xfrm>
            <a:off x="2286000" y="0"/>
            <a:ext cx="2286000" cy="327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Dataset</a:t>
            </a:r>
            <a:endParaRPr/>
          </a:p>
        </p:txBody>
      </p:sp>
      <p:sp>
        <p:nvSpPr>
          <p:cNvPr id="136" name="Google Shape;136;p22"/>
          <p:cNvSpPr/>
          <p:nvPr/>
        </p:nvSpPr>
        <p:spPr>
          <a:xfrm>
            <a:off x="4572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dk1"/>
                </a:solidFill>
              </a:rPr>
              <a:t>Methods</a:t>
            </a:r>
            <a:endParaRPr/>
          </a:p>
        </p:txBody>
      </p:sp>
      <p:sp>
        <p:nvSpPr>
          <p:cNvPr id="137" name="Google Shape;137;p22"/>
          <p:cNvSpPr/>
          <p:nvPr/>
        </p:nvSpPr>
        <p:spPr>
          <a:xfrm>
            <a:off x="6858000" y="0"/>
            <a:ext cx="2286000" cy="327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t>Evaluation</a:t>
            </a:r>
            <a:endParaRPr/>
          </a:p>
        </p:txBody>
      </p:sp>
      <p:pic>
        <p:nvPicPr>
          <p:cNvPr id="138" name="Google Shape;138;p22"/>
          <p:cNvPicPr preferRelativeResize="0"/>
          <p:nvPr/>
        </p:nvPicPr>
        <p:blipFill>
          <a:blip r:embed="rId3">
            <a:alphaModFix/>
          </a:blip>
          <a:stretch>
            <a:fillRect/>
          </a:stretch>
        </p:blipFill>
        <p:spPr>
          <a:xfrm>
            <a:off x="143550" y="1267275"/>
            <a:ext cx="4428452" cy="275376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1844</Words>
  <Application>Microsoft Macintosh PowerPoint</Application>
  <PresentationFormat>On-screen Show (16:9)</PresentationFormat>
  <Paragraphs>294</Paragraphs>
  <Slides>36</Slides>
  <Notes>33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36</vt:i4>
      </vt:variant>
    </vt:vector>
  </HeadingPairs>
  <TitlesOfParts>
    <vt:vector size="38" baseType="lpstr">
      <vt:lpstr>Arial</vt:lpstr>
      <vt:lpstr>Simple Light</vt:lpstr>
      <vt:lpstr>H&amp;M fashion recommendation</vt:lpstr>
      <vt:lpstr>Background</vt:lpstr>
      <vt:lpstr>Background</vt:lpstr>
      <vt:lpstr>Our system</vt:lpstr>
      <vt:lpstr>Datasets</vt:lpstr>
      <vt:lpstr>Dataset</vt:lpstr>
      <vt:lpstr>EDA: Item Attributes</vt:lpstr>
      <vt:lpstr>EDA: Item images / texts</vt:lpstr>
      <vt:lpstr>EDA: User Purchase Distribution</vt:lpstr>
      <vt:lpstr>EDA: Item Purchased Distribution</vt:lpstr>
      <vt:lpstr>Methods</vt:lpstr>
      <vt:lpstr>Overview</vt:lpstr>
      <vt:lpstr>Recommendation System</vt:lpstr>
      <vt:lpstr>Statistical Filtering</vt:lpstr>
      <vt:lpstr>Embedding Text  content based</vt:lpstr>
      <vt:lpstr>Item2Vec: Transaction based </vt:lpstr>
      <vt:lpstr>Item2Vec: Transaction based </vt:lpstr>
      <vt:lpstr>Item2Vec: Item profiles for Item2Vec   </vt:lpstr>
      <vt:lpstr>Item2Vec: User profiles for Item2Vec  </vt:lpstr>
      <vt:lpstr>Item2Vec: Recommend base on user profile’s cluster</vt:lpstr>
      <vt:lpstr>Item2Vec: Hyperparamter Tuning</vt:lpstr>
      <vt:lpstr>Matrix Factorization based on transaction(user collaborative)</vt:lpstr>
      <vt:lpstr>Matrix Factorization: Hyperparamter Tuning </vt:lpstr>
      <vt:lpstr>Ranking Model</vt:lpstr>
      <vt:lpstr>Experiments &amp; Evaluation</vt:lpstr>
      <vt:lpstr>Data Split Strategies</vt:lpstr>
      <vt:lpstr>Experiments - identify evaluation matrix </vt:lpstr>
      <vt:lpstr>Metrics tradeoff</vt:lpstr>
      <vt:lpstr>Evaluation Results: Recall Stage</vt:lpstr>
      <vt:lpstr>Evaluation Results: Classification Model Ranking</vt:lpstr>
      <vt:lpstr>Evaluation Results: Recall + Average Score Ranking</vt:lpstr>
      <vt:lpstr>Computations Optimization</vt:lpstr>
      <vt:lpstr>Cold start &amp; Dynamically update</vt:lpstr>
      <vt:lpstr>Cold start: evaluations</vt:lpstr>
      <vt:lpstr>Reflection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Haokai Zhao</cp:lastModifiedBy>
  <cp:revision>15</cp:revision>
  <dcterms:modified xsi:type="dcterms:W3CDTF">2024-08-04T04:10:40Z</dcterms:modified>
</cp:coreProperties>
</file>