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
  </p:notesMasterIdLst>
  <p:sldIdLst>
    <p:sldId id="272" r:id="rId2"/>
    <p:sldId id="298" r:id="rId3"/>
    <p:sldId id="292" r:id="rId4"/>
    <p:sldId id="294" r:id="rId5"/>
    <p:sldId id="295" r:id="rId6"/>
    <p:sldId id="297" r:id="rId7"/>
    <p:sldId id="296"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2" autoAdjust="0"/>
    <p:restoredTop sz="94660"/>
  </p:normalViewPr>
  <p:slideViewPr>
    <p:cSldViewPr>
      <p:cViewPr varScale="1">
        <p:scale>
          <a:sx n="65" d="100"/>
          <a:sy n="65" d="100"/>
        </p:scale>
        <p:origin x="1461"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3FD8E40-866F-4D29-8E31-A68800E63E1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8ED2282B-F8B1-4D78-99FF-144E76EE999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4B81121F-A9CD-4948-ABD1-58027256EE8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FC898604-36EE-4264-96F9-F9901260AF8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BE56D72D-CDC2-496E-969E-61B4AA84ED9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6247DEF3-2953-416F-AE9D-D6DE8D6BB47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2D6DC6E7-7B56-4C5A-940F-19E161DBE1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368EE436-6EE6-4D86-B60D-67D181233A0A}"/>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1A0B9273-08D7-4C6D-97FF-A5AD32364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B46AD942-2E99-40A9-96CC-BC253518FA51}"/>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9E7C8E1-B0B6-4AAE-9B92-F501FD6D1DF3}"/>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8FE04D1-FCBA-4ECB-92C8-AEF6CA36BFFF}"/>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8989DA6B-15F6-4C5C-9401-6F0F5F537D86}" type="slidenum">
              <a:rPr lang="en-US" altLang="en-US"/>
              <a:pPr>
                <a:defRPr/>
              </a:pPr>
              <a:t>‹#›</a:t>
            </a:fld>
            <a:endParaRPr lang="en-US" altLang="en-US"/>
          </a:p>
        </p:txBody>
      </p:sp>
    </p:spTree>
    <p:extLst>
      <p:ext uri="{BB962C8B-B14F-4D97-AF65-F5344CB8AC3E}">
        <p14:creationId xmlns:p14="http://schemas.microsoft.com/office/powerpoint/2010/main" val="136350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8D9B4A62-5CC0-40CF-8DC2-EC09D7DFFF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03770908-4257-4EFE-A430-03C54DFDDD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E34994B1-811C-428C-86A5-E01C28C4DB6F}"/>
              </a:ext>
            </a:extLst>
          </p:cNvPr>
          <p:cNvSpPr>
            <a:spLocks noGrp="1" noChangeArrowheads="1"/>
          </p:cNvSpPr>
          <p:nvPr>
            <p:ph type="sldNum" sz="quarter" idx="12"/>
          </p:nvPr>
        </p:nvSpPr>
        <p:spPr>
          <a:ln/>
        </p:spPr>
        <p:txBody>
          <a:bodyPr/>
          <a:lstStyle>
            <a:lvl1pPr>
              <a:defRPr/>
            </a:lvl1pPr>
          </a:lstStyle>
          <a:p>
            <a:pPr>
              <a:defRPr/>
            </a:pPr>
            <a:fld id="{755F2FF5-F306-415E-AEE8-59DE1CC74E49}" type="slidenum">
              <a:rPr lang="en-US" altLang="en-US"/>
              <a:pPr>
                <a:defRPr/>
              </a:pPr>
              <a:t>‹#›</a:t>
            </a:fld>
            <a:endParaRPr lang="en-US" altLang="en-US"/>
          </a:p>
        </p:txBody>
      </p:sp>
    </p:spTree>
    <p:extLst>
      <p:ext uri="{BB962C8B-B14F-4D97-AF65-F5344CB8AC3E}">
        <p14:creationId xmlns:p14="http://schemas.microsoft.com/office/powerpoint/2010/main" val="3799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3E1D80C-9324-45F9-B831-B510834BD2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DD3E8696-879D-4235-9146-289BF7C947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6FF2A39D-BD13-4F29-8E46-04770B689524}"/>
              </a:ext>
            </a:extLst>
          </p:cNvPr>
          <p:cNvSpPr>
            <a:spLocks noGrp="1" noChangeArrowheads="1"/>
          </p:cNvSpPr>
          <p:nvPr>
            <p:ph type="sldNum" sz="quarter" idx="12"/>
          </p:nvPr>
        </p:nvSpPr>
        <p:spPr>
          <a:ln/>
        </p:spPr>
        <p:txBody>
          <a:bodyPr/>
          <a:lstStyle>
            <a:lvl1pPr>
              <a:defRPr/>
            </a:lvl1pPr>
          </a:lstStyle>
          <a:p>
            <a:pPr>
              <a:defRPr/>
            </a:pPr>
            <a:fld id="{A4E82C9B-0442-4FCE-BDD6-B18579925AA1}" type="slidenum">
              <a:rPr lang="en-US" altLang="en-US"/>
              <a:pPr>
                <a:defRPr/>
              </a:pPr>
              <a:t>‹#›</a:t>
            </a:fld>
            <a:endParaRPr lang="en-US" altLang="en-US"/>
          </a:p>
        </p:txBody>
      </p:sp>
    </p:spTree>
    <p:extLst>
      <p:ext uri="{BB962C8B-B14F-4D97-AF65-F5344CB8AC3E}">
        <p14:creationId xmlns:p14="http://schemas.microsoft.com/office/powerpoint/2010/main" val="201225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CEB4F0E-D255-4FB4-9A2D-82DEB690080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3B885CDB-7D64-4BD1-900E-2F50D152D9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E542BAE4-8F6E-4AC8-B8A5-A3568523D003}"/>
              </a:ext>
            </a:extLst>
          </p:cNvPr>
          <p:cNvSpPr>
            <a:spLocks noGrp="1" noChangeArrowheads="1"/>
          </p:cNvSpPr>
          <p:nvPr>
            <p:ph type="sldNum" sz="quarter" idx="12"/>
          </p:nvPr>
        </p:nvSpPr>
        <p:spPr>
          <a:ln/>
        </p:spPr>
        <p:txBody>
          <a:bodyPr/>
          <a:lstStyle>
            <a:lvl1pPr>
              <a:defRPr/>
            </a:lvl1pPr>
          </a:lstStyle>
          <a:p>
            <a:pPr>
              <a:defRPr/>
            </a:pPr>
            <a:fld id="{D8600AEA-51EB-49AA-A549-3D348EBB97BC}" type="slidenum">
              <a:rPr lang="en-US" altLang="en-US"/>
              <a:pPr>
                <a:defRPr/>
              </a:pPr>
              <a:t>‹#›</a:t>
            </a:fld>
            <a:endParaRPr lang="en-US" altLang="en-US"/>
          </a:p>
        </p:txBody>
      </p:sp>
    </p:spTree>
    <p:extLst>
      <p:ext uri="{BB962C8B-B14F-4D97-AF65-F5344CB8AC3E}">
        <p14:creationId xmlns:p14="http://schemas.microsoft.com/office/powerpoint/2010/main" val="20295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A828DAE-79C2-44EF-8DEB-DB16D169FE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510D45F2-54B4-47CD-8208-35301318A1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4FAC2790-EBC2-4EB4-8CD2-C7744CE38D34}"/>
              </a:ext>
            </a:extLst>
          </p:cNvPr>
          <p:cNvSpPr>
            <a:spLocks noGrp="1" noChangeArrowheads="1"/>
          </p:cNvSpPr>
          <p:nvPr>
            <p:ph type="sldNum" sz="quarter" idx="12"/>
          </p:nvPr>
        </p:nvSpPr>
        <p:spPr>
          <a:ln/>
        </p:spPr>
        <p:txBody>
          <a:bodyPr/>
          <a:lstStyle>
            <a:lvl1pPr>
              <a:defRPr/>
            </a:lvl1pPr>
          </a:lstStyle>
          <a:p>
            <a:pPr>
              <a:defRPr/>
            </a:pPr>
            <a:fld id="{DF378275-53DC-46F1-8ADB-409DDC7E6450}" type="slidenum">
              <a:rPr lang="en-US" altLang="en-US"/>
              <a:pPr>
                <a:defRPr/>
              </a:pPr>
              <a:t>‹#›</a:t>
            </a:fld>
            <a:endParaRPr lang="en-US" altLang="en-US"/>
          </a:p>
        </p:txBody>
      </p:sp>
    </p:spTree>
    <p:extLst>
      <p:ext uri="{BB962C8B-B14F-4D97-AF65-F5344CB8AC3E}">
        <p14:creationId xmlns:p14="http://schemas.microsoft.com/office/powerpoint/2010/main" val="148592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E16C0FB4-FA38-4E3A-A245-397BB03B95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B2B6623E-C9AD-4766-AB8D-E488F71516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07DECBB4-9E21-4420-91CF-EFE665ACED1F}"/>
              </a:ext>
            </a:extLst>
          </p:cNvPr>
          <p:cNvSpPr>
            <a:spLocks noGrp="1" noChangeArrowheads="1"/>
          </p:cNvSpPr>
          <p:nvPr>
            <p:ph type="sldNum" sz="quarter" idx="12"/>
          </p:nvPr>
        </p:nvSpPr>
        <p:spPr>
          <a:ln/>
        </p:spPr>
        <p:txBody>
          <a:bodyPr/>
          <a:lstStyle>
            <a:lvl1pPr>
              <a:defRPr/>
            </a:lvl1pPr>
          </a:lstStyle>
          <a:p>
            <a:pPr>
              <a:defRPr/>
            </a:pPr>
            <a:fld id="{A6971D2C-B874-4521-B79D-8501DF0DC27A}" type="slidenum">
              <a:rPr lang="en-US" altLang="en-US"/>
              <a:pPr>
                <a:defRPr/>
              </a:pPr>
              <a:t>‹#›</a:t>
            </a:fld>
            <a:endParaRPr lang="en-US" altLang="en-US"/>
          </a:p>
        </p:txBody>
      </p:sp>
    </p:spTree>
    <p:extLst>
      <p:ext uri="{BB962C8B-B14F-4D97-AF65-F5344CB8AC3E}">
        <p14:creationId xmlns:p14="http://schemas.microsoft.com/office/powerpoint/2010/main" val="148764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99CA41A-F2EE-493F-B243-2EF7F6FEDF9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1A02CF59-6D17-416F-B495-889CE50270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F989081E-98B4-42D1-8AC3-3A9F9CA01E54}"/>
              </a:ext>
            </a:extLst>
          </p:cNvPr>
          <p:cNvSpPr>
            <a:spLocks noGrp="1" noChangeArrowheads="1"/>
          </p:cNvSpPr>
          <p:nvPr>
            <p:ph type="sldNum" sz="quarter" idx="12"/>
          </p:nvPr>
        </p:nvSpPr>
        <p:spPr>
          <a:ln/>
        </p:spPr>
        <p:txBody>
          <a:bodyPr/>
          <a:lstStyle>
            <a:lvl1pPr>
              <a:defRPr/>
            </a:lvl1pPr>
          </a:lstStyle>
          <a:p>
            <a:pPr>
              <a:defRPr/>
            </a:pPr>
            <a:fld id="{B2EAE43A-2F54-497B-85EB-EB674B1E8E2D}" type="slidenum">
              <a:rPr lang="en-US" altLang="en-US"/>
              <a:pPr>
                <a:defRPr/>
              </a:pPr>
              <a:t>‹#›</a:t>
            </a:fld>
            <a:endParaRPr lang="en-US" altLang="en-US"/>
          </a:p>
        </p:txBody>
      </p:sp>
    </p:spTree>
    <p:extLst>
      <p:ext uri="{BB962C8B-B14F-4D97-AF65-F5344CB8AC3E}">
        <p14:creationId xmlns:p14="http://schemas.microsoft.com/office/powerpoint/2010/main" val="19252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F5161E99-72CE-45E4-8E0E-D6D829C2264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93FA3F41-D78D-4195-82A7-6EC444AE50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BAAF1F62-BBFC-4742-B63E-C4A4EE8002DC}"/>
              </a:ext>
            </a:extLst>
          </p:cNvPr>
          <p:cNvSpPr>
            <a:spLocks noGrp="1" noChangeArrowheads="1"/>
          </p:cNvSpPr>
          <p:nvPr>
            <p:ph type="sldNum" sz="quarter" idx="12"/>
          </p:nvPr>
        </p:nvSpPr>
        <p:spPr>
          <a:ln/>
        </p:spPr>
        <p:txBody>
          <a:bodyPr/>
          <a:lstStyle>
            <a:lvl1pPr>
              <a:defRPr/>
            </a:lvl1pPr>
          </a:lstStyle>
          <a:p>
            <a:pPr>
              <a:defRPr/>
            </a:pPr>
            <a:fld id="{5914101B-653C-4DDA-BF3C-CD53D33E631E}" type="slidenum">
              <a:rPr lang="en-US" altLang="en-US"/>
              <a:pPr>
                <a:defRPr/>
              </a:pPr>
              <a:t>‹#›</a:t>
            </a:fld>
            <a:endParaRPr lang="en-US" altLang="en-US"/>
          </a:p>
        </p:txBody>
      </p:sp>
    </p:spTree>
    <p:extLst>
      <p:ext uri="{BB962C8B-B14F-4D97-AF65-F5344CB8AC3E}">
        <p14:creationId xmlns:p14="http://schemas.microsoft.com/office/powerpoint/2010/main" val="83166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7082ECD-C87A-4D69-8AD7-45FE8908713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08D4DB95-F493-485A-897A-E9BEB51FC5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799BC012-2888-4799-AEBD-76B87E6F314F}"/>
              </a:ext>
            </a:extLst>
          </p:cNvPr>
          <p:cNvSpPr>
            <a:spLocks noGrp="1" noChangeArrowheads="1"/>
          </p:cNvSpPr>
          <p:nvPr>
            <p:ph type="sldNum" sz="quarter" idx="12"/>
          </p:nvPr>
        </p:nvSpPr>
        <p:spPr>
          <a:ln/>
        </p:spPr>
        <p:txBody>
          <a:bodyPr/>
          <a:lstStyle>
            <a:lvl1pPr>
              <a:defRPr/>
            </a:lvl1pPr>
          </a:lstStyle>
          <a:p>
            <a:pPr>
              <a:defRPr/>
            </a:pPr>
            <a:fld id="{D898E206-B822-4F09-9E07-5F7D4BA4452F}" type="slidenum">
              <a:rPr lang="en-US" altLang="en-US"/>
              <a:pPr>
                <a:defRPr/>
              </a:pPr>
              <a:t>‹#›</a:t>
            </a:fld>
            <a:endParaRPr lang="en-US" altLang="en-US"/>
          </a:p>
        </p:txBody>
      </p:sp>
    </p:spTree>
    <p:extLst>
      <p:ext uri="{BB962C8B-B14F-4D97-AF65-F5344CB8AC3E}">
        <p14:creationId xmlns:p14="http://schemas.microsoft.com/office/powerpoint/2010/main" val="190778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606FFC2-7E35-4B11-BC5F-7485DBACE2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08F46B63-5565-4242-9732-76F52E177A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EF4994D5-4694-410B-86BD-F79C3800E2C1}"/>
              </a:ext>
            </a:extLst>
          </p:cNvPr>
          <p:cNvSpPr>
            <a:spLocks noGrp="1" noChangeArrowheads="1"/>
          </p:cNvSpPr>
          <p:nvPr>
            <p:ph type="sldNum" sz="quarter" idx="12"/>
          </p:nvPr>
        </p:nvSpPr>
        <p:spPr>
          <a:ln/>
        </p:spPr>
        <p:txBody>
          <a:bodyPr/>
          <a:lstStyle>
            <a:lvl1pPr>
              <a:defRPr/>
            </a:lvl1pPr>
          </a:lstStyle>
          <a:p>
            <a:pPr>
              <a:defRPr/>
            </a:pPr>
            <a:fld id="{0E8E63FA-038F-4433-B25B-AE5C6D982568}" type="slidenum">
              <a:rPr lang="en-US" altLang="en-US"/>
              <a:pPr>
                <a:defRPr/>
              </a:pPr>
              <a:t>‹#›</a:t>
            </a:fld>
            <a:endParaRPr lang="en-US" altLang="en-US"/>
          </a:p>
        </p:txBody>
      </p:sp>
    </p:spTree>
    <p:extLst>
      <p:ext uri="{BB962C8B-B14F-4D97-AF65-F5344CB8AC3E}">
        <p14:creationId xmlns:p14="http://schemas.microsoft.com/office/powerpoint/2010/main" val="194358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217A775-3D2A-4C63-8B50-C03D211B710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3339D2E0-CDCC-4D76-B185-AC992F7478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0A7365E8-2746-46A2-B43E-EAB61A3719B5}"/>
              </a:ext>
            </a:extLst>
          </p:cNvPr>
          <p:cNvSpPr>
            <a:spLocks noGrp="1" noChangeArrowheads="1"/>
          </p:cNvSpPr>
          <p:nvPr>
            <p:ph type="sldNum" sz="quarter" idx="12"/>
          </p:nvPr>
        </p:nvSpPr>
        <p:spPr>
          <a:ln/>
        </p:spPr>
        <p:txBody>
          <a:bodyPr/>
          <a:lstStyle>
            <a:lvl1pPr>
              <a:defRPr/>
            </a:lvl1pPr>
          </a:lstStyle>
          <a:p>
            <a:pPr>
              <a:defRPr/>
            </a:pPr>
            <a:fld id="{A809CBE9-65DC-494B-99A5-5C694B3B34FE}" type="slidenum">
              <a:rPr lang="en-US" altLang="en-US"/>
              <a:pPr>
                <a:defRPr/>
              </a:pPr>
              <a:t>‹#›</a:t>
            </a:fld>
            <a:endParaRPr lang="en-US" altLang="en-US"/>
          </a:p>
        </p:txBody>
      </p:sp>
    </p:spTree>
    <p:extLst>
      <p:ext uri="{BB962C8B-B14F-4D97-AF65-F5344CB8AC3E}">
        <p14:creationId xmlns:p14="http://schemas.microsoft.com/office/powerpoint/2010/main" val="273601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C0081305-71DB-41AB-A7A5-09A2A7B1E3B3}"/>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6FE2E16D-C9DE-4DFE-89FA-BF4532FE230C}"/>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58A35DBA-2B85-4E37-8126-27E88CBFB331}"/>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30396A7C-503F-4A60-AE2E-72AE317F5B55}"/>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CFC0B8DD-AB89-4088-8BE7-D05CA79A0CB5}"/>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B7E12414-1F78-402F-8DCF-D95AD3B9CD70}"/>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F29FAD8-0D80-4B10-A6C6-8A4F5262B67D}" type="slidenum">
              <a:rPr lang="en-US" altLang="en-US"/>
              <a:pPr>
                <a:defRPr/>
              </a:pPr>
              <a:t>‹#›</a:t>
            </a:fld>
            <a:endParaRPr lang="en-US" altLang="en-US"/>
          </a:p>
        </p:txBody>
      </p:sp>
      <p:sp>
        <p:nvSpPr>
          <p:cNvPr id="1032" name="Rectangle 12">
            <a:extLst>
              <a:ext uri="{FF2B5EF4-FFF2-40B4-BE49-F238E27FC236}">
                <a16:creationId xmlns:a16="http://schemas.microsoft.com/office/drawing/2014/main" id="{69073E51-07BD-4813-BD20-F5653E78A69E}"/>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972AAC00-624B-4EE4-BCD8-B3798083DB4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OneTickDisplay.exe%20Q6_DemoStrategyFramework.otq::RunStrateg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OneTickDisplay.exe%20Q6_BollingerP&amp;L.otq::_Clean" TargetMode="External"/><Relationship Id="rId2" Type="http://schemas.openxmlformats.org/officeDocument/2006/relationships/hyperlink" Target="OneTickDisplay.exe%20Q6_BollingerP&amp;L.otq::Strategy" TargetMode="External"/><Relationship Id="rId1" Type="http://schemas.openxmlformats.org/officeDocument/2006/relationships/slideLayout" Target="../slideLayouts/slideLayout2.xml"/><Relationship Id="rId4" Type="http://schemas.openxmlformats.org/officeDocument/2006/relationships/hyperlink" Target="OneTickDisplay.exe%20Q6_BollingerP&amp;L.otq::CalcPand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B93F644A-2470-408F-94B1-07D8FA8EB8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97B102D-D6C7-449E-AA21-B658EDC71544}" type="slidenum">
              <a:rPr lang="en-US" altLang="en-US" sz="1200"/>
              <a:pPr>
                <a:spcBef>
                  <a:spcPct val="0"/>
                </a:spcBef>
                <a:buClrTx/>
                <a:buFontTx/>
                <a:buNone/>
              </a:pPr>
              <a:t>1</a:t>
            </a:fld>
            <a:endParaRPr lang="en-US" altLang="en-US" sz="1200"/>
          </a:p>
        </p:txBody>
      </p:sp>
      <p:sp>
        <p:nvSpPr>
          <p:cNvPr id="4099" name="Rectangle 4">
            <a:extLst>
              <a:ext uri="{FF2B5EF4-FFF2-40B4-BE49-F238E27FC236}">
                <a16:creationId xmlns:a16="http://schemas.microsoft.com/office/drawing/2014/main" id="{AB5AC12E-C968-44F7-B128-947B2C4F94D7}"/>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5">
            <a:extLst>
              <a:ext uri="{FF2B5EF4-FFF2-40B4-BE49-F238E27FC236}">
                <a16:creationId xmlns:a16="http://schemas.microsoft.com/office/drawing/2014/main" id="{175DD74D-2B32-4099-93F5-AD272A091AE1}"/>
              </a:ext>
            </a:extLst>
          </p:cNvPr>
          <p:cNvSpPr>
            <a:spLocks noGrp="1" noChangeArrowheads="1"/>
          </p:cNvSpPr>
          <p:nvPr>
            <p:ph type="subTitle" idx="1"/>
          </p:nvPr>
        </p:nvSpPr>
        <p:spPr/>
        <p:txBody>
          <a:bodyPr/>
          <a:lstStyle/>
          <a:p>
            <a:pPr eaLnBrk="1" hangingPunct="1"/>
            <a:r>
              <a:rPr lang="en-US" altLang="en-US" sz="4400" b="1">
                <a:solidFill>
                  <a:srgbClr val="002060"/>
                </a:solidFill>
              </a:rPr>
              <a:t>Sample Query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F7A193F-3B06-47F2-AA5E-457E40FC67AF}"/>
              </a:ext>
            </a:extLst>
          </p:cNvPr>
          <p:cNvSpPr>
            <a:spLocks noGrp="1"/>
          </p:cNvSpPr>
          <p:nvPr>
            <p:ph type="title"/>
          </p:nvPr>
        </p:nvSpPr>
        <p:spPr/>
        <p:txBody>
          <a:bodyPr/>
          <a:lstStyle/>
          <a:p>
            <a:r>
              <a:rPr lang="en-US" altLang="en-US"/>
              <a:t>Contents</a:t>
            </a:r>
            <a:endParaRPr lang="nl-NL" altLang="en-US"/>
          </a:p>
        </p:txBody>
      </p:sp>
      <p:sp>
        <p:nvSpPr>
          <p:cNvPr id="5123" name="Content Placeholder 2">
            <a:extLst>
              <a:ext uri="{FF2B5EF4-FFF2-40B4-BE49-F238E27FC236}">
                <a16:creationId xmlns:a16="http://schemas.microsoft.com/office/drawing/2014/main" id="{8FE8D99E-341C-4DC2-ADA2-8209527E652C}"/>
              </a:ext>
            </a:extLst>
          </p:cNvPr>
          <p:cNvSpPr>
            <a:spLocks noGrp="1"/>
          </p:cNvSpPr>
          <p:nvPr>
            <p:ph idx="1"/>
          </p:nvPr>
        </p:nvSpPr>
        <p:spPr/>
        <p:txBody>
          <a:bodyPr/>
          <a:lstStyle/>
          <a:p>
            <a:r>
              <a:rPr lang="en-US" altLang="en-US"/>
              <a:t>Example 1: Demo Strategy Framework</a:t>
            </a:r>
            <a:endParaRPr lang="nl-NL" altLang="en-US"/>
          </a:p>
        </p:txBody>
      </p:sp>
      <p:sp>
        <p:nvSpPr>
          <p:cNvPr id="5124" name="Slide Number Placeholder 3">
            <a:extLst>
              <a:ext uri="{FF2B5EF4-FFF2-40B4-BE49-F238E27FC236}">
                <a16:creationId xmlns:a16="http://schemas.microsoft.com/office/drawing/2014/main" id="{980FE113-95A2-4454-A5C5-AD1D8F9D07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4A0857E-2477-40ED-B9C4-FEA7AE320094}" type="slidenum">
              <a:rPr lang="en-US" altLang="en-US" sz="1200"/>
              <a:pPr>
                <a:spcBef>
                  <a:spcPct val="0"/>
                </a:spcBef>
                <a:buClrTx/>
                <a:buFontTx/>
                <a:buNone/>
              </a:pPr>
              <a:t>2</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5504FFB1-E0C1-4D95-8A94-975DB112DC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B6DBAC3-2925-496A-9558-8EFD853FB7E7}" type="slidenum">
              <a:rPr lang="en-US" altLang="en-US" sz="1200"/>
              <a:pPr>
                <a:spcBef>
                  <a:spcPct val="0"/>
                </a:spcBef>
                <a:buClrTx/>
                <a:buFontTx/>
                <a:buNone/>
              </a:pPr>
              <a:t>3</a:t>
            </a:fld>
            <a:endParaRPr lang="en-US" altLang="en-US" sz="1200"/>
          </a:p>
        </p:txBody>
      </p:sp>
      <p:sp>
        <p:nvSpPr>
          <p:cNvPr id="6147" name="Rectangle 2">
            <a:extLst>
              <a:ext uri="{FF2B5EF4-FFF2-40B4-BE49-F238E27FC236}">
                <a16:creationId xmlns:a16="http://schemas.microsoft.com/office/drawing/2014/main" id="{F4CC74D3-EE77-4C5E-851B-8FDAF88F2BE9}"/>
              </a:ext>
            </a:extLst>
          </p:cNvPr>
          <p:cNvSpPr>
            <a:spLocks noGrp="1" noChangeArrowheads="1"/>
          </p:cNvSpPr>
          <p:nvPr>
            <p:ph type="title"/>
          </p:nvPr>
        </p:nvSpPr>
        <p:spPr>
          <a:xfrm>
            <a:off x="574675" y="228600"/>
            <a:ext cx="8001000" cy="606425"/>
          </a:xfrm>
        </p:spPr>
        <p:txBody>
          <a:bodyPr/>
          <a:lstStyle/>
          <a:p>
            <a:pPr eaLnBrk="1" hangingPunct="1"/>
            <a:r>
              <a:rPr lang="en-US" altLang="en-US" sz="2800" b="1">
                <a:solidFill>
                  <a:srgbClr val="002060"/>
                </a:solidFill>
              </a:rPr>
              <a:t>Example 1: Demo Strategy Framework</a:t>
            </a:r>
          </a:p>
        </p:txBody>
      </p:sp>
      <p:sp>
        <p:nvSpPr>
          <p:cNvPr id="6148" name="Rectangle 3">
            <a:extLst>
              <a:ext uri="{FF2B5EF4-FFF2-40B4-BE49-F238E27FC236}">
                <a16:creationId xmlns:a16="http://schemas.microsoft.com/office/drawing/2014/main" id="{00EC3A3B-AAE6-4F49-926E-A123CAFA804B}"/>
              </a:ext>
            </a:extLst>
          </p:cNvPr>
          <p:cNvSpPr>
            <a:spLocks noGrp="1" noChangeArrowheads="1"/>
          </p:cNvSpPr>
          <p:nvPr>
            <p:ph type="body" idx="1"/>
          </p:nvPr>
        </p:nvSpPr>
        <p:spPr>
          <a:xfrm>
            <a:off x="566738" y="914400"/>
            <a:ext cx="8001000" cy="5105400"/>
          </a:xfrm>
        </p:spPr>
        <p:txBody>
          <a:bodyPr/>
          <a:lstStyle/>
          <a:p>
            <a:pPr marL="0" indent="0" eaLnBrk="1" hangingPunct="1">
              <a:buFont typeface="Wingdings" panose="05000000000000000000" pitchFamily="2" charset="2"/>
              <a:buNone/>
            </a:pPr>
            <a:r>
              <a:rPr lang="en-US" altLang="en-US" sz="1800"/>
              <a:t>The use case demonstrates how to dynamically generate a list of strategy parameters and execute the specified strategy for each set of parameters.</a:t>
            </a:r>
          </a:p>
          <a:p>
            <a:pPr marL="0" indent="0" eaLnBrk="1" hangingPunct="1">
              <a:buFont typeface="Wingdings" panose="05000000000000000000" pitchFamily="2" charset="2"/>
              <a:buNone/>
            </a:pPr>
            <a:r>
              <a:rPr lang="en-US" altLang="en-US" sz="1800" b="1"/>
              <a:t>Query files: </a:t>
            </a:r>
            <a:r>
              <a:rPr lang="en-US" altLang="en-US" sz="1800"/>
              <a:t>DemoStrategyFramework.otq, BollingerP&amp;L.otq</a:t>
            </a:r>
          </a:p>
          <a:p>
            <a:pPr marL="0" indent="0" eaLnBrk="1" hangingPunct="1">
              <a:buFont typeface="Wingdings" panose="05000000000000000000" pitchFamily="2" charset="2"/>
              <a:buNone/>
            </a:pPr>
            <a:r>
              <a:rPr lang="en-US" altLang="en-US" sz="1800" b="1"/>
              <a:t>Details: </a:t>
            </a:r>
            <a:r>
              <a:rPr lang="en-US" altLang="en-US" sz="1800"/>
              <a:t>Query </a:t>
            </a:r>
            <a:r>
              <a:rPr lang="en-US" altLang="en-US" sz="1800" b="1"/>
              <a:t>DemoStrategyFramework.otq::RunStrategy</a:t>
            </a:r>
            <a:r>
              <a:rPr lang="en-US" altLang="en-US" sz="1800"/>
              <a:t> runs the strategy for 2 varying numeric parameters and any number of fixed parameters:</a:t>
            </a:r>
          </a:p>
          <a:p>
            <a:pPr marL="0" indent="0" eaLnBrk="1" hangingPunct="1">
              <a:buFont typeface="Wingdings" panose="05000000000000000000" pitchFamily="2" charset="2"/>
              <a:buNone/>
            </a:pPr>
            <a:endParaRPr lang="en-US" altLang="en-US" sz="1800"/>
          </a:p>
        </p:txBody>
      </p:sp>
      <p:pic>
        <p:nvPicPr>
          <p:cNvPr id="6149" name="Picture 5">
            <a:extLst>
              <a:ext uri="{FF2B5EF4-FFF2-40B4-BE49-F238E27FC236}">
                <a16:creationId xmlns:a16="http://schemas.microsoft.com/office/drawing/2014/main" id="{862B181B-7DC5-4EE3-9C77-DD433DEF8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511333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01563651-1576-412A-80F0-1C40BF8916EF}"/>
              </a:ext>
            </a:extLst>
          </p:cNvPr>
          <p:cNvSpPr/>
          <p:nvPr/>
        </p:nvSpPr>
        <p:spPr>
          <a:xfrm>
            <a:off x="4648200" y="3276600"/>
            <a:ext cx="3810000" cy="2209800"/>
          </a:xfrm>
          <a:prstGeom prst="rect">
            <a:avLst/>
          </a:prstGeom>
          <a:solidFill>
            <a:srgbClr val="FFFF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2060"/>
                </a:solidFill>
              </a:rPr>
              <a:t>This example runs query STRATEGY for all values of INTERVAL=60,120,180,240 against all values of BANDWIDTH 0.5,1.0,1.5,2.0</a:t>
            </a:r>
          </a:p>
          <a:p>
            <a:pPr algn="ctr" eaLnBrk="1" hangingPunct="1">
              <a:defRPr/>
            </a:pPr>
            <a:endParaRPr lang="en-US" dirty="0">
              <a:solidFill>
                <a:srgbClr val="002060"/>
              </a:solidFill>
            </a:endParaRPr>
          </a:p>
          <a:p>
            <a:pPr algn="ctr" eaLnBrk="1" hangingPunct="1">
              <a:defRPr/>
            </a:pPr>
            <a:r>
              <a:rPr lang="en-US" dirty="0">
                <a:solidFill>
                  <a:schemeClr val="accent5">
                    <a:lumMod val="50000"/>
                  </a:schemeClr>
                </a:solidFill>
              </a:rPr>
              <a:t>See next slide for details…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F96344EF-9F99-432F-944F-CB064B773E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5B6C4A8-1F6C-4551-B3C7-E24DC605F298}" type="slidenum">
              <a:rPr lang="en-US" altLang="en-US" sz="1200"/>
              <a:pPr>
                <a:spcBef>
                  <a:spcPct val="0"/>
                </a:spcBef>
                <a:buClrTx/>
                <a:buFontTx/>
                <a:buNone/>
              </a:pPr>
              <a:t>4</a:t>
            </a:fld>
            <a:endParaRPr lang="en-US" altLang="en-US" sz="1200"/>
          </a:p>
        </p:txBody>
      </p:sp>
      <p:sp>
        <p:nvSpPr>
          <p:cNvPr id="22532" name="Rectangle 3">
            <a:extLst>
              <a:ext uri="{FF2B5EF4-FFF2-40B4-BE49-F238E27FC236}">
                <a16:creationId xmlns:a16="http://schemas.microsoft.com/office/drawing/2014/main" id="{EB22581F-BFF0-4045-96C5-69976FBD7CCA}"/>
              </a:ext>
            </a:extLst>
          </p:cNvPr>
          <p:cNvSpPr>
            <a:spLocks noGrp="1" noChangeArrowheads="1"/>
          </p:cNvSpPr>
          <p:nvPr>
            <p:ph type="body" idx="1"/>
          </p:nvPr>
        </p:nvSpPr>
        <p:spPr>
          <a:xfrm>
            <a:off x="685800" y="914400"/>
            <a:ext cx="7924800" cy="5257800"/>
          </a:xfrm>
        </p:spPr>
        <p:txBody>
          <a:bodyPr/>
          <a:lstStyle/>
          <a:p>
            <a:pPr marL="0" indent="0" eaLnBrk="1" hangingPunct="1">
              <a:buFont typeface="Wingdings" panose="05000000000000000000" pitchFamily="2" charset="2"/>
              <a:buNone/>
              <a:defRPr/>
            </a:pPr>
            <a:r>
              <a:rPr lang="en-US" sz="1800" b="1" dirty="0"/>
              <a:t>Query Parameters:</a:t>
            </a:r>
            <a:br>
              <a:rPr lang="en-US" sz="1800" b="1" dirty="0"/>
            </a:br>
            <a:endParaRPr lang="en-US" sz="1800" b="1" dirty="0"/>
          </a:p>
          <a:p>
            <a:pPr eaLnBrk="1" hangingPunct="1">
              <a:defRPr/>
            </a:pPr>
            <a:r>
              <a:rPr lang="en-US" sz="1800" b="1" dirty="0"/>
              <a:t>STRATEGY</a:t>
            </a:r>
            <a:r>
              <a:rPr lang="en-US" sz="1800" dirty="0"/>
              <a:t> is the strategy query to run</a:t>
            </a:r>
          </a:p>
          <a:p>
            <a:pPr eaLnBrk="1" hangingPunct="1">
              <a:defRPr/>
            </a:pPr>
            <a:r>
              <a:rPr lang="en-US" sz="1800" b="1" dirty="0"/>
              <a:t>PARAMETER&lt;N&gt;_INCREMENT </a:t>
            </a:r>
            <a:r>
              <a:rPr lang="en-US" sz="1800" dirty="0"/>
              <a:t>-</a:t>
            </a:r>
            <a:r>
              <a:rPr lang="en-US" sz="1800" b="1" dirty="0"/>
              <a:t> </a:t>
            </a:r>
            <a:r>
              <a:rPr lang="en-US" sz="1800" dirty="0"/>
              <a:t>the start value for parameter N</a:t>
            </a:r>
          </a:p>
          <a:p>
            <a:pPr eaLnBrk="1" hangingPunct="1">
              <a:defRPr/>
            </a:pPr>
            <a:r>
              <a:rPr lang="en-US" sz="1800" b="1" dirty="0"/>
              <a:t>PARAMETER&lt;N&gt;_START </a:t>
            </a:r>
            <a:r>
              <a:rPr lang="en-US" sz="1800" dirty="0"/>
              <a:t>- the initial value for parameter N</a:t>
            </a:r>
          </a:p>
          <a:p>
            <a:pPr eaLnBrk="1" hangingPunct="1">
              <a:defRPr/>
            </a:pPr>
            <a:r>
              <a:rPr lang="en-US" sz="1800" b="1" dirty="0"/>
              <a:t>PARAMETER&lt;N&gt;_TICKS</a:t>
            </a:r>
            <a:r>
              <a:rPr lang="en-US" sz="1800" dirty="0"/>
              <a:t> - the number of values to generate for parameter N</a:t>
            </a:r>
          </a:p>
          <a:p>
            <a:pPr eaLnBrk="1" hangingPunct="1">
              <a:defRPr/>
            </a:pPr>
            <a:r>
              <a:rPr lang="en-US" sz="1800" b="1" dirty="0"/>
              <a:t>PARAMETER&lt;N&gt;_NAME</a:t>
            </a:r>
            <a:r>
              <a:rPr lang="en-US" sz="1800" dirty="0"/>
              <a:t> - the name of the parameter as used in the strategy</a:t>
            </a:r>
          </a:p>
          <a:p>
            <a:pPr eaLnBrk="1" hangingPunct="1">
              <a:defRPr/>
            </a:pPr>
            <a:r>
              <a:rPr lang="en-US" sz="1800" b="1" dirty="0"/>
              <a:t>EXTRA_PARAMS</a:t>
            </a:r>
            <a:r>
              <a:rPr lang="en-US" sz="1800" dirty="0"/>
              <a:t> - to add values of query parameters applicable in all cases. Example: DETAIL=false; </a:t>
            </a:r>
            <a:r>
              <a:rPr lang="en-US" sz="1800" b="1" dirty="0"/>
              <a:t>DETAIL=&lt;</a:t>
            </a:r>
            <a:r>
              <a:rPr lang="en-US" sz="1800" b="1" dirty="0" err="1"/>
              <a:t>true|false</a:t>
            </a:r>
            <a:r>
              <a:rPr lang="en-US" sz="1800" b="1" dirty="0"/>
              <a:t>&gt;</a:t>
            </a:r>
            <a:r>
              <a:rPr lang="en-US" sz="1800" dirty="0"/>
              <a:t> allows you to drill down into the strategy. </a:t>
            </a:r>
          </a:p>
          <a:p>
            <a:pPr marL="0" indent="0" eaLnBrk="1" hangingPunct="1">
              <a:buFont typeface="Wingdings" panose="05000000000000000000" pitchFamily="2" charset="2"/>
              <a:buNone/>
              <a:defRPr/>
            </a:pPr>
            <a:r>
              <a:rPr lang="en-US" sz="1800" b="1" dirty="0"/>
              <a:t>Sample settings</a:t>
            </a:r>
            <a:r>
              <a:rPr lang="en-US" sz="1800" dirty="0"/>
              <a:t>: Run with DETAIL=false for a range of INTERVAL and BANDWIDTH, which only shows the P&amp;L at close and then reset the parameters to just run the strategy with an INTERVAL and BANDWIDTH of interest and DETAIL=true to show the full evolution of the P&amp;L.</a:t>
            </a:r>
          </a:p>
        </p:txBody>
      </p:sp>
      <p:sp>
        <p:nvSpPr>
          <p:cNvPr id="7172" name="Rectangle 2">
            <a:extLst>
              <a:ext uri="{FF2B5EF4-FFF2-40B4-BE49-F238E27FC236}">
                <a16:creationId xmlns:a16="http://schemas.microsoft.com/office/drawing/2014/main" id="{5D8D7F05-7896-404A-A098-F9E2B64D4DE2}"/>
              </a:ext>
            </a:extLst>
          </p:cNvPr>
          <p:cNvSpPr>
            <a:spLocks noGrp="1" noChangeArrowheads="1"/>
          </p:cNvSpPr>
          <p:nvPr>
            <p:ph type="title"/>
          </p:nvPr>
        </p:nvSpPr>
        <p:spPr>
          <a:xfrm>
            <a:off x="574675" y="228600"/>
            <a:ext cx="8001000" cy="606425"/>
          </a:xfrm>
        </p:spPr>
        <p:txBody>
          <a:bodyPr/>
          <a:lstStyle/>
          <a:p>
            <a:pPr eaLnBrk="1" hangingPunct="1"/>
            <a:r>
              <a:rPr lang="en-US" altLang="en-US" sz="2800" b="1">
                <a:solidFill>
                  <a:srgbClr val="002060"/>
                </a:solidFill>
              </a:rPr>
              <a:t>Example 1: Demo Strategy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5C43D735-128D-42D6-8B26-09853F0DA5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C7513104-AEFD-4077-A078-384A00241998}" type="slidenum">
              <a:rPr lang="en-US" altLang="en-US" sz="1200"/>
              <a:pPr>
                <a:spcBef>
                  <a:spcPct val="0"/>
                </a:spcBef>
                <a:buClrTx/>
                <a:buFontTx/>
                <a:buNone/>
              </a:pPr>
              <a:t>5</a:t>
            </a:fld>
            <a:endParaRPr lang="en-US" altLang="en-US" sz="1200"/>
          </a:p>
        </p:txBody>
      </p:sp>
      <p:sp>
        <p:nvSpPr>
          <p:cNvPr id="8195" name="Rectangle 3">
            <a:extLst>
              <a:ext uri="{FF2B5EF4-FFF2-40B4-BE49-F238E27FC236}">
                <a16:creationId xmlns:a16="http://schemas.microsoft.com/office/drawing/2014/main" id="{527417CD-4B32-4451-A5BB-5C228848106B}"/>
              </a:ext>
            </a:extLst>
          </p:cNvPr>
          <p:cNvSpPr>
            <a:spLocks noGrp="1" noChangeArrowheads="1"/>
          </p:cNvSpPr>
          <p:nvPr>
            <p:ph type="body" idx="1"/>
          </p:nvPr>
        </p:nvSpPr>
        <p:spPr>
          <a:xfrm>
            <a:off x="685800" y="914400"/>
            <a:ext cx="8153400" cy="5105400"/>
          </a:xfrm>
        </p:spPr>
        <p:txBody>
          <a:bodyPr/>
          <a:lstStyle/>
          <a:p>
            <a:pPr marL="0" indent="0" eaLnBrk="1" hangingPunct="1">
              <a:buFont typeface="Wingdings" panose="05000000000000000000" pitchFamily="2" charset="2"/>
              <a:buNone/>
            </a:pPr>
            <a:r>
              <a:rPr lang="en-US" altLang="en-US" sz="1800"/>
              <a:t>Query </a:t>
            </a:r>
            <a:r>
              <a:rPr lang="en-US" altLang="en-US" sz="1800" b="1"/>
              <a:t>DemoStrategyFramework.otq::_GetScenarios</a:t>
            </a:r>
            <a:r>
              <a:rPr lang="en-US" altLang="en-US" sz="1800"/>
              <a:t> is used to generate parameter values. </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r>
              <a:rPr lang="en-US" altLang="en-US" sz="1800"/>
              <a:t>Query </a:t>
            </a:r>
            <a:r>
              <a:rPr lang="en-US" altLang="en-US" sz="1800" b="1"/>
              <a:t>DemoStrategyFramework.otq::_GetScenariosLimit</a:t>
            </a:r>
            <a:r>
              <a:rPr lang="en-US" altLang="en-US" sz="1800"/>
              <a:t> can be used instead to generate all value up to a limit rather than a number of scenarios.</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r>
              <a:rPr lang="en-US" altLang="en-US" sz="1800"/>
              <a:t>Query </a:t>
            </a:r>
            <a:r>
              <a:rPr lang="en-US" altLang="en-US" sz="1800" b="1"/>
              <a:t>DemoStrategyFramework.otq::RunStrategy</a:t>
            </a:r>
            <a:endParaRPr lang="en-US" altLang="en-US" sz="1800"/>
          </a:p>
          <a:p>
            <a:pPr marL="0" indent="0" eaLnBrk="1" hangingPunct="1">
              <a:buFont typeface="Wingdings" panose="05000000000000000000" pitchFamily="2" charset="2"/>
              <a:buNone/>
            </a:pPr>
            <a:r>
              <a:rPr lang="en-US" altLang="en-US" sz="1800"/>
              <a:t>Note the JOIN on timestamp to get a Cartesian join of the 2 scenario sources.</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r>
              <a:rPr lang="en-US" altLang="en-US" sz="1800"/>
              <a:t> </a:t>
            </a:r>
          </a:p>
        </p:txBody>
      </p:sp>
      <p:sp>
        <p:nvSpPr>
          <p:cNvPr id="8196" name="Rectangle 2">
            <a:extLst>
              <a:ext uri="{FF2B5EF4-FFF2-40B4-BE49-F238E27FC236}">
                <a16:creationId xmlns:a16="http://schemas.microsoft.com/office/drawing/2014/main" id="{61E9978F-3A52-41E8-932B-FE45B462B8C5}"/>
              </a:ext>
            </a:extLst>
          </p:cNvPr>
          <p:cNvSpPr>
            <a:spLocks noGrp="1" noChangeArrowheads="1"/>
          </p:cNvSpPr>
          <p:nvPr>
            <p:ph type="title"/>
          </p:nvPr>
        </p:nvSpPr>
        <p:spPr>
          <a:xfrm>
            <a:off x="574675" y="228600"/>
            <a:ext cx="8001000" cy="606425"/>
          </a:xfrm>
        </p:spPr>
        <p:txBody>
          <a:bodyPr/>
          <a:lstStyle/>
          <a:p>
            <a:pPr eaLnBrk="1" hangingPunct="1"/>
            <a:r>
              <a:rPr lang="en-US" altLang="en-US" sz="2800" b="1">
                <a:solidFill>
                  <a:srgbClr val="002060"/>
                </a:solidFill>
              </a:rPr>
              <a:t>Example 1: Demo Strategy Framework</a:t>
            </a:r>
          </a:p>
        </p:txBody>
      </p:sp>
      <p:pic>
        <p:nvPicPr>
          <p:cNvPr id="3" name="Picture 2">
            <a:extLst>
              <a:ext uri="{FF2B5EF4-FFF2-40B4-BE49-F238E27FC236}">
                <a16:creationId xmlns:a16="http://schemas.microsoft.com/office/drawing/2014/main" id="{F946AE9E-040B-49F2-8FDF-E6C1CE2E4B4D}"/>
              </a:ext>
            </a:extLst>
          </p:cNvPr>
          <p:cNvPicPr>
            <a:picLocks noChangeAspect="1"/>
          </p:cNvPicPr>
          <p:nvPr/>
        </p:nvPicPr>
        <p:blipFill>
          <a:blip r:embed="rId2"/>
          <a:stretch>
            <a:fillRect/>
          </a:stretch>
        </p:blipFill>
        <p:spPr>
          <a:xfrm>
            <a:off x="1752600" y="4062413"/>
            <a:ext cx="6213475" cy="24907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7AD7CAD2-D157-4FE2-ADE9-F6A6582A6A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16224D1-4BBB-4258-BC6D-76C8B9D6102E}" type="slidenum">
              <a:rPr lang="en-US" altLang="en-US" sz="1200"/>
              <a:pPr>
                <a:spcBef>
                  <a:spcPct val="0"/>
                </a:spcBef>
                <a:buClrTx/>
                <a:buFontTx/>
                <a:buNone/>
              </a:pPr>
              <a:t>6</a:t>
            </a:fld>
            <a:endParaRPr lang="en-US" altLang="en-US" sz="1200"/>
          </a:p>
        </p:txBody>
      </p:sp>
      <p:sp>
        <p:nvSpPr>
          <p:cNvPr id="9219" name="Rectangle 3">
            <a:extLst>
              <a:ext uri="{FF2B5EF4-FFF2-40B4-BE49-F238E27FC236}">
                <a16:creationId xmlns:a16="http://schemas.microsoft.com/office/drawing/2014/main" id="{11E9E9AE-D85E-47F2-9C44-F51155FF8D7E}"/>
              </a:ext>
            </a:extLst>
          </p:cNvPr>
          <p:cNvSpPr>
            <a:spLocks noGrp="1" noChangeArrowheads="1"/>
          </p:cNvSpPr>
          <p:nvPr>
            <p:ph type="body" idx="1"/>
          </p:nvPr>
        </p:nvSpPr>
        <p:spPr>
          <a:xfrm>
            <a:off x="685800" y="838200"/>
            <a:ext cx="8153400" cy="5105400"/>
          </a:xfrm>
        </p:spPr>
        <p:txBody>
          <a:bodyPr/>
          <a:lstStyle/>
          <a:p>
            <a:pPr marL="0" indent="0" eaLnBrk="1" hangingPunct="1">
              <a:buFont typeface="Wingdings" panose="05000000000000000000" pitchFamily="2" charset="2"/>
              <a:buNone/>
            </a:pPr>
            <a:r>
              <a:rPr lang="en-US" altLang="en-US" sz="1800"/>
              <a:t>Query </a:t>
            </a:r>
            <a:r>
              <a:rPr lang="en-US" altLang="en-US" sz="1800" b="1"/>
              <a:t>DemoStrategyFramework.otq::RunStrategy</a:t>
            </a:r>
            <a:r>
              <a:rPr lang="en-US" altLang="en-US" sz="1800"/>
              <a:t> </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r>
              <a:rPr lang="en-US" altLang="en-US" sz="1800"/>
              <a:t>Make a note of </a:t>
            </a:r>
            <a:br>
              <a:rPr lang="en-US" altLang="en-US" sz="1800"/>
            </a:br>
            <a:r>
              <a:rPr lang="en-US" altLang="en-US" sz="1800" b="1"/>
              <a:t>JOIN_WITH_QUERY</a:t>
            </a:r>
            <a:r>
              <a:rPr lang="en-US" altLang="en-US" sz="1800"/>
              <a:t> </a:t>
            </a:r>
            <a:br>
              <a:rPr lang="en-US" altLang="en-US" sz="1800"/>
            </a:br>
            <a:r>
              <a:rPr lang="en-US" altLang="en-US" sz="1800"/>
              <a:t>event processor: </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r>
              <a:rPr lang="en-US" altLang="en-US" sz="1800" b="1"/>
              <a:t>Description</a:t>
            </a:r>
            <a:r>
              <a:rPr lang="en-US" altLang="en-US" sz="1800"/>
              <a:t>: Joins every input tick with the resulting ticks of a query, executed upon the arrival of that tick. The query name as well as query parameters are subject to being reevaluated dynamically each time an input tick arrives.</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r>
              <a:rPr lang="en-US" altLang="en-US" sz="1800"/>
              <a:t>An output tick is formed by joining the respective input tick with the successive resulting tick of the respective query. To avoid name collisions, field names of resulting ticks are optionally prefixed with the value of the PREFIX_FOR_OUTPUT_TICKS parameter (see below). An output tick carries the timestamp of the respective input tick. Timestamps of joined ticks are propagated in the special field TIMESTAMP, prefixed accordingly.</a:t>
            </a:r>
          </a:p>
          <a:p>
            <a:pPr marL="0" indent="0" eaLnBrk="1" hangingPunct="1">
              <a:buFont typeface="Wingdings" panose="05000000000000000000" pitchFamily="2" charset="2"/>
              <a:buNone/>
            </a:pPr>
            <a:r>
              <a:rPr lang="en-US" altLang="en-US" sz="1800"/>
              <a:t>See Event Processor Help for more details.</a:t>
            </a:r>
          </a:p>
          <a:p>
            <a:pPr marL="0" indent="0" eaLnBrk="1" hangingPunct="1">
              <a:buFont typeface="Wingdings" panose="05000000000000000000" pitchFamily="2" charset="2"/>
              <a:buNone/>
            </a:pPr>
            <a:endParaRPr lang="en-US" altLang="en-US" sz="1800"/>
          </a:p>
          <a:p>
            <a:pPr marL="0" indent="0" eaLnBrk="1" hangingPunct="1">
              <a:buFont typeface="Wingdings" panose="05000000000000000000" pitchFamily="2" charset="2"/>
              <a:buNone/>
            </a:pPr>
            <a:endParaRPr lang="en-US" altLang="en-US" sz="1800"/>
          </a:p>
        </p:txBody>
      </p:sp>
      <p:sp>
        <p:nvSpPr>
          <p:cNvPr id="9220" name="Rectangle 2">
            <a:extLst>
              <a:ext uri="{FF2B5EF4-FFF2-40B4-BE49-F238E27FC236}">
                <a16:creationId xmlns:a16="http://schemas.microsoft.com/office/drawing/2014/main" id="{38C38E1F-C35E-4342-9240-98C693739E03}"/>
              </a:ext>
            </a:extLst>
          </p:cNvPr>
          <p:cNvSpPr>
            <a:spLocks noGrp="1" noChangeArrowheads="1"/>
          </p:cNvSpPr>
          <p:nvPr>
            <p:ph type="title"/>
          </p:nvPr>
        </p:nvSpPr>
        <p:spPr>
          <a:xfrm>
            <a:off x="574675" y="228600"/>
            <a:ext cx="8001000" cy="606425"/>
          </a:xfrm>
        </p:spPr>
        <p:txBody>
          <a:bodyPr/>
          <a:lstStyle/>
          <a:p>
            <a:pPr eaLnBrk="1" hangingPunct="1"/>
            <a:r>
              <a:rPr lang="en-US" altLang="en-US" sz="2800" b="1">
                <a:solidFill>
                  <a:srgbClr val="002060"/>
                </a:solidFill>
              </a:rPr>
              <a:t>Example 1: Demo Strategy Framework</a:t>
            </a:r>
          </a:p>
        </p:txBody>
      </p:sp>
      <p:pic>
        <p:nvPicPr>
          <p:cNvPr id="4" name="Picture 3">
            <a:extLst>
              <a:ext uri="{FF2B5EF4-FFF2-40B4-BE49-F238E27FC236}">
                <a16:creationId xmlns:a16="http://schemas.microsoft.com/office/drawing/2014/main" id="{CABF7AB4-DEBF-465A-81E7-B16D05175288}"/>
              </a:ext>
            </a:extLst>
          </p:cNvPr>
          <p:cNvPicPr>
            <a:picLocks noChangeAspect="1"/>
          </p:cNvPicPr>
          <p:nvPr/>
        </p:nvPicPr>
        <p:blipFill>
          <a:blip r:embed="rId2"/>
          <a:stretch>
            <a:fillRect/>
          </a:stretch>
        </p:blipFill>
        <p:spPr>
          <a:xfrm>
            <a:off x="3810000" y="1219200"/>
            <a:ext cx="2543175" cy="1257300"/>
          </a:xfrm>
          <a:prstGeom prst="rect">
            <a:avLst/>
          </a:prstGeom>
          <a:ln>
            <a:noFill/>
          </a:ln>
          <a:effectLst>
            <a:outerShdw blurRad="292100" dist="139700" dir="2700000" algn="tl" rotWithShape="0">
              <a:srgbClr val="333333">
                <a:alpha val="65000"/>
              </a:srgbClr>
            </a:outerShdw>
          </a:effectLst>
        </p:spPr>
      </p:pic>
      <p:sp>
        <p:nvSpPr>
          <p:cNvPr id="2" name="Action Button: Forward or Next 1">
            <a:hlinkClick r:id="rId3" action="ppaction://program" highlightClick="1"/>
            <a:extLst>
              <a:ext uri="{FF2B5EF4-FFF2-40B4-BE49-F238E27FC236}">
                <a16:creationId xmlns:a16="http://schemas.microsoft.com/office/drawing/2014/main" id="{3F91C7EF-5D7A-4DC7-94DA-D0FBA111E480}"/>
              </a:ext>
            </a:extLst>
          </p:cNvPr>
          <p:cNvSpPr/>
          <p:nvPr/>
        </p:nvSpPr>
        <p:spPr>
          <a:xfrm>
            <a:off x="6858000" y="1524000"/>
            <a:ext cx="6096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CCE01558-B2F9-4CE3-91B1-E70CA9D02B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F15490D-897E-4678-B59A-37A6CFFA5914}" type="slidenum">
              <a:rPr lang="en-US" altLang="en-US" sz="1200"/>
              <a:pPr>
                <a:spcBef>
                  <a:spcPct val="0"/>
                </a:spcBef>
                <a:buClrTx/>
                <a:buFontTx/>
                <a:buNone/>
              </a:pPr>
              <a:t>7</a:t>
            </a:fld>
            <a:endParaRPr lang="en-US" altLang="en-US" sz="1200"/>
          </a:p>
        </p:txBody>
      </p:sp>
      <p:sp>
        <p:nvSpPr>
          <p:cNvPr id="22532" name="Rectangle 3">
            <a:extLst>
              <a:ext uri="{FF2B5EF4-FFF2-40B4-BE49-F238E27FC236}">
                <a16:creationId xmlns:a16="http://schemas.microsoft.com/office/drawing/2014/main" id="{4A0D92C0-A32F-4C0B-9A48-B243DD51AF4A}"/>
              </a:ext>
            </a:extLst>
          </p:cNvPr>
          <p:cNvSpPr>
            <a:spLocks noGrp="1" noChangeArrowheads="1"/>
          </p:cNvSpPr>
          <p:nvPr>
            <p:ph type="body" idx="1"/>
          </p:nvPr>
        </p:nvSpPr>
        <p:spPr>
          <a:xfrm>
            <a:off x="685800" y="914400"/>
            <a:ext cx="8153400" cy="5105400"/>
          </a:xfrm>
        </p:spPr>
        <p:txBody>
          <a:bodyPr/>
          <a:lstStyle/>
          <a:p>
            <a:pPr marL="0" indent="0" eaLnBrk="1" hangingPunct="1">
              <a:buFont typeface="Wingdings" panose="05000000000000000000" pitchFamily="2" charset="2"/>
              <a:buNone/>
              <a:defRPr/>
            </a:pPr>
            <a:r>
              <a:rPr lang="en-US" sz="1800" b="1" dirty="0"/>
              <a:t>Sample strategy query </a:t>
            </a:r>
            <a:r>
              <a:rPr lang="en-US" sz="1800" b="1" dirty="0" err="1"/>
              <a:t>BollingerBandsP&amp;L.otq</a:t>
            </a:r>
            <a:endParaRPr lang="en-US" sz="1800" b="1" dirty="0"/>
          </a:p>
          <a:p>
            <a:pPr>
              <a:defRPr/>
            </a:pPr>
            <a:r>
              <a:rPr lang="en-GB" sz="1800" dirty="0"/>
              <a:t>The actual sample strategy being run in this demo. It uses a basic Bollinger generation logic with a couple of additions passing its output into a P&amp;L calculation.</a:t>
            </a:r>
          </a:p>
          <a:p>
            <a:pPr>
              <a:defRPr/>
            </a:pPr>
            <a:r>
              <a:rPr lang="en-GB" sz="1800" dirty="0"/>
              <a:t>The trades are passed through a cleaning </a:t>
            </a:r>
            <a:r>
              <a:rPr lang="en-GB" sz="1800" dirty="0" err="1"/>
              <a:t>otq</a:t>
            </a:r>
            <a:r>
              <a:rPr lang="en-GB" sz="1800" dirty="0"/>
              <a:t> that removes any trades outside the current bid/ask having first removed any backward or zero quotes. Note that this uses TRD_QUOTE_JOIN with a delay of zero. We could pass </a:t>
            </a:r>
            <a:r>
              <a:rPr lang="en-GB" sz="1800" i="1" dirty="0"/>
              <a:t>delay</a:t>
            </a:r>
            <a:r>
              <a:rPr lang="en-GB" sz="1800" dirty="0"/>
              <a:t> as a parameter.</a:t>
            </a:r>
          </a:p>
          <a:p>
            <a:pPr>
              <a:defRPr/>
            </a:pPr>
            <a:r>
              <a:rPr lang="en-GB" sz="1800" dirty="0"/>
              <a:t>P&amp;L example: </a:t>
            </a:r>
          </a:p>
          <a:p>
            <a:pPr lvl="1">
              <a:defRPr/>
            </a:pPr>
            <a:r>
              <a:rPr lang="en-GB" sz="1400" dirty="0"/>
              <a:t>We start with 0 cash and 0 stocks. </a:t>
            </a:r>
          </a:p>
          <a:p>
            <a:pPr lvl="1">
              <a:defRPr/>
            </a:pPr>
            <a:r>
              <a:rPr lang="en-GB" sz="1400" dirty="0"/>
              <a:t>If we see a signal we BUY or SELL 1 at the current mid price (we could make this the prevailing bid/ask, with a possible delay in the join, as appropriate or the last traded price). </a:t>
            </a:r>
          </a:p>
          <a:p>
            <a:pPr lvl="1">
              <a:defRPr/>
            </a:pPr>
            <a:r>
              <a:rPr lang="en-GB" sz="1400" dirty="0"/>
              <a:t>At close we calculate the value of our holdings at the closing price. </a:t>
            </a:r>
            <a:r>
              <a:rPr lang="en-GB" sz="1400" dirty="0" err="1"/>
              <a:t>Cash+holdings</a:t>
            </a:r>
            <a:r>
              <a:rPr lang="en-GB" sz="1400" dirty="0"/>
              <a:t> value=P&amp;L.</a:t>
            </a:r>
          </a:p>
          <a:p>
            <a:pPr>
              <a:defRPr/>
            </a:pPr>
            <a:r>
              <a:rPr lang="en-GB" sz="1800" dirty="0"/>
              <a:t>Could be added: stop loss limits, maximum holding period (fixed or variable) and other parameters passed from the </a:t>
            </a:r>
            <a:r>
              <a:rPr lang="en-GB" sz="1800" dirty="0" err="1"/>
              <a:t>RunStrategy</a:t>
            </a:r>
            <a:r>
              <a:rPr lang="en-GB" sz="1800" dirty="0"/>
              <a:t> query</a:t>
            </a:r>
            <a:endParaRPr lang="en-US" sz="1800" dirty="0"/>
          </a:p>
        </p:txBody>
      </p:sp>
      <p:sp>
        <p:nvSpPr>
          <p:cNvPr id="10244" name="Rectangle 2">
            <a:extLst>
              <a:ext uri="{FF2B5EF4-FFF2-40B4-BE49-F238E27FC236}">
                <a16:creationId xmlns:a16="http://schemas.microsoft.com/office/drawing/2014/main" id="{DCBBC6CD-9678-483C-A5F0-3AB2C1F976F0}"/>
              </a:ext>
            </a:extLst>
          </p:cNvPr>
          <p:cNvSpPr>
            <a:spLocks noGrp="1" noChangeArrowheads="1"/>
          </p:cNvSpPr>
          <p:nvPr>
            <p:ph type="title"/>
          </p:nvPr>
        </p:nvSpPr>
        <p:spPr>
          <a:xfrm>
            <a:off x="574675" y="228600"/>
            <a:ext cx="8001000" cy="606425"/>
          </a:xfrm>
        </p:spPr>
        <p:txBody>
          <a:bodyPr/>
          <a:lstStyle/>
          <a:p>
            <a:pPr eaLnBrk="1" hangingPunct="1"/>
            <a:r>
              <a:rPr lang="en-US" altLang="en-US" sz="2800" b="1">
                <a:solidFill>
                  <a:srgbClr val="002060"/>
                </a:solidFill>
              </a:rPr>
              <a:t>Example 1: Demo Strategy Framework</a:t>
            </a:r>
          </a:p>
        </p:txBody>
      </p:sp>
      <p:sp>
        <p:nvSpPr>
          <p:cNvPr id="5" name="Action Button: Forward or Next 4">
            <a:hlinkClick r:id="rId2" action="ppaction://program" highlightClick="1"/>
            <a:extLst>
              <a:ext uri="{FF2B5EF4-FFF2-40B4-BE49-F238E27FC236}">
                <a16:creationId xmlns:a16="http://schemas.microsoft.com/office/drawing/2014/main" id="{2959075C-0E56-4D5C-BE8B-9BA5407CAF86}"/>
              </a:ext>
            </a:extLst>
          </p:cNvPr>
          <p:cNvSpPr/>
          <p:nvPr/>
        </p:nvSpPr>
        <p:spPr>
          <a:xfrm>
            <a:off x="762000" y="1295400"/>
            <a:ext cx="22225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Action Button: Forward or Next 5">
            <a:hlinkClick r:id="rId3" action="ppaction://program" highlightClick="1"/>
            <a:extLst>
              <a:ext uri="{FF2B5EF4-FFF2-40B4-BE49-F238E27FC236}">
                <a16:creationId xmlns:a16="http://schemas.microsoft.com/office/drawing/2014/main" id="{D1A10A2B-64AB-4922-9397-9646E2B58C36}"/>
              </a:ext>
            </a:extLst>
          </p:cNvPr>
          <p:cNvSpPr/>
          <p:nvPr/>
        </p:nvSpPr>
        <p:spPr>
          <a:xfrm>
            <a:off x="762000" y="2209800"/>
            <a:ext cx="22225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Action Button: Forward or Next 6">
            <a:hlinkClick r:id="rId4" action="ppaction://program" highlightClick="1"/>
            <a:extLst>
              <a:ext uri="{FF2B5EF4-FFF2-40B4-BE49-F238E27FC236}">
                <a16:creationId xmlns:a16="http://schemas.microsoft.com/office/drawing/2014/main" id="{5CDBA6B0-C8F5-4EA7-8C44-B788FD5A30F5}"/>
              </a:ext>
            </a:extLst>
          </p:cNvPr>
          <p:cNvSpPr/>
          <p:nvPr/>
        </p:nvSpPr>
        <p:spPr>
          <a:xfrm>
            <a:off x="768350" y="3352800"/>
            <a:ext cx="22225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1174</TotalTime>
  <Words>399</Words>
  <Application>Microsoft Office PowerPoint</Application>
  <PresentationFormat>On-screen Show (4:3)</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Verdana</vt:lpstr>
      <vt:lpstr>Arial</vt:lpstr>
      <vt:lpstr>Wingdings</vt:lpstr>
      <vt:lpstr>Profile</vt:lpstr>
      <vt:lpstr>OneTick Training</vt:lpstr>
      <vt:lpstr>Contents</vt:lpstr>
      <vt:lpstr>Example 1: Demo Strategy Framework</vt:lpstr>
      <vt:lpstr>Example 1: Demo Strategy Framework</vt:lpstr>
      <vt:lpstr>Example 1: Demo Strategy Framework</vt:lpstr>
      <vt:lpstr>Example 1: Demo Strategy Framework</vt:lpstr>
      <vt:lpstr>Example 1: Demo Strategy Framework</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84</cp:revision>
  <dcterms:created xsi:type="dcterms:W3CDTF">2009-04-19T19:34:14Z</dcterms:created>
  <dcterms:modified xsi:type="dcterms:W3CDTF">2018-03-07T19:36:01Z</dcterms:modified>
</cp:coreProperties>
</file>