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xml" ContentType="application/vnd.openxmlformats-officedocument.presentationml.tags+xml"/>
  <Override PartName="/ppt/notesSlides/notesSlide16.xml" ContentType="application/vnd.openxmlformats-officedocument.presentationml.notesSlide+xml"/>
  <Override PartName="/ppt/tags/tag2.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 id="2147483679" r:id="rId2"/>
  </p:sldMasterIdLst>
  <p:notesMasterIdLst>
    <p:notesMasterId r:id="rId25"/>
  </p:notesMasterIdLst>
  <p:sldIdLst>
    <p:sldId id="448" r:id="rId3"/>
    <p:sldId id="417" r:id="rId4"/>
    <p:sldId id="446" r:id="rId5"/>
    <p:sldId id="443" r:id="rId6"/>
    <p:sldId id="442" r:id="rId7"/>
    <p:sldId id="430" r:id="rId8"/>
    <p:sldId id="431" r:id="rId9"/>
    <p:sldId id="439" r:id="rId10"/>
    <p:sldId id="434" r:id="rId11"/>
    <p:sldId id="424" r:id="rId12"/>
    <p:sldId id="435" r:id="rId13"/>
    <p:sldId id="438" r:id="rId14"/>
    <p:sldId id="437" r:id="rId15"/>
    <p:sldId id="423" r:id="rId16"/>
    <p:sldId id="422" r:id="rId17"/>
    <p:sldId id="433" r:id="rId18"/>
    <p:sldId id="445" r:id="rId19"/>
    <p:sldId id="441" r:id="rId20"/>
    <p:sldId id="440" r:id="rId21"/>
    <p:sldId id="389" r:id="rId22"/>
    <p:sldId id="444" r:id="rId23"/>
    <p:sldId id="447" r:id="rId24"/>
  </p:sldIdLst>
  <p:sldSz cx="9144000" cy="6858000" type="screen4x3"/>
  <p:notesSz cx="6858000" cy="9144000"/>
  <p:defaultTextStyle>
    <a:defPPr>
      <a:defRPr lang="en-US"/>
    </a:defPPr>
    <a:lvl1pPr algn="ctr" rtl="0" fontAlgn="base">
      <a:lnSpc>
        <a:spcPct val="90000"/>
      </a:lnSpc>
      <a:spcBef>
        <a:spcPct val="20000"/>
      </a:spcBef>
      <a:spcAft>
        <a:spcPct val="0"/>
      </a:spcAft>
      <a:buClr>
        <a:schemeClr val="accent1"/>
      </a:buClr>
      <a:buFont typeface="Wingdings" pitchFamily="2" charset="2"/>
      <a:defRPr sz="3200" b="1" kern="1200">
        <a:solidFill>
          <a:schemeClr val="tx1"/>
        </a:solidFill>
        <a:latin typeface="Arial" charset="0"/>
        <a:ea typeface="+mn-ea"/>
        <a:cs typeface="+mn-cs"/>
      </a:defRPr>
    </a:lvl1pPr>
    <a:lvl2pPr marL="457200" algn="ctr" rtl="0" fontAlgn="base">
      <a:lnSpc>
        <a:spcPct val="90000"/>
      </a:lnSpc>
      <a:spcBef>
        <a:spcPct val="20000"/>
      </a:spcBef>
      <a:spcAft>
        <a:spcPct val="0"/>
      </a:spcAft>
      <a:buClr>
        <a:schemeClr val="accent1"/>
      </a:buClr>
      <a:buFont typeface="Wingdings" pitchFamily="2" charset="2"/>
      <a:defRPr sz="3200" b="1" kern="1200">
        <a:solidFill>
          <a:schemeClr val="tx1"/>
        </a:solidFill>
        <a:latin typeface="Arial" charset="0"/>
        <a:ea typeface="+mn-ea"/>
        <a:cs typeface="+mn-cs"/>
      </a:defRPr>
    </a:lvl2pPr>
    <a:lvl3pPr marL="914400" algn="ctr" rtl="0" fontAlgn="base">
      <a:lnSpc>
        <a:spcPct val="90000"/>
      </a:lnSpc>
      <a:spcBef>
        <a:spcPct val="20000"/>
      </a:spcBef>
      <a:spcAft>
        <a:spcPct val="0"/>
      </a:spcAft>
      <a:buClr>
        <a:schemeClr val="accent1"/>
      </a:buClr>
      <a:buFont typeface="Wingdings" pitchFamily="2" charset="2"/>
      <a:defRPr sz="3200" b="1" kern="1200">
        <a:solidFill>
          <a:schemeClr val="tx1"/>
        </a:solidFill>
        <a:latin typeface="Arial" charset="0"/>
        <a:ea typeface="+mn-ea"/>
        <a:cs typeface="+mn-cs"/>
      </a:defRPr>
    </a:lvl3pPr>
    <a:lvl4pPr marL="1371600" algn="ctr" rtl="0" fontAlgn="base">
      <a:lnSpc>
        <a:spcPct val="90000"/>
      </a:lnSpc>
      <a:spcBef>
        <a:spcPct val="20000"/>
      </a:spcBef>
      <a:spcAft>
        <a:spcPct val="0"/>
      </a:spcAft>
      <a:buClr>
        <a:schemeClr val="accent1"/>
      </a:buClr>
      <a:buFont typeface="Wingdings" pitchFamily="2" charset="2"/>
      <a:defRPr sz="3200" b="1" kern="1200">
        <a:solidFill>
          <a:schemeClr val="tx1"/>
        </a:solidFill>
        <a:latin typeface="Arial" charset="0"/>
        <a:ea typeface="+mn-ea"/>
        <a:cs typeface="+mn-cs"/>
      </a:defRPr>
    </a:lvl4pPr>
    <a:lvl5pPr marL="1828800" algn="ctr" rtl="0" fontAlgn="base">
      <a:lnSpc>
        <a:spcPct val="90000"/>
      </a:lnSpc>
      <a:spcBef>
        <a:spcPct val="20000"/>
      </a:spcBef>
      <a:spcAft>
        <a:spcPct val="0"/>
      </a:spcAft>
      <a:buClr>
        <a:schemeClr val="accent1"/>
      </a:buClr>
      <a:buFont typeface="Wingdings" pitchFamily="2" charset="2"/>
      <a:defRPr sz="3200" b="1" kern="1200">
        <a:solidFill>
          <a:schemeClr val="tx1"/>
        </a:solidFill>
        <a:latin typeface="Arial" charset="0"/>
        <a:ea typeface="+mn-ea"/>
        <a:cs typeface="+mn-cs"/>
      </a:defRPr>
    </a:lvl5pPr>
    <a:lvl6pPr marL="2286000" algn="l" defTabSz="914400" rtl="0" eaLnBrk="1" latinLnBrk="0" hangingPunct="1">
      <a:defRPr sz="3200" b="1" kern="1200">
        <a:solidFill>
          <a:schemeClr val="tx1"/>
        </a:solidFill>
        <a:latin typeface="Arial" charset="0"/>
        <a:ea typeface="+mn-ea"/>
        <a:cs typeface="+mn-cs"/>
      </a:defRPr>
    </a:lvl6pPr>
    <a:lvl7pPr marL="2743200" algn="l" defTabSz="914400" rtl="0" eaLnBrk="1" latinLnBrk="0" hangingPunct="1">
      <a:defRPr sz="3200" b="1" kern="1200">
        <a:solidFill>
          <a:schemeClr val="tx1"/>
        </a:solidFill>
        <a:latin typeface="Arial" charset="0"/>
        <a:ea typeface="+mn-ea"/>
        <a:cs typeface="+mn-cs"/>
      </a:defRPr>
    </a:lvl7pPr>
    <a:lvl8pPr marL="3200400" algn="l" defTabSz="914400" rtl="0" eaLnBrk="1" latinLnBrk="0" hangingPunct="1">
      <a:defRPr sz="3200" b="1" kern="1200">
        <a:solidFill>
          <a:schemeClr val="tx1"/>
        </a:solidFill>
        <a:latin typeface="Arial" charset="0"/>
        <a:ea typeface="+mn-ea"/>
        <a:cs typeface="+mn-cs"/>
      </a:defRPr>
    </a:lvl8pPr>
    <a:lvl9pPr marL="3657600" algn="l" defTabSz="914400" rtl="0" eaLnBrk="1" latinLnBrk="0" hangingPunct="1">
      <a:defRPr sz="32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33CC"/>
    <a:srgbClr val="000000"/>
    <a:srgbClr val="476FA7"/>
    <a:srgbClr val="4747FF"/>
    <a:srgbClr val="3333FF"/>
    <a:srgbClr val="096791"/>
    <a:srgbClr val="008080"/>
    <a:srgbClr val="6281E4"/>
    <a:srgbClr val="6262F0"/>
    <a:srgbClr val="15A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50" autoAdjust="0"/>
    <p:restoredTop sz="94351" autoAdjust="0"/>
  </p:normalViewPr>
  <p:slideViewPr>
    <p:cSldViewPr>
      <p:cViewPr varScale="1">
        <p:scale>
          <a:sx n="92" d="100"/>
          <a:sy n="92" d="100"/>
        </p:scale>
        <p:origin x="1908" y="90"/>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p:cViewPr>
        <p:scale>
          <a:sx n="77" d="100"/>
          <a:sy n="77" d="100"/>
        </p:scale>
        <p:origin x="-1944" y="13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slide" Target="slides/slide16.xml"/><Relationship Id="rId1"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lnSpc>
                <a:spcPct val="100000"/>
              </a:lnSpc>
              <a:spcBef>
                <a:spcPct val="0"/>
              </a:spcBef>
              <a:buClrTx/>
              <a:buFontTx/>
              <a:buNone/>
              <a:defRPr sz="1200" b="0"/>
            </a:lvl1pPr>
          </a:lstStyle>
          <a:p>
            <a:endParaRPr lang="en-US"/>
          </a:p>
        </p:txBody>
      </p:sp>
      <p:sp>
        <p:nvSpPr>
          <p:cNvPr id="717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spcBef>
                <a:spcPct val="0"/>
              </a:spcBef>
              <a:buClrTx/>
              <a:buFontTx/>
              <a:buNone/>
              <a:defRPr sz="1200" b="0"/>
            </a:lvl1pPr>
          </a:lstStyle>
          <a:p>
            <a:endParaRPr lang="en-US"/>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lnSpc>
                <a:spcPct val="100000"/>
              </a:lnSpc>
              <a:spcBef>
                <a:spcPct val="0"/>
              </a:spcBef>
              <a:buClrTx/>
              <a:buFontTx/>
              <a:buNone/>
              <a:defRPr sz="1200" b="0"/>
            </a:lvl1pPr>
          </a:lstStyle>
          <a:p>
            <a:endParaRPr lang="en-US"/>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FontTx/>
              <a:buNone/>
              <a:defRPr sz="1200" b="0"/>
            </a:lvl1pPr>
          </a:lstStyle>
          <a:p>
            <a:fld id="{30BF364C-6F9C-460B-8AE7-725AB502C5E6}" type="slidenum">
              <a:rPr lang="en-US"/>
              <a:pPr/>
              <a:t>‹#›</a:t>
            </a:fld>
            <a:endParaRPr lang="en-US"/>
          </a:p>
        </p:txBody>
      </p:sp>
    </p:spTree>
    <p:extLst>
      <p:ext uri="{BB962C8B-B14F-4D97-AF65-F5344CB8AC3E}">
        <p14:creationId xmlns:p14="http://schemas.microsoft.com/office/powerpoint/2010/main" val="90965152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buClr>
                <a:srgbClr val="4F81BD"/>
              </a:buClr>
              <a:defRPr/>
            </a:pPr>
            <a:fld id="{3BC3B10F-A77C-499D-8A55-4E7169A1E706}" type="slidenum">
              <a:rPr lang="en-US" smtClean="0">
                <a:solidFill>
                  <a:prstClr val="black"/>
                </a:solidFill>
              </a:rPr>
              <a:pPr>
                <a:buClr>
                  <a:srgbClr val="4F81BD"/>
                </a:buClr>
                <a:defRPr/>
              </a:pPr>
              <a:t>1</a:t>
            </a:fld>
            <a:endParaRPr lang="en-US">
              <a:solidFill>
                <a:prstClr val="black"/>
              </a:solidFill>
            </a:endParaRPr>
          </a:p>
        </p:txBody>
      </p:sp>
    </p:spTree>
    <p:extLst>
      <p:ext uri="{BB962C8B-B14F-4D97-AF65-F5344CB8AC3E}">
        <p14:creationId xmlns:p14="http://schemas.microsoft.com/office/powerpoint/2010/main" val="30992563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Example</a:t>
            </a:r>
            <a:r>
              <a:rPr lang="en-US" baseline="0" dirty="0" smtClean="0"/>
              <a:t> of a real OneTick query combining two streams either from historical or real-time </a:t>
            </a:r>
          </a:p>
          <a:p>
            <a:endParaRPr lang="en-US" dirty="0"/>
          </a:p>
          <a:p>
            <a:r>
              <a:rPr lang="en-US" dirty="0" smtClean="0"/>
              <a:t>Read </a:t>
            </a:r>
            <a:r>
              <a:rPr lang="en-US" dirty="0"/>
              <a:t>the data flow from left to right (in the logical example).</a:t>
            </a:r>
          </a:p>
          <a:p>
            <a:endParaRPr lang="en-US" dirty="0"/>
          </a:p>
          <a:p>
            <a:r>
              <a:rPr lang="en-US" dirty="0"/>
              <a:t>We want to produce the highest and lowest 5-minute VWAP from a stream of filtered trades. The Trades are filtered against the prevailing mid-price of the quote. So at the time of each trade, we join it with the prevailing quote, calculate it’s mid-price (sum of </a:t>
            </a:r>
            <a:r>
              <a:rPr lang="en-US" dirty="0" err="1"/>
              <a:t>bid+ask</a:t>
            </a:r>
            <a:r>
              <a:rPr lang="en-US" dirty="0"/>
              <a:t>/2), if the trade price is less than that mid-price we pass the trade through to be included in the 5 minute VWAP aggregation. </a:t>
            </a:r>
          </a:p>
          <a:p>
            <a:r>
              <a:rPr lang="en-US" dirty="0"/>
              <a:t>This in-fact is an actual query in ONETICK and these are real functions or Event Processors </a:t>
            </a:r>
          </a:p>
          <a:p>
            <a:endParaRPr lang="en-US" baseline="0" dirty="0" smtClean="0"/>
          </a:p>
          <a:p>
            <a:endParaRPr lang="en-US" dirty="0"/>
          </a:p>
          <a:p>
            <a:endParaRPr lang="en-US" dirty="0" smtClean="0"/>
          </a:p>
        </p:txBody>
      </p:sp>
      <p:sp>
        <p:nvSpPr>
          <p:cNvPr id="75780" name="Slide Number Placeholder 3"/>
          <p:cNvSpPr>
            <a:spLocks noGrp="1"/>
          </p:cNvSpPr>
          <p:nvPr>
            <p:ph type="sldNum" sz="quarter" idx="5"/>
          </p:nvPr>
        </p:nvSpPr>
        <p:spPr/>
        <p:txBody>
          <a:bodyPr/>
          <a:lstStyle/>
          <a:p>
            <a:pPr>
              <a:defRPr/>
            </a:pPr>
            <a:fld id="{DA8CA447-EFBB-4D1A-BB09-FB5A23D99153}" type="slidenum">
              <a:rPr lang="en-US" smtClean="0"/>
              <a:pPr>
                <a:defRPr/>
              </a:pPr>
              <a:t>10</a:t>
            </a:fld>
            <a:endParaRPr lang="en-US" smtClean="0"/>
          </a:p>
        </p:txBody>
      </p:sp>
    </p:spTree>
    <p:extLst>
      <p:ext uri="{BB962C8B-B14F-4D97-AF65-F5344CB8AC3E}">
        <p14:creationId xmlns:p14="http://schemas.microsoft.com/office/powerpoint/2010/main" val="216183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err="1"/>
              <a:t>ONETick</a:t>
            </a:r>
            <a:r>
              <a:rPr lang="en-US" dirty="0"/>
              <a:t> empowers your creativity by providing a means to graphically model the semantic logic of a strategy, what we call a query by leveraging the analytical library. That saved query is a directed graph that is natively executed by the OneTick server and maps one-to-one to the API that OneTick exposes. As a result, there is no latency-loss using the </a:t>
            </a:r>
            <a:r>
              <a:rPr lang="en-US" dirty="0" err="1"/>
              <a:t>ONETick</a:t>
            </a:r>
            <a:r>
              <a:rPr lang="en-US" dirty="0"/>
              <a:t> graphical modeling tool as you will find in other vendors visual tools often caused by an intermediary code-generation step or a semantic mismatch with the underlying language. </a:t>
            </a:r>
            <a:r>
              <a:rPr lang="en-US" dirty="0" err="1"/>
              <a:t>ONETick’s</a:t>
            </a:r>
            <a:r>
              <a:rPr lang="en-US" dirty="0"/>
              <a:t> analytical functions, all written in C++ are highly optimized and execute at nanosecond precision providing a means to accurately measure conditions to signal trade opportunities, compare trades to prevailing quotes and trades to executions. </a:t>
            </a:r>
          </a:p>
          <a:p>
            <a:endParaRPr lang="en-US" dirty="0" smtClean="0"/>
          </a:p>
        </p:txBody>
      </p:sp>
      <p:sp>
        <p:nvSpPr>
          <p:cNvPr id="87044" name="Slide Number Placeholder 3"/>
          <p:cNvSpPr>
            <a:spLocks noGrp="1"/>
          </p:cNvSpPr>
          <p:nvPr>
            <p:ph type="sldNum" sz="quarter" idx="5"/>
          </p:nvPr>
        </p:nvSpPr>
        <p:spPr/>
        <p:txBody>
          <a:bodyPr/>
          <a:lstStyle/>
          <a:p>
            <a:pPr>
              <a:defRPr/>
            </a:pPr>
            <a:fld id="{ADEB23B8-CDB1-4303-999C-9EBD3532C18A}" type="slidenum">
              <a:rPr lang="en-US" smtClean="0"/>
              <a:pPr>
                <a:defRPr/>
              </a:pPr>
              <a:t>11</a:t>
            </a:fld>
            <a:endParaRPr lang="en-US" smtClean="0"/>
          </a:p>
        </p:txBody>
      </p:sp>
    </p:spTree>
    <p:extLst>
      <p:ext uri="{BB962C8B-B14F-4D97-AF65-F5344CB8AC3E}">
        <p14:creationId xmlns:p14="http://schemas.microsoft.com/office/powerpoint/2010/main" val="32116539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An typical deployment scenario showing all the OneTick components.</a:t>
            </a:r>
          </a:p>
          <a:p>
            <a:r>
              <a:rPr lang="en-US" dirty="0"/>
              <a:t>A two-server configuration a) a collector server; b) a tick server</a:t>
            </a:r>
          </a:p>
          <a:p>
            <a:endParaRPr lang="en-US" dirty="0"/>
          </a:p>
          <a:p>
            <a:pPr marL="228600" indent="-228600">
              <a:buAutoNum type="alphaLcParenR"/>
            </a:pPr>
            <a:r>
              <a:rPr lang="en-US" dirty="0"/>
              <a:t>Collector Server </a:t>
            </a:r>
          </a:p>
          <a:p>
            <a:r>
              <a:rPr lang="en-US" dirty="0"/>
              <a:t>The purpose of this server configuration (and it’s components) is to connect to real-time market data feeds and “stage” them for eventual archival and in-memory (</a:t>
            </a:r>
            <a:r>
              <a:rPr lang="en-US" dirty="0" err="1"/>
              <a:t>db</a:t>
            </a:r>
            <a:r>
              <a:rPr lang="en-US" dirty="0"/>
              <a:t>) storage on the Tick Server.  The Collectors and Raw Data Servers manage the data staging </a:t>
            </a:r>
          </a:p>
          <a:p>
            <a:endParaRPr lang="en-US" dirty="0"/>
          </a:p>
          <a:p>
            <a:r>
              <a:rPr lang="en-US" dirty="0"/>
              <a:t>b) Tick Server</a:t>
            </a:r>
          </a:p>
          <a:p>
            <a:r>
              <a:rPr lang="en-US" dirty="0"/>
              <a:t>This server configuration has the components to maintain both the in-memory intra-data database and persisting of data on disk for archival storage. Archives can be from the Collector Server or bulk data (batch) loading. The Tick server also includes the real-time CEP engine.  All client connections are made to the Tick Server process running on the Tick Server host.</a:t>
            </a:r>
          </a:p>
          <a:p>
            <a:endParaRPr lang="en-US" dirty="0" smtClean="0"/>
          </a:p>
        </p:txBody>
      </p:sp>
      <p:sp>
        <p:nvSpPr>
          <p:cNvPr id="87044" name="Slide Number Placeholder 3"/>
          <p:cNvSpPr>
            <a:spLocks noGrp="1"/>
          </p:cNvSpPr>
          <p:nvPr>
            <p:ph type="sldNum" sz="quarter" idx="5"/>
          </p:nvPr>
        </p:nvSpPr>
        <p:spPr/>
        <p:txBody>
          <a:bodyPr/>
          <a:lstStyle/>
          <a:p>
            <a:pPr>
              <a:defRPr/>
            </a:pPr>
            <a:fld id="{ADEB23B8-CDB1-4303-999C-9EBD3532C18A}" type="slidenum">
              <a:rPr lang="en-US" smtClean="0"/>
              <a:pPr>
                <a:defRPr/>
              </a:pPr>
              <a:t>12</a:t>
            </a:fld>
            <a:endParaRPr lang="en-US" smtClean="0"/>
          </a:p>
        </p:txBody>
      </p:sp>
    </p:spTree>
    <p:extLst>
      <p:ext uri="{BB962C8B-B14F-4D97-AF65-F5344CB8AC3E}">
        <p14:creationId xmlns:p14="http://schemas.microsoft.com/office/powerpoint/2010/main" val="36503515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&lt;see previous slide for description of typical deployment scenario&gt;</a:t>
            </a:r>
          </a:p>
          <a:p>
            <a:endParaRPr lang="en-US" dirty="0"/>
          </a:p>
          <a:p>
            <a:r>
              <a:rPr lang="en-US" dirty="0"/>
              <a:t>This shows common fault tolerant deployment – Primary and Secondary configurations (minimum 4 servers) in a redundant setup. </a:t>
            </a:r>
          </a:p>
          <a:p>
            <a:endParaRPr lang="en-US" dirty="0"/>
          </a:p>
          <a:p>
            <a:r>
              <a:rPr lang="en-US" dirty="0"/>
              <a:t>The goal of a fault tolerant configuration, hot-hot is to prevent data loss from the failure any one component. Each component has a backup instance.</a:t>
            </a:r>
          </a:p>
          <a:p>
            <a:endParaRPr lang="en-US" dirty="0"/>
          </a:p>
          <a:p>
            <a:r>
              <a:rPr lang="en-US" dirty="0"/>
              <a:t>In the event of a cataclysmic failure, gaps in data can be filled via batch loader processes.</a:t>
            </a:r>
          </a:p>
          <a:p>
            <a:endParaRPr lang="en-US" dirty="0"/>
          </a:p>
        </p:txBody>
      </p:sp>
      <p:sp>
        <p:nvSpPr>
          <p:cNvPr id="4" name="Slide Number Placeholder 3"/>
          <p:cNvSpPr>
            <a:spLocks noGrp="1"/>
          </p:cNvSpPr>
          <p:nvPr>
            <p:ph type="sldNum" sz="quarter" idx="10"/>
          </p:nvPr>
        </p:nvSpPr>
        <p:spPr/>
        <p:txBody>
          <a:bodyPr/>
          <a:lstStyle/>
          <a:p>
            <a:fld id="{30BF364C-6F9C-460B-8AE7-725AB502C5E6}" type="slidenum">
              <a:rPr lang="en-US" smtClean="0"/>
              <a:pPr/>
              <a:t>13</a:t>
            </a:fld>
            <a:endParaRPr lang="en-US"/>
          </a:p>
        </p:txBody>
      </p:sp>
    </p:spTree>
    <p:extLst>
      <p:ext uri="{BB962C8B-B14F-4D97-AF65-F5344CB8AC3E}">
        <p14:creationId xmlns:p14="http://schemas.microsoft.com/office/powerpoint/2010/main" val="25858484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a:p>
            <a:r>
              <a:rPr lang="en-US" sz="1200" kern="1200" dirty="0" smtClean="0">
                <a:solidFill>
                  <a:schemeClr val="tx1"/>
                </a:solidFill>
                <a:effectLst/>
                <a:latin typeface="Arial" charset="0"/>
                <a:ea typeface="+mn-ea"/>
                <a:cs typeface="+mn-cs"/>
              </a:rPr>
              <a:t>The ONETICK architecture includes a broad range of real-time Collectors including the major consolidators such as Reuters, Bloomberg, ACTIV Financial, NYSE/Wombat, </a:t>
            </a:r>
            <a:r>
              <a:rPr lang="en-US" sz="1200" kern="1200" dirty="0" err="1" smtClean="0">
                <a:solidFill>
                  <a:schemeClr val="tx1"/>
                </a:solidFill>
                <a:effectLst/>
                <a:latin typeface="Arial" charset="0"/>
                <a:ea typeface="+mn-ea"/>
                <a:cs typeface="+mn-cs"/>
              </a:rPr>
              <a:t>Spryware</a:t>
            </a:r>
            <a:r>
              <a:rPr lang="en-US" sz="1200" kern="1200" dirty="0" smtClean="0">
                <a:solidFill>
                  <a:schemeClr val="tx1"/>
                </a:solidFill>
                <a:effectLst/>
                <a:latin typeface="Arial" charset="0"/>
                <a:ea typeface="+mn-ea"/>
                <a:cs typeface="+mn-cs"/>
              </a:rPr>
              <a:t> and a host of others. </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Live market data can be streamed into the CEP engine for those real-time strategies and also concurrently captured and stored.  </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We also provide a wide range of loaders for fast bulk loading of historical data. The architecture uses an in-memory database for today’s (daily) data and archives for longer periods.</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Historical data is available from a variety of sources, one of our partners </a:t>
            </a:r>
            <a:r>
              <a:rPr lang="en-US" sz="1200" kern="1200" dirty="0" err="1" smtClean="0">
                <a:solidFill>
                  <a:schemeClr val="tx1"/>
                </a:solidFill>
                <a:effectLst/>
                <a:latin typeface="Arial" charset="0"/>
                <a:ea typeface="+mn-ea"/>
                <a:cs typeface="+mn-cs"/>
              </a:rPr>
              <a:t>MorningStar</a:t>
            </a:r>
            <a:r>
              <a:rPr lang="en-US" sz="1200" kern="1200" dirty="0" smtClean="0">
                <a:solidFill>
                  <a:schemeClr val="tx1"/>
                </a:solidFill>
                <a:effectLst/>
                <a:latin typeface="Arial" charset="0"/>
                <a:ea typeface="+mn-ea"/>
                <a:cs typeface="+mn-cs"/>
              </a:rPr>
              <a:t>, supply historical data for hundreds of exchanges across the equities, derivatives, foreign exchange and treasuries markets. </a:t>
            </a:r>
            <a:endParaRPr lang="en-US" dirty="0" smtClean="0"/>
          </a:p>
        </p:txBody>
      </p:sp>
      <p:sp>
        <p:nvSpPr>
          <p:cNvPr id="87044" name="Slide Number Placeholder 3"/>
          <p:cNvSpPr>
            <a:spLocks noGrp="1"/>
          </p:cNvSpPr>
          <p:nvPr>
            <p:ph type="sldNum" sz="quarter" idx="5"/>
          </p:nvPr>
        </p:nvSpPr>
        <p:spPr/>
        <p:txBody>
          <a:bodyPr/>
          <a:lstStyle/>
          <a:p>
            <a:pPr>
              <a:defRPr/>
            </a:pPr>
            <a:fld id="{ADEB23B8-CDB1-4303-999C-9EBD3532C18A}" type="slidenum">
              <a:rPr lang="en-US" smtClean="0"/>
              <a:pPr>
                <a:defRPr/>
              </a:pPr>
              <a:t>14</a:t>
            </a:fld>
            <a:endParaRPr lang="en-US" smtClean="0"/>
          </a:p>
        </p:txBody>
      </p:sp>
    </p:spTree>
    <p:extLst>
      <p:ext uri="{BB962C8B-B14F-4D97-AF65-F5344CB8AC3E}">
        <p14:creationId xmlns:p14="http://schemas.microsoft.com/office/powerpoint/2010/main" val="40760734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In addition to the slides</a:t>
            </a:r>
            <a:r>
              <a:rPr lang="en-US" sz="1200" kern="1200" baseline="0" dirty="0" smtClean="0">
                <a:solidFill>
                  <a:schemeClr val="tx1"/>
                </a:solidFill>
                <a:effectLst/>
                <a:latin typeface="Arial" charset="0"/>
                <a:ea typeface="+mn-ea"/>
                <a:cs typeface="+mn-cs"/>
              </a:rPr>
              <a:t> bullets on performance…</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What is the latency incurred by a graphical modeling tool for strategy/query design?</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Many technology vendors provide a graphical modeling tool for the construction of strategies and analytical queries for trading and quantitative research. These tools do have the same objective in mind, to shorten the time from idea to deployment. But not all vendor’s tools are created equal, some do incur a penalty for that abbreviated development cycle. This has to with the graphical tool itself and its underlying technology. Many take the graphical models designed by humans and produce machine-generated source code, which by-definition can never be as efficient or as optimal as code produced by the creative mind of a human being. Furthermore, a semantic mismatch is at play between the graphical modeling paradigm and the underlying language, often causing graphical expressions to translate poorly to the run time language.  The OneTick graphical modeling tool on the other hand is not one of those inefficient code-generating tools. It empowers the creativity of the user by providing a means to graphically model the semantic logic of a strategy or analytical query by leveraging our library of high-level business functions. That saved model or query is a directed graph that is natively executed by the OneTick server and maps one-to-one to the API that OneTick exposes, there is no intermediary step or semantic mismatch caused by code-generation. The library of business functions, all written in C++ are already highly optimized and finely tuned for execution in OneTick models, any function within a node on a graph represents a class, and each link between nodes is a source-sink relationship between objects of those classes. As a result of this architectural design, queries created either with our programmatic API or via graphical modeling are indistinguishable and equivalent with no loss of latency.</a:t>
            </a:r>
          </a:p>
          <a:p>
            <a:endParaRPr lang="en-US" dirty="0" smtClean="0"/>
          </a:p>
        </p:txBody>
      </p:sp>
      <p:sp>
        <p:nvSpPr>
          <p:cNvPr id="87044" name="Slide Number Placeholder 3"/>
          <p:cNvSpPr>
            <a:spLocks noGrp="1"/>
          </p:cNvSpPr>
          <p:nvPr>
            <p:ph type="sldNum" sz="quarter" idx="5"/>
          </p:nvPr>
        </p:nvSpPr>
        <p:spPr/>
        <p:txBody>
          <a:bodyPr/>
          <a:lstStyle/>
          <a:p>
            <a:pPr>
              <a:defRPr/>
            </a:pPr>
            <a:fld id="{ADEB23B8-CDB1-4303-999C-9EBD3532C18A}" type="slidenum">
              <a:rPr lang="en-US" smtClean="0"/>
              <a:pPr>
                <a:defRPr/>
              </a:pPr>
              <a:t>15</a:t>
            </a:fld>
            <a:endParaRPr lang="en-US" smtClean="0"/>
          </a:p>
        </p:txBody>
      </p:sp>
    </p:spTree>
    <p:extLst>
      <p:ext uri="{BB962C8B-B14F-4D97-AF65-F5344CB8AC3E}">
        <p14:creationId xmlns:p14="http://schemas.microsoft.com/office/powerpoint/2010/main" val="28068536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 business-oriented product for both historic and real-time data management and analytics.  Yes, ONETICK can capture and store market data from any asset class including Equities, Foreign Exchange, Futures and Options… even the massive OPRA feed.  It can also store Orders and Executions for accurately measuring slippage for transaction costing.  ONETICK can even store unstructured data such as news allowing you to model correlations between price actions and corporate events. Data storage can span from a few months to multiple years and we can easily apply needed cleansing and adjustments such as cancels, corrections and corporation actions without any loss of the high-performance characteristics.  </a:t>
            </a:r>
          </a:p>
          <a:p>
            <a:endParaRPr lang="en-US" dirty="0"/>
          </a:p>
        </p:txBody>
      </p:sp>
      <p:sp>
        <p:nvSpPr>
          <p:cNvPr id="4" name="Slide Number Placeholder 3"/>
          <p:cNvSpPr>
            <a:spLocks noGrp="1"/>
          </p:cNvSpPr>
          <p:nvPr>
            <p:ph type="sldNum" sz="quarter" idx="10"/>
          </p:nvPr>
        </p:nvSpPr>
        <p:spPr/>
        <p:txBody>
          <a:bodyPr/>
          <a:lstStyle/>
          <a:p>
            <a:fld id="{30BF364C-6F9C-460B-8AE7-725AB502C5E6}" type="slidenum">
              <a:rPr lang="en-US" smtClean="0"/>
              <a:pPr/>
              <a:t>16</a:t>
            </a:fld>
            <a:endParaRPr lang="en-US"/>
          </a:p>
        </p:txBody>
      </p:sp>
    </p:spTree>
    <p:extLst>
      <p:ext uri="{BB962C8B-B14F-4D97-AF65-F5344CB8AC3E}">
        <p14:creationId xmlns:p14="http://schemas.microsoft.com/office/powerpoint/2010/main" val="6826028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 business-oriented product for both historic and real-time data management and analytics.  Yes, ONETICK can capture and store market data from any asset class including Equities, Foreign Exchange, Futures and Options… even the massive OPRA feed.  It can also store Orders and Executions for accurately measuring slippage for transaction costing.  ONETICK can even store unstructured data such as news allowing you to model correlations between price actions and corporate events. Data storage can span from a few months to multiple years and we can easily apply needed cleansing and adjustments such as cancels, corrections and corporation actions without any loss of the high-performance characteristics.  </a:t>
            </a:r>
          </a:p>
          <a:p>
            <a:endParaRPr lang="en-US" dirty="0"/>
          </a:p>
        </p:txBody>
      </p:sp>
      <p:sp>
        <p:nvSpPr>
          <p:cNvPr id="4" name="Slide Number Placeholder 3"/>
          <p:cNvSpPr>
            <a:spLocks noGrp="1"/>
          </p:cNvSpPr>
          <p:nvPr>
            <p:ph type="sldNum" sz="quarter" idx="10"/>
          </p:nvPr>
        </p:nvSpPr>
        <p:spPr/>
        <p:txBody>
          <a:bodyPr/>
          <a:lstStyle/>
          <a:p>
            <a:fld id="{30BF364C-6F9C-460B-8AE7-725AB502C5E6}" type="slidenum">
              <a:rPr lang="en-US" smtClean="0"/>
              <a:pPr/>
              <a:t>17</a:t>
            </a:fld>
            <a:endParaRPr lang="en-US"/>
          </a:p>
        </p:txBody>
      </p:sp>
    </p:spTree>
    <p:extLst>
      <p:ext uri="{BB962C8B-B14F-4D97-AF65-F5344CB8AC3E}">
        <p14:creationId xmlns:p14="http://schemas.microsoft.com/office/powerpoint/2010/main" val="6826028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kern="1200" dirty="0" smtClean="0">
                <a:solidFill>
                  <a:schemeClr val="tx1"/>
                </a:solidFill>
                <a:effectLst/>
                <a:latin typeface="Arial" charset="0"/>
                <a:ea typeface="+mn-ea"/>
                <a:cs typeface="+mn-cs"/>
              </a:rPr>
              <a:t> </a:t>
            </a:r>
          </a:p>
          <a:p>
            <a:endParaRPr lang="en-US" sz="1200" kern="1200" dirty="0" smtClean="0">
              <a:solidFill>
                <a:schemeClr val="tx1"/>
              </a:solidFill>
              <a:effectLst/>
              <a:latin typeface="Arial" charset="0"/>
              <a:ea typeface="+mn-ea"/>
              <a:cs typeface="+mn-cs"/>
            </a:endParaRPr>
          </a:p>
        </p:txBody>
      </p:sp>
      <p:sp>
        <p:nvSpPr>
          <p:cNvPr id="87044" name="Slide Number Placeholder 3"/>
          <p:cNvSpPr>
            <a:spLocks noGrp="1"/>
          </p:cNvSpPr>
          <p:nvPr>
            <p:ph type="sldNum" sz="quarter" idx="5"/>
          </p:nvPr>
        </p:nvSpPr>
        <p:spPr/>
        <p:txBody>
          <a:bodyPr/>
          <a:lstStyle/>
          <a:p>
            <a:pPr>
              <a:defRPr/>
            </a:pPr>
            <a:fld id="{ADEB23B8-CDB1-4303-999C-9EBD3532C18A}" type="slidenum">
              <a:rPr lang="en-US" smtClean="0"/>
              <a:pPr>
                <a:defRPr/>
              </a:pPr>
              <a:t>18</a:t>
            </a:fld>
            <a:endParaRPr lang="en-US" smtClean="0"/>
          </a:p>
        </p:txBody>
      </p:sp>
    </p:spTree>
    <p:extLst>
      <p:ext uri="{BB962C8B-B14F-4D97-AF65-F5344CB8AC3E}">
        <p14:creationId xmlns:p14="http://schemas.microsoft.com/office/powerpoint/2010/main" val="33056671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dirty="0" err="1"/>
              <a:t>OneQuantData</a:t>
            </a:r>
            <a:r>
              <a:rPr lang="en-US" dirty="0"/>
              <a:t> is a comprehensive repository of historical reference and pricing data designed specifically for the global equities market. </a:t>
            </a:r>
          </a:p>
          <a:p>
            <a:pPr lvl="0"/>
            <a:r>
              <a:rPr lang="en-US" dirty="0" err="1"/>
              <a:t>OneQuantData</a:t>
            </a:r>
            <a:r>
              <a:rPr lang="en-US" dirty="0"/>
              <a:t> is a fully integrated solution harnessing the power of OneTick</a:t>
            </a:r>
          </a:p>
          <a:p>
            <a:pPr lvl="0"/>
            <a:endParaRPr lang="en-US" dirty="0"/>
          </a:p>
          <a:p>
            <a:pPr lvl="0"/>
            <a:r>
              <a:rPr lang="en-US" dirty="0"/>
              <a:t>Access deep history across a broad universe of multiple asset classes including daily closing prices for Stocks, ETFs, Mutual Funds, Warrants and Pink Sheets. </a:t>
            </a:r>
          </a:p>
          <a:p>
            <a:pPr lvl="0"/>
            <a:r>
              <a:rPr lang="en-US" dirty="0"/>
              <a:t>Also includes descriptive information on company name, market cap, shares outstanding, announced earnings, dividends, and more.</a:t>
            </a:r>
          </a:p>
          <a:p>
            <a:pPr lvl="0"/>
            <a:r>
              <a:rPr lang="en-US" dirty="0"/>
              <a:t>Overall provides Data Modeling on three levels - Company level, security level and exchange level (pricing info).</a:t>
            </a:r>
          </a:p>
          <a:p>
            <a:pPr lvl="0"/>
            <a:r>
              <a:rPr lang="en-US" dirty="0"/>
              <a:t>Symbol Mappings and Unique IDs assigned by OneMarketData’s team of experts ensure the highest quality of data and continuity across a road spectrum of over 100,000 global symbols.</a:t>
            </a:r>
          </a:p>
          <a:p>
            <a:pPr lvl="0"/>
            <a:r>
              <a:rPr lang="en-US" dirty="0"/>
              <a:t>Provides reference information for Corporate Actions represented as additive/multiplicative adjustments, useful for price and volume adjustments for return calculations, vital aspects of portfolio management.</a:t>
            </a:r>
          </a:p>
          <a:p>
            <a:pPr lvl="0"/>
            <a:r>
              <a:rPr lang="en-US"/>
              <a:t>Complete history of symbol name changes and mappings between CUSIP, ISIN, SEDOL, Ticker across the global universe.</a:t>
            </a:r>
          </a:p>
          <a:p>
            <a:pPr lvl="0"/>
            <a:endParaRPr lang="en-US" dirty="0" smtClean="0"/>
          </a:p>
          <a:p>
            <a:pPr lvl="0"/>
            <a:endParaRPr lang="en-US" dirty="0" smtClean="0"/>
          </a:p>
        </p:txBody>
      </p:sp>
      <p:sp>
        <p:nvSpPr>
          <p:cNvPr id="87044" name="Slide Number Placeholder 3"/>
          <p:cNvSpPr>
            <a:spLocks noGrp="1"/>
          </p:cNvSpPr>
          <p:nvPr>
            <p:ph type="sldNum" sz="quarter" idx="5"/>
          </p:nvPr>
        </p:nvSpPr>
        <p:spPr/>
        <p:txBody>
          <a:bodyPr/>
          <a:lstStyle/>
          <a:p>
            <a:pPr>
              <a:defRPr/>
            </a:pPr>
            <a:fld id="{ADEB23B8-CDB1-4303-999C-9EBD3532C18A}" type="slidenum">
              <a:rPr lang="en-US" smtClean="0"/>
              <a:pPr>
                <a:defRPr/>
              </a:pPr>
              <a:t>19</a:t>
            </a:fld>
            <a:endParaRPr lang="en-US" smtClean="0"/>
          </a:p>
        </p:txBody>
      </p:sp>
    </p:spTree>
    <p:extLst>
      <p:ext uri="{BB962C8B-B14F-4D97-AF65-F5344CB8AC3E}">
        <p14:creationId xmlns:p14="http://schemas.microsoft.com/office/powerpoint/2010/main" val="3511590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kern="1200" dirty="0" smtClean="0">
                <a:solidFill>
                  <a:schemeClr val="tx1"/>
                </a:solidFill>
                <a:effectLst/>
                <a:latin typeface="Arial" charset="0"/>
                <a:ea typeface="+mn-ea"/>
                <a:cs typeface="+mn-cs"/>
              </a:rPr>
              <a:t>Our President &amp; Founder Dr. Leonid Frants has more than 15 years’ experience building financial data management systems,</a:t>
            </a:r>
            <a:r>
              <a:rPr lang="en-US" sz="1200" kern="1200" baseline="0" dirty="0" smtClean="0">
                <a:solidFill>
                  <a:schemeClr val="tx1"/>
                </a:solidFill>
                <a:effectLst/>
                <a:latin typeface="Arial" charset="0"/>
                <a:ea typeface="+mn-ea"/>
                <a:cs typeface="+mn-cs"/>
              </a:rPr>
              <a:t> with</a:t>
            </a:r>
            <a:r>
              <a:rPr lang="en-US" sz="1200" kern="1200" dirty="0" smtClean="0">
                <a:solidFill>
                  <a:schemeClr val="tx1"/>
                </a:solidFill>
                <a:effectLst/>
                <a:latin typeface="Arial" charset="0"/>
                <a:ea typeface="+mn-ea"/>
                <a:cs typeface="+mn-cs"/>
              </a:rPr>
              <a:t> our head of engineering they developed those skills and an in-depth understanding of capital markets at Goldman Sachs.  </a:t>
            </a:r>
          </a:p>
          <a:p>
            <a:r>
              <a:rPr lang="en-US" sz="1200" kern="1200" dirty="0" smtClean="0">
                <a:solidFill>
                  <a:schemeClr val="tx1"/>
                </a:solidFill>
                <a:effectLst/>
                <a:latin typeface="Arial" charset="0"/>
                <a:ea typeface="+mn-ea"/>
                <a:cs typeface="+mn-cs"/>
              </a:rPr>
              <a:t>Dr. Frants formed our company in 2005 and with a Singularity of Vision has built a company by assembling a team of people from across the industry with expertise in market data, trading systems, mathematics and analytics and commercial/enterprise software. That vision is to deliver innovative market-leading technology for quantitative research and trading solutions. Since then we’ve managed a successful and profitable business with over 70 customers across the financial industry.</a:t>
            </a:r>
          </a:p>
          <a:p>
            <a:endParaRPr lang="en-US" dirty="0" smtClean="0"/>
          </a:p>
        </p:txBody>
      </p:sp>
      <p:sp>
        <p:nvSpPr>
          <p:cNvPr id="48132" name="Slide Number Placeholder 3"/>
          <p:cNvSpPr>
            <a:spLocks noGrp="1"/>
          </p:cNvSpPr>
          <p:nvPr>
            <p:ph type="sldNum" sz="quarter" idx="5"/>
          </p:nvPr>
        </p:nvSpPr>
        <p:spPr/>
        <p:txBody>
          <a:bodyPr/>
          <a:lstStyle/>
          <a:p>
            <a:pPr>
              <a:defRPr/>
            </a:pPr>
            <a:fld id="{8ACE579F-DED4-4AB1-A859-58367998526E}" type="slidenum">
              <a:rPr lang="en-US" smtClean="0"/>
              <a:pPr>
                <a:defRPr/>
              </a:pPr>
              <a:t>2</a:t>
            </a:fld>
            <a:endParaRPr lang="en-US" smtClean="0"/>
          </a:p>
        </p:txBody>
      </p:sp>
    </p:spTree>
    <p:extLst>
      <p:ext uri="{BB962C8B-B14F-4D97-AF65-F5344CB8AC3E}">
        <p14:creationId xmlns:p14="http://schemas.microsoft.com/office/powerpoint/2010/main" val="5253974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The ONETICK advantages are technology with a purpose. </a:t>
            </a:r>
          </a:p>
          <a:p>
            <a:pPr lvl="0"/>
            <a:r>
              <a:rPr lang="en-US" dirty="0" err="1"/>
              <a:t>OneTICK</a:t>
            </a:r>
            <a:r>
              <a:rPr lang="en-US" dirty="0"/>
              <a:t> has the intelligence to blend together the past with the present, not just for trades but also for complex structures such as Order Books.  User strategies can interact with a single data stream that is a seamless view of historical and live data.</a:t>
            </a:r>
          </a:p>
          <a:p>
            <a:r>
              <a:rPr lang="en-US" dirty="0"/>
              <a:t> </a:t>
            </a:r>
          </a:p>
          <a:p>
            <a:pPr lvl="0"/>
            <a:r>
              <a:rPr lang="en-US" dirty="0" err="1"/>
              <a:t>OneTick’s</a:t>
            </a:r>
            <a:r>
              <a:rPr lang="en-US" dirty="0"/>
              <a:t> graphical strategy development tool makes their construction an approachable task for traders and quants. You can focus on modeling semantic logic visually leveraging a large library of analytics. The </a:t>
            </a:r>
            <a:r>
              <a:rPr lang="en-US" dirty="0" err="1"/>
              <a:t>OneTICK</a:t>
            </a:r>
            <a:r>
              <a:rPr lang="en-US" dirty="0"/>
              <a:t> server where your strategies run is an Enterprise-class product that leverages multi-core hardware and manages thread pooling for massive scalability. Invoking strategies is always from the familiar. Your controlling clients, such as trading applications, EMS systems whether institutional or retail can be from common programming languages such as C++ and java and standard methodologies including SQL.</a:t>
            </a:r>
          </a:p>
          <a:p>
            <a:r>
              <a:rPr lang="en-US" dirty="0"/>
              <a:t> </a:t>
            </a:r>
          </a:p>
          <a:p>
            <a:pPr lvl="0"/>
            <a:r>
              <a:rPr lang="en-US" dirty="0"/>
              <a:t>It can do this because it was designed from ground up for market data.  The </a:t>
            </a:r>
            <a:r>
              <a:rPr lang="en-US" dirty="0" err="1"/>
              <a:t>ONETick</a:t>
            </a:r>
            <a:r>
              <a:rPr lang="en-US" dirty="0"/>
              <a:t> internal architecture understands and recognizes the nuances of market data and most importantly how users want to access and analyze the markets.  For example, </a:t>
            </a:r>
            <a:r>
              <a:rPr lang="en-US" dirty="0" err="1"/>
              <a:t>ONETick</a:t>
            </a:r>
            <a:r>
              <a:rPr lang="en-US" dirty="0"/>
              <a:t> can instantly re-construct an Order Book from any starting point within the day; there is no need to waste precious time and processing power replaying data from the beginning of the trading day. </a:t>
            </a:r>
            <a:r>
              <a:rPr lang="en-US" dirty="0" err="1"/>
              <a:t>ONETick</a:t>
            </a:r>
            <a:r>
              <a:rPr lang="en-US" dirty="0"/>
              <a:t> can aggregate Books coming from different exchanges, even seamlessly blend a historic Order Book with the current active book. It also understands how </a:t>
            </a:r>
            <a:r>
              <a:rPr lang="en-US" dirty="0" err="1"/>
              <a:t>symbologies</a:t>
            </a:r>
            <a:r>
              <a:rPr lang="en-US" dirty="0"/>
              <a:t> are formatted differently across asset classes, it can easily handle rolling futures contracts and equity symbol name changes as well.</a:t>
            </a:r>
          </a:p>
          <a:p>
            <a:r>
              <a:rPr lang="en-US" dirty="0"/>
              <a:t> </a:t>
            </a:r>
          </a:p>
          <a:p>
            <a:r>
              <a:rPr lang="en-US" dirty="0"/>
              <a:t>These advantages are the </a:t>
            </a:r>
            <a:r>
              <a:rPr lang="en-US" i="1" dirty="0"/>
              <a:t>one</a:t>
            </a:r>
            <a:r>
              <a:rPr lang="en-US" dirty="0"/>
              <a:t> in ONETICK adding up to the lowest total cost of ownership in the industry.   To achieve what OneTick provides in-the-box would take multiple vendor products and a whole lot of custom code. ONETICK is your single source solution to tick data management</a:t>
            </a:r>
            <a:endParaRPr lang="en-US" dirty="0" smtClean="0"/>
          </a:p>
        </p:txBody>
      </p:sp>
      <p:sp>
        <p:nvSpPr>
          <p:cNvPr id="87044" name="Slide Number Placeholder 3"/>
          <p:cNvSpPr>
            <a:spLocks noGrp="1"/>
          </p:cNvSpPr>
          <p:nvPr>
            <p:ph type="sldNum" sz="quarter" idx="5"/>
          </p:nvPr>
        </p:nvSpPr>
        <p:spPr/>
        <p:txBody>
          <a:bodyPr/>
          <a:lstStyle/>
          <a:p>
            <a:pPr>
              <a:defRPr/>
            </a:pPr>
            <a:fld id="{ADEB23B8-CDB1-4303-999C-9EBD3532C18A}" type="slidenum">
              <a:rPr lang="en-US" smtClean="0"/>
              <a:pPr>
                <a:defRPr/>
              </a:pPr>
              <a:t>20</a:t>
            </a:fld>
            <a:endParaRPr lang="en-US" smtClean="0"/>
          </a:p>
        </p:txBody>
      </p:sp>
    </p:spTree>
    <p:extLst>
      <p:ext uri="{BB962C8B-B14F-4D97-AF65-F5344CB8AC3E}">
        <p14:creationId xmlns:p14="http://schemas.microsoft.com/office/powerpoint/2010/main" val="4101774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dirty="0" smtClean="0"/>
          </a:p>
        </p:txBody>
      </p:sp>
      <p:sp>
        <p:nvSpPr>
          <p:cNvPr id="87044" name="Slide Number Placeholder 3"/>
          <p:cNvSpPr>
            <a:spLocks noGrp="1"/>
          </p:cNvSpPr>
          <p:nvPr>
            <p:ph type="sldNum" sz="quarter" idx="5"/>
          </p:nvPr>
        </p:nvSpPr>
        <p:spPr/>
        <p:txBody>
          <a:bodyPr/>
          <a:lstStyle/>
          <a:p>
            <a:pPr>
              <a:defRPr/>
            </a:pPr>
            <a:fld id="{ADEB23B8-CDB1-4303-999C-9EBD3532C18A}" type="slidenum">
              <a:rPr lang="en-US" smtClean="0"/>
              <a:pPr>
                <a:defRPr/>
              </a:pPr>
              <a:t>21</a:t>
            </a:fld>
            <a:endParaRPr lang="en-US" smtClean="0"/>
          </a:p>
        </p:txBody>
      </p:sp>
    </p:spTree>
    <p:extLst>
      <p:ext uri="{BB962C8B-B14F-4D97-AF65-F5344CB8AC3E}">
        <p14:creationId xmlns:p14="http://schemas.microsoft.com/office/powerpoint/2010/main" val="1593616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t>Notes:</a:t>
            </a:r>
          </a:p>
          <a:p>
            <a:pPr eaLnBrk="1" hangingPunct="1">
              <a:spcBef>
                <a:spcPct val="0"/>
              </a:spcBef>
            </a:pPr>
            <a:endParaRPr lang="en-US" dirty="0" smtClean="0"/>
          </a:p>
          <a:p>
            <a:pPr eaLnBrk="1" hangingPunct="1">
              <a:spcBef>
                <a:spcPct val="0"/>
              </a:spcBef>
            </a:pPr>
            <a:r>
              <a:rPr lang="en-US" dirty="0" smtClean="0"/>
              <a:t>Market</a:t>
            </a:r>
            <a:r>
              <a:rPr lang="en-US" baseline="0" dirty="0" smtClean="0"/>
              <a:t>places – NYSE.com, </a:t>
            </a:r>
            <a:r>
              <a:rPr lang="en-US" baseline="0" dirty="0" err="1" smtClean="0"/>
              <a:t>TradeWeb</a:t>
            </a:r>
            <a:r>
              <a:rPr lang="en-US" baseline="0" dirty="0" smtClean="0"/>
              <a:t>, Euronext</a:t>
            </a:r>
          </a:p>
          <a:p>
            <a:pPr eaLnBrk="1" hangingPunct="1">
              <a:spcBef>
                <a:spcPct val="0"/>
              </a:spcBef>
            </a:pPr>
            <a:r>
              <a:rPr lang="en-US" baseline="0" dirty="0" smtClean="0"/>
              <a:t>Information and Technology Providers – CNBC, Bloomberg, </a:t>
            </a:r>
            <a:r>
              <a:rPr lang="en-US" baseline="0" dirty="0" err="1" smtClean="0"/>
              <a:t>TradingScreen</a:t>
            </a:r>
            <a:r>
              <a:rPr lang="en-US" baseline="0" dirty="0" smtClean="0"/>
              <a:t>, Instinet</a:t>
            </a:r>
          </a:p>
          <a:p>
            <a:pPr eaLnBrk="1" hangingPunct="1">
              <a:spcBef>
                <a:spcPct val="0"/>
              </a:spcBef>
            </a:pPr>
            <a:r>
              <a:rPr lang="en-US" baseline="0" dirty="0" smtClean="0"/>
              <a:t>Large Online Brokerage houses – Credit Suisse, JP Morgan, TD Securities, RBC, </a:t>
            </a:r>
          </a:p>
          <a:p>
            <a:pPr eaLnBrk="1" hangingPunct="1">
              <a:spcBef>
                <a:spcPct val="0"/>
              </a:spcBef>
            </a:pPr>
            <a:r>
              <a:rPr lang="en-US" baseline="0" dirty="0" smtClean="0"/>
              <a:t>… new (announced Retail client), currently under a very successful evaluation of OneTick with over 200,00 online users.</a:t>
            </a:r>
          </a:p>
          <a:p>
            <a:pPr eaLnBrk="1" hangingPunct="1">
              <a:spcBef>
                <a:spcPct val="0"/>
              </a:spcBef>
            </a:pPr>
            <a:endParaRPr lang="en-US" baseline="0" dirty="0" smtClean="0"/>
          </a:p>
          <a:p>
            <a:pPr eaLnBrk="1" hangingPunct="1">
              <a:spcBef>
                <a:spcPct val="0"/>
              </a:spcBef>
            </a:pPr>
            <a:r>
              <a:rPr lang="en-US" baseline="0" dirty="0" smtClean="0"/>
              <a:t>Key points: </a:t>
            </a:r>
          </a:p>
          <a:p>
            <a:pPr eaLnBrk="1" hangingPunct="1">
              <a:spcBef>
                <a:spcPct val="0"/>
              </a:spcBef>
            </a:pPr>
            <a:r>
              <a:rPr lang="en-US" baseline="0" dirty="0" smtClean="0"/>
              <a:t>ease of use of analytics (vs. relational), </a:t>
            </a:r>
          </a:p>
          <a:p>
            <a:pPr eaLnBrk="1" hangingPunct="1">
              <a:spcBef>
                <a:spcPct val="0"/>
              </a:spcBef>
            </a:pPr>
            <a:r>
              <a:rPr lang="en-US" baseline="0" dirty="0" smtClean="0"/>
              <a:t>constructing queries: dynamic queries vs. static fixed-function API’s in other products</a:t>
            </a:r>
          </a:p>
          <a:p>
            <a:pPr eaLnBrk="1" hangingPunct="1">
              <a:spcBef>
                <a:spcPct val="0"/>
              </a:spcBef>
            </a:pPr>
            <a:r>
              <a:rPr lang="en-US" baseline="0" dirty="0" smtClean="0"/>
              <a:t>Cost (vs. Oracle and it’s </a:t>
            </a:r>
            <a:r>
              <a:rPr lang="en-US" baseline="0" dirty="0" err="1" smtClean="0"/>
              <a:t>db</a:t>
            </a:r>
            <a:r>
              <a:rPr lang="en-US" baseline="0" dirty="0" smtClean="0"/>
              <a:t> admin + building analytics)</a:t>
            </a:r>
          </a:p>
          <a:p>
            <a:pPr eaLnBrk="1" hangingPunct="1">
              <a:spcBef>
                <a:spcPct val="0"/>
              </a:spcBef>
            </a:pPr>
            <a:endParaRPr lang="en-US" baseline="0" dirty="0" smtClean="0"/>
          </a:p>
          <a:p>
            <a:pPr eaLnBrk="1" hangingPunct="1">
              <a:spcBef>
                <a:spcPct val="0"/>
              </a:spcBef>
            </a:pPr>
            <a:endParaRPr lang="en-US" baseline="0" dirty="0" smtClean="0"/>
          </a:p>
        </p:txBody>
      </p:sp>
      <p:sp>
        <p:nvSpPr>
          <p:cNvPr id="7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fld id="{169221E6-460E-4719-88B6-82C5ECCAF51F}" type="slidenum">
              <a:rPr lang="en-US" smtClean="0">
                <a:solidFill>
                  <a:srgbClr val="000000"/>
                </a:solidFill>
              </a:rPr>
              <a:pPr eaLnBrk="1" fontAlgn="base" hangingPunct="1">
                <a:spcBef>
                  <a:spcPct val="0"/>
                </a:spcBef>
                <a:spcAft>
                  <a:spcPct val="0"/>
                </a:spcAft>
              </a:pPr>
              <a:t>3</a:t>
            </a:fld>
            <a:endParaRPr lang="en-US" smtClean="0">
              <a:solidFill>
                <a:srgbClr val="000000"/>
              </a:solidFill>
            </a:endParaRPr>
          </a:p>
        </p:txBody>
      </p:sp>
    </p:spTree>
    <p:extLst>
      <p:ext uri="{BB962C8B-B14F-4D97-AF65-F5344CB8AC3E}">
        <p14:creationId xmlns:p14="http://schemas.microsoft.com/office/powerpoint/2010/main" val="3909638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t>Notes:</a:t>
            </a:r>
          </a:p>
          <a:p>
            <a:pPr eaLnBrk="1" hangingPunct="1">
              <a:spcBef>
                <a:spcPct val="0"/>
              </a:spcBef>
            </a:pPr>
            <a:endParaRPr lang="en-US" dirty="0"/>
          </a:p>
          <a:p>
            <a:r>
              <a:rPr lang="en-US" dirty="0"/>
              <a:t>The existing customers that use the ONETICK products are broad and diverse within the financial industry. From small/mid-side prop trading firms to global investment banks and asset managers.  Includes technology and information providers leverage the ONETICK products within their own offering for a more compelling solution.</a:t>
            </a:r>
          </a:p>
          <a:p>
            <a:r>
              <a:rPr lang="en-US" dirty="0"/>
              <a:t>Over 80 customers in the 7 years on the company’s existence is clear indication of the value and quality of the </a:t>
            </a:r>
            <a:r>
              <a:rPr lang="en-US" dirty="0" err="1"/>
              <a:t>ONETick</a:t>
            </a:r>
            <a:r>
              <a:rPr lang="en-US" dirty="0"/>
              <a:t> products.</a:t>
            </a:r>
          </a:p>
          <a:p>
            <a:pPr eaLnBrk="1" hangingPunct="1">
              <a:spcBef>
                <a:spcPct val="0"/>
              </a:spcBef>
            </a:pPr>
            <a:endParaRPr lang="en-US" baseline="0" dirty="0" smtClean="0"/>
          </a:p>
        </p:txBody>
      </p:sp>
      <p:sp>
        <p:nvSpPr>
          <p:cNvPr id="7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fld id="{169221E6-460E-4719-88B6-82C5ECCAF51F}" type="slidenum">
              <a:rPr lang="en-US" smtClean="0">
                <a:solidFill>
                  <a:srgbClr val="000000"/>
                </a:solidFill>
              </a:rPr>
              <a:pPr eaLnBrk="1" fontAlgn="base" hangingPunct="1">
                <a:spcBef>
                  <a:spcPct val="0"/>
                </a:spcBef>
                <a:spcAft>
                  <a:spcPct val="0"/>
                </a:spcAft>
              </a:pPr>
              <a:t>4</a:t>
            </a:fld>
            <a:endParaRPr lang="en-US" smtClean="0">
              <a:solidFill>
                <a:srgbClr val="000000"/>
              </a:solidFill>
            </a:endParaRPr>
          </a:p>
        </p:txBody>
      </p:sp>
    </p:spTree>
    <p:extLst>
      <p:ext uri="{BB962C8B-B14F-4D97-AF65-F5344CB8AC3E}">
        <p14:creationId xmlns:p14="http://schemas.microsoft.com/office/powerpoint/2010/main" val="106749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xfrm>
            <a:off x="762000" y="4343400"/>
            <a:ext cx="5486400" cy="457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dirty="0" smtClean="0"/>
              <a:t>Who is a OneTick user? </a:t>
            </a:r>
          </a:p>
          <a:p>
            <a:pPr lvl="0"/>
            <a:r>
              <a:rPr lang="en-US" dirty="0" smtClean="0"/>
              <a:t>First have to understand the Trade </a:t>
            </a:r>
            <a:r>
              <a:rPr lang="en-US" dirty="0" err="1" smtClean="0"/>
              <a:t>LifeCycle</a:t>
            </a:r>
            <a:r>
              <a:rPr lang="en-US" dirty="0" smtClean="0"/>
              <a:t> Chain from alpha discover thru development/test/deployment/costing. </a:t>
            </a:r>
          </a:p>
          <a:p>
            <a:r>
              <a:rPr lang="en-US" dirty="0"/>
              <a:t>Alpha Discovery and Research </a:t>
            </a:r>
          </a:p>
          <a:p>
            <a:r>
              <a:rPr lang="en-US" dirty="0"/>
              <a:t>Strategy Development with rapid evolution and debugging </a:t>
            </a:r>
          </a:p>
          <a:p>
            <a:r>
              <a:rPr lang="en-US" dirty="0"/>
              <a:t>Strategy </a:t>
            </a:r>
            <a:r>
              <a:rPr lang="en-US" dirty="0" err="1"/>
              <a:t>Backtesting</a:t>
            </a:r>
            <a:r>
              <a:rPr lang="en-US" dirty="0"/>
              <a:t> with optimization and simulation </a:t>
            </a:r>
          </a:p>
          <a:p>
            <a:r>
              <a:rPr lang="en-US" dirty="0"/>
              <a:t>Strategy Deployment with compliance, risk monitoring and Portfolio and </a:t>
            </a:r>
            <a:r>
              <a:rPr lang="en-US" dirty="0" err="1"/>
              <a:t>VaR</a:t>
            </a:r>
            <a:r>
              <a:rPr lang="en-US" dirty="0"/>
              <a:t> Management </a:t>
            </a:r>
          </a:p>
          <a:p>
            <a:r>
              <a:rPr lang="en-US" dirty="0"/>
              <a:t>Post-Deployment, regulation concerns and transaction cost analysis </a:t>
            </a:r>
          </a:p>
          <a:p>
            <a:pPr lvl="0"/>
            <a:endParaRPr lang="en-US" dirty="0" smtClean="0"/>
          </a:p>
          <a:p>
            <a:pPr lvl="0"/>
            <a:r>
              <a:rPr lang="en-US" dirty="0" smtClean="0"/>
              <a:t>Data </a:t>
            </a:r>
            <a:r>
              <a:rPr lang="en-US" dirty="0"/>
              <a:t>is the essence of the Trading Life Cycle. In the search for alpha in quantitative analysis, historical data </a:t>
            </a:r>
            <a:r>
              <a:rPr lang="en-US" dirty="0" smtClean="0"/>
              <a:t>is key.</a:t>
            </a:r>
          </a:p>
          <a:p>
            <a:pPr lvl="0"/>
            <a:r>
              <a:rPr lang="en-US" dirty="0" smtClean="0"/>
              <a:t>Deployed </a:t>
            </a:r>
            <a:r>
              <a:rPr lang="en-US" dirty="0"/>
              <a:t>trading systems reply on data for volume curves, re-pricing logic, yesterday's closing </a:t>
            </a:r>
            <a:r>
              <a:rPr lang="en-US" dirty="0" smtClean="0"/>
              <a:t>prices.</a:t>
            </a:r>
          </a:p>
          <a:p>
            <a:pPr lvl="0"/>
            <a:r>
              <a:rPr lang="en-US" dirty="0" smtClean="0"/>
              <a:t>TCA </a:t>
            </a:r>
            <a:r>
              <a:rPr lang="en-US" dirty="0"/>
              <a:t>captured trade history for </a:t>
            </a:r>
            <a:r>
              <a:rPr lang="en-US" dirty="0" smtClean="0"/>
              <a:t>optimizing trading </a:t>
            </a:r>
            <a:r>
              <a:rPr lang="en-US" dirty="0"/>
              <a:t>costs across multiple destinations, time periods and strategies. </a:t>
            </a:r>
            <a:endParaRPr lang="en-US" dirty="0" smtClean="0"/>
          </a:p>
          <a:p>
            <a:pPr lvl="0"/>
            <a:endParaRPr lang="en-US" dirty="0"/>
          </a:p>
          <a:p>
            <a:pPr lvl="0"/>
            <a:r>
              <a:rPr lang="en-US" dirty="0" smtClean="0"/>
              <a:t>Quants are mathematicians in using analytical tools + data in the search to exploit price imbalances, inefficiencies. These come from (irrational) human behavior to political, monetary policy and market actions</a:t>
            </a:r>
          </a:p>
          <a:p>
            <a:pPr lvl="0"/>
            <a:endParaRPr lang="en-US" dirty="0"/>
          </a:p>
          <a:p>
            <a:pPr lvl="0"/>
            <a:r>
              <a:rPr lang="en-US" dirty="0" err="1" smtClean="0"/>
              <a:t>Algo</a:t>
            </a:r>
            <a:r>
              <a:rPr lang="en-US" dirty="0" smtClean="0"/>
              <a:t> developers program quant research into trading models/strategies and along with Quants </a:t>
            </a:r>
            <a:r>
              <a:rPr lang="en-US" dirty="0" err="1" smtClean="0"/>
              <a:t>backtest</a:t>
            </a:r>
            <a:r>
              <a:rPr lang="en-US" dirty="0" smtClean="0"/>
              <a:t>/optimize using historical data – from short to very long time periods. Looking at similar time frames of volatility, bubbles, peaks/valleys, January effect (i.e. rise in prices in Jan preceded by Dec decline)</a:t>
            </a:r>
          </a:p>
          <a:p>
            <a:pPr lvl="0"/>
            <a:r>
              <a:rPr lang="en-US" dirty="0" smtClean="0"/>
              <a:t>Trader is a sophisticated model builder and trade manager</a:t>
            </a:r>
          </a:p>
          <a:p>
            <a:pPr lvl="0"/>
            <a:r>
              <a:rPr lang="en-US" dirty="0" smtClean="0"/>
              <a:t>Portfolio Manager manages pool of investments for risk/exposure and cost</a:t>
            </a:r>
          </a:p>
        </p:txBody>
      </p:sp>
      <p:sp>
        <p:nvSpPr>
          <p:cNvPr id="87044" name="Slide Number Placeholder 3"/>
          <p:cNvSpPr>
            <a:spLocks noGrp="1"/>
          </p:cNvSpPr>
          <p:nvPr>
            <p:ph type="sldNum" sz="quarter" idx="5"/>
          </p:nvPr>
        </p:nvSpPr>
        <p:spPr/>
        <p:txBody>
          <a:bodyPr/>
          <a:lstStyle/>
          <a:p>
            <a:pPr>
              <a:defRPr/>
            </a:pPr>
            <a:fld id="{ADEB23B8-CDB1-4303-999C-9EBD3532C18A}" type="slidenum">
              <a:rPr lang="en-US" smtClean="0"/>
              <a:pPr>
                <a:defRPr/>
              </a:pPr>
              <a:t>5</a:t>
            </a:fld>
            <a:endParaRPr lang="en-US" smtClean="0"/>
          </a:p>
        </p:txBody>
      </p:sp>
    </p:spTree>
    <p:extLst>
      <p:ext uri="{BB962C8B-B14F-4D97-AF65-F5344CB8AC3E}">
        <p14:creationId xmlns:p14="http://schemas.microsoft.com/office/powerpoint/2010/main" val="1901528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smtClean="0"/>
          </a:p>
        </p:txBody>
      </p:sp>
      <p:sp>
        <p:nvSpPr>
          <p:cNvPr id="81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fld id="{6C149C7A-4732-4F3F-BCAF-999CE0EC4901}" type="slidenum">
              <a:rPr lang="en-US" smtClean="0">
                <a:solidFill>
                  <a:srgbClr val="000000"/>
                </a:solidFill>
              </a:rPr>
              <a:pPr eaLnBrk="1" fontAlgn="base" hangingPunct="1">
                <a:spcBef>
                  <a:spcPct val="0"/>
                </a:spcBef>
                <a:spcAft>
                  <a:spcPct val="0"/>
                </a:spcAft>
              </a:pPr>
              <a:t>6</a:t>
            </a:fld>
            <a:endParaRPr lang="en-US" smtClean="0">
              <a:solidFill>
                <a:srgbClr val="000000"/>
              </a:solidFill>
            </a:endParaRPr>
          </a:p>
        </p:txBody>
      </p:sp>
    </p:spTree>
    <p:extLst>
      <p:ext uri="{BB962C8B-B14F-4D97-AF65-F5344CB8AC3E}">
        <p14:creationId xmlns:p14="http://schemas.microsoft.com/office/powerpoint/2010/main" val="2289450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fld id="{2ACADA3D-DF16-43BE-A445-D48F27483B58}" type="slidenum">
              <a:rPr lang="en-US" smtClean="0">
                <a:solidFill>
                  <a:srgbClr val="000000"/>
                </a:solidFill>
              </a:rPr>
              <a:pPr eaLnBrk="1" fontAlgn="base" hangingPunct="1">
                <a:spcBef>
                  <a:spcPct val="0"/>
                </a:spcBef>
                <a:spcAft>
                  <a:spcPct val="0"/>
                </a:spcAft>
              </a:pPr>
              <a:t>7</a:t>
            </a:fld>
            <a:endParaRPr lang="en-US" smtClean="0">
              <a:solidFill>
                <a:srgbClr val="000000"/>
              </a:solidFill>
            </a:endParaRPr>
          </a:p>
        </p:txBody>
      </p:sp>
    </p:spTree>
    <p:extLst>
      <p:ext uri="{BB962C8B-B14F-4D97-AF65-F5344CB8AC3E}">
        <p14:creationId xmlns:p14="http://schemas.microsoft.com/office/powerpoint/2010/main" val="957243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sz="1200" kern="1200" dirty="0" smtClean="0">
                <a:solidFill>
                  <a:schemeClr val="tx1"/>
                </a:solidFill>
                <a:effectLst/>
                <a:latin typeface="Arial" charset="0"/>
                <a:ea typeface="+mn-ea"/>
                <a:cs typeface="+mn-cs"/>
              </a:rPr>
              <a:t>1) </a:t>
            </a:r>
            <a:r>
              <a:rPr lang="en-US" sz="1200" kern="1200" dirty="0" err="1" smtClean="0">
                <a:solidFill>
                  <a:schemeClr val="tx1"/>
                </a:solidFill>
                <a:effectLst/>
                <a:latin typeface="Arial" charset="0"/>
                <a:ea typeface="+mn-ea"/>
                <a:cs typeface="+mn-cs"/>
              </a:rPr>
              <a:t>OneTICK</a:t>
            </a:r>
            <a:r>
              <a:rPr lang="en-US" sz="1200" kern="1200" dirty="0" smtClean="0">
                <a:solidFill>
                  <a:schemeClr val="tx1"/>
                </a:solidFill>
                <a:effectLst/>
                <a:latin typeface="Arial" charset="0"/>
                <a:ea typeface="+mn-ea"/>
                <a:cs typeface="+mn-cs"/>
              </a:rPr>
              <a:t> has the intelligence to blend together the past with the present, not just for trades but also for complex structures such as Order Books.  User strategies can interact with a single data stream that is a seamless view of historical and live data.</a:t>
            </a:r>
          </a:p>
          <a:p>
            <a:r>
              <a:rPr lang="en-US" sz="1200" kern="1200" dirty="0" smtClean="0">
                <a:solidFill>
                  <a:schemeClr val="tx1"/>
                </a:solidFill>
                <a:effectLst/>
                <a:latin typeface="Arial" charset="0"/>
                <a:ea typeface="+mn-ea"/>
                <a:cs typeface="+mn-cs"/>
              </a:rPr>
              <a:t> </a:t>
            </a:r>
          </a:p>
          <a:p>
            <a:pPr lvl="0"/>
            <a:r>
              <a:rPr lang="en-US" sz="1200" kern="1200" dirty="0" smtClean="0">
                <a:solidFill>
                  <a:schemeClr val="tx1"/>
                </a:solidFill>
                <a:effectLst/>
                <a:latin typeface="Arial" charset="0"/>
                <a:ea typeface="+mn-ea"/>
                <a:cs typeface="+mn-cs"/>
              </a:rPr>
              <a:t>2)</a:t>
            </a:r>
            <a:r>
              <a:rPr lang="en-US" sz="1200" kern="1200" baseline="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OneTick’s</a:t>
            </a:r>
            <a:r>
              <a:rPr lang="en-US" sz="1200" kern="1200" dirty="0" smtClean="0">
                <a:solidFill>
                  <a:schemeClr val="tx1"/>
                </a:solidFill>
                <a:effectLst/>
                <a:latin typeface="Arial" charset="0"/>
                <a:ea typeface="+mn-ea"/>
                <a:cs typeface="+mn-cs"/>
              </a:rPr>
              <a:t> graphical strategy development tool makes their construction an approachable task for traders and quants. You can focus on modeling semantic logic visually leveraging a large library of analytics. The </a:t>
            </a:r>
            <a:r>
              <a:rPr lang="en-US" sz="1200" kern="1200" dirty="0" err="1" smtClean="0">
                <a:solidFill>
                  <a:schemeClr val="tx1"/>
                </a:solidFill>
                <a:effectLst/>
                <a:latin typeface="Arial" charset="0"/>
                <a:ea typeface="+mn-ea"/>
                <a:cs typeface="+mn-cs"/>
              </a:rPr>
              <a:t>OneTICK</a:t>
            </a:r>
            <a:r>
              <a:rPr lang="en-US" sz="1200" kern="1200" dirty="0" smtClean="0">
                <a:solidFill>
                  <a:schemeClr val="tx1"/>
                </a:solidFill>
                <a:effectLst/>
                <a:latin typeface="Arial" charset="0"/>
                <a:ea typeface="+mn-ea"/>
                <a:cs typeface="+mn-cs"/>
              </a:rPr>
              <a:t> server where your strategies run is an Enterprise-class product that leverages multi-core hardware and manages thread pooling for massive scalability. Invoking strategies is always from the familiar. Your controlling clients, such as trading applications, EMS systems whether institutional or retail can be from common programming languages such as C++ and java and standard methodologies including SQL.</a:t>
            </a:r>
          </a:p>
          <a:p>
            <a:r>
              <a:rPr lang="en-US" sz="1200" kern="1200" dirty="0" smtClean="0">
                <a:solidFill>
                  <a:schemeClr val="tx1"/>
                </a:solidFill>
                <a:effectLst/>
                <a:latin typeface="Arial" charset="0"/>
                <a:ea typeface="+mn-ea"/>
                <a:cs typeface="+mn-cs"/>
              </a:rPr>
              <a:t> </a:t>
            </a:r>
          </a:p>
          <a:p>
            <a:pPr lvl="0"/>
            <a:r>
              <a:rPr lang="en-US" sz="1200" kern="1200" dirty="0" smtClean="0">
                <a:solidFill>
                  <a:schemeClr val="tx1"/>
                </a:solidFill>
                <a:effectLst/>
                <a:latin typeface="Arial" charset="0"/>
                <a:ea typeface="+mn-ea"/>
                <a:cs typeface="+mn-cs"/>
              </a:rPr>
              <a:t>3) It can do this because it was designed from ground up for market data.  The </a:t>
            </a:r>
            <a:r>
              <a:rPr lang="en-US" sz="1200" kern="1200" dirty="0" err="1" smtClean="0">
                <a:solidFill>
                  <a:schemeClr val="tx1"/>
                </a:solidFill>
                <a:effectLst/>
                <a:latin typeface="Arial" charset="0"/>
                <a:ea typeface="+mn-ea"/>
                <a:cs typeface="+mn-cs"/>
              </a:rPr>
              <a:t>ONETick</a:t>
            </a:r>
            <a:r>
              <a:rPr lang="en-US" sz="1200" kern="1200" dirty="0" smtClean="0">
                <a:solidFill>
                  <a:schemeClr val="tx1"/>
                </a:solidFill>
                <a:effectLst/>
                <a:latin typeface="Arial" charset="0"/>
                <a:ea typeface="+mn-ea"/>
                <a:cs typeface="+mn-cs"/>
              </a:rPr>
              <a:t> internal architecture understands and recognizes the nuances of market data and most importantly how users want to access and analyze the markets.  For example, </a:t>
            </a:r>
            <a:r>
              <a:rPr lang="en-US" sz="1200" kern="1200" dirty="0" err="1" smtClean="0">
                <a:solidFill>
                  <a:schemeClr val="tx1"/>
                </a:solidFill>
                <a:effectLst/>
                <a:latin typeface="Arial" charset="0"/>
                <a:ea typeface="+mn-ea"/>
                <a:cs typeface="+mn-cs"/>
              </a:rPr>
              <a:t>ONETick</a:t>
            </a:r>
            <a:r>
              <a:rPr lang="en-US" sz="1200" kern="1200" dirty="0" smtClean="0">
                <a:solidFill>
                  <a:schemeClr val="tx1"/>
                </a:solidFill>
                <a:effectLst/>
                <a:latin typeface="Arial" charset="0"/>
                <a:ea typeface="+mn-ea"/>
                <a:cs typeface="+mn-cs"/>
              </a:rPr>
              <a:t> can instantly re-construct an Order Book from any starting point within the day; there is no need to waste precious time and processing power replaying data from the beginning of the trading day. </a:t>
            </a:r>
            <a:r>
              <a:rPr lang="en-US" sz="1200" kern="1200" dirty="0" err="1" smtClean="0">
                <a:solidFill>
                  <a:schemeClr val="tx1"/>
                </a:solidFill>
                <a:effectLst/>
                <a:latin typeface="Arial" charset="0"/>
                <a:ea typeface="+mn-ea"/>
                <a:cs typeface="+mn-cs"/>
              </a:rPr>
              <a:t>ONETick</a:t>
            </a:r>
            <a:r>
              <a:rPr lang="en-US" sz="1200" kern="1200" dirty="0" smtClean="0">
                <a:solidFill>
                  <a:schemeClr val="tx1"/>
                </a:solidFill>
                <a:effectLst/>
                <a:latin typeface="Arial" charset="0"/>
                <a:ea typeface="+mn-ea"/>
                <a:cs typeface="+mn-cs"/>
              </a:rPr>
              <a:t> can aggregate Books coming from different exchanges, even seamlessly blend a historic Order Book with the current active book. It also understands how </a:t>
            </a:r>
            <a:r>
              <a:rPr lang="en-US" sz="1200" kern="1200" dirty="0" err="1" smtClean="0">
                <a:solidFill>
                  <a:schemeClr val="tx1"/>
                </a:solidFill>
                <a:effectLst/>
                <a:latin typeface="Arial" charset="0"/>
                <a:ea typeface="+mn-ea"/>
                <a:cs typeface="+mn-cs"/>
              </a:rPr>
              <a:t>symbologies</a:t>
            </a:r>
            <a:r>
              <a:rPr lang="en-US" sz="1200" kern="1200" dirty="0" smtClean="0">
                <a:solidFill>
                  <a:schemeClr val="tx1"/>
                </a:solidFill>
                <a:effectLst/>
                <a:latin typeface="Arial" charset="0"/>
                <a:ea typeface="+mn-ea"/>
                <a:cs typeface="+mn-cs"/>
              </a:rPr>
              <a:t> are formatted differently across asset classes, it can easily handle rolling futures contracts and equity symbol name changes as well.</a:t>
            </a:r>
          </a:p>
          <a:p>
            <a:r>
              <a:rPr lang="en-US" sz="1200" kern="1200" dirty="0" smtClean="0">
                <a:solidFill>
                  <a:schemeClr val="tx1"/>
                </a:solidFill>
                <a:effectLst/>
                <a:latin typeface="Arial" charset="0"/>
                <a:ea typeface="+mn-ea"/>
                <a:cs typeface="+mn-cs"/>
              </a:rPr>
              <a:t> </a:t>
            </a:r>
          </a:p>
          <a:p>
            <a:r>
              <a:rPr lang="en-US" sz="1200" kern="1200" dirty="0" smtClean="0">
                <a:solidFill>
                  <a:schemeClr val="tx1"/>
                </a:solidFill>
                <a:effectLst/>
                <a:latin typeface="Arial" charset="0"/>
                <a:ea typeface="+mn-ea"/>
                <a:cs typeface="+mn-cs"/>
              </a:rPr>
              <a:t>These advantages are the </a:t>
            </a:r>
            <a:r>
              <a:rPr lang="en-US" sz="1200" i="1" kern="1200" dirty="0" smtClean="0">
                <a:solidFill>
                  <a:schemeClr val="tx1"/>
                </a:solidFill>
                <a:effectLst/>
                <a:latin typeface="Arial" charset="0"/>
                <a:ea typeface="+mn-ea"/>
                <a:cs typeface="+mn-cs"/>
              </a:rPr>
              <a:t>one</a:t>
            </a:r>
            <a:r>
              <a:rPr lang="en-US" sz="1200" kern="1200" dirty="0" smtClean="0">
                <a:solidFill>
                  <a:schemeClr val="tx1"/>
                </a:solidFill>
                <a:effectLst/>
                <a:latin typeface="Arial" charset="0"/>
                <a:ea typeface="+mn-ea"/>
                <a:cs typeface="+mn-cs"/>
              </a:rPr>
              <a:t> in ONETICK adding up to the lowest total cost of ownership in the industry.   To achieve what OneTick provides in-the-box would take multiple vendor products and a whole lot of custom code. ONETICK is your single source solution to tick data management.</a:t>
            </a:r>
            <a:endParaRPr lang="en-US" dirty="0" smtClean="0"/>
          </a:p>
        </p:txBody>
      </p:sp>
      <p:sp>
        <p:nvSpPr>
          <p:cNvPr id="87044" name="Slide Number Placeholder 3"/>
          <p:cNvSpPr>
            <a:spLocks noGrp="1"/>
          </p:cNvSpPr>
          <p:nvPr>
            <p:ph type="sldNum" sz="quarter" idx="5"/>
          </p:nvPr>
        </p:nvSpPr>
        <p:spPr/>
        <p:txBody>
          <a:bodyPr/>
          <a:lstStyle/>
          <a:p>
            <a:pPr>
              <a:defRPr/>
            </a:pPr>
            <a:fld id="{ADEB23B8-CDB1-4303-999C-9EBD3532C18A}" type="slidenum">
              <a:rPr lang="en-US" smtClean="0"/>
              <a:pPr>
                <a:defRPr/>
              </a:pPr>
              <a:t>8</a:t>
            </a:fld>
            <a:endParaRPr lang="en-US" smtClean="0"/>
          </a:p>
        </p:txBody>
      </p:sp>
    </p:spTree>
    <p:extLst>
      <p:ext uri="{BB962C8B-B14F-4D97-AF65-F5344CB8AC3E}">
        <p14:creationId xmlns:p14="http://schemas.microsoft.com/office/powerpoint/2010/main" val="3049039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&lt;CEP and Analytics&gt;</a:t>
            </a:r>
            <a:endParaRPr lang="en-US" dirty="0"/>
          </a:p>
          <a:p>
            <a:r>
              <a:rPr lang="en-US" dirty="0"/>
              <a:t>A single solution involves managing tick data in both a historic and live sense. ONE Tick Complex Event Process provides that engine where user strategies execute in real-time and can leverage both live and historical market data in a seamless stitched-together manner. Market data is a valuable commodity whether it’s trades and quotes from the last microsecond or the last 2 years. Technologically advanced quant firms building today’s most advanced strategies demand ultra-high-speed access to both as a single data stream.</a:t>
            </a:r>
          </a:p>
          <a:p>
            <a:r>
              <a:rPr lang="en-US" dirty="0"/>
              <a:t> </a:t>
            </a:r>
          </a:p>
          <a:p>
            <a:r>
              <a:rPr lang="en-US" dirty="0"/>
              <a:t>The binding glue between live and historic data is the analytical engine, one with a vast library of available functions. </a:t>
            </a:r>
            <a:r>
              <a:rPr lang="en-US" dirty="0" err="1"/>
              <a:t>ONETick</a:t>
            </a:r>
            <a:r>
              <a:rPr lang="en-US" dirty="0"/>
              <a:t> provides over 100 in-built functions for filtering, aggregating and transforming data, joining streams such as trades to the prevailing quotes and operating on complex structures such as Order Books with nanosecond precision.  It includes functions for mapping </a:t>
            </a:r>
            <a:r>
              <a:rPr lang="en-US" dirty="0" err="1"/>
              <a:t>symbologies</a:t>
            </a:r>
            <a:r>
              <a:rPr lang="en-US" dirty="0"/>
              <a:t> between exchanges, pricing portfolios, converting currencies, manage continuous futures contracts and re-pricing options along with dozens of other functions at your fingertips. </a:t>
            </a:r>
          </a:p>
          <a:p>
            <a:r>
              <a:rPr lang="en-US" dirty="0"/>
              <a:t> </a:t>
            </a:r>
          </a:p>
          <a:p>
            <a:r>
              <a:rPr lang="en-US" dirty="0"/>
              <a:t>Users can also write their own in C++, java, </a:t>
            </a:r>
            <a:r>
              <a:rPr lang="en-US" dirty="0" err="1"/>
              <a:t>perl</a:t>
            </a:r>
            <a:r>
              <a:rPr lang="en-US" dirty="0"/>
              <a:t> or Python.  Additionally, we’ve embedded the math libraries of MATLAB and R directly in the ONETICK Server.  Take advantage of their powerful mathematical capabilities such as Linear Regression or matrix calculations directly alongside </a:t>
            </a:r>
            <a:r>
              <a:rPr lang="en-US" dirty="0" err="1"/>
              <a:t>ONETick’s</a:t>
            </a:r>
            <a:r>
              <a:rPr lang="en-US" dirty="0"/>
              <a:t> own functions in your strategies.</a:t>
            </a:r>
          </a:p>
        </p:txBody>
      </p:sp>
      <p:sp>
        <p:nvSpPr>
          <p:cNvPr id="4" name="Slide Number Placeholder 3"/>
          <p:cNvSpPr>
            <a:spLocks noGrp="1"/>
          </p:cNvSpPr>
          <p:nvPr>
            <p:ph type="sldNum" sz="quarter" idx="10"/>
          </p:nvPr>
        </p:nvSpPr>
        <p:spPr/>
        <p:txBody>
          <a:bodyPr/>
          <a:lstStyle/>
          <a:p>
            <a:fld id="{30BF364C-6F9C-460B-8AE7-725AB502C5E6}" type="slidenum">
              <a:rPr lang="en-US" smtClean="0"/>
              <a:pPr/>
              <a:t>9</a:t>
            </a:fld>
            <a:endParaRPr lang="en-US"/>
          </a:p>
        </p:txBody>
      </p:sp>
    </p:spTree>
    <p:extLst>
      <p:ext uri="{BB962C8B-B14F-4D97-AF65-F5344CB8AC3E}">
        <p14:creationId xmlns:p14="http://schemas.microsoft.com/office/powerpoint/2010/main" val="682602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p:cNvSpPr/>
          <p:nvPr userDrawn="1"/>
        </p:nvSpPr>
        <p:spPr bwMode="auto">
          <a:xfrm>
            <a:off x="-12700" y="1473200"/>
            <a:ext cx="9156700" cy="3403600"/>
          </a:xfrm>
          <a:prstGeom prst="rect">
            <a:avLst/>
          </a:prstGeom>
          <a:solidFill>
            <a:srgbClr val="565AF4"/>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nSpc>
                <a:spcPct val="100000"/>
              </a:lnSpc>
              <a:spcBef>
                <a:spcPct val="50000"/>
              </a:spcBef>
              <a:buClrTx/>
              <a:buSzPct val="130000"/>
              <a:buFontTx/>
              <a:buNone/>
            </a:pPr>
            <a:endParaRPr lang="en-US" sz="2400" b="0" i="1">
              <a:solidFill>
                <a:srgbClr val="7F7F7F"/>
              </a:solidFill>
            </a:endParaRPr>
          </a:p>
        </p:txBody>
      </p:sp>
      <p:sp>
        <p:nvSpPr>
          <p:cNvPr id="1714179" name="Rectangle 3"/>
          <p:cNvSpPr>
            <a:spLocks noGrp="1" noChangeArrowheads="1"/>
          </p:cNvSpPr>
          <p:nvPr>
            <p:ph type="ctrTitle" hasCustomPrompt="1"/>
          </p:nvPr>
        </p:nvSpPr>
        <p:spPr bwMode="auto">
          <a:xfrm>
            <a:off x="403225" y="1743739"/>
            <a:ext cx="5500775" cy="864523"/>
          </a:xfrm>
          <a:ln algn="ctr"/>
        </p:spPr>
        <p:txBody>
          <a:bodyPr lIns="0" tIns="0" rIns="0" bIns="0" anchor="ctr" anchorCtr="0"/>
          <a:lstStyle>
            <a:lvl1pPr>
              <a:lnSpc>
                <a:spcPct val="100000"/>
              </a:lnSpc>
              <a:defRPr sz="2900" b="0">
                <a:solidFill>
                  <a:srgbClr val="000000"/>
                </a:solidFill>
              </a:defRPr>
            </a:lvl1pPr>
          </a:lstStyle>
          <a:p>
            <a:r>
              <a:rPr lang="en-US" dirty="0" smtClean="0"/>
              <a:t>Click To Edit Master Title</a:t>
            </a:r>
            <a:endParaRPr lang="en-US" dirty="0"/>
          </a:p>
        </p:txBody>
      </p:sp>
      <p:sp>
        <p:nvSpPr>
          <p:cNvPr id="1714182" name="Rectangle 6"/>
          <p:cNvSpPr>
            <a:spLocks noGrp="1" noChangeArrowheads="1"/>
          </p:cNvSpPr>
          <p:nvPr>
            <p:ph type="subTitle" idx="1" hasCustomPrompt="1"/>
          </p:nvPr>
        </p:nvSpPr>
        <p:spPr>
          <a:xfrm>
            <a:off x="404439" y="3051454"/>
            <a:ext cx="5513962" cy="723098"/>
          </a:xfrm>
          <a:ln algn="ctr"/>
        </p:spPr>
        <p:txBody>
          <a:bodyPr lIns="0" tIns="0" rIns="0" bIns="0" anchor="t" anchorCtr="0"/>
          <a:lstStyle>
            <a:lvl1pPr marL="0" indent="0">
              <a:buClrTx/>
              <a:buFontTx/>
              <a:buNone/>
              <a:defRPr sz="2400" i="0">
                <a:solidFill>
                  <a:srgbClr val="000000"/>
                </a:solidFill>
              </a:defRPr>
            </a:lvl1pPr>
          </a:lstStyle>
          <a:p>
            <a:r>
              <a:rPr lang="en-US" dirty="0"/>
              <a:t>Click to </a:t>
            </a:r>
            <a:r>
              <a:rPr lang="en-US" dirty="0" smtClean="0"/>
              <a:t>Edit </a:t>
            </a:r>
            <a:r>
              <a:rPr lang="en-US" dirty="0"/>
              <a:t>Master </a:t>
            </a:r>
            <a:r>
              <a:rPr lang="en-US" dirty="0" smtClean="0"/>
              <a:t>Subtitle Style</a:t>
            </a:r>
          </a:p>
        </p:txBody>
      </p:sp>
    </p:spTree>
    <p:extLst>
      <p:ext uri="{BB962C8B-B14F-4D97-AF65-F5344CB8AC3E}">
        <p14:creationId xmlns:p14="http://schemas.microsoft.com/office/powerpoint/2010/main" val="299565216"/>
      </p:ext>
    </p:extLst>
  </p:cSld>
  <p:clrMapOvr>
    <a:masterClrMapping/>
  </p:clrMapOvr>
  <p:transition>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81C230-387D-41AA-BEF5-49012F2AF0D2}" type="datetimeFigureOut">
              <a:rPr lang="en-US" smtClean="0">
                <a:solidFill>
                  <a:prstClr val="black">
                    <a:tint val="75000"/>
                  </a:prstClr>
                </a:solidFill>
              </a:rPr>
              <a:pPr/>
              <a:t>2/12/2014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9BA1AE8-2809-4DB5-B750-41C8B8127F0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15010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81C230-387D-41AA-BEF5-49012F2AF0D2}" type="datetimeFigureOut">
              <a:rPr lang="en-US" smtClean="0">
                <a:solidFill>
                  <a:prstClr val="black">
                    <a:tint val="75000"/>
                  </a:prstClr>
                </a:solidFill>
              </a:rPr>
              <a:pPr/>
              <a:t>2/12/2014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9BA1AE8-2809-4DB5-B750-41C8B8127F0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119314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81C230-387D-41AA-BEF5-49012F2AF0D2}" type="datetimeFigureOut">
              <a:rPr lang="en-US" smtClean="0">
                <a:solidFill>
                  <a:prstClr val="black">
                    <a:tint val="75000"/>
                  </a:prstClr>
                </a:solidFill>
              </a:rPr>
              <a:pPr/>
              <a:t>2/12/2014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9BA1AE8-2809-4DB5-B750-41C8B8127F0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694846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81C230-387D-41AA-BEF5-49012F2AF0D2}" type="datetimeFigureOut">
              <a:rPr lang="en-US" smtClean="0">
                <a:solidFill>
                  <a:prstClr val="black">
                    <a:tint val="75000"/>
                  </a:prstClr>
                </a:solidFill>
              </a:rPr>
              <a:pPr/>
              <a:t>2/12/2014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9BA1AE8-2809-4DB5-B750-41C8B8127F0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840592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81C230-387D-41AA-BEF5-49012F2AF0D2}" type="datetimeFigureOut">
              <a:rPr lang="en-US" smtClean="0">
                <a:solidFill>
                  <a:prstClr val="black">
                    <a:tint val="75000"/>
                  </a:prstClr>
                </a:solidFill>
              </a:rPr>
              <a:pPr/>
              <a:t>2/12/2014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9BA1AE8-2809-4DB5-B750-41C8B8127F0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707930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81C230-387D-41AA-BEF5-49012F2AF0D2}" type="datetimeFigureOut">
              <a:rPr lang="en-US" smtClean="0">
                <a:solidFill>
                  <a:prstClr val="black">
                    <a:tint val="75000"/>
                  </a:prstClr>
                </a:solidFill>
              </a:rPr>
              <a:pPr/>
              <a:t>2/12/2014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9BA1AE8-2809-4DB5-B750-41C8B8127F0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276979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81C230-387D-41AA-BEF5-49012F2AF0D2}" type="datetimeFigureOut">
              <a:rPr lang="en-US" smtClean="0">
                <a:solidFill>
                  <a:prstClr val="black">
                    <a:tint val="75000"/>
                  </a:prstClr>
                </a:solidFill>
              </a:rPr>
              <a:pPr/>
              <a:t>2/12/2014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9BA1AE8-2809-4DB5-B750-41C8B8127F0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739382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81C230-387D-41AA-BEF5-49012F2AF0D2}" type="datetimeFigureOut">
              <a:rPr lang="en-US" smtClean="0">
                <a:solidFill>
                  <a:prstClr val="black">
                    <a:tint val="75000"/>
                  </a:prstClr>
                </a:solidFill>
              </a:rPr>
              <a:pPr/>
              <a:t>2/12/2014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9BA1AE8-2809-4DB5-B750-41C8B8127F0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94363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81C230-387D-41AA-BEF5-49012F2AF0D2}" type="datetimeFigureOut">
              <a:rPr lang="en-US" smtClean="0">
                <a:solidFill>
                  <a:prstClr val="black">
                    <a:tint val="75000"/>
                  </a:prstClr>
                </a:solidFill>
              </a:rPr>
              <a:pPr/>
              <a:t>2/12/2014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9BA1AE8-2809-4DB5-B750-41C8B8127F0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855861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81C230-387D-41AA-BEF5-49012F2AF0D2}" type="datetimeFigureOut">
              <a:rPr lang="en-US" smtClean="0">
                <a:solidFill>
                  <a:prstClr val="black">
                    <a:tint val="75000"/>
                  </a:prstClr>
                </a:solidFill>
              </a:rPr>
              <a:pPr/>
              <a:t>2/12/2014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9BA1AE8-2809-4DB5-B750-41C8B8127F0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43135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81404759"/>
      </p:ext>
    </p:extLst>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00"/>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108868"/>
            <a:ext cx="4038600" cy="5063332"/>
          </a:xfr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108868"/>
            <a:ext cx="4038600" cy="5063332"/>
          </a:xfr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22123225"/>
      </p:ext>
    </p:extLst>
  </p:cSld>
  <p:clrMapOvr>
    <a:masterClrMapping/>
  </p:clrMapOvr>
  <p:transition>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00"/>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77435"/>
            <a:ext cx="4040188" cy="639762"/>
          </a:xfrm>
        </p:spPr>
        <p:txBody>
          <a:bodyPr anchor="b"/>
          <a:lstStyle>
            <a:lvl1pPr marL="0" indent="0">
              <a:buNone/>
              <a:defRPr sz="22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1887794"/>
            <a:ext cx="4040188" cy="4238369"/>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177435"/>
            <a:ext cx="4041775" cy="639762"/>
          </a:xfrm>
        </p:spPr>
        <p:txBody>
          <a:bodyPr anchor="b"/>
          <a:lstStyle>
            <a:lvl1pPr marL="0" indent="0">
              <a:buNone/>
              <a:defRPr sz="22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887794"/>
            <a:ext cx="4041775" cy="4238369"/>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42681580"/>
      </p:ext>
    </p:extLst>
  </p:cSld>
  <p:clrMapOvr>
    <a:masterClrMapping/>
  </p:clrMapOvr>
  <p:transition>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00"/>
                </a:solidFill>
              </a:defRPr>
            </a:lvl1pPr>
          </a:lstStyle>
          <a:p>
            <a:r>
              <a:rPr lang="en-US" smtClean="0"/>
              <a:t>Click to edit Master title style</a:t>
            </a:r>
            <a:endParaRPr lang="en-US"/>
          </a:p>
        </p:txBody>
      </p:sp>
      <p:sp>
        <p:nvSpPr>
          <p:cNvPr id="4" name="Chart Placeholder 3"/>
          <p:cNvSpPr>
            <a:spLocks noGrp="1"/>
          </p:cNvSpPr>
          <p:nvPr>
            <p:ph type="chart" sz="quarter" idx="10"/>
          </p:nvPr>
        </p:nvSpPr>
        <p:spPr>
          <a:xfrm>
            <a:off x="530225" y="1371600"/>
            <a:ext cx="8296275" cy="4667250"/>
          </a:xfrm>
        </p:spPr>
        <p:txBody>
          <a:bodyPr/>
          <a:lstStyle/>
          <a:p>
            <a:endParaRPr lang="en-US"/>
          </a:p>
        </p:txBody>
      </p:sp>
    </p:spTree>
    <p:extLst>
      <p:ext uri="{BB962C8B-B14F-4D97-AF65-F5344CB8AC3E}">
        <p14:creationId xmlns:p14="http://schemas.microsoft.com/office/powerpoint/2010/main" val="2154727948"/>
      </p:ext>
    </p:extLst>
  </p:cSld>
  <p:clrMapOvr>
    <a:masterClrMapping/>
  </p:clrMapOvr>
  <p:transition>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00"/>
                </a:solidFill>
              </a:defRPr>
            </a:lvl1pPr>
          </a:lstStyle>
          <a:p>
            <a:r>
              <a:rPr lang="en-US" smtClean="0"/>
              <a:t>Click to edit Master title style</a:t>
            </a:r>
            <a:endParaRPr lang="en-US"/>
          </a:p>
        </p:txBody>
      </p:sp>
      <p:sp>
        <p:nvSpPr>
          <p:cNvPr id="4" name="Table Placeholder 3"/>
          <p:cNvSpPr>
            <a:spLocks noGrp="1"/>
          </p:cNvSpPr>
          <p:nvPr>
            <p:ph type="tbl" sz="quarter" idx="10"/>
          </p:nvPr>
        </p:nvSpPr>
        <p:spPr>
          <a:xfrm>
            <a:off x="403225" y="1150938"/>
            <a:ext cx="8482678" cy="4984750"/>
          </a:xfrm>
        </p:spPr>
        <p:txBody>
          <a:bodyPr/>
          <a:lstStyle/>
          <a:p>
            <a:endParaRPr lang="en-US"/>
          </a:p>
        </p:txBody>
      </p:sp>
    </p:spTree>
    <p:extLst>
      <p:ext uri="{BB962C8B-B14F-4D97-AF65-F5344CB8AC3E}">
        <p14:creationId xmlns:p14="http://schemas.microsoft.com/office/powerpoint/2010/main" val="1186200594"/>
      </p:ext>
    </p:extLst>
  </p:cSld>
  <p:clrMapOvr>
    <a:masterClrMapping/>
  </p:clrMapOvr>
  <p:transition>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00"/>
                </a:solidFill>
              </a:defRPr>
            </a:lvl1pPr>
          </a:lstStyle>
          <a:p>
            <a:r>
              <a:rPr lang="en-US" smtClean="0"/>
              <a:t>Click to edit Master title style</a:t>
            </a:r>
            <a:endParaRPr lang="en-US"/>
          </a:p>
        </p:txBody>
      </p:sp>
    </p:spTree>
    <p:extLst>
      <p:ext uri="{BB962C8B-B14F-4D97-AF65-F5344CB8AC3E}">
        <p14:creationId xmlns:p14="http://schemas.microsoft.com/office/powerpoint/2010/main" val="1891057038"/>
      </p:ext>
    </p:extLst>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67530"/>
      </p:ext>
    </p:extLst>
  </p:cSld>
  <p:clrMapOvr>
    <a:masterClrMapping/>
  </p:clrMapOvr>
  <p:transition>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81C230-387D-41AA-BEF5-49012F2AF0D2}" type="datetimeFigureOut">
              <a:rPr lang="en-US" smtClean="0">
                <a:solidFill>
                  <a:prstClr val="black">
                    <a:tint val="75000"/>
                  </a:prstClr>
                </a:solidFill>
              </a:rPr>
              <a:pPr/>
              <a:t>2/12/2014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9BA1AE8-2809-4DB5-B750-41C8B8127F0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0918601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403225" y="1335088"/>
            <a:ext cx="7772400" cy="441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8" name="Rectangle 4"/>
          <p:cNvSpPr>
            <a:spLocks noGrp="1" noChangeArrowheads="1"/>
          </p:cNvSpPr>
          <p:nvPr>
            <p:ph type="title"/>
          </p:nvPr>
        </p:nvSpPr>
        <p:spPr bwMode="white">
          <a:xfrm>
            <a:off x="450206" y="640510"/>
            <a:ext cx="7330650" cy="438582"/>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dirty="0" smtClean="0"/>
              <a:t>Click to edit Master title style</a:t>
            </a:r>
          </a:p>
        </p:txBody>
      </p:sp>
      <p:sp>
        <p:nvSpPr>
          <p:cNvPr id="1713157" name="Rectangle 5"/>
          <p:cNvSpPr>
            <a:spLocks noChangeArrowheads="1"/>
          </p:cNvSpPr>
          <p:nvPr/>
        </p:nvSpPr>
        <p:spPr bwMode="black">
          <a:xfrm>
            <a:off x="914400" y="6618288"/>
            <a:ext cx="1712007" cy="161583"/>
          </a:xfrm>
          <a:prstGeom prst="rect">
            <a:avLst/>
          </a:prstGeom>
          <a:noFill/>
          <a:ln w="9525">
            <a:noFill/>
            <a:miter lim="800000"/>
            <a:headEnd/>
            <a:tailEnd/>
          </a:ln>
          <a:effectLst/>
        </p:spPr>
        <p:txBody>
          <a:bodyPr wrap="none" lIns="0" tIns="0" rIns="0" bIns="0">
            <a:spAutoFit/>
          </a:bodyPr>
          <a:lstStyle/>
          <a:p>
            <a:pPr algn="l" eaLnBrk="0" hangingPunct="0">
              <a:lnSpc>
                <a:spcPct val="100000"/>
              </a:lnSpc>
              <a:spcBef>
                <a:spcPct val="50000"/>
              </a:spcBef>
              <a:buClrTx/>
              <a:buFontTx/>
              <a:buNone/>
              <a:defRPr/>
            </a:pPr>
            <a:r>
              <a:rPr lang="en-US" sz="1050" b="0" dirty="0">
                <a:solidFill>
                  <a:srgbClr val="7F7F7F"/>
                </a:solidFill>
              </a:rPr>
              <a:t>© </a:t>
            </a:r>
            <a:r>
              <a:rPr lang="en-US" sz="1050" b="0" dirty="0" smtClean="0">
                <a:solidFill>
                  <a:srgbClr val="7F7F7F"/>
                </a:solidFill>
              </a:rPr>
              <a:t>2012 </a:t>
            </a:r>
            <a:r>
              <a:rPr lang="en-US" sz="1050" b="0" dirty="0">
                <a:solidFill>
                  <a:srgbClr val="7F7F7F"/>
                </a:solidFill>
              </a:rPr>
              <a:t>OneMarketData LLC</a:t>
            </a:r>
          </a:p>
        </p:txBody>
      </p:sp>
      <p:sp>
        <p:nvSpPr>
          <p:cNvPr id="1713158" name="Rectangle 6"/>
          <p:cNvSpPr>
            <a:spLocks noChangeArrowheads="1"/>
          </p:cNvSpPr>
          <p:nvPr/>
        </p:nvSpPr>
        <p:spPr bwMode="auto">
          <a:xfrm>
            <a:off x="403225" y="6618288"/>
            <a:ext cx="165110" cy="161583"/>
          </a:xfrm>
          <a:prstGeom prst="rect">
            <a:avLst/>
          </a:prstGeom>
          <a:noFill/>
          <a:ln w="9525">
            <a:noFill/>
            <a:miter lim="800000"/>
            <a:headEnd/>
            <a:tailEnd/>
          </a:ln>
          <a:effectLst/>
        </p:spPr>
        <p:txBody>
          <a:bodyPr wrap="none" lIns="0" tIns="0" rIns="0" bIns="0">
            <a:spAutoFit/>
          </a:bodyPr>
          <a:lstStyle/>
          <a:p>
            <a:pPr algn="l" defTabSz="1033463" eaLnBrk="0" hangingPunct="0">
              <a:lnSpc>
                <a:spcPct val="100000"/>
              </a:lnSpc>
              <a:spcBef>
                <a:spcPct val="0"/>
              </a:spcBef>
              <a:buClrTx/>
              <a:buFontTx/>
              <a:buNone/>
              <a:defRPr/>
            </a:pPr>
            <a:fld id="{CE68E300-6CD8-4700-9D8F-1117408838C5}" type="slidenum">
              <a:rPr lang="en-US" sz="1050" b="0">
                <a:solidFill>
                  <a:srgbClr val="7F7F7F"/>
                </a:solidFill>
              </a:rPr>
              <a:pPr algn="l" defTabSz="1033463" eaLnBrk="0" hangingPunct="0">
                <a:lnSpc>
                  <a:spcPct val="100000"/>
                </a:lnSpc>
                <a:spcBef>
                  <a:spcPct val="0"/>
                </a:spcBef>
                <a:buClrTx/>
                <a:buFontTx/>
                <a:buNone/>
                <a:defRPr/>
              </a:pPr>
              <a:t>‹#›</a:t>
            </a:fld>
            <a:endParaRPr lang="en-US" sz="1050" b="0" dirty="0">
              <a:solidFill>
                <a:srgbClr val="7F7F7F"/>
              </a:solidFill>
            </a:endParaRPr>
          </a:p>
        </p:txBody>
      </p:sp>
      <p:pic>
        <p:nvPicPr>
          <p:cNvPr id="2" name="Picture 1"/>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9525" y="9525"/>
            <a:ext cx="9115425" cy="1420333"/>
          </a:xfrm>
          <a:prstGeom prst="rect">
            <a:avLst/>
          </a:prstGeom>
        </p:spPr>
      </p:pic>
      <p:sp>
        <p:nvSpPr>
          <p:cNvPr id="3" name="Rectangle 2"/>
          <p:cNvSpPr/>
          <p:nvPr userDrawn="1"/>
        </p:nvSpPr>
        <p:spPr bwMode="auto">
          <a:xfrm>
            <a:off x="0" y="0"/>
            <a:ext cx="1295400" cy="609600"/>
          </a:xfrm>
          <a:prstGeom prst="rect">
            <a:avLst/>
          </a:prstGeom>
          <a:solidFill>
            <a:srgbClr val="C00000">
              <a:alpha val="80000"/>
            </a:srgb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r>
              <a:rPr kumimoji="0" lang="en-US" sz="4000" b="1" i="0" u="none" strike="noStrike" cap="none" normalizeH="0" baseline="0" dirty="0" smtClean="0">
                <a:ln>
                  <a:noFill/>
                </a:ln>
                <a:solidFill>
                  <a:schemeClr val="bg1"/>
                </a:solidFill>
                <a:effectLst/>
                <a:latin typeface="Arial" charset="0"/>
              </a:rPr>
              <a:t>ONE</a:t>
            </a:r>
          </a:p>
        </p:txBody>
      </p:sp>
      <p:sp>
        <p:nvSpPr>
          <p:cNvPr id="9" name="Rectangle 8"/>
          <p:cNvSpPr/>
          <p:nvPr userDrawn="1"/>
        </p:nvSpPr>
        <p:spPr bwMode="auto">
          <a:xfrm>
            <a:off x="1295400" y="0"/>
            <a:ext cx="1524000" cy="609600"/>
          </a:xfrm>
          <a:prstGeom prst="rect">
            <a:avLst/>
          </a:prstGeom>
          <a:solidFill>
            <a:schemeClr val="tx1">
              <a:lumMod val="60000"/>
              <a:lumOff val="40000"/>
              <a:alpha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Pct val="130000"/>
              <a:buFontTx/>
              <a:buNone/>
              <a:tabLst/>
            </a:pPr>
            <a:r>
              <a:rPr kumimoji="0" lang="en-US" sz="4000" b="1" i="0" u="none" strike="noStrike" cap="none" normalizeH="0" baseline="0" dirty="0" smtClean="0">
                <a:ln>
                  <a:noFill/>
                </a:ln>
                <a:solidFill>
                  <a:schemeClr val="bg1"/>
                </a:solidFill>
                <a:effectLst/>
                <a:latin typeface="Arial" charset="0"/>
              </a:rPr>
              <a:t>TICK</a:t>
            </a:r>
            <a:r>
              <a:rPr kumimoji="0" lang="en-US" sz="1800" b="1" i="0" u="none" strike="noStrike" cap="none" normalizeH="0" baseline="100000" dirty="0" smtClean="0">
                <a:ln>
                  <a:noFill/>
                </a:ln>
                <a:solidFill>
                  <a:schemeClr val="bg1"/>
                </a:solidFill>
                <a:effectLst/>
                <a:latin typeface="Arial" charset="0"/>
              </a:rPr>
              <a:t>®</a:t>
            </a:r>
          </a:p>
        </p:txBody>
      </p:sp>
      <p:sp>
        <p:nvSpPr>
          <p:cNvPr id="4" name="TextBox 3"/>
          <p:cNvSpPr txBox="1"/>
          <p:nvPr userDrawn="1"/>
        </p:nvSpPr>
        <p:spPr>
          <a:xfrm>
            <a:off x="-38104" y="571499"/>
            <a:ext cx="2997937" cy="244682"/>
          </a:xfrm>
          <a:prstGeom prst="rect">
            <a:avLst/>
          </a:prstGeom>
          <a:noFill/>
        </p:spPr>
        <p:txBody>
          <a:bodyPr wrap="none" rtlCol="0">
            <a:spAutoFit/>
          </a:bodyPr>
          <a:lstStyle/>
          <a:p>
            <a:pPr algn="l"/>
            <a:r>
              <a:rPr lang="en-US" sz="1100" i="0" dirty="0" smtClean="0">
                <a:solidFill>
                  <a:srgbClr val="000000"/>
                </a:solidFill>
              </a:rPr>
              <a:t>Accelerating Quant Research and Trading</a:t>
            </a:r>
          </a:p>
        </p:txBody>
      </p:sp>
    </p:spTree>
    <p:extLst>
      <p:ext uri="{BB962C8B-B14F-4D97-AF65-F5344CB8AC3E}">
        <p14:creationId xmlns:p14="http://schemas.microsoft.com/office/powerpoint/2010/main" val="2692202621"/>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Lst>
  <p:transition>
    <p:wipe dir="r"/>
  </p:transition>
  <p:timing>
    <p:tnLst>
      <p:par>
        <p:cTn id="1" dur="indefinite" restart="never" nodeType="tmRoot"/>
      </p:par>
    </p:tnLst>
  </p:timing>
  <p:txStyles>
    <p:titleStyle>
      <a:lvl1pPr algn="l" rtl="0" eaLnBrk="0" fontAlgn="base" hangingPunct="0">
        <a:lnSpc>
          <a:spcPct val="90000"/>
        </a:lnSpc>
        <a:spcBef>
          <a:spcPct val="0"/>
        </a:spcBef>
        <a:spcAft>
          <a:spcPct val="0"/>
        </a:spcAft>
        <a:defRPr sz="2500">
          <a:solidFill>
            <a:srgbClr val="000000"/>
          </a:solidFill>
          <a:latin typeface="+mj-lt"/>
          <a:ea typeface="+mj-ea"/>
          <a:cs typeface="+mj-cs"/>
        </a:defRPr>
      </a:lvl1pPr>
      <a:lvl2pPr algn="l" rtl="0" eaLnBrk="0" fontAlgn="base" hangingPunct="0">
        <a:lnSpc>
          <a:spcPct val="90000"/>
        </a:lnSpc>
        <a:spcBef>
          <a:spcPct val="0"/>
        </a:spcBef>
        <a:spcAft>
          <a:spcPct val="0"/>
        </a:spcAft>
        <a:defRPr sz="3200">
          <a:solidFill>
            <a:schemeClr val="bg1"/>
          </a:solidFill>
          <a:latin typeface="Arial" charset="0"/>
        </a:defRPr>
      </a:lvl2pPr>
      <a:lvl3pPr algn="l" rtl="0" eaLnBrk="0" fontAlgn="base" hangingPunct="0">
        <a:lnSpc>
          <a:spcPct val="90000"/>
        </a:lnSpc>
        <a:spcBef>
          <a:spcPct val="0"/>
        </a:spcBef>
        <a:spcAft>
          <a:spcPct val="0"/>
        </a:spcAft>
        <a:defRPr sz="3200">
          <a:solidFill>
            <a:schemeClr val="bg1"/>
          </a:solidFill>
          <a:latin typeface="Arial" charset="0"/>
        </a:defRPr>
      </a:lvl3pPr>
      <a:lvl4pPr algn="l" rtl="0" eaLnBrk="0" fontAlgn="base" hangingPunct="0">
        <a:lnSpc>
          <a:spcPct val="90000"/>
        </a:lnSpc>
        <a:spcBef>
          <a:spcPct val="0"/>
        </a:spcBef>
        <a:spcAft>
          <a:spcPct val="0"/>
        </a:spcAft>
        <a:defRPr sz="3200">
          <a:solidFill>
            <a:schemeClr val="bg1"/>
          </a:solidFill>
          <a:latin typeface="Arial" charset="0"/>
        </a:defRPr>
      </a:lvl4pPr>
      <a:lvl5pPr algn="l" rtl="0" eaLnBrk="0" fontAlgn="base" hangingPunct="0">
        <a:lnSpc>
          <a:spcPct val="90000"/>
        </a:lnSpc>
        <a:spcBef>
          <a:spcPct val="0"/>
        </a:spcBef>
        <a:spcAft>
          <a:spcPct val="0"/>
        </a:spcAft>
        <a:defRPr sz="3200">
          <a:solidFill>
            <a:schemeClr val="bg1"/>
          </a:solidFill>
          <a:latin typeface="Arial" charset="0"/>
        </a:defRPr>
      </a:lvl5pPr>
      <a:lvl6pPr marL="457200" algn="l" rtl="0" fontAlgn="base">
        <a:lnSpc>
          <a:spcPct val="90000"/>
        </a:lnSpc>
        <a:spcBef>
          <a:spcPct val="0"/>
        </a:spcBef>
        <a:spcAft>
          <a:spcPct val="0"/>
        </a:spcAft>
        <a:defRPr sz="3200">
          <a:solidFill>
            <a:schemeClr val="bg1"/>
          </a:solidFill>
          <a:latin typeface="Arial" charset="0"/>
        </a:defRPr>
      </a:lvl6pPr>
      <a:lvl7pPr marL="914400" algn="l" rtl="0" fontAlgn="base">
        <a:lnSpc>
          <a:spcPct val="90000"/>
        </a:lnSpc>
        <a:spcBef>
          <a:spcPct val="0"/>
        </a:spcBef>
        <a:spcAft>
          <a:spcPct val="0"/>
        </a:spcAft>
        <a:defRPr sz="3200">
          <a:solidFill>
            <a:schemeClr val="bg1"/>
          </a:solidFill>
          <a:latin typeface="Arial" charset="0"/>
        </a:defRPr>
      </a:lvl7pPr>
      <a:lvl8pPr marL="1371600" algn="l" rtl="0" fontAlgn="base">
        <a:lnSpc>
          <a:spcPct val="90000"/>
        </a:lnSpc>
        <a:spcBef>
          <a:spcPct val="0"/>
        </a:spcBef>
        <a:spcAft>
          <a:spcPct val="0"/>
        </a:spcAft>
        <a:defRPr sz="3200">
          <a:solidFill>
            <a:schemeClr val="bg1"/>
          </a:solidFill>
          <a:latin typeface="Arial" charset="0"/>
        </a:defRPr>
      </a:lvl8pPr>
      <a:lvl9pPr marL="1828800" algn="l" rtl="0" fontAlgn="base">
        <a:lnSpc>
          <a:spcPct val="90000"/>
        </a:lnSpc>
        <a:spcBef>
          <a:spcPct val="0"/>
        </a:spcBef>
        <a:spcAft>
          <a:spcPct val="0"/>
        </a:spcAft>
        <a:defRPr sz="3200">
          <a:solidFill>
            <a:schemeClr val="bg1"/>
          </a:solidFill>
          <a:latin typeface="Arial" charset="0"/>
        </a:defRPr>
      </a:lvl9pPr>
    </p:titleStyle>
    <p:bodyStyle>
      <a:lvl1pPr marL="342900" indent="-342900" algn="l" defTabSz="914400" rtl="0" eaLnBrk="1" fontAlgn="base" latinLnBrk="0" hangingPunct="1">
        <a:spcBef>
          <a:spcPct val="20000"/>
        </a:spcBef>
        <a:spcAft>
          <a:spcPct val="0"/>
        </a:spcAft>
        <a:buClr>
          <a:schemeClr val="accent3"/>
        </a:buClr>
        <a:buFont typeface="Wingdings" pitchFamily="2" charset="2"/>
        <a:buChar char="§"/>
        <a:defRPr lang="en-US" sz="2400" kern="1200" dirty="0" smtClean="0">
          <a:solidFill>
            <a:schemeClr val="tx1"/>
          </a:solidFill>
          <a:latin typeface="Arial" pitchFamily="34" charset="0"/>
          <a:ea typeface="+mn-ea"/>
          <a:cs typeface="Arial" pitchFamily="34" charset="0"/>
        </a:defRPr>
      </a:lvl1pPr>
      <a:lvl2pPr marL="742950" indent="-285750" algn="l" defTabSz="914400" rtl="0" eaLnBrk="1" fontAlgn="base" latinLnBrk="0" hangingPunct="1">
        <a:spcBef>
          <a:spcPct val="20000"/>
        </a:spcBef>
        <a:spcAft>
          <a:spcPct val="0"/>
        </a:spcAft>
        <a:buClr>
          <a:schemeClr val="accent3"/>
        </a:buClr>
        <a:buChar char="•"/>
        <a:defRPr lang="en-US" sz="2000" kern="1200" dirty="0" smtClean="0">
          <a:solidFill>
            <a:schemeClr val="tx1"/>
          </a:solidFill>
          <a:latin typeface="Arial" pitchFamily="34" charset="0"/>
          <a:ea typeface="+mn-ea"/>
          <a:cs typeface="Arial" pitchFamily="34" charset="0"/>
        </a:defRPr>
      </a:lvl2pPr>
      <a:lvl3pPr marL="1143000" indent="-228600" algn="l" defTabSz="914400" rtl="0" eaLnBrk="1" fontAlgn="base" latinLnBrk="0" hangingPunct="1">
        <a:spcBef>
          <a:spcPct val="20000"/>
        </a:spcBef>
        <a:spcAft>
          <a:spcPct val="0"/>
        </a:spcAft>
        <a:buClr>
          <a:schemeClr val="accent3"/>
        </a:buClr>
        <a:buFont typeface="Arial" charset="0"/>
        <a:buChar char="–"/>
        <a:defRPr lang="en-US" sz="1800" kern="1200" dirty="0" smtClean="0">
          <a:solidFill>
            <a:schemeClr val="tx1"/>
          </a:solidFill>
          <a:latin typeface="Arial" pitchFamily="34" charset="0"/>
          <a:ea typeface="+mn-ea"/>
          <a:cs typeface="Arial" pitchFamily="34" charset="0"/>
        </a:defRPr>
      </a:lvl3pPr>
      <a:lvl4pPr marL="1600200" indent="-228600" algn="l" defTabSz="914400" rtl="0" eaLnBrk="1" fontAlgn="base" latinLnBrk="0" hangingPunct="1">
        <a:spcBef>
          <a:spcPct val="20000"/>
        </a:spcBef>
        <a:spcAft>
          <a:spcPct val="0"/>
        </a:spcAft>
        <a:buClr>
          <a:schemeClr val="accent3"/>
        </a:buClr>
        <a:buSzPct val="95000"/>
        <a:buFont typeface="Courier New" pitchFamily="49" charset="0"/>
        <a:buChar char="o"/>
        <a:defRPr lang="en-US" sz="1600" kern="1200" dirty="0" smtClean="0">
          <a:solidFill>
            <a:schemeClr val="tx1"/>
          </a:solidFill>
          <a:latin typeface="Arial" pitchFamily="34" charset="0"/>
          <a:ea typeface="+mn-ea"/>
          <a:cs typeface="Arial" pitchFamily="34" charset="0"/>
        </a:defRPr>
      </a:lvl4pPr>
      <a:lvl5pPr marL="2057400" indent="-228600" algn="l" defTabSz="914400" rtl="0" eaLnBrk="1" fontAlgn="base" latinLnBrk="0" hangingPunct="1">
        <a:spcBef>
          <a:spcPct val="20000"/>
        </a:spcBef>
        <a:spcAft>
          <a:spcPct val="0"/>
        </a:spcAft>
        <a:buClr>
          <a:schemeClr val="accent3"/>
        </a:buClr>
        <a:buSzPct val="95000"/>
        <a:buFont typeface="Courier New" pitchFamily="49" charset="0"/>
        <a:buChar char="o"/>
        <a:defRPr lang="en-US" sz="1600" kern="1200" dirty="0" smtClean="0">
          <a:solidFill>
            <a:schemeClr val="tx1"/>
          </a:solidFill>
          <a:latin typeface="Arial" pitchFamily="34" charset="0"/>
          <a:ea typeface="+mn-ea"/>
          <a:cs typeface="Arial" pitchFamily="34" charset="0"/>
        </a:defRPr>
      </a:lvl5pPr>
      <a:lvl6pPr marL="2514600" indent="-228600" algn="l" rtl="0" fontAlgn="base">
        <a:spcBef>
          <a:spcPct val="20000"/>
        </a:spcBef>
        <a:spcAft>
          <a:spcPct val="0"/>
        </a:spcAft>
        <a:buClr>
          <a:schemeClr val="accent1"/>
        </a:buClr>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lnSpc>
                <a:spcPct val="100000"/>
              </a:lnSpc>
              <a:spcBef>
                <a:spcPts val="0"/>
              </a:spcBef>
              <a:spcAft>
                <a:spcPts val="0"/>
              </a:spcAft>
              <a:buClrTx/>
              <a:buFontTx/>
              <a:buNone/>
            </a:pPr>
            <a:fld id="{F481C230-387D-41AA-BEF5-49012F2AF0D2}" type="datetimeFigureOut">
              <a:rPr lang="en-US" b="0" smtClean="0">
                <a:solidFill>
                  <a:prstClr val="black">
                    <a:tint val="75000"/>
                  </a:prstClr>
                </a:solidFill>
                <a:latin typeface="Calibri"/>
              </a:rPr>
              <a:pPr fontAlgn="auto">
                <a:lnSpc>
                  <a:spcPct val="100000"/>
                </a:lnSpc>
                <a:spcBef>
                  <a:spcPts val="0"/>
                </a:spcBef>
                <a:spcAft>
                  <a:spcPts val="0"/>
                </a:spcAft>
                <a:buClrTx/>
                <a:buFontTx/>
                <a:buNone/>
              </a:pPr>
              <a:t>2/12/2014</a:t>
            </a:fld>
            <a:endParaRPr lang="en-US" b="0">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lnSpc>
                <a:spcPct val="100000"/>
              </a:lnSpc>
              <a:spcBef>
                <a:spcPts val="0"/>
              </a:spcBef>
              <a:spcAft>
                <a:spcPts val="0"/>
              </a:spcAft>
              <a:buClrTx/>
              <a:buFontTx/>
              <a:buNone/>
            </a:pPr>
            <a:endParaRPr lang="en-US" b="0">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lnSpc>
                <a:spcPct val="100000"/>
              </a:lnSpc>
              <a:spcBef>
                <a:spcPts val="0"/>
              </a:spcBef>
              <a:spcAft>
                <a:spcPts val="0"/>
              </a:spcAft>
              <a:buClrTx/>
              <a:buFontTx/>
              <a:buNone/>
            </a:pPr>
            <a:fld id="{A9BA1AE8-2809-4DB5-B750-41C8B8127F02}" type="slidenum">
              <a:rPr lang="en-US" b="0" smtClean="0">
                <a:solidFill>
                  <a:prstClr val="black">
                    <a:tint val="75000"/>
                  </a:prstClr>
                </a:solidFill>
                <a:latin typeface="Calibri"/>
              </a:rPr>
              <a:pPr fontAlgn="auto">
                <a:lnSpc>
                  <a:spcPct val="100000"/>
                </a:lnSpc>
                <a:spcBef>
                  <a:spcPts val="0"/>
                </a:spcBef>
                <a:spcAft>
                  <a:spcPts val="0"/>
                </a:spcAft>
                <a:buClrTx/>
                <a:buFontTx/>
                <a:buNone/>
              </a:pPr>
              <a:t>‹#›</a:t>
            </a:fld>
            <a:endParaRPr lang="en-US" b="0">
              <a:solidFill>
                <a:prstClr val="black">
                  <a:tint val="75000"/>
                </a:prstClr>
              </a:solidFill>
              <a:latin typeface="Calibri"/>
            </a:endParaRPr>
          </a:p>
        </p:txBody>
      </p:sp>
    </p:spTree>
    <p:extLst>
      <p:ext uri="{BB962C8B-B14F-4D97-AF65-F5344CB8AC3E}">
        <p14:creationId xmlns:p14="http://schemas.microsoft.com/office/powerpoint/2010/main" val="222790442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75.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78.jpeg"/><Relationship Id="rId5" Type="http://schemas.openxmlformats.org/officeDocument/2006/relationships/image" Target="../media/image77.png"/><Relationship Id="rId4" Type="http://schemas.openxmlformats.org/officeDocument/2006/relationships/image" Target="../media/image76.jpeg"/></Relationships>
</file>

<file path=ppt/slides/_rels/slide15.xml.rels><?xml version="1.0" encoding="UTF-8" standalone="yes"?>
<Relationships xmlns="http://schemas.openxmlformats.org/package/2006/relationships"><Relationship Id="rId3" Type="http://schemas.openxmlformats.org/officeDocument/2006/relationships/image" Target="../media/image79.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81.jpeg"/><Relationship Id="rId4" Type="http://schemas.openxmlformats.org/officeDocument/2006/relationships/image" Target="../media/image80.jpeg"/></Relationships>
</file>

<file path=ppt/slides/_rels/slide16.xml.rels><?xml version="1.0" encoding="UTF-8" standalone="yes"?>
<Relationships xmlns="http://schemas.openxmlformats.org/package/2006/relationships"><Relationship Id="rId8" Type="http://schemas.openxmlformats.org/officeDocument/2006/relationships/image" Target="../media/image86.jpeg"/><Relationship Id="rId3" Type="http://schemas.openxmlformats.org/officeDocument/2006/relationships/notesSlide" Target="../notesSlides/notesSlide16.xml"/><Relationship Id="rId7" Type="http://schemas.openxmlformats.org/officeDocument/2006/relationships/image" Target="../media/image85.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17.xml.rels><?xml version="1.0" encoding="UTF-8" standalone="yes"?>
<Relationships xmlns="http://schemas.openxmlformats.org/package/2006/relationships"><Relationship Id="rId8" Type="http://schemas.openxmlformats.org/officeDocument/2006/relationships/image" Target="../media/image91.jpeg"/><Relationship Id="rId3" Type="http://schemas.openxmlformats.org/officeDocument/2006/relationships/notesSlide" Target="../notesSlides/notesSlide17.xml"/><Relationship Id="rId7" Type="http://schemas.openxmlformats.org/officeDocument/2006/relationships/image" Target="../media/image90.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89.jpeg"/><Relationship Id="rId11" Type="http://schemas.openxmlformats.org/officeDocument/2006/relationships/image" Target="../media/image94.png"/><Relationship Id="rId5" Type="http://schemas.openxmlformats.org/officeDocument/2006/relationships/image" Target="../media/image88.jpeg"/><Relationship Id="rId10" Type="http://schemas.openxmlformats.org/officeDocument/2006/relationships/image" Target="../media/image93.png"/><Relationship Id="rId4" Type="http://schemas.openxmlformats.org/officeDocument/2006/relationships/image" Target="../media/image87.jpeg"/><Relationship Id="rId9" Type="http://schemas.openxmlformats.org/officeDocument/2006/relationships/image" Target="../media/image92.jpeg"/></Relationships>
</file>

<file path=ppt/slides/_rels/slide18.xml.rels><?xml version="1.0" encoding="UTF-8" standalone="yes"?>
<Relationships xmlns="http://schemas.openxmlformats.org/package/2006/relationships"><Relationship Id="rId3" Type="http://schemas.openxmlformats.org/officeDocument/2006/relationships/image" Target="../media/image69.jpe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77.png"/><Relationship Id="rId4" Type="http://schemas.openxmlformats.org/officeDocument/2006/relationships/image" Target="../media/image95.jpeg"/></Relationships>
</file>

<file path=ppt/slides/_rels/slide19.xml.rels><?xml version="1.0" encoding="UTF-8" standalone="yes"?>
<Relationships xmlns="http://schemas.openxmlformats.org/package/2006/relationships"><Relationship Id="rId8" Type="http://schemas.openxmlformats.org/officeDocument/2006/relationships/image" Target="../media/image101.png"/><Relationship Id="rId3" Type="http://schemas.openxmlformats.org/officeDocument/2006/relationships/image" Target="../media/image96.png"/><Relationship Id="rId7" Type="http://schemas.openxmlformats.org/officeDocument/2006/relationships/image" Target="../media/image10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99.png"/><Relationship Id="rId5" Type="http://schemas.openxmlformats.org/officeDocument/2006/relationships/image" Target="../media/image98.png"/><Relationship Id="rId4" Type="http://schemas.openxmlformats.org/officeDocument/2006/relationships/image" Target="../media/image97.png"/></Relationships>
</file>

<file path=ppt/slides/_rels/slide2.xml.rels><?xml version="1.0" encoding="UTF-8" standalone="yes"?>
<Relationships xmlns="http://schemas.openxmlformats.org/package/2006/relationships"><Relationship Id="rId8" Type="http://schemas.openxmlformats.org/officeDocument/2006/relationships/image" Target="../media/image11.gif"/><Relationship Id="rId3" Type="http://schemas.openxmlformats.org/officeDocument/2006/relationships/image" Target="../media/image6.gif"/><Relationship Id="rId7"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gif"/><Relationship Id="rId4" Type="http://schemas.openxmlformats.org/officeDocument/2006/relationships/image" Target="../media/image7.gif"/><Relationship Id="rId9" Type="http://schemas.openxmlformats.org/officeDocument/2006/relationships/image" Target="../media/image12.png"/></Relationships>
</file>

<file path=ppt/slides/_rels/slide20.xml.rels><?xml version="1.0" encoding="UTF-8" standalone="yes"?>
<Relationships xmlns="http://schemas.openxmlformats.org/package/2006/relationships"><Relationship Id="rId3" Type="http://schemas.openxmlformats.org/officeDocument/2006/relationships/image" Target="../media/image102.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9.jpeg"/></Relationships>
</file>

<file path=ppt/slides/_rels/slide21.xml.rels><?xml version="1.0" encoding="UTF-8" standalone="yes"?>
<Relationships xmlns="http://schemas.openxmlformats.org/package/2006/relationships"><Relationship Id="rId3" Type="http://schemas.openxmlformats.org/officeDocument/2006/relationships/image" Target="../media/image103.jpe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95.jpeg"/><Relationship Id="rId4" Type="http://schemas.openxmlformats.org/officeDocument/2006/relationships/image" Target="../media/image104.jpeg"/></Relationships>
</file>

<file path=ppt/slides/_rels/slide22.xml.rels><?xml version="1.0" encoding="UTF-8" standalone="yes"?>
<Relationships xmlns="http://schemas.openxmlformats.org/package/2006/relationships"><Relationship Id="rId3" Type="http://schemas.openxmlformats.org/officeDocument/2006/relationships/hyperlink" Target="mailto:Andrew.Diamond@onetick.com" TargetMode="External"/><Relationship Id="rId2" Type="http://schemas.openxmlformats.org/officeDocument/2006/relationships/hyperlink" Target="mailto:Tim.King@onetick.com" TargetMode="External"/><Relationship Id="rId1" Type="http://schemas.openxmlformats.org/officeDocument/2006/relationships/slideLayout" Target="../slideLayouts/slideLayout2.xml"/><Relationship Id="rId4" Type="http://schemas.openxmlformats.org/officeDocument/2006/relationships/hyperlink" Target="mailto:Ursit.Patel@onetick.com" TargetMode="External"/></Relationships>
</file>

<file path=ppt/slides/_rels/slide3.xml.rels><?xml version="1.0" encoding="UTF-8" standalone="yes"?>
<Relationships xmlns="http://schemas.openxmlformats.org/package/2006/relationships"><Relationship Id="rId13" Type="http://schemas.openxmlformats.org/officeDocument/2006/relationships/image" Target="../media/image20.jpeg"/><Relationship Id="rId18" Type="http://schemas.openxmlformats.org/officeDocument/2006/relationships/image" Target="../media/image25.png"/><Relationship Id="rId26" Type="http://schemas.openxmlformats.org/officeDocument/2006/relationships/image" Target="../media/image31.png"/><Relationship Id="rId39" Type="http://schemas.openxmlformats.org/officeDocument/2006/relationships/image" Target="../media/image42.png"/><Relationship Id="rId21" Type="http://schemas.openxmlformats.org/officeDocument/2006/relationships/image" Target="../media/image27.png"/><Relationship Id="rId34" Type="http://schemas.openxmlformats.org/officeDocument/2006/relationships/hyperlink" Target="http://www.gelbergroup.com/" TargetMode="External"/><Relationship Id="rId42" Type="http://schemas.openxmlformats.org/officeDocument/2006/relationships/image" Target="../media/image45.png"/><Relationship Id="rId47" Type="http://schemas.openxmlformats.org/officeDocument/2006/relationships/image" Target="../media/image50.gif"/><Relationship Id="rId50" Type="http://schemas.openxmlformats.org/officeDocument/2006/relationships/hyperlink" Target="http://www.invesco.com/portal/site/global" TargetMode="External"/><Relationship Id="rId55" Type="http://schemas.openxmlformats.org/officeDocument/2006/relationships/image" Target="../media/image56.png"/><Relationship Id="rId7" Type="http://schemas.openxmlformats.org/officeDocument/2006/relationships/hyperlink" Target="http://www.standardchartered.com/home/en/index.html" TargetMode="External"/><Relationship Id="rId12" Type="http://schemas.openxmlformats.org/officeDocument/2006/relationships/hyperlink" Target="http://www.millburncorp.com/index.jsp" TargetMode="External"/><Relationship Id="rId17" Type="http://schemas.openxmlformats.org/officeDocument/2006/relationships/image" Target="../media/image24.png"/><Relationship Id="rId25" Type="http://schemas.openxmlformats.org/officeDocument/2006/relationships/hyperlink" Target="http://www.bnpparibas.com/en/home/" TargetMode="External"/><Relationship Id="rId33" Type="http://schemas.openxmlformats.org/officeDocument/2006/relationships/image" Target="../media/image38.png"/><Relationship Id="rId38" Type="http://schemas.openxmlformats.org/officeDocument/2006/relationships/image" Target="../media/image41.png"/><Relationship Id="rId46" Type="http://schemas.openxmlformats.org/officeDocument/2006/relationships/image" Target="../media/image49.jpeg"/><Relationship Id="rId2" Type="http://schemas.openxmlformats.org/officeDocument/2006/relationships/notesSlide" Target="../notesSlides/notesSlide3.xml"/><Relationship Id="rId16" Type="http://schemas.openxmlformats.org/officeDocument/2006/relationships/image" Target="../media/image23.png"/><Relationship Id="rId20" Type="http://schemas.openxmlformats.org/officeDocument/2006/relationships/image" Target="../media/image26.png"/><Relationship Id="rId29" Type="http://schemas.openxmlformats.org/officeDocument/2006/relationships/image" Target="../media/image34.png"/><Relationship Id="rId41" Type="http://schemas.openxmlformats.org/officeDocument/2006/relationships/image" Target="../media/image44.png"/><Relationship Id="rId54" Type="http://schemas.openxmlformats.org/officeDocument/2006/relationships/image" Target="../media/image55.jpe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19.png"/><Relationship Id="rId24" Type="http://schemas.openxmlformats.org/officeDocument/2006/relationships/image" Target="../media/image30.png"/><Relationship Id="rId32" Type="http://schemas.openxmlformats.org/officeDocument/2006/relationships/image" Target="../media/image37.png"/><Relationship Id="rId37" Type="http://schemas.openxmlformats.org/officeDocument/2006/relationships/hyperlink" Target="https://www.dnbnor.com/" TargetMode="External"/><Relationship Id="rId40" Type="http://schemas.openxmlformats.org/officeDocument/2006/relationships/image" Target="../media/image43.png"/><Relationship Id="rId45" Type="http://schemas.openxmlformats.org/officeDocument/2006/relationships/image" Target="../media/image48.gif"/><Relationship Id="rId53" Type="http://schemas.openxmlformats.org/officeDocument/2006/relationships/image" Target="../media/image54.png"/><Relationship Id="rId5" Type="http://schemas.openxmlformats.org/officeDocument/2006/relationships/image" Target="../media/image14.png"/><Relationship Id="rId15" Type="http://schemas.openxmlformats.org/officeDocument/2006/relationships/image" Target="../media/image22.png"/><Relationship Id="rId23" Type="http://schemas.openxmlformats.org/officeDocument/2006/relationships/image" Target="../media/image29.png"/><Relationship Id="rId28" Type="http://schemas.openxmlformats.org/officeDocument/2006/relationships/image" Target="../media/image33.png"/><Relationship Id="rId36" Type="http://schemas.openxmlformats.org/officeDocument/2006/relationships/image" Target="../media/image40.png"/><Relationship Id="rId49" Type="http://schemas.openxmlformats.org/officeDocument/2006/relationships/image" Target="../media/image51.png"/><Relationship Id="rId57" Type="http://schemas.openxmlformats.org/officeDocument/2006/relationships/image" Target="../media/image58.png"/><Relationship Id="rId10" Type="http://schemas.openxmlformats.org/officeDocument/2006/relationships/image" Target="../media/image18.png"/><Relationship Id="rId19" Type="http://schemas.openxmlformats.org/officeDocument/2006/relationships/hyperlink" Target="http://mismi.com/index.html" TargetMode="External"/><Relationship Id="rId31" Type="http://schemas.openxmlformats.org/officeDocument/2006/relationships/image" Target="../media/image36.png"/><Relationship Id="rId44" Type="http://schemas.openxmlformats.org/officeDocument/2006/relationships/image" Target="../media/image47.gif"/><Relationship Id="rId52" Type="http://schemas.openxmlformats.org/officeDocument/2006/relationships/image" Target="../media/image53.png"/><Relationship Id="rId4" Type="http://schemas.openxmlformats.org/officeDocument/2006/relationships/image" Target="../media/image13.jpeg"/><Relationship Id="rId9" Type="http://schemas.openxmlformats.org/officeDocument/2006/relationships/image" Target="../media/image17.png"/><Relationship Id="rId14" Type="http://schemas.openxmlformats.org/officeDocument/2006/relationships/image" Target="../media/image21.png"/><Relationship Id="rId22" Type="http://schemas.openxmlformats.org/officeDocument/2006/relationships/image" Target="../media/image28.png"/><Relationship Id="rId27" Type="http://schemas.openxmlformats.org/officeDocument/2006/relationships/image" Target="../media/image32.png"/><Relationship Id="rId30" Type="http://schemas.openxmlformats.org/officeDocument/2006/relationships/image" Target="../media/image35.png"/><Relationship Id="rId35" Type="http://schemas.openxmlformats.org/officeDocument/2006/relationships/image" Target="../media/image39.jpeg"/><Relationship Id="rId43" Type="http://schemas.openxmlformats.org/officeDocument/2006/relationships/image" Target="../media/image46.jpeg"/><Relationship Id="rId48" Type="http://schemas.openxmlformats.org/officeDocument/2006/relationships/hyperlink" Target="http://en.wikipedia.org/wiki/File:Soci%C3%A9t%C3%A9_G%C3%A9n%C3%A9rale.svg" TargetMode="External"/><Relationship Id="rId56" Type="http://schemas.openxmlformats.org/officeDocument/2006/relationships/image" Target="../media/image57.png"/><Relationship Id="rId8" Type="http://schemas.openxmlformats.org/officeDocument/2006/relationships/image" Target="../media/image16.png"/><Relationship Id="rId51" Type="http://schemas.openxmlformats.org/officeDocument/2006/relationships/image" Target="../media/image52.gif"/><Relationship Id="rId3" Type="http://schemas.openxmlformats.org/officeDocument/2006/relationships/hyperlink" Target="http://www.equiduct-trading.com/"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www.millburncorp.com/index.jsp" TargetMode="External"/><Relationship Id="rId13" Type="http://schemas.openxmlformats.org/officeDocument/2006/relationships/hyperlink" Target="http://mismi.com/index.html" TargetMode="External"/><Relationship Id="rId18" Type="http://schemas.openxmlformats.org/officeDocument/2006/relationships/image" Target="../media/image39.jpeg"/><Relationship Id="rId26" Type="http://schemas.openxmlformats.org/officeDocument/2006/relationships/image" Target="../media/image59.png"/><Relationship Id="rId3" Type="http://schemas.openxmlformats.org/officeDocument/2006/relationships/hyperlink" Target="http://www.equiduct-trading.com/" TargetMode="External"/><Relationship Id="rId21" Type="http://schemas.openxmlformats.org/officeDocument/2006/relationships/image" Target="../media/image47.gif"/><Relationship Id="rId34" Type="http://schemas.openxmlformats.org/officeDocument/2006/relationships/image" Target="../media/image52.gif"/><Relationship Id="rId7" Type="http://schemas.openxmlformats.org/officeDocument/2006/relationships/image" Target="../media/image18.png"/><Relationship Id="rId12" Type="http://schemas.openxmlformats.org/officeDocument/2006/relationships/image" Target="../media/image25.png"/><Relationship Id="rId17" Type="http://schemas.openxmlformats.org/officeDocument/2006/relationships/hyperlink" Target="http://www.gelbergroup.com/" TargetMode="External"/><Relationship Id="rId25" Type="http://schemas.openxmlformats.org/officeDocument/2006/relationships/image" Target="../media/image51.png"/><Relationship Id="rId33" Type="http://schemas.openxmlformats.org/officeDocument/2006/relationships/image" Target="../media/image64.png"/><Relationship Id="rId2" Type="http://schemas.openxmlformats.org/officeDocument/2006/relationships/notesSlide" Target="../notesSlides/notesSlide4.xml"/><Relationship Id="rId16" Type="http://schemas.openxmlformats.org/officeDocument/2006/relationships/image" Target="../media/image35.png"/><Relationship Id="rId20" Type="http://schemas.openxmlformats.org/officeDocument/2006/relationships/image" Target="../media/image45.png"/><Relationship Id="rId29"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4.png"/><Relationship Id="rId24" Type="http://schemas.openxmlformats.org/officeDocument/2006/relationships/hyperlink" Target="http://en.wikipedia.org/wiki/File:Soci%C3%A9t%C3%A9_G%C3%A9n%C3%A9rale.svg" TargetMode="External"/><Relationship Id="rId32" Type="http://schemas.openxmlformats.org/officeDocument/2006/relationships/image" Target="../media/image63.png"/><Relationship Id="rId37" Type="http://schemas.openxmlformats.org/officeDocument/2006/relationships/image" Target="../media/image58.png"/><Relationship Id="rId5" Type="http://schemas.openxmlformats.org/officeDocument/2006/relationships/image" Target="../media/image14.png"/><Relationship Id="rId15" Type="http://schemas.openxmlformats.org/officeDocument/2006/relationships/image" Target="../media/image34.png"/><Relationship Id="rId23" Type="http://schemas.openxmlformats.org/officeDocument/2006/relationships/image" Target="../media/image49.jpeg"/><Relationship Id="rId28" Type="http://schemas.openxmlformats.org/officeDocument/2006/relationships/image" Target="../media/image61.png"/><Relationship Id="rId36" Type="http://schemas.openxmlformats.org/officeDocument/2006/relationships/image" Target="../media/image57.png"/><Relationship Id="rId10" Type="http://schemas.openxmlformats.org/officeDocument/2006/relationships/image" Target="../media/image21.png"/><Relationship Id="rId19" Type="http://schemas.openxmlformats.org/officeDocument/2006/relationships/image" Target="../media/image42.png"/><Relationship Id="rId31" Type="http://schemas.openxmlformats.org/officeDocument/2006/relationships/image" Target="../media/image54.png"/><Relationship Id="rId4" Type="http://schemas.openxmlformats.org/officeDocument/2006/relationships/image" Target="../media/image13.jpeg"/><Relationship Id="rId9" Type="http://schemas.openxmlformats.org/officeDocument/2006/relationships/image" Target="../media/image20.jpeg"/><Relationship Id="rId14" Type="http://schemas.openxmlformats.org/officeDocument/2006/relationships/image" Target="../media/image26.png"/><Relationship Id="rId22" Type="http://schemas.openxmlformats.org/officeDocument/2006/relationships/image" Target="../media/image48.gif"/><Relationship Id="rId27" Type="http://schemas.openxmlformats.org/officeDocument/2006/relationships/image" Target="../media/image60.png"/><Relationship Id="rId30" Type="http://schemas.openxmlformats.org/officeDocument/2006/relationships/image" Target="../media/image53.png"/><Relationship Id="rId35" Type="http://schemas.openxmlformats.org/officeDocument/2006/relationships/image" Target="../media/image56.png"/></Relationships>
</file>

<file path=ppt/slides/_rels/slide5.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9.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0.jpeg"/></Relationships>
</file>

<file path=ppt/slides/_rels/slide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3.jpeg"/><Relationship Id="rId4" Type="http://schemas.openxmlformats.org/officeDocument/2006/relationships/image" Target="../media/image7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ctrTitle"/>
          </p:nvPr>
        </p:nvSpPr>
        <p:spPr>
          <a:xfrm>
            <a:off x="152400" y="4844534"/>
            <a:ext cx="5486400" cy="369332"/>
          </a:xfrm>
        </p:spPr>
        <p:txBody>
          <a:bodyPr/>
          <a:lstStyle/>
          <a:p>
            <a:r>
              <a:rPr lang="en-US" sz="2400" dirty="0" smtClean="0">
                <a:solidFill>
                  <a:srgbClr val="C00000"/>
                </a:solidFill>
              </a:rPr>
              <a:t>ONETICK</a:t>
            </a:r>
            <a:r>
              <a:rPr lang="en-US" sz="2400" dirty="0" smtClean="0">
                <a:solidFill>
                  <a:srgbClr val="7F7F7F">
                    <a:lumMod val="50000"/>
                  </a:srgbClr>
                </a:solidFill>
              </a:rPr>
              <a:t>™ </a:t>
            </a:r>
            <a:r>
              <a:rPr lang="en-US" sz="2400" i="1" dirty="0" smtClean="0"/>
              <a:t> product overview</a:t>
            </a:r>
            <a:endParaRPr lang="en-US" sz="2400" i="1"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3999" cy="1461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ounded Rectangle 6"/>
          <p:cNvSpPr/>
          <p:nvPr/>
        </p:nvSpPr>
        <p:spPr bwMode="auto">
          <a:xfrm>
            <a:off x="4038600" y="1537647"/>
            <a:ext cx="5029200" cy="3186753"/>
          </a:xfrm>
          <a:prstGeom prst="roundRect">
            <a:avLst/>
          </a:prstGeom>
          <a:gradFill flip="none" rotWithShape="1">
            <a:gsLst>
              <a:gs pos="0">
                <a:schemeClr val="accent1">
                  <a:tint val="66000"/>
                  <a:satMod val="160000"/>
                </a:schemeClr>
              </a:gs>
              <a:gs pos="34000">
                <a:schemeClr val="accent1">
                  <a:tint val="44500"/>
                  <a:satMod val="160000"/>
                  <a:lumMod val="65000"/>
                  <a:lumOff val="35000"/>
                </a:schemeClr>
              </a:gs>
              <a:gs pos="100000">
                <a:schemeClr val="accent1">
                  <a:tint val="23500"/>
                  <a:satMod val="160000"/>
                </a:schemeClr>
              </a:gs>
            </a:gsLst>
            <a:lin ang="16200000" scaled="1"/>
            <a:tileRect/>
          </a:gra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nSpc>
                <a:spcPct val="100000"/>
              </a:lnSpc>
              <a:spcBef>
                <a:spcPct val="50000"/>
              </a:spcBef>
              <a:buClrTx/>
              <a:buSzPct val="130000"/>
              <a:buFontTx/>
              <a:buNone/>
            </a:pPr>
            <a:endParaRPr lang="en-US" sz="2400" b="0" i="1" smtClean="0">
              <a:solidFill>
                <a:srgbClr val="7F7F7F"/>
              </a:solidFill>
            </a:endParaRPr>
          </a:p>
        </p:txBody>
      </p:sp>
      <p:sp>
        <p:nvSpPr>
          <p:cNvPr id="8" name="Rectangle 41"/>
          <p:cNvSpPr txBox="1">
            <a:spLocks noChangeArrowheads="1"/>
          </p:cNvSpPr>
          <p:nvPr/>
        </p:nvSpPr>
        <p:spPr bwMode="auto">
          <a:xfrm>
            <a:off x="4191000" y="1752600"/>
            <a:ext cx="4953000" cy="2881953"/>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marL="0" indent="0" algn="l" defTabSz="914400" rtl="0" eaLnBrk="1" fontAlgn="base" latinLnBrk="0" hangingPunct="1">
              <a:spcBef>
                <a:spcPct val="20000"/>
              </a:spcBef>
              <a:spcAft>
                <a:spcPct val="0"/>
              </a:spcAft>
              <a:buClrTx/>
              <a:buFontTx/>
              <a:buNone/>
              <a:defRPr lang="en-US" sz="2400" i="0" kern="1200">
                <a:solidFill>
                  <a:srgbClr val="000000"/>
                </a:solidFill>
                <a:latin typeface="Arial" pitchFamily="34" charset="0"/>
                <a:ea typeface="+mn-ea"/>
                <a:cs typeface="Arial" pitchFamily="34" charset="0"/>
              </a:defRPr>
            </a:lvl1pPr>
            <a:lvl2pPr marL="742950" indent="-285750" algn="l" defTabSz="914400" rtl="0" eaLnBrk="1" fontAlgn="base" latinLnBrk="0" hangingPunct="1">
              <a:spcBef>
                <a:spcPct val="20000"/>
              </a:spcBef>
              <a:spcAft>
                <a:spcPct val="0"/>
              </a:spcAft>
              <a:buClr>
                <a:schemeClr val="accent3"/>
              </a:buClr>
              <a:buChar char="•"/>
              <a:defRPr lang="en-US" sz="2000" kern="1200" dirty="0" smtClean="0">
                <a:solidFill>
                  <a:schemeClr val="tx1"/>
                </a:solidFill>
                <a:latin typeface="Arial" pitchFamily="34" charset="0"/>
                <a:ea typeface="+mn-ea"/>
                <a:cs typeface="Arial" pitchFamily="34" charset="0"/>
              </a:defRPr>
            </a:lvl2pPr>
            <a:lvl3pPr marL="1143000" indent="-228600" algn="l" defTabSz="914400" rtl="0" eaLnBrk="1" fontAlgn="base" latinLnBrk="0" hangingPunct="1">
              <a:spcBef>
                <a:spcPct val="20000"/>
              </a:spcBef>
              <a:spcAft>
                <a:spcPct val="0"/>
              </a:spcAft>
              <a:buClr>
                <a:schemeClr val="accent3"/>
              </a:buClr>
              <a:buFont typeface="Arial" charset="0"/>
              <a:buChar char="–"/>
              <a:defRPr lang="en-US" sz="1800" kern="1200" dirty="0" smtClean="0">
                <a:solidFill>
                  <a:schemeClr val="tx1"/>
                </a:solidFill>
                <a:latin typeface="Arial" pitchFamily="34" charset="0"/>
                <a:ea typeface="+mn-ea"/>
                <a:cs typeface="Arial" pitchFamily="34" charset="0"/>
              </a:defRPr>
            </a:lvl3pPr>
            <a:lvl4pPr marL="1600200" indent="-228600" algn="l" defTabSz="914400" rtl="0" eaLnBrk="1" fontAlgn="base" latinLnBrk="0" hangingPunct="1">
              <a:spcBef>
                <a:spcPct val="20000"/>
              </a:spcBef>
              <a:spcAft>
                <a:spcPct val="0"/>
              </a:spcAft>
              <a:buClr>
                <a:schemeClr val="accent3"/>
              </a:buClr>
              <a:buSzPct val="95000"/>
              <a:buFont typeface="Courier New" pitchFamily="49" charset="0"/>
              <a:buChar char="o"/>
              <a:defRPr lang="en-US" sz="1600" kern="1200" dirty="0" smtClean="0">
                <a:solidFill>
                  <a:schemeClr val="tx1"/>
                </a:solidFill>
                <a:latin typeface="Arial" pitchFamily="34" charset="0"/>
                <a:ea typeface="+mn-ea"/>
                <a:cs typeface="Arial" pitchFamily="34" charset="0"/>
              </a:defRPr>
            </a:lvl4pPr>
            <a:lvl5pPr marL="2057400" indent="-228600" algn="l" defTabSz="914400" rtl="0" eaLnBrk="1" fontAlgn="base" latinLnBrk="0" hangingPunct="1">
              <a:spcBef>
                <a:spcPct val="20000"/>
              </a:spcBef>
              <a:spcAft>
                <a:spcPct val="0"/>
              </a:spcAft>
              <a:buClr>
                <a:schemeClr val="accent3"/>
              </a:buClr>
              <a:buSzPct val="95000"/>
              <a:buFont typeface="Courier New" pitchFamily="49" charset="0"/>
              <a:buChar char="o"/>
              <a:defRPr lang="en-US" sz="1600" kern="1200" dirty="0" smtClean="0">
                <a:solidFill>
                  <a:schemeClr val="tx1"/>
                </a:solidFill>
                <a:latin typeface="Arial" pitchFamily="34" charset="0"/>
                <a:ea typeface="+mn-ea"/>
                <a:cs typeface="Arial" pitchFamily="34" charset="0"/>
              </a:defRPr>
            </a:lvl5pPr>
            <a:lvl6pPr marL="2514600" indent="-228600" algn="l" rtl="0" fontAlgn="base">
              <a:spcBef>
                <a:spcPct val="20000"/>
              </a:spcBef>
              <a:spcAft>
                <a:spcPct val="0"/>
              </a:spcAft>
              <a:buClr>
                <a:schemeClr val="accent1"/>
              </a:buClr>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Font typeface="Arial" charset="0"/>
              <a:buChar char="•"/>
              <a:defRPr sz="2000">
                <a:solidFill>
                  <a:schemeClr val="tx1"/>
                </a:solidFill>
                <a:latin typeface="+mn-lt"/>
              </a:defRPr>
            </a:lvl9pPr>
          </a:lstStyle>
          <a:p>
            <a:r>
              <a:rPr sz="2000" dirty="0" smtClean="0">
                <a:solidFill>
                  <a:srgbClr val="C00000"/>
                </a:solidFill>
              </a:rPr>
              <a:t>ONE</a:t>
            </a:r>
            <a:r>
              <a:rPr sz="2000" dirty="0" smtClean="0">
                <a:solidFill>
                  <a:srgbClr val="7F7F7F">
                    <a:lumMod val="50000"/>
                  </a:srgbClr>
                </a:solidFill>
              </a:rPr>
              <a:t>TICK</a:t>
            </a:r>
            <a:r>
              <a:rPr sz="2000" dirty="0" smtClean="0"/>
              <a:t/>
            </a:r>
            <a:br>
              <a:rPr sz="2000" dirty="0" smtClean="0"/>
            </a:br>
            <a:r>
              <a:rPr sz="1800" b="0" dirty="0" smtClean="0">
                <a:solidFill>
                  <a:srgbClr val="FFFFFF">
                    <a:lumMod val="50000"/>
                  </a:srgbClr>
                </a:solidFill>
              </a:rPr>
              <a:t>            </a:t>
            </a:r>
            <a:r>
              <a:rPr sz="1800" b="0" dirty="0" err="1" smtClean="0">
                <a:solidFill>
                  <a:srgbClr val="FFFFFF">
                    <a:lumMod val="50000"/>
                  </a:srgbClr>
                </a:solidFill>
              </a:rPr>
              <a:t>cep</a:t>
            </a:r>
            <a:endParaRPr sz="1800" b="0" dirty="0" smtClean="0">
              <a:solidFill>
                <a:srgbClr val="FFFFFF">
                  <a:lumMod val="50000"/>
                </a:srgbClr>
              </a:solidFill>
            </a:endParaRPr>
          </a:p>
          <a:p>
            <a:endParaRPr sz="2000" dirty="0" smtClean="0"/>
          </a:p>
          <a:p>
            <a:r>
              <a:rPr sz="2000" dirty="0" smtClean="0">
                <a:solidFill>
                  <a:srgbClr val="C00000"/>
                </a:solidFill>
              </a:rPr>
              <a:t>ONE</a:t>
            </a:r>
            <a:r>
              <a:rPr sz="2000" dirty="0" smtClean="0">
                <a:solidFill>
                  <a:srgbClr val="7F7F7F">
                    <a:lumMod val="50000"/>
                  </a:srgbClr>
                </a:solidFill>
              </a:rPr>
              <a:t>TICK</a:t>
            </a:r>
          </a:p>
          <a:p>
            <a:r>
              <a:rPr sz="1800" dirty="0" smtClean="0">
                <a:solidFill>
                  <a:srgbClr val="FFFFFF">
                    <a:lumMod val="50000"/>
                  </a:srgbClr>
                </a:solidFill>
              </a:rPr>
              <a:t> </a:t>
            </a:r>
            <a:r>
              <a:rPr sz="1800" b="0" dirty="0" smtClean="0">
                <a:solidFill>
                  <a:srgbClr val="FFFFFF">
                    <a:lumMod val="50000"/>
                  </a:srgbClr>
                </a:solidFill>
              </a:rPr>
              <a:t>   database</a:t>
            </a:r>
          </a:p>
          <a:p>
            <a:r>
              <a:rPr sz="1900" dirty="0" smtClean="0">
                <a:solidFill>
                  <a:srgbClr val="C00000"/>
                </a:solidFill>
              </a:rPr>
              <a:t/>
            </a:r>
            <a:br>
              <a:rPr sz="1900" dirty="0" smtClean="0">
                <a:solidFill>
                  <a:srgbClr val="C00000"/>
                </a:solidFill>
              </a:rPr>
            </a:br>
            <a:r>
              <a:rPr sz="1900" dirty="0" smtClean="0">
                <a:solidFill>
                  <a:srgbClr val="C00000"/>
                </a:solidFill>
              </a:rPr>
              <a:t>ONE</a:t>
            </a:r>
            <a:r>
              <a:rPr sz="1900" dirty="0" smtClean="0">
                <a:solidFill>
                  <a:srgbClr val="7F7F7F">
                    <a:lumMod val="50000"/>
                  </a:srgbClr>
                </a:solidFill>
              </a:rPr>
              <a:t>QUANTDATA</a:t>
            </a:r>
          </a:p>
          <a:p>
            <a:r>
              <a:rPr sz="1800" b="0" dirty="0" smtClean="0">
                <a:solidFill>
                  <a:srgbClr val="FFFFFF">
                    <a:lumMod val="50000"/>
                  </a:srgbClr>
                </a:solidFill>
              </a:rPr>
              <a:t>  data</a:t>
            </a:r>
          </a:p>
        </p:txBody>
      </p:sp>
      <p:sp>
        <p:nvSpPr>
          <p:cNvPr id="6" name="TextBox 5"/>
          <p:cNvSpPr txBox="1"/>
          <p:nvPr/>
        </p:nvSpPr>
        <p:spPr>
          <a:xfrm>
            <a:off x="5410200" y="2602569"/>
            <a:ext cx="3352800" cy="674031"/>
          </a:xfrm>
          <a:prstGeom prst="rect">
            <a:avLst/>
          </a:prstGeom>
          <a:noFill/>
        </p:spPr>
        <p:txBody>
          <a:bodyPr wrap="square" rtlCol="0">
            <a:spAutoFit/>
          </a:bodyPr>
          <a:lstStyle/>
          <a:p>
            <a:pPr algn="l">
              <a:buClr>
                <a:srgbClr val="005F97"/>
              </a:buClr>
            </a:pPr>
            <a:r>
              <a:rPr lang="en-US" sz="1400" b="0" dirty="0" smtClean="0">
                <a:solidFill>
                  <a:srgbClr val="002060"/>
                </a:solidFill>
              </a:rPr>
              <a:t>Tick </a:t>
            </a:r>
            <a:r>
              <a:rPr lang="en-US" sz="1400" b="0" dirty="0">
                <a:solidFill>
                  <a:srgbClr val="002060"/>
                </a:solidFill>
              </a:rPr>
              <a:t>data management </a:t>
            </a:r>
            <a:r>
              <a:rPr lang="en-US" sz="1400" b="0" dirty="0" smtClean="0">
                <a:solidFill>
                  <a:srgbClr val="002060"/>
                </a:solidFill>
              </a:rPr>
              <a:t>for the capture</a:t>
            </a:r>
            <a:r>
              <a:rPr lang="en-US" sz="1400" b="0" dirty="0">
                <a:solidFill>
                  <a:srgbClr val="002060"/>
                </a:solidFill>
              </a:rPr>
              <a:t>, store, </a:t>
            </a:r>
            <a:r>
              <a:rPr lang="en-US" sz="1400" b="0" dirty="0" smtClean="0">
                <a:solidFill>
                  <a:srgbClr val="002060"/>
                </a:solidFill>
              </a:rPr>
              <a:t>retrieval </a:t>
            </a:r>
            <a:r>
              <a:rPr lang="en-US" sz="1400" b="0" dirty="0">
                <a:solidFill>
                  <a:srgbClr val="002060"/>
                </a:solidFill>
              </a:rPr>
              <a:t>and </a:t>
            </a:r>
            <a:r>
              <a:rPr lang="en-US" sz="1400" b="0" dirty="0" smtClean="0">
                <a:solidFill>
                  <a:srgbClr val="002060"/>
                </a:solidFill>
              </a:rPr>
              <a:t>analysis of historical </a:t>
            </a:r>
            <a:r>
              <a:rPr lang="en-US" sz="1400" b="0" dirty="0">
                <a:solidFill>
                  <a:srgbClr val="002060"/>
                </a:solidFill>
              </a:rPr>
              <a:t>tick data for any asset </a:t>
            </a:r>
            <a:r>
              <a:rPr lang="en-US" sz="1400" b="0" dirty="0" smtClean="0">
                <a:solidFill>
                  <a:srgbClr val="002060"/>
                </a:solidFill>
              </a:rPr>
              <a:t>class.</a:t>
            </a:r>
          </a:p>
        </p:txBody>
      </p:sp>
      <p:sp>
        <p:nvSpPr>
          <p:cNvPr id="13" name="TextBox 12"/>
          <p:cNvSpPr txBox="1"/>
          <p:nvPr/>
        </p:nvSpPr>
        <p:spPr>
          <a:xfrm>
            <a:off x="5410200" y="1688169"/>
            <a:ext cx="3352800" cy="674031"/>
          </a:xfrm>
          <a:prstGeom prst="rect">
            <a:avLst/>
          </a:prstGeom>
          <a:noFill/>
        </p:spPr>
        <p:txBody>
          <a:bodyPr wrap="square" rtlCol="0">
            <a:spAutoFit/>
          </a:bodyPr>
          <a:lstStyle/>
          <a:p>
            <a:pPr algn="l">
              <a:buClr>
                <a:srgbClr val="005F97"/>
              </a:buClr>
            </a:pPr>
            <a:r>
              <a:rPr lang="en-US" sz="1400" b="0" dirty="0" smtClean="0">
                <a:solidFill>
                  <a:srgbClr val="002060"/>
                </a:solidFill>
              </a:rPr>
              <a:t>Complex Event Processing seamlessly integrating </a:t>
            </a:r>
            <a:r>
              <a:rPr lang="en-US" sz="1400" b="0" dirty="0">
                <a:solidFill>
                  <a:srgbClr val="002060"/>
                </a:solidFill>
              </a:rPr>
              <a:t>the analysis of real-time streaming and historical market data</a:t>
            </a:r>
            <a:endParaRPr lang="en-US" sz="1400" b="0" dirty="0" smtClean="0">
              <a:solidFill>
                <a:srgbClr val="002060"/>
              </a:solidFill>
            </a:endParaRPr>
          </a:p>
        </p:txBody>
      </p:sp>
      <p:sp>
        <p:nvSpPr>
          <p:cNvPr id="14" name="TextBox 13"/>
          <p:cNvSpPr txBox="1"/>
          <p:nvPr/>
        </p:nvSpPr>
        <p:spPr>
          <a:xfrm>
            <a:off x="5029200" y="3810000"/>
            <a:ext cx="4191000" cy="867930"/>
          </a:xfrm>
          <a:prstGeom prst="rect">
            <a:avLst/>
          </a:prstGeom>
          <a:noFill/>
        </p:spPr>
        <p:txBody>
          <a:bodyPr wrap="square" rtlCol="0">
            <a:spAutoFit/>
          </a:bodyPr>
          <a:lstStyle/>
          <a:p>
            <a:pPr algn="l">
              <a:buClr>
                <a:srgbClr val="005F97"/>
              </a:buClr>
            </a:pPr>
            <a:r>
              <a:rPr lang="en-US" sz="1400" b="0" dirty="0" smtClean="0">
                <a:solidFill>
                  <a:srgbClr val="002060"/>
                </a:solidFill>
              </a:rPr>
              <a:t>Comprehensive </a:t>
            </a:r>
            <a:r>
              <a:rPr lang="en-US" sz="1400" b="0" dirty="0">
                <a:solidFill>
                  <a:srgbClr val="002060"/>
                </a:solidFill>
              </a:rPr>
              <a:t>repository of reference </a:t>
            </a:r>
            <a:r>
              <a:rPr lang="en-US" sz="1400" b="0" dirty="0" smtClean="0">
                <a:solidFill>
                  <a:srgbClr val="002060"/>
                </a:solidFill>
              </a:rPr>
              <a:t>&amp; </a:t>
            </a:r>
            <a:r>
              <a:rPr lang="en-US" sz="1400" b="0" dirty="0">
                <a:solidFill>
                  <a:srgbClr val="002060"/>
                </a:solidFill>
              </a:rPr>
              <a:t>pricing data </a:t>
            </a:r>
            <a:r>
              <a:rPr lang="en-US" sz="1400" b="0" dirty="0" smtClean="0">
                <a:solidFill>
                  <a:srgbClr val="002060"/>
                </a:solidFill>
              </a:rPr>
              <a:t>for </a:t>
            </a:r>
            <a:r>
              <a:rPr lang="en-US" sz="1400" b="0" dirty="0">
                <a:solidFill>
                  <a:srgbClr val="002060"/>
                </a:solidFill>
              </a:rPr>
              <a:t>the global equities market. </a:t>
            </a:r>
            <a:r>
              <a:rPr lang="en-US" sz="1400" b="0" dirty="0" smtClean="0">
                <a:solidFill>
                  <a:srgbClr val="002060"/>
                </a:solidFill>
              </a:rPr>
              <a:t>Daily </a:t>
            </a:r>
            <a:r>
              <a:rPr lang="en-US" sz="1400" b="0" dirty="0">
                <a:solidFill>
                  <a:srgbClr val="002060"/>
                </a:solidFill>
              </a:rPr>
              <a:t>prices, corporate actions, </a:t>
            </a:r>
            <a:r>
              <a:rPr lang="en-US" sz="1400" b="0" dirty="0" smtClean="0">
                <a:solidFill>
                  <a:srgbClr val="002060"/>
                </a:solidFill>
              </a:rPr>
              <a:t>earnings, </a:t>
            </a:r>
            <a:r>
              <a:rPr lang="en-US" sz="1400" b="0" dirty="0">
                <a:solidFill>
                  <a:srgbClr val="002060"/>
                </a:solidFill>
              </a:rPr>
              <a:t>trading volumes and company </a:t>
            </a:r>
            <a:r>
              <a:rPr lang="en-US" sz="1400" b="0" dirty="0" smtClean="0">
                <a:solidFill>
                  <a:srgbClr val="002060"/>
                </a:solidFill>
              </a:rPr>
              <a:t>information</a:t>
            </a:r>
            <a:r>
              <a:rPr lang="en-US" sz="1400" b="0" dirty="0">
                <a:solidFill>
                  <a:srgbClr val="002060"/>
                </a:solidFill>
              </a:rPr>
              <a:t>.</a:t>
            </a:r>
            <a:endParaRPr lang="en-US" sz="1400" b="0" dirty="0" smtClean="0">
              <a:solidFill>
                <a:srgbClr val="002060"/>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00" y="1608125"/>
            <a:ext cx="3733800" cy="410809"/>
          </a:xfrm>
          <a:prstGeom prst="rect">
            <a:avLst/>
          </a:prstGeom>
          <a:effectLst>
            <a:softEdge rad="15875"/>
          </a:effectLst>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0991" y="2422575"/>
            <a:ext cx="2666284" cy="2004419"/>
          </a:xfrm>
          <a:prstGeom prst="rect">
            <a:avLst/>
          </a:prstGeom>
        </p:spPr>
      </p:pic>
      <p:sp>
        <p:nvSpPr>
          <p:cNvPr id="10" name="TextBox 9"/>
          <p:cNvSpPr txBox="1"/>
          <p:nvPr/>
        </p:nvSpPr>
        <p:spPr>
          <a:xfrm>
            <a:off x="152400" y="2103668"/>
            <a:ext cx="3809056" cy="230832"/>
          </a:xfrm>
          <a:prstGeom prst="rect">
            <a:avLst/>
          </a:prstGeom>
          <a:noFill/>
        </p:spPr>
        <p:txBody>
          <a:bodyPr wrap="none" rtlCol="0">
            <a:spAutoFit/>
          </a:bodyPr>
          <a:lstStyle/>
          <a:p>
            <a:pPr algn="l"/>
            <a:r>
              <a:rPr lang="en-US" sz="1000" i="0" dirty="0" smtClean="0">
                <a:solidFill>
                  <a:schemeClr val="bg1"/>
                </a:solidFill>
              </a:rPr>
              <a:t>Enabling Financial Firms to Outmaneuver their Competition</a:t>
            </a:r>
          </a:p>
        </p:txBody>
      </p:sp>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2400" y="5548430"/>
            <a:ext cx="8877300" cy="1084485"/>
          </a:xfrm>
          <a:prstGeom prst="rect">
            <a:avLst/>
          </a:prstGeom>
          <a:ln w="3175">
            <a:solidFill>
              <a:srgbClr val="000000"/>
            </a:solidFill>
          </a:ln>
        </p:spPr>
      </p:pic>
    </p:spTree>
    <p:extLst>
      <p:ext uri="{BB962C8B-B14F-4D97-AF65-F5344CB8AC3E}">
        <p14:creationId xmlns:p14="http://schemas.microsoft.com/office/powerpoint/2010/main" val="2437502607"/>
      </p:ext>
    </p:extLst>
  </p:cSld>
  <p:clrMapOvr>
    <a:masterClrMapping/>
  </p:clrMapOvr>
  <p:transition advTm="9532">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3" name="Text Box 24"/>
          <p:cNvSpPr txBox="1">
            <a:spLocks noChangeArrowheads="1"/>
          </p:cNvSpPr>
          <p:nvPr/>
        </p:nvSpPr>
        <p:spPr bwMode="auto">
          <a:xfrm rot="19573941">
            <a:off x="5472223" y="3386109"/>
            <a:ext cx="13827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000" b="1" dirty="0"/>
              <a:t>5 minute</a:t>
            </a:r>
          </a:p>
          <a:p>
            <a:pPr algn="ctr" eaLnBrk="1" hangingPunct="1"/>
            <a:r>
              <a:rPr lang="en-US" sz="1000" b="1" dirty="0"/>
              <a:t>VWAPs</a:t>
            </a:r>
          </a:p>
        </p:txBody>
      </p:sp>
      <p:sp>
        <p:nvSpPr>
          <p:cNvPr id="34825" name="Text Box 29"/>
          <p:cNvSpPr txBox="1">
            <a:spLocks noChangeArrowheads="1"/>
          </p:cNvSpPr>
          <p:nvPr/>
        </p:nvSpPr>
        <p:spPr bwMode="auto">
          <a:xfrm>
            <a:off x="3581400" y="3779839"/>
            <a:ext cx="735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200" b="1" dirty="0"/>
              <a:t>Filtered</a:t>
            </a:r>
          </a:p>
          <a:p>
            <a:pPr algn="ctr" eaLnBrk="1" hangingPunct="1"/>
            <a:r>
              <a:rPr lang="en-US" sz="1200" b="1" dirty="0"/>
              <a:t>Trades</a:t>
            </a:r>
          </a:p>
        </p:txBody>
      </p:sp>
      <p:sp>
        <p:nvSpPr>
          <p:cNvPr id="34835" name="Text Box 48"/>
          <p:cNvSpPr txBox="1">
            <a:spLocks noChangeArrowheads="1"/>
          </p:cNvSpPr>
          <p:nvPr/>
        </p:nvSpPr>
        <p:spPr bwMode="auto">
          <a:xfrm rot="1535881">
            <a:off x="5472612" y="4935219"/>
            <a:ext cx="13827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000" b="1" dirty="0"/>
              <a:t>5 minute</a:t>
            </a:r>
          </a:p>
          <a:p>
            <a:pPr algn="ctr" eaLnBrk="1" hangingPunct="1"/>
            <a:r>
              <a:rPr lang="en-US" sz="1000" b="1" dirty="0"/>
              <a:t>VWAPs</a:t>
            </a:r>
          </a:p>
        </p:txBody>
      </p:sp>
      <p:sp>
        <p:nvSpPr>
          <p:cNvPr id="34837" name="Text Box 50"/>
          <p:cNvSpPr txBox="1">
            <a:spLocks noChangeArrowheads="1"/>
          </p:cNvSpPr>
          <p:nvPr/>
        </p:nvSpPr>
        <p:spPr bwMode="auto">
          <a:xfrm>
            <a:off x="8066087" y="2743200"/>
            <a:ext cx="1230313" cy="664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200" b="1" dirty="0"/>
              <a:t>Highest</a:t>
            </a:r>
          </a:p>
          <a:p>
            <a:pPr algn="ctr" eaLnBrk="1" hangingPunct="1"/>
            <a:r>
              <a:rPr lang="en-US" sz="1200" b="1" dirty="0"/>
              <a:t>5-minute</a:t>
            </a:r>
          </a:p>
          <a:p>
            <a:pPr algn="ctr" eaLnBrk="1" hangingPunct="1"/>
            <a:r>
              <a:rPr lang="en-US" sz="1200" b="1" dirty="0"/>
              <a:t>VWAP</a:t>
            </a:r>
          </a:p>
        </p:txBody>
      </p:sp>
      <p:sp>
        <p:nvSpPr>
          <p:cNvPr id="34838" name="Text Box 51"/>
          <p:cNvSpPr txBox="1">
            <a:spLocks noChangeArrowheads="1"/>
          </p:cNvSpPr>
          <p:nvPr/>
        </p:nvSpPr>
        <p:spPr bwMode="auto">
          <a:xfrm>
            <a:off x="8001000" y="5200651"/>
            <a:ext cx="1295400" cy="664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200" b="1" dirty="0"/>
              <a:t>Lowest</a:t>
            </a:r>
          </a:p>
          <a:p>
            <a:pPr algn="ctr" eaLnBrk="1" hangingPunct="1"/>
            <a:r>
              <a:rPr lang="en-US" sz="1200" b="1" dirty="0"/>
              <a:t>5-minute</a:t>
            </a:r>
          </a:p>
          <a:p>
            <a:pPr algn="ctr" eaLnBrk="1" hangingPunct="1"/>
            <a:r>
              <a:rPr lang="en-US" sz="1200" b="1" dirty="0"/>
              <a:t>VWAP</a:t>
            </a:r>
          </a:p>
        </p:txBody>
      </p:sp>
      <p:sp>
        <p:nvSpPr>
          <p:cNvPr id="31748" name="Text Box 53"/>
          <p:cNvSpPr txBox="1">
            <a:spLocks noChangeArrowheads="1"/>
          </p:cNvSpPr>
          <p:nvPr/>
        </p:nvSpPr>
        <p:spPr bwMode="auto">
          <a:xfrm>
            <a:off x="347716" y="1590675"/>
            <a:ext cx="5627688" cy="708025"/>
          </a:xfrm>
          <a:prstGeom prst="rect">
            <a:avLst/>
          </a:prstGeom>
          <a:noFill/>
          <a:ln w="9525">
            <a:noFill/>
            <a:miter lim="800000"/>
            <a:headEnd/>
            <a:tailEnd/>
          </a:ln>
        </p:spPr>
        <p:txBody>
          <a:bodyPr wrap="none">
            <a:spAutoFit/>
          </a:bodyPr>
          <a:lstStyle/>
          <a:p>
            <a:pPr algn="ctr">
              <a:defRPr/>
            </a:pPr>
            <a:r>
              <a:rPr lang="en-US" sz="2000" b="1" dirty="0">
                <a:solidFill>
                  <a:srgbClr val="A20008"/>
                </a:solidFill>
                <a:cs typeface="+mn-cs"/>
              </a:rPr>
              <a:t>The Highest and Lowest 5-Minute VWAPs</a:t>
            </a:r>
          </a:p>
          <a:p>
            <a:pPr algn="ctr">
              <a:defRPr/>
            </a:pPr>
            <a:r>
              <a:rPr lang="en-US" sz="2000" i="1" dirty="0">
                <a:solidFill>
                  <a:schemeClr val="bg2">
                    <a:lumMod val="50000"/>
                  </a:schemeClr>
                </a:solidFill>
                <a:cs typeface="+mn-cs"/>
              </a:rPr>
              <a:t>Excluding Trades with Prices below Mid-Spread</a:t>
            </a:r>
          </a:p>
        </p:txBody>
      </p:sp>
      <p:sp>
        <p:nvSpPr>
          <p:cNvPr id="30" name="Rectangle 40"/>
          <p:cNvSpPr>
            <a:spLocks noGrp="1" noChangeArrowheads="1"/>
          </p:cNvSpPr>
          <p:nvPr>
            <p:ph type="title"/>
          </p:nvPr>
        </p:nvSpPr>
        <p:spPr>
          <a:xfrm>
            <a:off x="304800" y="828675"/>
            <a:ext cx="7772400" cy="438582"/>
          </a:xfrm>
          <a:solidFill>
            <a:schemeClr val="bg1">
              <a:lumMod val="95000"/>
              <a:alpha val="70000"/>
            </a:schemeClr>
          </a:solidFill>
          <a:effectLst>
            <a:outerShdw blurRad="50800" dist="38100" dir="2700000" algn="tl" rotWithShape="0">
              <a:prstClr val="black">
                <a:alpha val="40000"/>
              </a:prstClr>
            </a:outerShdw>
          </a:effectLst>
        </p:spPr>
        <p:txBody>
          <a:bodyPr/>
          <a:lstStyle/>
          <a:p>
            <a:r>
              <a:rPr lang="en-GB" dirty="0" smtClean="0"/>
              <a:t>Graphical Query Model</a:t>
            </a:r>
            <a:endParaRPr lang="en-US" dirty="0"/>
          </a:p>
        </p:txBody>
      </p:sp>
      <p:grpSp>
        <p:nvGrpSpPr>
          <p:cNvPr id="31" name="Group 14"/>
          <p:cNvGrpSpPr>
            <a:grpSpLocks/>
          </p:cNvGrpSpPr>
          <p:nvPr/>
        </p:nvGrpSpPr>
        <p:grpSpPr bwMode="auto">
          <a:xfrm>
            <a:off x="916410" y="3914694"/>
            <a:ext cx="1073413" cy="343107"/>
            <a:chOff x="479" y="1404"/>
            <a:chExt cx="1193" cy="504"/>
          </a:xfrm>
        </p:grpSpPr>
        <p:sp>
          <p:nvSpPr>
            <p:cNvPr id="33" name="Rectangle 15"/>
            <p:cNvSpPr>
              <a:spLocks noChangeArrowheads="1"/>
            </p:cNvSpPr>
            <p:nvPr/>
          </p:nvSpPr>
          <p:spPr bwMode="auto">
            <a:xfrm>
              <a:off x="567" y="1600"/>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34" name="Rectangle 16"/>
            <p:cNvSpPr>
              <a:spLocks noChangeArrowheads="1"/>
            </p:cNvSpPr>
            <p:nvPr/>
          </p:nvSpPr>
          <p:spPr bwMode="auto">
            <a:xfrm>
              <a:off x="613" y="1647"/>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35" name="Rectangle 17"/>
            <p:cNvSpPr>
              <a:spLocks noChangeArrowheads="1"/>
            </p:cNvSpPr>
            <p:nvPr/>
          </p:nvSpPr>
          <p:spPr bwMode="auto">
            <a:xfrm>
              <a:off x="635" y="1697"/>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36" name="Rectangle 18"/>
            <p:cNvSpPr>
              <a:spLocks noChangeArrowheads="1"/>
            </p:cNvSpPr>
            <p:nvPr/>
          </p:nvSpPr>
          <p:spPr bwMode="auto">
            <a:xfrm>
              <a:off x="621" y="1596"/>
              <a:ext cx="37"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37" name="Rectangle 19"/>
            <p:cNvSpPr>
              <a:spLocks noChangeArrowheads="1"/>
            </p:cNvSpPr>
            <p:nvPr/>
          </p:nvSpPr>
          <p:spPr bwMode="auto">
            <a:xfrm>
              <a:off x="564" y="1649"/>
              <a:ext cx="37"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38" name="Rectangle 20"/>
            <p:cNvSpPr>
              <a:spLocks noChangeArrowheads="1"/>
            </p:cNvSpPr>
            <p:nvPr/>
          </p:nvSpPr>
          <p:spPr bwMode="auto">
            <a:xfrm>
              <a:off x="576" y="1700"/>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39" name="Rectangle 21"/>
            <p:cNvSpPr>
              <a:spLocks noChangeArrowheads="1"/>
            </p:cNvSpPr>
            <p:nvPr/>
          </p:nvSpPr>
          <p:spPr bwMode="auto">
            <a:xfrm>
              <a:off x="482" y="1442"/>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40" name="Rectangle 22"/>
            <p:cNvSpPr>
              <a:spLocks noChangeArrowheads="1"/>
            </p:cNvSpPr>
            <p:nvPr/>
          </p:nvSpPr>
          <p:spPr bwMode="auto">
            <a:xfrm>
              <a:off x="529" y="1489"/>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41" name="Rectangle 23"/>
            <p:cNvSpPr>
              <a:spLocks noChangeArrowheads="1"/>
            </p:cNvSpPr>
            <p:nvPr/>
          </p:nvSpPr>
          <p:spPr bwMode="auto">
            <a:xfrm>
              <a:off x="550" y="1539"/>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42" name="Rectangle 24"/>
            <p:cNvSpPr>
              <a:spLocks noChangeArrowheads="1"/>
            </p:cNvSpPr>
            <p:nvPr/>
          </p:nvSpPr>
          <p:spPr bwMode="auto">
            <a:xfrm>
              <a:off x="536" y="1438"/>
              <a:ext cx="37"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43" name="Rectangle 25"/>
            <p:cNvSpPr>
              <a:spLocks noChangeArrowheads="1"/>
            </p:cNvSpPr>
            <p:nvPr/>
          </p:nvSpPr>
          <p:spPr bwMode="auto">
            <a:xfrm>
              <a:off x="479" y="1491"/>
              <a:ext cx="37"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44" name="Rectangle 26"/>
            <p:cNvSpPr>
              <a:spLocks noChangeArrowheads="1"/>
            </p:cNvSpPr>
            <p:nvPr/>
          </p:nvSpPr>
          <p:spPr bwMode="auto">
            <a:xfrm>
              <a:off x="491" y="1542"/>
              <a:ext cx="38"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45" name="Rectangle 27"/>
            <p:cNvSpPr>
              <a:spLocks noChangeArrowheads="1"/>
            </p:cNvSpPr>
            <p:nvPr/>
          </p:nvSpPr>
          <p:spPr bwMode="auto">
            <a:xfrm>
              <a:off x="593" y="1408"/>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46" name="Rectangle 28"/>
            <p:cNvSpPr>
              <a:spLocks noChangeArrowheads="1"/>
            </p:cNvSpPr>
            <p:nvPr/>
          </p:nvSpPr>
          <p:spPr bwMode="auto">
            <a:xfrm>
              <a:off x="639" y="1454"/>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47" name="Rectangle 29"/>
            <p:cNvSpPr>
              <a:spLocks noChangeArrowheads="1"/>
            </p:cNvSpPr>
            <p:nvPr/>
          </p:nvSpPr>
          <p:spPr bwMode="auto">
            <a:xfrm>
              <a:off x="661" y="1504"/>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48" name="Rectangle 30"/>
            <p:cNvSpPr>
              <a:spLocks noChangeArrowheads="1"/>
            </p:cNvSpPr>
            <p:nvPr/>
          </p:nvSpPr>
          <p:spPr bwMode="auto">
            <a:xfrm>
              <a:off x="646" y="1404"/>
              <a:ext cx="38"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49" name="Rectangle 31"/>
            <p:cNvSpPr>
              <a:spLocks noChangeArrowheads="1"/>
            </p:cNvSpPr>
            <p:nvPr/>
          </p:nvSpPr>
          <p:spPr bwMode="auto">
            <a:xfrm>
              <a:off x="589" y="1457"/>
              <a:ext cx="38"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50" name="Rectangle 32"/>
            <p:cNvSpPr>
              <a:spLocks noChangeArrowheads="1"/>
            </p:cNvSpPr>
            <p:nvPr/>
          </p:nvSpPr>
          <p:spPr bwMode="auto">
            <a:xfrm>
              <a:off x="602" y="1508"/>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51" name="Rectangle 33"/>
            <p:cNvSpPr>
              <a:spLocks noChangeArrowheads="1"/>
            </p:cNvSpPr>
            <p:nvPr/>
          </p:nvSpPr>
          <p:spPr bwMode="auto">
            <a:xfrm>
              <a:off x="711" y="1415"/>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52" name="Rectangle 34"/>
            <p:cNvSpPr>
              <a:spLocks noChangeArrowheads="1"/>
            </p:cNvSpPr>
            <p:nvPr/>
          </p:nvSpPr>
          <p:spPr bwMode="auto">
            <a:xfrm>
              <a:off x="497" y="1655"/>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53" name="Rectangle 35"/>
            <p:cNvSpPr>
              <a:spLocks noChangeArrowheads="1"/>
            </p:cNvSpPr>
            <p:nvPr/>
          </p:nvSpPr>
          <p:spPr bwMode="auto">
            <a:xfrm>
              <a:off x="518" y="1705"/>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54" name="Rectangle 36"/>
            <p:cNvSpPr>
              <a:spLocks noChangeArrowheads="1"/>
            </p:cNvSpPr>
            <p:nvPr/>
          </p:nvSpPr>
          <p:spPr bwMode="auto">
            <a:xfrm>
              <a:off x="504" y="1604"/>
              <a:ext cx="38"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55" name="Rectangle 37"/>
            <p:cNvSpPr>
              <a:spLocks noChangeArrowheads="1"/>
            </p:cNvSpPr>
            <p:nvPr/>
          </p:nvSpPr>
          <p:spPr bwMode="auto">
            <a:xfrm>
              <a:off x="708" y="1464"/>
              <a:ext cx="37"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56" name="Rectangle 38"/>
            <p:cNvSpPr>
              <a:spLocks noChangeArrowheads="1"/>
            </p:cNvSpPr>
            <p:nvPr/>
          </p:nvSpPr>
          <p:spPr bwMode="auto">
            <a:xfrm>
              <a:off x="720" y="1515"/>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57" name="Rectangle 39"/>
            <p:cNvSpPr>
              <a:spLocks noChangeArrowheads="1"/>
            </p:cNvSpPr>
            <p:nvPr/>
          </p:nvSpPr>
          <p:spPr bwMode="auto">
            <a:xfrm>
              <a:off x="683" y="1574"/>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58" name="Rectangle 40"/>
            <p:cNvSpPr>
              <a:spLocks noChangeArrowheads="1"/>
            </p:cNvSpPr>
            <p:nvPr/>
          </p:nvSpPr>
          <p:spPr bwMode="auto">
            <a:xfrm>
              <a:off x="729" y="1620"/>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59" name="Rectangle 41"/>
            <p:cNvSpPr>
              <a:spLocks noChangeArrowheads="1"/>
            </p:cNvSpPr>
            <p:nvPr/>
          </p:nvSpPr>
          <p:spPr bwMode="auto">
            <a:xfrm>
              <a:off x="751" y="1670"/>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60" name="Rectangle 42"/>
            <p:cNvSpPr>
              <a:spLocks noChangeArrowheads="1"/>
            </p:cNvSpPr>
            <p:nvPr/>
          </p:nvSpPr>
          <p:spPr bwMode="auto">
            <a:xfrm>
              <a:off x="736" y="1570"/>
              <a:ext cx="38"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61" name="Rectangle 43"/>
            <p:cNvSpPr>
              <a:spLocks noChangeArrowheads="1"/>
            </p:cNvSpPr>
            <p:nvPr/>
          </p:nvSpPr>
          <p:spPr bwMode="auto">
            <a:xfrm>
              <a:off x="679" y="1623"/>
              <a:ext cx="38"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62" name="Rectangle 44"/>
            <p:cNvSpPr>
              <a:spLocks noChangeArrowheads="1"/>
            </p:cNvSpPr>
            <p:nvPr/>
          </p:nvSpPr>
          <p:spPr bwMode="auto">
            <a:xfrm>
              <a:off x="692" y="1674"/>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63" name="Rectangle 45"/>
            <p:cNvSpPr>
              <a:spLocks noChangeArrowheads="1"/>
            </p:cNvSpPr>
            <p:nvPr/>
          </p:nvSpPr>
          <p:spPr bwMode="auto">
            <a:xfrm>
              <a:off x="628" y="1553"/>
              <a:ext cx="38"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64" name="Rectangle 46"/>
            <p:cNvSpPr>
              <a:spLocks noChangeArrowheads="1"/>
            </p:cNvSpPr>
            <p:nvPr/>
          </p:nvSpPr>
          <p:spPr bwMode="auto">
            <a:xfrm>
              <a:off x="539" y="1754"/>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65" name="Rectangle 47"/>
            <p:cNvSpPr>
              <a:spLocks noChangeArrowheads="1"/>
            </p:cNvSpPr>
            <p:nvPr/>
          </p:nvSpPr>
          <p:spPr bwMode="auto">
            <a:xfrm>
              <a:off x="480" y="1758"/>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66" name="Rectangle 48"/>
            <p:cNvSpPr>
              <a:spLocks noChangeArrowheads="1"/>
            </p:cNvSpPr>
            <p:nvPr/>
          </p:nvSpPr>
          <p:spPr bwMode="auto">
            <a:xfrm>
              <a:off x="709" y="1731"/>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67" name="Rectangle 49"/>
            <p:cNvSpPr>
              <a:spLocks noChangeArrowheads="1"/>
            </p:cNvSpPr>
            <p:nvPr/>
          </p:nvSpPr>
          <p:spPr bwMode="auto">
            <a:xfrm>
              <a:off x="617" y="1769"/>
              <a:ext cx="38"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68" name="Rectangle 50"/>
            <p:cNvSpPr>
              <a:spLocks noChangeArrowheads="1"/>
            </p:cNvSpPr>
            <p:nvPr/>
          </p:nvSpPr>
          <p:spPr bwMode="auto">
            <a:xfrm>
              <a:off x="841" y="1617"/>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69" name="Rectangle 51"/>
            <p:cNvSpPr>
              <a:spLocks noChangeArrowheads="1"/>
            </p:cNvSpPr>
            <p:nvPr/>
          </p:nvSpPr>
          <p:spPr bwMode="auto">
            <a:xfrm>
              <a:off x="887" y="1664"/>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70" name="Rectangle 52"/>
            <p:cNvSpPr>
              <a:spLocks noChangeArrowheads="1"/>
            </p:cNvSpPr>
            <p:nvPr/>
          </p:nvSpPr>
          <p:spPr bwMode="auto">
            <a:xfrm>
              <a:off x="909" y="1714"/>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71" name="Rectangle 53"/>
            <p:cNvSpPr>
              <a:spLocks noChangeArrowheads="1"/>
            </p:cNvSpPr>
            <p:nvPr/>
          </p:nvSpPr>
          <p:spPr bwMode="auto">
            <a:xfrm>
              <a:off x="895" y="1613"/>
              <a:ext cx="37"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72" name="Rectangle 54"/>
            <p:cNvSpPr>
              <a:spLocks noChangeArrowheads="1"/>
            </p:cNvSpPr>
            <p:nvPr/>
          </p:nvSpPr>
          <p:spPr bwMode="auto">
            <a:xfrm>
              <a:off x="838" y="1666"/>
              <a:ext cx="37"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73" name="Rectangle 55"/>
            <p:cNvSpPr>
              <a:spLocks noChangeArrowheads="1"/>
            </p:cNvSpPr>
            <p:nvPr/>
          </p:nvSpPr>
          <p:spPr bwMode="auto">
            <a:xfrm>
              <a:off x="850" y="1717"/>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74" name="Rectangle 56"/>
            <p:cNvSpPr>
              <a:spLocks noChangeArrowheads="1"/>
            </p:cNvSpPr>
            <p:nvPr/>
          </p:nvSpPr>
          <p:spPr bwMode="auto">
            <a:xfrm>
              <a:off x="756" y="1459"/>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75" name="Rectangle 57"/>
            <p:cNvSpPr>
              <a:spLocks noChangeArrowheads="1"/>
            </p:cNvSpPr>
            <p:nvPr/>
          </p:nvSpPr>
          <p:spPr bwMode="auto">
            <a:xfrm>
              <a:off x="803" y="1506"/>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76" name="Rectangle 58"/>
            <p:cNvSpPr>
              <a:spLocks noChangeArrowheads="1"/>
            </p:cNvSpPr>
            <p:nvPr/>
          </p:nvSpPr>
          <p:spPr bwMode="auto">
            <a:xfrm>
              <a:off x="824" y="1556"/>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77" name="Rectangle 59"/>
            <p:cNvSpPr>
              <a:spLocks noChangeArrowheads="1"/>
            </p:cNvSpPr>
            <p:nvPr/>
          </p:nvSpPr>
          <p:spPr bwMode="auto">
            <a:xfrm>
              <a:off x="810" y="1455"/>
              <a:ext cx="37"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78" name="Rectangle 60"/>
            <p:cNvSpPr>
              <a:spLocks noChangeArrowheads="1"/>
            </p:cNvSpPr>
            <p:nvPr/>
          </p:nvSpPr>
          <p:spPr bwMode="auto">
            <a:xfrm>
              <a:off x="753" y="1508"/>
              <a:ext cx="37"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79" name="Rectangle 61"/>
            <p:cNvSpPr>
              <a:spLocks noChangeArrowheads="1"/>
            </p:cNvSpPr>
            <p:nvPr/>
          </p:nvSpPr>
          <p:spPr bwMode="auto">
            <a:xfrm>
              <a:off x="765" y="1559"/>
              <a:ext cx="38"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80" name="Rectangle 62"/>
            <p:cNvSpPr>
              <a:spLocks noChangeArrowheads="1"/>
            </p:cNvSpPr>
            <p:nvPr/>
          </p:nvSpPr>
          <p:spPr bwMode="auto">
            <a:xfrm>
              <a:off x="867" y="1425"/>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81" name="Rectangle 63"/>
            <p:cNvSpPr>
              <a:spLocks noChangeArrowheads="1"/>
            </p:cNvSpPr>
            <p:nvPr/>
          </p:nvSpPr>
          <p:spPr bwMode="auto">
            <a:xfrm>
              <a:off x="913" y="1471"/>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82" name="Rectangle 64"/>
            <p:cNvSpPr>
              <a:spLocks noChangeArrowheads="1"/>
            </p:cNvSpPr>
            <p:nvPr/>
          </p:nvSpPr>
          <p:spPr bwMode="auto">
            <a:xfrm>
              <a:off x="935" y="1521"/>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83" name="Rectangle 65"/>
            <p:cNvSpPr>
              <a:spLocks noChangeArrowheads="1"/>
            </p:cNvSpPr>
            <p:nvPr/>
          </p:nvSpPr>
          <p:spPr bwMode="auto">
            <a:xfrm>
              <a:off x="920" y="1421"/>
              <a:ext cx="38"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84" name="Rectangle 66"/>
            <p:cNvSpPr>
              <a:spLocks noChangeArrowheads="1"/>
            </p:cNvSpPr>
            <p:nvPr/>
          </p:nvSpPr>
          <p:spPr bwMode="auto">
            <a:xfrm>
              <a:off x="863" y="1474"/>
              <a:ext cx="38"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85" name="Rectangle 67"/>
            <p:cNvSpPr>
              <a:spLocks noChangeArrowheads="1"/>
            </p:cNvSpPr>
            <p:nvPr/>
          </p:nvSpPr>
          <p:spPr bwMode="auto">
            <a:xfrm>
              <a:off x="876" y="1525"/>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86" name="Rectangle 68"/>
            <p:cNvSpPr>
              <a:spLocks noChangeArrowheads="1"/>
            </p:cNvSpPr>
            <p:nvPr/>
          </p:nvSpPr>
          <p:spPr bwMode="auto">
            <a:xfrm>
              <a:off x="985" y="1432"/>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87" name="Rectangle 69"/>
            <p:cNvSpPr>
              <a:spLocks noChangeArrowheads="1"/>
            </p:cNvSpPr>
            <p:nvPr/>
          </p:nvSpPr>
          <p:spPr bwMode="auto">
            <a:xfrm>
              <a:off x="771" y="1672"/>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88" name="Rectangle 70"/>
            <p:cNvSpPr>
              <a:spLocks noChangeArrowheads="1"/>
            </p:cNvSpPr>
            <p:nvPr/>
          </p:nvSpPr>
          <p:spPr bwMode="auto">
            <a:xfrm>
              <a:off x="792" y="1722"/>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89" name="Rectangle 71"/>
            <p:cNvSpPr>
              <a:spLocks noChangeArrowheads="1"/>
            </p:cNvSpPr>
            <p:nvPr/>
          </p:nvSpPr>
          <p:spPr bwMode="auto">
            <a:xfrm>
              <a:off x="778" y="1621"/>
              <a:ext cx="38"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90" name="Rectangle 72"/>
            <p:cNvSpPr>
              <a:spLocks noChangeArrowheads="1"/>
            </p:cNvSpPr>
            <p:nvPr/>
          </p:nvSpPr>
          <p:spPr bwMode="auto">
            <a:xfrm>
              <a:off x="982" y="1481"/>
              <a:ext cx="37"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91" name="Rectangle 73"/>
            <p:cNvSpPr>
              <a:spLocks noChangeArrowheads="1"/>
            </p:cNvSpPr>
            <p:nvPr/>
          </p:nvSpPr>
          <p:spPr bwMode="auto">
            <a:xfrm>
              <a:off x="994" y="1532"/>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92" name="Rectangle 74"/>
            <p:cNvSpPr>
              <a:spLocks noChangeArrowheads="1"/>
            </p:cNvSpPr>
            <p:nvPr/>
          </p:nvSpPr>
          <p:spPr bwMode="auto">
            <a:xfrm>
              <a:off x="957" y="1591"/>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93" name="Rectangle 75"/>
            <p:cNvSpPr>
              <a:spLocks noChangeArrowheads="1"/>
            </p:cNvSpPr>
            <p:nvPr/>
          </p:nvSpPr>
          <p:spPr bwMode="auto">
            <a:xfrm>
              <a:off x="1003" y="1637"/>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94" name="Rectangle 76"/>
            <p:cNvSpPr>
              <a:spLocks noChangeArrowheads="1"/>
            </p:cNvSpPr>
            <p:nvPr/>
          </p:nvSpPr>
          <p:spPr bwMode="auto">
            <a:xfrm>
              <a:off x="1025" y="1687"/>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95" name="Rectangle 77"/>
            <p:cNvSpPr>
              <a:spLocks noChangeArrowheads="1"/>
            </p:cNvSpPr>
            <p:nvPr/>
          </p:nvSpPr>
          <p:spPr bwMode="auto">
            <a:xfrm>
              <a:off x="1010" y="1587"/>
              <a:ext cx="38"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96" name="Rectangle 78"/>
            <p:cNvSpPr>
              <a:spLocks noChangeArrowheads="1"/>
            </p:cNvSpPr>
            <p:nvPr/>
          </p:nvSpPr>
          <p:spPr bwMode="auto">
            <a:xfrm>
              <a:off x="953" y="1640"/>
              <a:ext cx="38"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97" name="Rectangle 79"/>
            <p:cNvSpPr>
              <a:spLocks noChangeArrowheads="1"/>
            </p:cNvSpPr>
            <p:nvPr/>
          </p:nvSpPr>
          <p:spPr bwMode="auto">
            <a:xfrm>
              <a:off x="966" y="1691"/>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98" name="Rectangle 80"/>
            <p:cNvSpPr>
              <a:spLocks noChangeArrowheads="1"/>
            </p:cNvSpPr>
            <p:nvPr/>
          </p:nvSpPr>
          <p:spPr bwMode="auto">
            <a:xfrm>
              <a:off x="902" y="1570"/>
              <a:ext cx="38"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99" name="Rectangle 81"/>
            <p:cNvSpPr>
              <a:spLocks noChangeArrowheads="1"/>
            </p:cNvSpPr>
            <p:nvPr/>
          </p:nvSpPr>
          <p:spPr bwMode="auto">
            <a:xfrm>
              <a:off x="813" y="1771"/>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00" name="Rectangle 82"/>
            <p:cNvSpPr>
              <a:spLocks noChangeArrowheads="1"/>
            </p:cNvSpPr>
            <p:nvPr/>
          </p:nvSpPr>
          <p:spPr bwMode="auto">
            <a:xfrm>
              <a:off x="754" y="1775"/>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101" name="Rectangle 83"/>
            <p:cNvSpPr>
              <a:spLocks noChangeArrowheads="1"/>
            </p:cNvSpPr>
            <p:nvPr/>
          </p:nvSpPr>
          <p:spPr bwMode="auto">
            <a:xfrm>
              <a:off x="983" y="1748"/>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102" name="Rectangle 84"/>
            <p:cNvSpPr>
              <a:spLocks noChangeArrowheads="1"/>
            </p:cNvSpPr>
            <p:nvPr/>
          </p:nvSpPr>
          <p:spPr bwMode="auto">
            <a:xfrm>
              <a:off x="1163" y="1622"/>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03" name="Rectangle 85"/>
            <p:cNvSpPr>
              <a:spLocks noChangeArrowheads="1"/>
            </p:cNvSpPr>
            <p:nvPr/>
          </p:nvSpPr>
          <p:spPr bwMode="auto">
            <a:xfrm>
              <a:off x="1211" y="1674"/>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04" name="Rectangle 86"/>
            <p:cNvSpPr>
              <a:spLocks noChangeArrowheads="1"/>
            </p:cNvSpPr>
            <p:nvPr/>
          </p:nvSpPr>
          <p:spPr bwMode="auto">
            <a:xfrm>
              <a:off x="1233" y="1730"/>
              <a:ext cx="39"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05" name="Rectangle 87"/>
            <p:cNvSpPr>
              <a:spLocks noChangeArrowheads="1"/>
            </p:cNvSpPr>
            <p:nvPr/>
          </p:nvSpPr>
          <p:spPr bwMode="auto">
            <a:xfrm>
              <a:off x="1219" y="1618"/>
              <a:ext cx="38" cy="35"/>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106" name="Rectangle 88"/>
            <p:cNvSpPr>
              <a:spLocks noChangeArrowheads="1"/>
            </p:cNvSpPr>
            <p:nvPr/>
          </p:nvSpPr>
          <p:spPr bwMode="auto">
            <a:xfrm>
              <a:off x="1160" y="1677"/>
              <a:ext cx="39" cy="34"/>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107" name="Rectangle 89"/>
            <p:cNvSpPr>
              <a:spLocks noChangeArrowheads="1"/>
            </p:cNvSpPr>
            <p:nvPr/>
          </p:nvSpPr>
          <p:spPr bwMode="auto">
            <a:xfrm>
              <a:off x="1172" y="1734"/>
              <a:ext cx="39" cy="35"/>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108" name="Rectangle 90"/>
            <p:cNvSpPr>
              <a:spLocks noChangeArrowheads="1"/>
            </p:cNvSpPr>
            <p:nvPr/>
          </p:nvSpPr>
          <p:spPr bwMode="auto">
            <a:xfrm>
              <a:off x="1076" y="1447"/>
              <a:ext cx="39"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09" name="Rectangle 91"/>
            <p:cNvSpPr>
              <a:spLocks noChangeArrowheads="1"/>
            </p:cNvSpPr>
            <p:nvPr/>
          </p:nvSpPr>
          <p:spPr bwMode="auto">
            <a:xfrm>
              <a:off x="1124" y="1498"/>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10" name="Rectangle 92"/>
            <p:cNvSpPr>
              <a:spLocks noChangeArrowheads="1"/>
            </p:cNvSpPr>
            <p:nvPr/>
          </p:nvSpPr>
          <p:spPr bwMode="auto">
            <a:xfrm>
              <a:off x="1146" y="1554"/>
              <a:ext cx="39"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11" name="Rectangle 93"/>
            <p:cNvSpPr>
              <a:spLocks noChangeArrowheads="1"/>
            </p:cNvSpPr>
            <p:nvPr/>
          </p:nvSpPr>
          <p:spPr bwMode="auto">
            <a:xfrm>
              <a:off x="1132" y="1442"/>
              <a:ext cx="38" cy="35"/>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112" name="Rectangle 94"/>
            <p:cNvSpPr>
              <a:spLocks noChangeArrowheads="1"/>
            </p:cNvSpPr>
            <p:nvPr/>
          </p:nvSpPr>
          <p:spPr bwMode="auto">
            <a:xfrm>
              <a:off x="1073" y="1501"/>
              <a:ext cx="39" cy="35"/>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113" name="Rectangle 95"/>
            <p:cNvSpPr>
              <a:spLocks noChangeArrowheads="1"/>
            </p:cNvSpPr>
            <p:nvPr/>
          </p:nvSpPr>
          <p:spPr bwMode="auto">
            <a:xfrm>
              <a:off x="1085" y="1558"/>
              <a:ext cx="39" cy="35"/>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114" name="Rectangle 96"/>
            <p:cNvSpPr>
              <a:spLocks noChangeArrowheads="1"/>
            </p:cNvSpPr>
            <p:nvPr/>
          </p:nvSpPr>
          <p:spPr bwMode="auto">
            <a:xfrm>
              <a:off x="1190" y="1408"/>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15" name="Rectangle 97"/>
            <p:cNvSpPr>
              <a:spLocks noChangeArrowheads="1"/>
            </p:cNvSpPr>
            <p:nvPr/>
          </p:nvSpPr>
          <p:spPr bwMode="auto">
            <a:xfrm>
              <a:off x="1238" y="1460"/>
              <a:ext cx="38"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16" name="Rectangle 98"/>
            <p:cNvSpPr>
              <a:spLocks noChangeArrowheads="1"/>
            </p:cNvSpPr>
            <p:nvPr/>
          </p:nvSpPr>
          <p:spPr bwMode="auto">
            <a:xfrm>
              <a:off x="1260" y="1516"/>
              <a:ext cx="38"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17" name="Rectangle 99"/>
            <p:cNvSpPr>
              <a:spLocks noChangeArrowheads="1"/>
            </p:cNvSpPr>
            <p:nvPr/>
          </p:nvSpPr>
          <p:spPr bwMode="auto">
            <a:xfrm>
              <a:off x="1245" y="1404"/>
              <a:ext cx="39" cy="34"/>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118" name="Rectangle 100"/>
            <p:cNvSpPr>
              <a:spLocks noChangeArrowheads="1"/>
            </p:cNvSpPr>
            <p:nvPr/>
          </p:nvSpPr>
          <p:spPr bwMode="auto">
            <a:xfrm>
              <a:off x="1187" y="1463"/>
              <a:ext cx="38" cy="34"/>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119" name="Rectangle 101"/>
            <p:cNvSpPr>
              <a:spLocks noChangeArrowheads="1"/>
            </p:cNvSpPr>
            <p:nvPr/>
          </p:nvSpPr>
          <p:spPr bwMode="auto">
            <a:xfrm>
              <a:off x="1199" y="1520"/>
              <a:ext cx="39" cy="34"/>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120" name="Rectangle 102"/>
            <p:cNvSpPr>
              <a:spLocks noChangeArrowheads="1"/>
            </p:cNvSpPr>
            <p:nvPr/>
          </p:nvSpPr>
          <p:spPr bwMode="auto">
            <a:xfrm>
              <a:off x="1312" y="1416"/>
              <a:ext cx="38"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21" name="Rectangle 103"/>
            <p:cNvSpPr>
              <a:spLocks noChangeArrowheads="1"/>
            </p:cNvSpPr>
            <p:nvPr/>
          </p:nvSpPr>
          <p:spPr bwMode="auto">
            <a:xfrm>
              <a:off x="1092" y="1683"/>
              <a:ext cx="38"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22" name="Rectangle 104"/>
            <p:cNvSpPr>
              <a:spLocks noChangeArrowheads="1"/>
            </p:cNvSpPr>
            <p:nvPr/>
          </p:nvSpPr>
          <p:spPr bwMode="auto">
            <a:xfrm>
              <a:off x="1114" y="1739"/>
              <a:ext cx="38"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23" name="Rectangle 105"/>
            <p:cNvSpPr>
              <a:spLocks noChangeArrowheads="1"/>
            </p:cNvSpPr>
            <p:nvPr/>
          </p:nvSpPr>
          <p:spPr bwMode="auto">
            <a:xfrm>
              <a:off x="1099" y="1627"/>
              <a:ext cx="39" cy="35"/>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124" name="Rectangle 106"/>
            <p:cNvSpPr>
              <a:spLocks noChangeArrowheads="1"/>
            </p:cNvSpPr>
            <p:nvPr/>
          </p:nvSpPr>
          <p:spPr bwMode="auto">
            <a:xfrm>
              <a:off x="1309" y="1471"/>
              <a:ext cx="38" cy="34"/>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125" name="Rectangle 107"/>
            <p:cNvSpPr>
              <a:spLocks noChangeArrowheads="1"/>
            </p:cNvSpPr>
            <p:nvPr/>
          </p:nvSpPr>
          <p:spPr bwMode="auto">
            <a:xfrm>
              <a:off x="1321" y="1528"/>
              <a:ext cx="39" cy="34"/>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126" name="Rectangle 108"/>
            <p:cNvSpPr>
              <a:spLocks noChangeArrowheads="1"/>
            </p:cNvSpPr>
            <p:nvPr/>
          </p:nvSpPr>
          <p:spPr bwMode="auto">
            <a:xfrm>
              <a:off x="1283" y="1593"/>
              <a:ext cx="38"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27" name="Rectangle 109"/>
            <p:cNvSpPr>
              <a:spLocks noChangeArrowheads="1"/>
            </p:cNvSpPr>
            <p:nvPr/>
          </p:nvSpPr>
          <p:spPr bwMode="auto">
            <a:xfrm>
              <a:off x="1330" y="1645"/>
              <a:ext cx="39"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28" name="Rectangle 110"/>
            <p:cNvSpPr>
              <a:spLocks noChangeArrowheads="1"/>
            </p:cNvSpPr>
            <p:nvPr/>
          </p:nvSpPr>
          <p:spPr bwMode="auto">
            <a:xfrm>
              <a:off x="1352" y="1700"/>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29" name="Rectangle 111"/>
            <p:cNvSpPr>
              <a:spLocks noChangeArrowheads="1"/>
            </p:cNvSpPr>
            <p:nvPr/>
          </p:nvSpPr>
          <p:spPr bwMode="auto">
            <a:xfrm>
              <a:off x="1338" y="1589"/>
              <a:ext cx="39" cy="34"/>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130" name="Rectangle 112"/>
            <p:cNvSpPr>
              <a:spLocks noChangeArrowheads="1"/>
            </p:cNvSpPr>
            <p:nvPr/>
          </p:nvSpPr>
          <p:spPr bwMode="auto">
            <a:xfrm>
              <a:off x="1279" y="1648"/>
              <a:ext cx="39" cy="34"/>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131" name="Rectangle 113"/>
            <p:cNvSpPr>
              <a:spLocks noChangeArrowheads="1"/>
            </p:cNvSpPr>
            <p:nvPr/>
          </p:nvSpPr>
          <p:spPr bwMode="auto">
            <a:xfrm>
              <a:off x="1292" y="1705"/>
              <a:ext cx="38" cy="34"/>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132" name="Rectangle 114"/>
            <p:cNvSpPr>
              <a:spLocks noChangeArrowheads="1"/>
            </p:cNvSpPr>
            <p:nvPr/>
          </p:nvSpPr>
          <p:spPr bwMode="auto">
            <a:xfrm>
              <a:off x="1227" y="1570"/>
              <a:ext cx="38" cy="35"/>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133" name="Rectangle 115"/>
            <p:cNvSpPr>
              <a:spLocks noChangeArrowheads="1"/>
            </p:cNvSpPr>
            <p:nvPr/>
          </p:nvSpPr>
          <p:spPr bwMode="auto">
            <a:xfrm>
              <a:off x="1310" y="1768"/>
              <a:ext cx="38" cy="34"/>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134" name="Rectangle 116"/>
            <p:cNvSpPr>
              <a:spLocks noChangeArrowheads="1"/>
            </p:cNvSpPr>
            <p:nvPr/>
          </p:nvSpPr>
          <p:spPr bwMode="auto">
            <a:xfrm>
              <a:off x="1444" y="1641"/>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35" name="Rectangle 117"/>
            <p:cNvSpPr>
              <a:spLocks noChangeArrowheads="1"/>
            </p:cNvSpPr>
            <p:nvPr/>
          </p:nvSpPr>
          <p:spPr bwMode="auto">
            <a:xfrm>
              <a:off x="1492" y="1693"/>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36" name="Rectangle 118"/>
            <p:cNvSpPr>
              <a:spLocks noChangeArrowheads="1"/>
            </p:cNvSpPr>
            <p:nvPr/>
          </p:nvSpPr>
          <p:spPr bwMode="auto">
            <a:xfrm>
              <a:off x="1514" y="1749"/>
              <a:ext cx="39"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37" name="Rectangle 119"/>
            <p:cNvSpPr>
              <a:spLocks noChangeArrowheads="1"/>
            </p:cNvSpPr>
            <p:nvPr/>
          </p:nvSpPr>
          <p:spPr bwMode="auto">
            <a:xfrm>
              <a:off x="1500" y="1637"/>
              <a:ext cx="38" cy="35"/>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138" name="Rectangle 120"/>
            <p:cNvSpPr>
              <a:spLocks noChangeArrowheads="1"/>
            </p:cNvSpPr>
            <p:nvPr/>
          </p:nvSpPr>
          <p:spPr bwMode="auto">
            <a:xfrm>
              <a:off x="1441" y="1696"/>
              <a:ext cx="39" cy="34"/>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139" name="Rectangle 121"/>
            <p:cNvSpPr>
              <a:spLocks noChangeArrowheads="1"/>
            </p:cNvSpPr>
            <p:nvPr/>
          </p:nvSpPr>
          <p:spPr bwMode="auto">
            <a:xfrm>
              <a:off x="1453" y="1753"/>
              <a:ext cx="39" cy="35"/>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140" name="Rectangle 122"/>
            <p:cNvSpPr>
              <a:spLocks noChangeArrowheads="1"/>
            </p:cNvSpPr>
            <p:nvPr/>
          </p:nvSpPr>
          <p:spPr bwMode="auto">
            <a:xfrm>
              <a:off x="1357" y="1466"/>
              <a:ext cx="39"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41" name="Rectangle 123"/>
            <p:cNvSpPr>
              <a:spLocks noChangeArrowheads="1"/>
            </p:cNvSpPr>
            <p:nvPr/>
          </p:nvSpPr>
          <p:spPr bwMode="auto">
            <a:xfrm>
              <a:off x="1405" y="1517"/>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42" name="Rectangle 124"/>
            <p:cNvSpPr>
              <a:spLocks noChangeArrowheads="1"/>
            </p:cNvSpPr>
            <p:nvPr/>
          </p:nvSpPr>
          <p:spPr bwMode="auto">
            <a:xfrm>
              <a:off x="1427" y="1573"/>
              <a:ext cx="39"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43" name="Rectangle 125"/>
            <p:cNvSpPr>
              <a:spLocks noChangeArrowheads="1"/>
            </p:cNvSpPr>
            <p:nvPr/>
          </p:nvSpPr>
          <p:spPr bwMode="auto">
            <a:xfrm>
              <a:off x="1413" y="1461"/>
              <a:ext cx="38" cy="35"/>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144" name="Rectangle 126"/>
            <p:cNvSpPr>
              <a:spLocks noChangeArrowheads="1"/>
            </p:cNvSpPr>
            <p:nvPr/>
          </p:nvSpPr>
          <p:spPr bwMode="auto">
            <a:xfrm>
              <a:off x="1354" y="1520"/>
              <a:ext cx="39" cy="35"/>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145" name="Rectangle 127"/>
            <p:cNvSpPr>
              <a:spLocks noChangeArrowheads="1"/>
            </p:cNvSpPr>
            <p:nvPr/>
          </p:nvSpPr>
          <p:spPr bwMode="auto">
            <a:xfrm>
              <a:off x="1366" y="1577"/>
              <a:ext cx="39" cy="35"/>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146" name="Rectangle 128"/>
            <p:cNvSpPr>
              <a:spLocks noChangeArrowheads="1"/>
            </p:cNvSpPr>
            <p:nvPr/>
          </p:nvSpPr>
          <p:spPr bwMode="auto">
            <a:xfrm>
              <a:off x="1471" y="1427"/>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47" name="Rectangle 129"/>
            <p:cNvSpPr>
              <a:spLocks noChangeArrowheads="1"/>
            </p:cNvSpPr>
            <p:nvPr/>
          </p:nvSpPr>
          <p:spPr bwMode="auto">
            <a:xfrm>
              <a:off x="1519" y="1479"/>
              <a:ext cx="38"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48" name="Rectangle 130"/>
            <p:cNvSpPr>
              <a:spLocks noChangeArrowheads="1"/>
            </p:cNvSpPr>
            <p:nvPr/>
          </p:nvSpPr>
          <p:spPr bwMode="auto">
            <a:xfrm>
              <a:off x="1541" y="1535"/>
              <a:ext cx="38"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49" name="Rectangle 131"/>
            <p:cNvSpPr>
              <a:spLocks noChangeArrowheads="1"/>
            </p:cNvSpPr>
            <p:nvPr/>
          </p:nvSpPr>
          <p:spPr bwMode="auto">
            <a:xfrm>
              <a:off x="1526" y="1423"/>
              <a:ext cx="39" cy="34"/>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150" name="Rectangle 132"/>
            <p:cNvSpPr>
              <a:spLocks noChangeArrowheads="1"/>
            </p:cNvSpPr>
            <p:nvPr/>
          </p:nvSpPr>
          <p:spPr bwMode="auto">
            <a:xfrm>
              <a:off x="1468" y="1482"/>
              <a:ext cx="38" cy="34"/>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151" name="Rectangle 133"/>
            <p:cNvSpPr>
              <a:spLocks noChangeArrowheads="1"/>
            </p:cNvSpPr>
            <p:nvPr/>
          </p:nvSpPr>
          <p:spPr bwMode="auto">
            <a:xfrm>
              <a:off x="1480" y="1539"/>
              <a:ext cx="39" cy="34"/>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152" name="Rectangle 134"/>
            <p:cNvSpPr>
              <a:spLocks noChangeArrowheads="1"/>
            </p:cNvSpPr>
            <p:nvPr/>
          </p:nvSpPr>
          <p:spPr bwMode="auto">
            <a:xfrm>
              <a:off x="1593" y="1435"/>
              <a:ext cx="38"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53" name="Rectangle 135"/>
            <p:cNvSpPr>
              <a:spLocks noChangeArrowheads="1"/>
            </p:cNvSpPr>
            <p:nvPr/>
          </p:nvSpPr>
          <p:spPr bwMode="auto">
            <a:xfrm>
              <a:off x="1373" y="1702"/>
              <a:ext cx="38"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54" name="Rectangle 136"/>
            <p:cNvSpPr>
              <a:spLocks noChangeArrowheads="1"/>
            </p:cNvSpPr>
            <p:nvPr/>
          </p:nvSpPr>
          <p:spPr bwMode="auto">
            <a:xfrm>
              <a:off x="1395" y="1758"/>
              <a:ext cx="38"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55" name="Rectangle 137"/>
            <p:cNvSpPr>
              <a:spLocks noChangeArrowheads="1"/>
            </p:cNvSpPr>
            <p:nvPr/>
          </p:nvSpPr>
          <p:spPr bwMode="auto">
            <a:xfrm>
              <a:off x="1380" y="1646"/>
              <a:ext cx="39" cy="35"/>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156" name="Rectangle 138"/>
            <p:cNvSpPr>
              <a:spLocks noChangeArrowheads="1"/>
            </p:cNvSpPr>
            <p:nvPr/>
          </p:nvSpPr>
          <p:spPr bwMode="auto">
            <a:xfrm>
              <a:off x="1590" y="1490"/>
              <a:ext cx="38" cy="34"/>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157" name="Rectangle 139"/>
            <p:cNvSpPr>
              <a:spLocks noChangeArrowheads="1"/>
            </p:cNvSpPr>
            <p:nvPr/>
          </p:nvSpPr>
          <p:spPr bwMode="auto">
            <a:xfrm>
              <a:off x="1602" y="1547"/>
              <a:ext cx="39" cy="34"/>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158" name="Rectangle 140"/>
            <p:cNvSpPr>
              <a:spLocks noChangeArrowheads="1"/>
            </p:cNvSpPr>
            <p:nvPr/>
          </p:nvSpPr>
          <p:spPr bwMode="auto">
            <a:xfrm>
              <a:off x="1564" y="1612"/>
              <a:ext cx="38"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59" name="Rectangle 141"/>
            <p:cNvSpPr>
              <a:spLocks noChangeArrowheads="1"/>
            </p:cNvSpPr>
            <p:nvPr/>
          </p:nvSpPr>
          <p:spPr bwMode="auto">
            <a:xfrm>
              <a:off x="1611" y="1664"/>
              <a:ext cx="39"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60" name="Rectangle 142"/>
            <p:cNvSpPr>
              <a:spLocks noChangeArrowheads="1"/>
            </p:cNvSpPr>
            <p:nvPr/>
          </p:nvSpPr>
          <p:spPr bwMode="auto">
            <a:xfrm>
              <a:off x="1633" y="1719"/>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61" name="Rectangle 143"/>
            <p:cNvSpPr>
              <a:spLocks noChangeArrowheads="1"/>
            </p:cNvSpPr>
            <p:nvPr/>
          </p:nvSpPr>
          <p:spPr bwMode="auto">
            <a:xfrm>
              <a:off x="1619" y="1608"/>
              <a:ext cx="39" cy="34"/>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162" name="Rectangle 144"/>
            <p:cNvSpPr>
              <a:spLocks noChangeArrowheads="1"/>
            </p:cNvSpPr>
            <p:nvPr/>
          </p:nvSpPr>
          <p:spPr bwMode="auto">
            <a:xfrm>
              <a:off x="1560" y="1667"/>
              <a:ext cx="39" cy="34"/>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163" name="Rectangle 145"/>
            <p:cNvSpPr>
              <a:spLocks noChangeArrowheads="1"/>
            </p:cNvSpPr>
            <p:nvPr/>
          </p:nvSpPr>
          <p:spPr bwMode="auto">
            <a:xfrm>
              <a:off x="1573" y="1724"/>
              <a:ext cx="38" cy="34"/>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164" name="Rectangle 146"/>
            <p:cNvSpPr>
              <a:spLocks noChangeArrowheads="1"/>
            </p:cNvSpPr>
            <p:nvPr/>
          </p:nvSpPr>
          <p:spPr bwMode="auto">
            <a:xfrm>
              <a:off x="1508" y="1589"/>
              <a:ext cx="38" cy="35"/>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165" name="Rectangle 147"/>
            <p:cNvSpPr>
              <a:spLocks noChangeArrowheads="1"/>
            </p:cNvSpPr>
            <p:nvPr/>
          </p:nvSpPr>
          <p:spPr bwMode="auto">
            <a:xfrm>
              <a:off x="482" y="1760"/>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66" name="Rectangle 148"/>
            <p:cNvSpPr>
              <a:spLocks noChangeArrowheads="1"/>
            </p:cNvSpPr>
            <p:nvPr/>
          </p:nvSpPr>
          <p:spPr bwMode="auto">
            <a:xfrm>
              <a:off x="529" y="1807"/>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67" name="Rectangle 149"/>
            <p:cNvSpPr>
              <a:spLocks noChangeArrowheads="1"/>
            </p:cNvSpPr>
            <p:nvPr/>
          </p:nvSpPr>
          <p:spPr bwMode="auto">
            <a:xfrm>
              <a:off x="550" y="1857"/>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68" name="Rectangle 150"/>
            <p:cNvSpPr>
              <a:spLocks noChangeArrowheads="1"/>
            </p:cNvSpPr>
            <p:nvPr/>
          </p:nvSpPr>
          <p:spPr bwMode="auto">
            <a:xfrm>
              <a:off x="536" y="1756"/>
              <a:ext cx="37"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169" name="Rectangle 151"/>
            <p:cNvSpPr>
              <a:spLocks noChangeArrowheads="1"/>
            </p:cNvSpPr>
            <p:nvPr/>
          </p:nvSpPr>
          <p:spPr bwMode="auto">
            <a:xfrm>
              <a:off x="479" y="1809"/>
              <a:ext cx="37"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170" name="Rectangle 152"/>
            <p:cNvSpPr>
              <a:spLocks noChangeArrowheads="1"/>
            </p:cNvSpPr>
            <p:nvPr/>
          </p:nvSpPr>
          <p:spPr bwMode="auto">
            <a:xfrm>
              <a:off x="491" y="1860"/>
              <a:ext cx="38"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171" name="Rectangle 153"/>
            <p:cNvSpPr>
              <a:spLocks noChangeArrowheads="1"/>
            </p:cNvSpPr>
            <p:nvPr/>
          </p:nvSpPr>
          <p:spPr bwMode="auto">
            <a:xfrm>
              <a:off x="593" y="1726"/>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72" name="Rectangle 154"/>
            <p:cNvSpPr>
              <a:spLocks noChangeArrowheads="1"/>
            </p:cNvSpPr>
            <p:nvPr/>
          </p:nvSpPr>
          <p:spPr bwMode="auto">
            <a:xfrm>
              <a:off x="639" y="1772"/>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73" name="Rectangle 155"/>
            <p:cNvSpPr>
              <a:spLocks noChangeArrowheads="1"/>
            </p:cNvSpPr>
            <p:nvPr/>
          </p:nvSpPr>
          <p:spPr bwMode="auto">
            <a:xfrm>
              <a:off x="661" y="1822"/>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74" name="Rectangle 156"/>
            <p:cNvSpPr>
              <a:spLocks noChangeArrowheads="1"/>
            </p:cNvSpPr>
            <p:nvPr/>
          </p:nvSpPr>
          <p:spPr bwMode="auto">
            <a:xfrm>
              <a:off x="646" y="1722"/>
              <a:ext cx="38"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175" name="Rectangle 157"/>
            <p:cNvSpPr>
              <a:spLocks noChangeArrowheads="1"/>
            </p:cNvSpPr>
            <p:nvPr/>
          </p:nvSpPr>
          <p:spPr bwMode="auto">
            <a:xfrm>
              <a:off x="589" y="1775"/>
              <a:ext cx="38"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176" name="Rectangle 158"/>
            <p:cNvSpPr>
              <a:spLocks noChangeArrowheads="1"/>
            </p:cNvSpPr>
            <p:nvPr/>
          </p:nvSpPr>
          <p:spPr bwMode="auto">
            <a:xfrm>
              <a:off x="602" y="1826"/>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177" name="Rectangle 159"/>
            <p:cNvSpPr>
              <a:spLocks noChangeArrowheads="1"/>
            </p:cNvSpPr>
            <p:nvPr/>
          </p:nvSpPr>
          <p:spPr bwMode="auto">
            <a:xfrm>
              <a:off x="711" y="1733"/>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78" name="Rectangle 160"/>
            <p:cNvSpPr>
              <a:spLocks noChangeArrowheads="1"/>
            </p:cNvSpPr>
            <p:nvPr/>
          </p:nvSpPr>
          <p:spPr bwMode="auto">
            <a:xfrm>
              <a:off x="708" y="1782"/>
              <a:ext cx="37"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179" name="Rectangle 161"/>
            <p:cNvSpPr>
              <a:spLocks noChangeArrowheads="1"/>
            </p:cNvSpPr>
            <p:nvPr/>
          </p:nvSpPr>
          <p:spPr bwMode="auto">
            <a:xfrm>
              <a:off x="720" y="1833"/>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180" name="Rectangle 162"/>
            <p:cNvSpPr>
              <a:spLocks noChangeArrowheads="1"/>
            </p:cNvSpPr>
            <p:nvPr/>
          </p:nvSpPr>
          <p:spPr bwMode="auto">
            <a:xfrm>
              <a:off x="628" y="1871"/>
              <a:ext cx="38"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181" name="Rectangle 163"/>
            <p:cNvSpPr>
              <a:spLocks noChangeArrowheads="1"/>
            </p:cNvSpPr>
            <p:nvPr/>
          </p:nvSpPr>
          <p:spPr bwMode="auto">
            <a:xfrm>
              <a:off x="756" y="1777"/>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82" name="Rectangle 164"/>
            <p:cNvSpPr>
              <a:spLocks noChangeArrowheads="1"/>
            </p:cNvSpPr>
            <p:nvPr/>
          </p:nvSpPr>
          <p:spPr bwMode="auto">
            <a:xfrm>
              <a:off x="803" y="1824"/>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83" name="Rectangle 165"/>
            <p:cNvSpPr>
              <a:spLocks noChangeArrowheads="1"/>
            </p:cNvSpPr>
            <p:nvPr/>
          </p:nvSpPr>
          <p:spPr bwMode="auto">
            <a:xfrm>
              <a:off x="824" y="1874"/>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84" name="Rectangle 166"/>
            <p:cNvSpPr>
              <a:spLocks noChangeArrowheads="1"/>
            </p:cNvSpPr>
            <p:nvPr/>
          </p:nvSpPr>
          <p:spPr bwMode="auto">
            <a:xfrm>
              <a:off x="810" y="1773"/>
              <a:ext cx="37"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185" name="Rectangle 167"/>
            <p:cNvSpPr>
              <a:spLocks noChangeArrowheads="1"/>
            </p:cNvSpPr>
            <p:nvPr/>
          </p:nvSpPr>
          <p:spPr bwMode="auto">
            <a:xfrm>
              <a:off x="753" y="1826"/>
              <a:ext cx="37"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186" name="Rectangle 168"/>
            <p:cNvSpPr>
              <a:spLocks noChangeArrowheads="1"/>
            </p:cNvSpPr>
            <p:nvPr/>
          </p:nvSpPr>
          <p:spPr bwMode="auto">
            <a:xfrm>
              <a:off x="765" y="1877"/>
              <a:ext cx="38"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187" name="Rectangle 169"/>
            <p:cNvSpPr>
              <a:spLocks noChangeArrowheads="1"/>
            </p:cNvSpPr>
            <p:nvPr/>
          </p:nvSpPr>
          <p:spPr bwMode="auto">
            <a:xfrm>
              <a:off x="867" y="1743"/>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88" name="Rectangle 170"/>
            <p:cNvSpPr>
              <a:spLocks noChangeArrowheads="1"/>
            </p:cNvSpPr>
            <p:nvPr/>
          </p:nvSpPr>
          <p:spPr bwMode="auto">
            <a:xfrm>
              <a:off x="913" y="1789"/>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89" name="Rectangle 171"/>
            <p:cNvSpPr>
              <a:spLocks noChangeArrowheads="1"/>
            </p:cNvSpPr>
            <p:nvPr/>
          </p:nvSpPr>
          <p:spPr bwMode="auto">
            <a:xfrm>
              <a:off x="935" y="1839"/>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90" name="Rectangle 172"/>
            <p:cNvSpPr>
              <a:spLocks noChangeArrowheads="1"/>
            </p:cNvSpPr>
            <p:nvPr/>
          </p:nvSpPr>
          <p:spPr bwMode="auto">
            <a:xfrm>
              <a:off x="920" y="1739"/>
              <a:ext cx="38"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191" name="Rectangle 173"/>
            <p:cNvSpPr>
              <a:spLocks noChangeArrowheads="1"/>
            </p:cNvSpPr>
            <p:nvPr/>
          </p:nvSpPr>
          <p:spPr bwMode="auto">
            <a:xfrm>
              <a:off x="863" y="1792"/>
              <a:ext cx="38"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192" name="Rectangle 174"/>
            <p:cNvSpPr>
              <a:spLocks noChangeArrowheads="1"/>
            </p:cNvSpPr>
            <p:nvPr/>
          </p:nvSpPr>
          <p:spPr bwMode="auto">
            <a:xfrm>
              <a:off x="876" y="1843"/>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193" name="Rectangle 175"/>
            <p:cNvSpPr>
              <a:spLocks noChangeArrowheads="1"/>
            </p:cNvSpPr>
            <p:nvPr/>
          </p:nvSpPr>
          <p:spPr bwMode="auto">
            <a:xfrm>
              <a:off x="985" y="1750"/>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94" name="Rectangle 176"/>
            <p:cNvSpPr>
              <a:spLocks noChangeArrowheads="1"/>
            </p:cNvSpPr>
            <p:nvPr/>
          </p:nvSpPr>
          <p:spPr bwMode="auto">
            <a:xfrm>
              <a:off x="982" y="1799"/>
              <a:ext cx="37"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195" name="Rectangle 177"/>
            <p:cNvSpPr>
              <a:spLocks noChangeArrowheads="1"/>
            </p:cNvSpPr>
            <p:nvPr/>
          </p:nvSpPr>
          <p:spPr bwMode="auto">
            <a:xfrm>
              <a:off x="994" y="1850"/>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196" name="Rectangle 178"/>
            <p:cNvSpPr>
              <a:spLocks noChangeArrowheads="1"/>
            </p:cNvSpPr>
            <p:nvPr/>
          </p:nvSpPr>
          <p:spPr bwMode="auto">
            <a:xfrm>
              <a:off x="1076" y="1765"/>
              <a:ext cx="39"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97" name="Rectangle 179"/>
            <p:cNvSpPr>
              <a:spLocks noChangeArrowheads="1"/>
            </p:cNvSpPr>
            <p:nvPr/>
          </p:nvSpPr>
          <p:spPr bwMode="auto">
            <a:xfrm>
              <a:off x="1124" y="1816"/>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98" name="Rectangle 180"/>
            <p:cNvSpPr>
              <a:spLocks noChangeArrowheads="1"/>
            </p:cNvSpPr>
            <p:nvPr/>
          </p:nvSpPr>
          <p:spPr bwMode="auto">
            <a:xfrm>
              <a:off x="1146" y="1872"/>
              <a:ext cx="39"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99" name="Rectangle 181"/>
            <p:cNvSpPr>
              <a:spLocks noChangeArrowheads="1"/>
            </p:cNvSpPr>
            <p:nvPr/>
          </p:nvSpPr>
          <p:spPr bwMode="auto">
            <a:xfrm>
              <a:off x="1132" y="1760"/>
              <a:ext cx="38" cy="35"/>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200" name="Rectangle 182"/>
            <p:cNvSpPr>
              <a:spLocks noChangeArrowheads="1"/>
            </p:cNvSpPr>
            <p:nvPr/>
          </p:nvSpPr>
          <p:spPr bwMode="auto">
            <a:xfrm>
              <a:off x="1073" y="1819"/>
              <a:ext cx="39" cy="35"/>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201" name="Rectangle 183"/>
            <p:cNvSpPr>
              <a:spLocks noChangeArrowheads="1"/>
            </p:cNvSpPr>
            <p:nvPr/>
          </p:nvSpPr>
          <p:spPr bwMode="auto">
            <a:xfrm>
              <a:off x="1190" y="1726"/>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202" name="Rectangle 184"/>
            <p:cNvSpPr>
              <a:spLocks noChangeArrowheads="1"/>
            </p:cNvSpPr>
            <p:nvPr/>
          </p:nvSpPr>
          <p:spPr bwMode="auto">
            <a:xfrm>
              <a:off x="1238" y="1778"/>
              <a:ext cx="38"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203" name="Rectangle 185"/>
            <p:cNvSpPr>
              <a:spLocks noChangeArrowheads="1"/>
            </p:cNvSpPr>
            <p:nvPr/>
          </p:nvSpPr>
          <p:spPr bwMode="auto">
            <a:xfrm>
              <a:off x="1260" y="1834"/>
              <a:ext cx="38"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204" name="Rectangle 186"/>
            <p:cNvSpPr>
              <a:spLocks noChangeArrowheads="1"/>
            </p:cNvSpPr>
            <p:nvPr/>
          </p:nvSpPr>
          <p:spPr bwMode="auto">
            <a:xfrm>
              <a:off x="1245" y="1722"/>
              <a:ext cx="39" cy="34"/>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205" name="Rectangle 187"/>
            <p:cNvSpPr>
              <a:spLocks noChangeArrowheads="1"/>
            </p:cNvSpPr>
            <p:nvPr/>
          </p:nvSpPr>
          <p:spPr bwMode="auto">
            <a:xfrm>
              <a:off x="1187" y="1781"/>
              <a:ext cx="38" cy="34"/>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206" name="Rectangle 188"/>
            <p:cNvSpPr>
              <a:spLocks noChangeArrowheads="1"/>
            </p:cNvSpPr>
            <p:nvPr/>
          </p:nvSpPr>
          <p:spPr bwMode="auto">
            <a:xfrm>
              <a:off x="1199" y="1838"/>
              <a:ext cx="39" cy="34"/>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207" name="Rectangle 189"/>
            <p:cNvSpPr>
              <a:spLocks noChangeArrowheads="1"/>
            </p:cNvSpPr>
            <p:nvPr/>
          </p:nvSpPr>
          <p:spPr bwMode="auto">
            <a:xfrm>
              <a:off x="1312" y="1734"/>
              <a:ext cx="38"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208" name="Rectangle 190"/>
            <p:cNvSpPr>
              <a:spLocks noChangeArrowheads="1"/>
            </p:cNvSpPr>
            <p:nvPr/>
          </p:nvSpPr>
          <p:spPr bwMode="auto">
            <a:xfrm>
              <a:off x="1309" y="1789"/>
              <a:ext cx="38" cy="34"/>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209" name="Rectangle 191"/>
            <p:cNvSpPr>
              <a:spLocks noChangeArrowheads="1"/>
            </p:cNvSpPr>
            <p:nvPr/>
          </p:nvSpPr>
          <p:spPr bwMode="auto">
            <a:xfrm>
              <a:off x="1321" y="1846"/>
              <a:ext cx="39" cy="34"/>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210" name="Rectangle 192"/>
            <p:cNvSpPr>
              <a:spLocks noChangeArrowheads="1"/>
            </p:cNvSpPr>
            <p:nvPr/>
          </p:nvSpPr>
          <p:spPr bwMode="auto">
            <a:xfrm>
              <a:off x="1357" y="1784"/>
              <a:ext cx="39"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211" name="Rectangle 193"/>
            <p:cNvSpPr>
              <a:spLocks noChangeArrowheads="1"/>
            </p:cNvSpPr>
            <p:nvPr/>
          </p:nvSpPr>
          <p:spPr bwMode="auto">
            <a:xfrm>
              <a:off x="1405" y="1835"/>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212" name="Rectangle 194"/>
            <p:cNvSpPr>
              <a:spLocks noChangeArrowheads="1"/>
            </p:cNvSpPr>
            <p:nvPr/>
          </p:nvSpPr>
          <p:spPr bwMode="auto">
            <a:xfrm>
              <a:off x="1413" y="1779"/>
              <a:ext cx="38" cy="35"/>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213" name="Rectangle 195"/>
            <p:cNvSpPr>
              <a:spLocks noChangeArrowheads="1"/>
            </p:cNvSpPr>
            <p:nvPr/>
          </p:nvSpPr>
          <p:spPr bwMode="auto">
            <a:xfrm>
              <a:off x="1354" y="1838"/>
              <a:ext cx="39" cy="35"/>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214" name="Rectangle 196"/>
            <p:cNvSpPr>
              <a:spLocks noChangeArrowheads="1"/>
            </p:cNvSpPr>
            <p:nvPr/>
          </p:nvSpPr>
          <p:spPr bwMode="auto">
            <a:xfrm>
              <a:off x="1471" y="1745"/>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215" name="Rectangle 197"/>
            <p:cNvSpPr>
              <a:spLocks noChangeArrowheads="1"/>
            </p:cNvSpPr>
            <p:nvPr/>
          </p:nvSpPr>
          <p:spPr bwMode="auto">
            <a:xfrm>
              <a:off x="1519" y="1797"/>
              <a:ext cx="38"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216" name="Rectangle 198"/>
            <p:cNvSpPr>
              <a:spLocks noChangeArrowheads="1"/>
            </p:cNvSpPr>
            <p:nvPr/>
          </p:nvSpPr>
          <p:spPr bwMode="auto">
            <a:xfrm>
              <a:off x="1541" y="1853"/>
              <a:ext cx="38"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217" name="Rectangle 199"/>
            <p:cNvSpPr>
              <a:spLocks noChangeArrowheads="1"/>
            </p:cNvSpPr>
            <p:nvPr/>
          </p:nvSpPr>
          <p:spPr bwMode="auto">
            <a:xfrm>
              <a:off x="1526" y="1741"/>
              <a:ext cx="39" cy="34"/>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218" name="Rectangle 200"/>
            <p:cNvSpPr>
              <a:spLocks noChangeArrowheads="1"/>
            </p:cNvSpPr>
            <p:nvPr/>
          </p:nvSpPr>
          <p:spPr bwMode="auto">
            <a:xfrm>
              <a:off x="1468" y="1800"/>
              <a:ext cx="38" cy="34"/>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219" name="Rectangle 201"/>
            <p:cNvSpPr>
              <a:spLocks noChangeArrowheads="1"/>
            </p:cNvSpPr>
            <p:nvPr/>
          </p:nvSpPr>
          <p:spPr bwMode="auto">
            <a:xfrm>
              <a:off x="1480" y="1857"/>
              <a:ext cx="39" cy="34"/>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220" name="Rectangle 202"/>
            <p:cNvSpPr>
              <a:spLocks noChangeArrowheads="1"/>
            </p:cNvSpPr>
            <p:nvPr/>
          </p:nvSpPr>
          <p:spPr bwMode="auto">
            <a:xfrm>
              <a:off x="1593" y="1753"/>
              <a:ext cx="38"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221" name="Rectangle 203"/>
            <p:cNvSpPr>
              <a:spLocks noChangeArrowheads="1"/>
            </p:cNvSpPr>
            <p:nvPr/>
          </p:nvSpPr>
          <p:spPr bwMode="auto">
            <a:xfrm>
              <a:off x="1590" y="1808"/>
              <a:ext cx="38" cy="34"/>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222" name="Rectangle 204"/>
            <p:cNvSpPr>
              <a:spLocks noChangeArrowheads="1"/>
            </p:cNvSpPr>
            <p:nvPr/>
          </p:nvSpPr>
          <p:spPr bwMode="auto">
            <a:xfrm>
              <a:off x="1602" y="1865"/>
              <a:ext cx="39" cy="34"/>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223" name="Rectangle 205"/>
            <p:cNvSpPr>
              <a:spLocks noChangeArrowheads="1"/>
            </p:cNvSpPr>
            <p:nvPr/>
          </p:nvSpPr>
          <p:spPr bwMode="auto">
            <a:xfrm>
              <a:off x="1058" y="1657"/>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224" name="Rectangle 206"/>
            <p:cNvSpPr>
              <a:spLocks noChangeArrowheads="1"/>
            </p:cNvSpPr>
            <p:nvPr/>
          </p:nvSpPr>
          <p:spPr bwMode="auto">
            <a:xfrm>
              <a:off x="1080" y="1713"/>
              <a:ext cx="39"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225" name="Rectangle 207"/>
            <p:cNvSpPr>
              <a:spLocks noChangeArrowheads="1"/>
            </p:cNvSpPr>
            <p:nvPr/>
          </p:nvSpPr>
          <p:spPr bwMode="auto">
            <a:xfrm>
              <a:off x="1066" y="1601"/>
              <a:ext cx="38" cy="35"/>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226" name="Rectangle 208"/>
            <p:cNvSpPr>
              <a:spLocks noChangeArrowheads="1"/>
            </p:cNvSpPr>
            <p:nvPr/>
          </p:nvSpPr>
          <p:spPr bwMode="auto">
            <a:xfrm>
              <a:off x="1019" y="1717"/>
              <a:ext cx="39" cy="35"/>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227" name="Rectangle 209"/>
            <p:cNvSpPr>
              <a:spLocks noChangeArrowheads="1"/>
            </p:cNvSpPr>
            <p:nvPr/>
          </p:nvSpPr>
          <p:spPr bwMode="auto">
            <a:xfrm>
              <a:off x="1124" y="1567"/>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228" name="Rectangle 210"/>
            <p:cNvSpPr>
              <a:spLocks noChangeArrowheads="1"/>
            </p:cNvSpPr>
            <p:nvPr/>
          </p:nvSpPr>
          <p:spPr bwMode="auto">
            <a:xfrm>
              <a:off x="1121" y="1622"/>
              <a:ext cx="38" cy="34"/>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229" name="Rectangle 211"/>
            <p:cNvSpPr>
              <a:spLocks noChangeArrowheads="1"/>
            </p:cNvSpPr>
            <p:nvPr/>
          </p:nvSpPr>
          <p:spPr bwMode="auto">
            <a:xfrm>
              <a:off x="1026" y="1842"/>
              <a:ext cx="38"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230" name="Rectangle 212"/>
            <p:cNvSpPr>
              <a:spLocks noChangeArrowheads="1"/>
            </p:cNvSpPr>
            <p:nvPr/>
          </p:nvSpPr>
          <p:spPr bwMode="auto">
            <a:xfrm>
              <a:off x="1033" y="1786"/>
              <a:ext cx="39" cy="35"/>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grpSp>
      <p:grpSp>
        <p:nvGrpSpPr>
          <p:cNvPr id="231" name="Group 213"/>
          <p:cNvGrpSpPr>
            <a:grpSpLocks/>
          </p:cNvGrpSpPr>
          <p:nvPr/>
        </p:nvGrpSpPr>
        <p:grpSpPr bwMode="auto">
          <a:xfrm>
            <a:off x="88772" y="3930457"/>
            <a:ext cx="1001809" cy="349732"/>
            <a:chOff x="479" y="1404"/>
            <a:chExt cx="1193" cy="504"/>
          </a:xfrm>
        </p:grpSpPr>
        <p:sp>
          <p:nvSpPr>
            <p:cNvPr id="232" name="Rectangle 214"/>
            <p:cNvSpPr>
              <a:spLocks noChangeArrowheads="1"/>
            </p:cNvSpPr>
            <p:nvPr/>
          </p:nvSpPr>
          <p:spPr bwMode="auto">
            <a:xfrm>
              <a:off x="567" y="1600"/>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233" name="Rectangle 215"/>
            <p:cNvSpPr>
              <a:spLocks noChangeArrowheads="1"/>
            </p:cNvSpPr>
            <p:nvPr/>
          </p:nvSpPr>
          <p:spPr bwMode="auto">
            <a:xfrm>
              <a:off x="613" y="1647"/>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234" name="Rectangle 216"/>
            <p:cNvSpPr>
              <a:spLocks noChangeArrowheads="1"/>
            </p:cNvSpPr>
            <p:nvPr/>
          </p:nvSpPr>
          <p:spPr bwMode="auto">
            <a:xfrm>
              <a:off x="635" y="1697"/>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235" name="Rectangle 217"/>
            <p:cNvSpPr>
              <a:spLocks noChangeArrowheads="1"/>
            </p:cNvSpPr>
            <p:nvPr/>
          </p:nvSpPr>
          <p:spPr bwMode="auto">
            <a:xfrm>
              <a:off x="621" y="1596"/>
              <a:ext cx="37"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236" name="Rectangle 218"/>
            <p:cNvSpPr>
              <a:spLocks noChangeArrowheads="1"/>
            </p:cNvSpPr>
            <p:nvPr/>
          </p:nvSpPr>
          <p:spPr bwMode="auto">
            <a:xfrm>
              <a:off x="564" y="1649"/>
              <a:ext cx="37"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237" name="Rectangle 219"/>
            <p:cNvSpPr>
              <a:spLocks noChangeArrowheads="1"/>
            </p:cNvSpPr>
            <p:nvPr/>
          </p:nvSpPr>
          <p:spPr bwMode="auto">
            <a:xfrm>
              <a:off x="576" y="1700"/>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238" name="Rectangle 220"/>
            <p:cNvSpPr>
              <a:spLocks noChangeArrowheads="1"/>
            </p:cNvSpPr>
            <p:nvPr/>
          </p:nvSpPr>
          <p:spPr bwMode="auto">
            <a:xfrm>
              <a:off x="482" y="1442"/>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239" name="Rectangle 221"/>
            <p:cNvSpPr>
              <a:spLocks noChangeArrowheads="1"/>
            </p:cNvSpPr>
            <p:nvPr/>
          </p:nvSpPr>
          <p:spPr bwMode="auto">
            <a:xfrm>
              <a:off x="529" y="1489"/>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240" name="Rectangle 222"/>
            <p:cNvSpPr>
              <a:spLocks noChangeArrowheads="1"/>
            </p:cNvSpPr>
            <p:nvPr/>
          </p:nvSpPr>
          <p:spPr bwMode="auto">
            <a:xfrm>
              <a:off x="550" y="1539"/>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241" name="Rectangle 223"/>
            <p:cNvSpPr>
              <a:spLocks noChangeArrowheads="1"/>
            </p:cNvSpPr>
            <p:nvPr/>
          </p:nvSpPr>
          <p:spPr bwMode="auto">
            <a:xfrm>
              <a:off x="536" y="1438"/>
              <a:ext cx="37"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242" name="Rectangle 224"/>
            <p:cNvSpPr>
              <a:spLocks noChangeArrowheads="1"/>
            </p:cNvSpPr>
            <p:nvPr/>
          </p:nvSpPr>
          <p:spPr bwMode="auto">
            <a:xfrm>
              <a:off x="479" y="1491"/>
              <a:ext cx="37"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243" name="Rectangle 225"/>
            <p:cNvSpPr>
              <a:spLocks noChangeArrowheads="1"/>
            </p:cNvSpPr>
            <p:nvPr/>
          </p:nvSpPr>
          <p:spPr bwMode="auto">
            <a:xfrm>
              <a:off x="491" y="1542"/>
              <a:ext cx="38"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244" name="Rectangle 226"/>
            <p:cNvSpPr>
              <a:spLocks noChangeArrowheads="1"/>
            </p:cNvSpPr>
            <p:nvPr/>
          </p:nvSpPr>
          <p:spPr bwMode="auto">
            <a:xfrm>
              <a:off x="593" y="1408"/>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245" name="Rectangle 227"/>
            <p:cNvSpPr>
              <a:spLocks noChangeArrowheads="1"/>
            </p:cNvSpPr>
            <p:nvPr/>
          </p:nvSpPr>
          <p:spPr bwMode="auto">
            <a:xfrm>
              <a:off x="639" y="1454"/>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246" name="Rectangle 228"/>
            <p:cNvSpPr>
              <a:spLocks noChangeArrowheads="1"/>
            </p:cNvSpPr>
            <p:nvPr/>
          </p:nvSpPr>
          <p:spPr bwMode="auto">
            <a:xfrm>
              <a:off x="661" y="1504"/>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247" name="Rectangle 229"/>
            <p:cNvSpPr>
              <a:spLocks noChangeArrowheads="1"/>
            </p:cNvSpPr>
            <p:nvPr/>
          </p:nvSpPr>
          <p:spPr bwMode="auto">
            <a:xfrm>
              <a:off x="646" y="1404"/>
              <a:ext cx="38"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248" name="Rectangle 230"/>
            <p:cNvSpPr>
              <a:spLocks noChangeArrowheads="1"/>
            </p:cNvSpPr>
            <p:nvPr/>
          </p:nvSpPr>
          <p:spPr bwMode="auto">
            <a:xfrm>
              <a:off x="589" y="1457"/>
              <a:ext cx="38"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249" name="Rectangle 231"/>
            <p:cNvSpPr>
              <a:spLocks noChangeArrowheads="1"/>
            </p:cNvSpPr>
            <p:nvPr/>
          </p:nvSpPr>
          <p:spPr bwMode="auto">
            <a:xfrm>
              <a:off x="602" y="1508"/>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250" name="Rectangle 232"/>
            <p:cNvSpPr>
              <a:spLocks noChangeArrowheads="1"/>
            </p:cNvSpPr>
            <p:nvPr/>
          </p:nvSpPr>
          <p:spPr bwMode="auto">
            <a:xfrm>
              <a:off x="711" y="1415"/>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251" name="Rectangle 233"/>
            <p:cNvSpPr>
              <a:spLocks noChangeArrowheads="1"/>
            </p:cNvSpPr>
            <p:nvPr/>
          </p:nvSpPr>
          <p:spPr bwMode="auto">
            <a:xfrm>
              <a:off x="497" y="1655"/>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252" name="Rectangle 234"/>
            <p:cNvSpPr>
              <a:spLocks noChangeArrowheads="1"/>
            </p:cNvSpPr>
            <p:nvPr/>
          </p:nvSpPr>
          <p:spPr bwMode="auto">
            <a:xfrm>
              <a:off x="518" y="1705"/>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253" name="Rectangle 235"/>
            <p:cNvSpPr>
              <a:spLocks noChangeArrowheads="1"/>
            </p:cNvSpPr>
            <p:nvPr/>
          </p:nvSpPr>
          <p:spPr bwMode="auto">
            <a:xfrm>
              <a:off x="504" y="1604"/>
              <a:ext cx="38"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254" name="Rectangle 236"/>
            <p:cNvSpPr>
              <a:spLocks noChangeArrowheads="1"/>
            </p:cNvSpPr>
            <p:nvPr/>
          </p:nvSpPr>
          <p:spPr bwMode="auto">
            <a:xfrm>
              <a:off x="708" y="1464"/>
              <a:ext cx="37"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255" name="Rectangle 237"/>
            <p:cNvSpPr>
              <a:spLocks noChangeArrowheads="1"/>
            </p:cNvSpPr>
            <p:nvPr/>
          </p:nvSpPr>
          <p:spPr bwMode="auto">
            <a:xfrm>
              <a:off x="720" y="1515"/>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256" name="Rectangle 238"/>
            <p:cNvSpPr>
              <a:spLocks noChangeArrowheads="1"/>
            </p:cNvSpPr>
            <p:nvPr/>
          </p:nvSpPr>
          <p:spPr bwMode="auto">
            <a:xfrm>
              <a:off x="683" y="1574"/>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257" name="Rectangle 239"/>
            <p:cNvSpPr>
              <a:spLocks noChangeArrowheads="1"/>
            </p:cNvSpPr>
            <p:nvPr/>
          </p:nvSpPr>
          <p:spPr bwMode="auto">
            <a:xfrm>
              <a:off x="729" y="1620"/>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258" name="Rectangle 240"/>
            <p:cNvSpPr>
              <a:spLocks noChangeArrowheads="1"/>
            </p:cNvSpPr>
            <p:nvPr/>
          </p:nvSpPr>
          <p:spPr bwMode="auto">
            <a:xfrm>
              <a:off x="751" y="1670"/>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259" name="Rectangle 241"/>
            <p:cNvSpPr>
              <a:spLocks noChangeArrowheads="1"/>
            </p:cNvSpPr>
            <p:nvPr/>
          </p:nvSpPr>
          <p:spPr bwMode="auto">
            <a:xfrm>
              <a:off x="736" y="1570"/>
              <a:ext cx="38"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260" name="Rectangle 242"/>
            <p:cNvSpPr>
              <a:spLocks noChangeArrowheads="1"/>
            </p:cNvSpPr>
            <p:nvPr/>
          </p:nvSpPr>
          <p:spPr bwMode="auto">
            <a:xfrm>
              <a:off x="679" y="1623"/>
              <a:ext cx="38"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261" name="Rectangle 243"/>
            <p:cNvSpPr>
              <a:spLocks noChangeArrowheads="1"/>
            </p:cNvSpPr>
            <p:nvPr/>
          </p:nvSpPr>
          <p:spPr bwMode="auto">
            <a:xfrm>
              <a:off x="692" y="1674"/>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262" name="Rectangle 244"/>
            <p:cNvSpPr>
              <a:spLocks noChangeArrowheads="1"/>
            </p:cNvSpPr>
            <p:nvPr/>
          </p:nvSpPr>
          <p:spPr bwMode="auto">
            <a:xfrm>
              <a:off x="628" y="1553"/>
              <a:ext cx="38"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263" name="Rectangle 245"/>
            <p:cNvSpPr>
              <a:spLocks noChangeArrowheads="1"/>
            </p:cNvSpPr>
            <p:nvPr/>
          </p:nvSpPr>
          <p:spPr bwMode="auto">
            <a:xfrm>
              <a:off x="539" y="1754"/>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264" name="Rectangle 246"/>
            <p:cNvSpPr>
              <a:spLocks noChangeArrowheads="1"/>
            </p:cNvSpPr>
            <p:nvPr/>
          </p:nvSpPr>
          <p:spPr bwMode="auto">
            <a:xfrm>
              <a:off x="480" y="1758"/>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265" name="Rectangle 247"/>
            <p:cNvSpPr>
              <a:spLocks noChangeArrowheads="1"/>
            </p:cNvSpPr>
            <p:nvPr/>
          </p:nvSpPr>
          <p:spPr bwMode="auto">
            <a:xfrm>
              <a:off x="709" y="1731"/>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266" name="Rectangle 248"/>
            <p:cNvSpPr>
              <a:spLocks noChangeArrowheads="1"/>
            </p:cNvSpPr>
            <p:nvPr/>
          </p:nvSpPr>
          <p:spPr bwMode="auto">
            <a:xfrm>
              <a:off x="617" y="1769"/>
              <a:ext cx="38"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267" name="Rectangle 249"/>
            <p:cNvSpPr>
              <a:spLocks noChangeArrowheads="1"/>
            </p:cNvSpPr>
            <p:nvPr/>
          </p:nvSpPr>
          <p:spPr bwMode="auto">
            <a:xfrm>
              <a:off x="841" y="1617"/>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268" name="Rectangle 250"/>
            <p:cNvSpPr>
              <a:spLocks noChangeArrowheads="1"/>
            </p:cNvSpPr>
            <p:nvPr/>
          </p:nvSpPr>
          <p:spPr bwMode="auto">
            <a:xfrm>
              <a:off x="887" y="1664"/>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269" name="Rectangle 251"/>
            <p:cNvSpPr>
              <a:spLocks noChangeArrowheads="1"/>
            </p:cNvSpPr>
            <p:nvPr/>
          </p:nvSpPr>
          <p:spPr bwMode="auto">
            <a:xfrm>
              <a:off x="909" y="1714"/>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270" name="Rectangle 252"/>
            <p:cNvSpPr>
              <a:spLocks noChangeArrowheads="1"/>
            </p:cNvSpPr>
            <p:nvPr/>
          </p:nvSpPr>
          <p:spPr bwMode="auto">
            <a:xfrm>
              <a:off x="895" y="1613"/>
              <a:ext cx="37"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271" name="Rectangle 253"/>
            <p:cNvSpPr>
              <a:spLocks noChangeArrowheads="1"/>
            </p:cNvSpPr>
            <p:nvPr/>
          </p:nvSpPr>
          <p:spPr bwMode="auto">
            <a:xfrm>
              <a:off x="838" y="1666"/>
              <a:ext cx="37"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272" name="Rectangle 254"/>
            <p:cNvSpPr>
              <a:spLocks noChangeArrowheads="1"/>
            </p:cNvSpPr>
            <p:nvPr/>
          </p:nvSpPr>
          <p:spPr bwMode="auto">
            <a:xfrm>
              <a:off x="850" y="1717"/>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273" name="Rectangle 255"/>
            <p:cNvSpPr>
              <a:spLocks noChangeArrowheads="1"/>
            </p:cNvSpPr>
            <p:nvPr/>
          </p:nvSpPr>
          <p:spPr bwMode="auto">
            <a:xfrm>
              <a:off x="756" y="1459"/>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274" name="Rectangle 256"/>
            <p:cNvSpPr>
              <a:spLocks noChangeArrowheads="1"/>
            </p:cNvSpPr>
            <p:nvPr/>
          </p:nvSpPr>
          <p:spPr bwMode="auto">
            <a:xfrm>
              <a:off x="803" y="1506"/>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275" name="Rectangle 257"/>
            <p:cNvSpPr>
              <a:spLocks noChangeArrowheads="1"/>
            </p:cNvSpPr>
            <p:nvPr/>
          </p:nvSpPr>
          <p:spPr bwMode="auto">
            <a:xfrm>
              <a:off x="824" y="1556"/>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276" name="Rectangle 258"/>
            <p:cNvSpPr>
              <a:spLocks noChangeArrowheads="1"/>
            </p:cNvSpPr>
            <p:nvPr/>
          </p:nvSpPr>
          <p:spPr bwMode="auto">
            <a:xfrm>
              <a:off x="810" y="1455"/>
              <a:ext cx="37"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277" name="Rectangle 259"/>
            <p:cNvSpPr>
              <a:spLocks noChangeArrowheads="1"/>
            </p:cNvSpPr>
            <p:nvPr/>
          </p:nvSpPr>
          <p:spPr bwMode="auto">
            <a:xfrm>
              <a:off x="753" y="1508"/>
              <a:ext cx="37"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278" name="Rectangle 260"/>
            <p:cNvSpPr>
              <a:spLocks noChangeArrowheads="1"/>
            </p:cNvSpPr>
            <p:nvPr/>
          </p:nvSpPr>
          <p:spPr bwMode="auto">
            <a:xfrm>
              <a:off x="765" y="1559"/>
              <a:ext cx="38"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279" name="Rectangle 261"/>
            <p:cNvSpPr>
              <a:spLocks noChangeArrowheads="1"/>
            </p:cNvSpPr>
            <p:nvPr/>
          </p:nvSpPr>
          <p:spPr bwMode="auto">
            <a:xfrm>
              <a:off x="867" y="1425"/>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280" name="Rectangle 262"/>
            <p:cNvSpPr>
              <a:spLocks noChangeArrowheads="1"/>
            </p:cNvSpPr>
            <p:nvPr/>
          </p:nvSpPr>
          <p:spPr bwMode="auto">
            <a:xfrm>
              <a:off x="913" y="1471"/>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281" name="Rectangle 263"/>
            <p:cNvSpPr>
              <a:spLocks noChangeArrowheads="1"/>
            </p:cNvSpPr>
            <p:nvPr/>
          </p:nvSpPr>
          <p:spPr bwMode="auto">
            <a:xfrm>
              <a:off x="935" y="1521"/>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282" name="Rectangle 264"/>
            <p:cNvSpPr>
              <a:spLocks noChangeArrowheads="1"/>
            </p:cNvSpPr>
            <p:nvPr/>
          </p:nvSpPr>
          <p:spPr bwMode="auto">
            <a:xfrm>
              <a:off x="920" y="1421"/>
              <a:ext cx="38"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283" name="Rectangle 265"/>
            <p:cNvSpPr>
              <a:spLocks noChangeArrowheads="1"/>
            </p:cNvSpPr>
            <p:nvPr/>
          </p:nvSpPr>
          <p:spPr bwMode="auto">
            <a:xfrm>
              <a:off x="863" y="1474"/>
              <a:ext cx="38"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284" name="Rectangle 266"/>
            <p:cNvSpPr>
              <a:spLocks noChangeArrowheads="1"/>
            </p:cNvSpPr>
            <p:nvPr/>
          </p:nvSpPr>
          <p:spPr bwMode="auto">
            <a:xfrm>
              <a:off x="876" y="1525"/>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285" name="Rectangle 267"/>
            <p:cNvSpPr>
              <a:spLocks noChangeArrowheads="1"/>
            </p:cNvSpPr>
            <p:nvPr/>
          </p:nvSpPr>
          <p:spPr bwMode="auto">
            <a:xfrm>
              <a:off x="985" y="1432"/>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286" name="Rectangle 268"/>
            <p:cNvSpPr>
              <a:spLocks noChangeArrowheads="1"/>
            </p:cNvSpPr>
            <p:nvPr/>
          </p:nvSpPr>
          <p:spPr bwMode="auto">
            <a:xfrm>
              <a:off x="771" y="1672"/>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287" name="Rectangle 269"/>
            <p:cNvSpPr>
              <a:spLocks noChangeArrowheads="1"/>
            </p:cNvSpPr>
            <p:nvPr/>
          </p:nvSpPr>
          <p:spPr bwMode="auto">
            <a:xfrm>
              <a:off x="792" y="1722"/>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288" name="Rectangle 270"/>
            <p:cNvSpPr>
              <a:spLocks noChangeArrowheads="1"/>
            </p:cNvSpPr>
            <p:nvPr/>
          </p:nvSpPr>
          <p:spPr bwMode="auto">
            <a:xfrm>
              <a:off x="731" y="1621"/>
              <a:ext cx="38"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289" name="Rectangle 271"/>
            <p:cNvSpPr>
              <a:spLocks noChangeArrowheads="1"/>
            </p:cNvSpPr>
            <p:nvPr/>
          </p:nvSpPr>
          <p:spPr bwMode="auto">
            <a:xfrm>
              <a:off x="982" y="1481"/>
              <a:ext cx="37"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290" name="Rectangle 272"/>
            <p:cNvSpPr>
              <a:spLocks noChangeArrowheads="1"/>
            </p:cNvSpPr>
            <p:nvPr/>
          </p:nvSpPr>
          <p:spPr bwMode="auto">
            <a:xfrm>
              <a:off x="994" y="1532"/>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291" name="Rectangle 273"/>
            <p:cNvSpPr>
              <a:spLocks noChangeArrowheads="1"/>
            </p:cNvSpPr>
            <p:nvPr/>
          </p:nvSpPr>
          <p:spPr bwMode="auto">
            <a:xfrm>
              <a:off x="957" y="1591"/>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292" name="Rectangle 274"/>
            <p:cNvSpPr>
              <a:spLocks noChangeArrowheads="1"/>
            </p:cNvSpPr>
            <p:nvPr/>
          </p:nvSpPr>
          <p:spPr bwMode="auto">
            <a:xfrm>
              <a:off x="1003" y="1637"/>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293" name="Rectangle 275"/>
            <p:cNvSpPr>
              <a:spLocks noChangeArrowheads="1"/>
            </p:cNvSpPr>
            <p:nvPr/>
          </p:nvSpPr>
          <p:spPr bwMode="auto">
            <a:xfrm>
              <a:off x="1025" y="1687"/>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294" name="Rectangle 276"/>
            <p:cNvSpPr>
              <a:spLocks noChangeArrowheads="1"/>
            </p:cNvSpPr>
            <p:nvPr/>
          </p:nvSpPr>
          <p:spPr bwMode="auto">
            <a:xfrm>
              <a:off x="1010" y="1587"/>
              <a:ext cx="38"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295" name="Rectangle 277"/>
            <p:cNvSpPr>
              <a:spLocks noChangeArrowheads="1"/>
            </p:cNvSpPr>
            <p:nvPr/>
          </p:nvSpPr>
          <p:spPr bwMode="auto">
            <a:xfrm>
              <a:off x="953" y="1640"/>
              <a:ext cx="38"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296" name="Rectangle 278"/>
            <p:cNvSpPr>
              <a:spLocks noChangeArrowheads="1"/>
            </p:cNvSpPr>
            <p:nvPr/>
          </p:nvSpPr>
          <p:spPr bwMode="auto">
            <a:xfrm>
              <a:off x="966" y="1691"/>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297" name="Rectangle 279"/>
            <p:cNvSpPr>
              <a:spLocks noChangeArrowheads="1"/>
            </p:cNvSpPr>
            <p:nvPr/>
          </p:nvSpPr>
          <p:spPr bwMode="auto">
            <a:xfrm>
              <a:off x="902" y="1570"/>
              <a:ext cx="38"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298" name="Rectangle 280"/>
            <p:cNvSpPr>
              <a:spLocks noChangeArrowheads="1"/>
            </p:cNvSpPr>
            <p:nvPr/>
          </p:nvSpPr>
          <p:spPr bwMode="auto">
            <a:xfrm>
              <a:off x="813" y="1771"/>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299" name="Rectangle 281"/>
            <p:cNvSpPr>
              <a:spLocks noChangeArrowheads="1"/>
            </p:cNvSpPr>
            <p:nvPr/>
          </p:nvSpPr>
          <p:spPr bwMode="auto">
            <a:xfrm>
              <a:off x="754" y="1775"/>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300" name="Rectangle 282"/>
            <p:cNvSpPr>
              <a:spLocks noChangeArrowheads="1"/>
            </p:cNvSpPr>
            <p:nvPr/>
          </p:nvSpPr>
          <p:spPr bwMode="auto">
            <a:xfrm>
              <a:off x="983" y="1748"/>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301" name="Rectangle 283"/>
            <p:cNvSpPr>
              <a:spLocks noChangeArrowheads="1"/>
            </p:cNvSpPr>
            <p:nvPr/>
          </p:nvSpPr>
          <p:spPr bwMode="auto">
            <a:xfrm>
              <a:off x="1163" y="1622"/>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302" name="Rectangle 284"/>
            <p:cNvSpPr>
              <a:spLocks noChangeArrowheads="1"/>
            </p:cNvSpPr>
            <p:nvPr/>
          </p:nvSpPr>
          <p:spPr bwMode="auto">
            <a:xfrm>
              <a:off x="1211" y="1674"/>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303" name="Rectangle 285"/>
            <p:cNvSpPr>
              <a:spLocks noChangeArrowheads="1"/>
            </p:cNvSpPr>
            <p:nvPr/>
          </p:nvSpPr>
          <p:spPr bwMode="auto">
            <a:xfrm>
              <a:off x="1233" y="1730"/>
              <a:ext cx="39"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304" name="Rectangle 286"/>
            <p:cNvSpPr>
              <a:spLocks noChangeArrowheads="1"/>
            </p:cNvSpPr>
            <p:nvPr/>
          </p:nvSpPr>
          <p:spPr bwMode="auto">
            <a:xfrm>
              <a:off x="1219" y="1618"/>
              <a:ext cx="38" cy="35"/>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305" name="Rectangle 287"/>
            <p:cNvSpPr>
              <a:spLocks noChangeArrowheads="1"/>
            </p:cNvSpPr>
            <p:nvPr/>
          </p:nvSpPr>
          <p:spPr bwMode="auto">
            <a:xfrm>
              <a:off x="1160" y="1677"/>
              <a:ext cx="39" cy="34"/>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306" name="Rectangle 288"/>
            <p:cNvSpPr>
              <a:spLocks noChangeArrowheads="1"/>
            </p:cNvSpPr>
            <p:nvPr/>
          </p:nvSpPr>
          <p:spPr bwMode="auto">
            <a:xfrm>
              <a:off x="1172" y="1734"/>
              <a:ext cx="39" cy="35"/>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307" name="Rectangle 289"/>
            <p:cNvSpPr>
              <a:spLocks noChangeArrowheads="1"/>
            </p:cNvSpPr>
            <p:nvPr/>
          </p:nvSpPr>
          <p:spPr bwMode="auto">
            <a:xfrm>
              <a:off x="1076" y="1447"/>
              <a:ext cx="39"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308" name="Rectangle 290"/>
            <p:cNvSpPr>
              <a:spLocks noChangeArrowheads="1"/>
            </p:cNvSpPr>
            <p:nvPr/>
          </p:nvSpPr>
          <p:spPr bwMode="auto">
            <a:xfrm>
              <a:off x="1124" y="1498"/>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309" name="Rectangle 291"/>
            <p:cNvSpPr>
              <a:spLocks noChangeArrowheads="1"/>
            </p:cNvSpPr>
            <p:nvPr/>
          </p:nvSpPr>
          <p:spPr bwMode="auto">
            <a:xfrm>
              <a:off x="1146" y="1554"/>
              <a:ext cx="39"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310" name="Rectangle 292"/>
            <p:cNvSpPr>
              <a:spLocks noChangeArrowheads="1"/>
            </p:cNvSpPr>
            <p:nvPr/>
          </p:nvSpPr>
          <p:spPr bwMode="auto">
            <a:xfrm>
              <a:off x="1132" y="1442"/>
              <a:ext cx="38" cy="35"/>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311" name="Rectangle 293"/>
            <p:cNvSpPr>
              <a:spLocks noChangeArrowheads="1"/>
            </p:cNvSpPr>
            <p:nvPr/>
          </p:nvSpPr>
          <p:spPr bwMode="auto">
            <a:xfrm>
              <a:off x="1073" y="1501"/>
              <a:ext cx="39" cy="35"/>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312" name="Rectangle 294"/>
            <p:cNvSpPr>
              <a:spLocks noChangeArrowheads="1"/>
            </p:cNvSpPr>
            <p:nvPr/>
          </p:nvSpPr>
          <p:spPr bwMode="auto">
            <a:xfrm>
              <a:off x="1085" y="1558"/>
              <a:ext cx="39" cy="35"/>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313" name="Rectangle 295"/>
            <p:cNvSpPr>
              <a:spLocks noChangeArrowheads="1"/>
            </p:cNvSpPr>
            <p:nvPr/>
          </p:nvSpPr>
          <p:spPr bwMode="auto">
            <a:xfrm>
              <a:off x="1190" y="1408"/>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314" name="Rectangle 296"/>
            <p:cNvSpPr>
              <a:spLocks noChangeArrowheads="1"/>
            </p:cNvSpPr>
            <p:nvPr/>
          </p:nvSpPr>
          <p:spPr bwMode="auto">
            <a:xfrm>
              <a:off x="1238" y="1460"/>
              <a:ext cx="38"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315" name="Rectangle 297"/>
            <p:cNvSpPr>
              <a:spLocks noChangeArrowheads="1"/>
            </p:cNvSpPr>
            <p:nvPr/>
          </p:nvSpPr>
          <p:spPr bwMode="auto">
            <a:xfrm>
              <a:off x="1260" y="1516"/>
              <a:ext cx="38"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316" name="Rectangle 298"/>
            <p:cNvSpPr>
              <a:spLocks noChangeArrowheads="1"/>
            </p:cNvSpPr>
            <p:nvPr/>
          </p:nvSpPr>
          <p:spPr bwMode="auto">
            <a:xfrm>
              <a:off x="1245" y="1404"/>
              <a:ext cx="39" cy="34"/>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317" name="Rectangle 299"/>
            <p:cNvSpPr>
              <a:spLocks noChangeArrowheads="1"/>
            </p:cNvSpPr>
            <p:nvPr/>
          </p:nvSpPr>
          <p:spPr bwMode="auto">
            <a:xfrm>
              <a:off x="1187" y="1463"/>
              <a:ext cx="38" cy="34"/>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318" name="Rectangle 300"/>
            <p:cNvSpPr>
              <a:spLocks noChangeArrowheads="1"/>
            </p:cNvSpPr>
            <p:nvPr/>
          </p:nvSpPr>
          <p:spPr bwMode="auto">
            <a:xfrm>
              <a:off x="1199" y="1520"/>
              <a:ext cx="39" cy="34"/>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319" name="Rectangle 301"/>
            <p:cNvSpPr>
              <a:spLocks noChangeArrowheads="1"/>
            </p:cNvSpPr>
            <p:nvPr/>
          </p:nvSpPr>
          <p:spPr bwMode="auto">
            <a:xfrm>
              <a:off x="1312" y="1416"/>
              <a:ext cx="38"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320" name="Rectangle 302"/>
            <p:cNvSpPr>
              <a:spLocks noChangeArrowheads="1"/>
            </p:cNvSpPr>
            <p:nvPr/>
          </p:nvSpPr>
          <p:spPr bwMode="auto">
            <a:xfrm>
              <a:off x="1092" y="1683"/>
              <a:ext cx="38"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321" name="Rectangle 303"/>
            <p:cNvSpPr>
              <a:spLocks noChangeArrowheads="1"/>
            </p:cNvSpPr>
            <p:nvPr/>
          </p:nvSpPr>
          <p:spPr bwMode="auto">
            <a:xfrm>
              <a:off x="1114" y="1739"/>
              <a:ext cx="38"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322" name="Rectangle 304"/>
            <p:cNvSpPr>
              <a:spLocks noChangeArrowheads="1"/>
            </p:cNvSpPr>
            <p:nvPr/>
          </p:nvSpPr>
          <p:spPr bwMode="auto">
            <a:xfrm>
              <a:off x="1099" y="1627"/>
              <a:ext cx="39" cy="35"/>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323" name="Rectangle 305"/>
            <p:cNvSpPr>
              <a:spLocks noChangeArrowheads="1"/>
            </p:cNvSpPr>
            <p:nvPr/>
          </p:nvSpPr>
          <p:spPr bwMode="auto">
            <a:xfrm>
              <a:off x="1309" y="1471"/>
              <a:ext cx="38" cy="34"/>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324" name="Rectangle 306"/>
            <p:cNvSpPr>
              <a:spLocks noChangeArrowheads="1"/>
            </p:cNvSpPr>
            <p:nvPr/>
          </p:nvSpPr>
          <p:spPr bwMode="auto">
            <a:xfrm>
              <a:off x="1321" y="1528"/>
              <a:ext cx="39" cy="34"/>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325" name="Rectangle 307"/>
            <p:cNvSpPr>
              <a:spLocks noChangeArrowheads="1"/>
            </p:cNvSpPr>
            <p:nvPr/>
          </p:nvSpPr>
          <p:spPr bwMode="auto">
            <a:xfrm>
              <a:off x="1283" y="1593"/>
              <a:ext cx="38"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326" name="Rectangle 308"/>
            <p:cNvSpPr>
              <a:spLocks noChangeArrowheads="1"/>
            </p:cNvSpPr>
            <p:nvPr/>
          </p:nvSpPr>
          <p:spPr bwMode="auto">
            <a:xfrm>
              <a:off x="1330" y="1645"/>
              <a:ext cx="39"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327" name="Rectangle 309"/>
            <p:cNvSpPr>
              <a:spLocks noChangeArrowheads="1"/>
            </p:cNvSpPr>
            <p:nvPr/>
          </p:nvSpPr>
          <p:spPr bwMode="auto">
            <a:xfrm>
              <a:off x="1352" y="1700"/>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328" name="Rectangle 310"/>
            <p:cNvSpPr>
              <a:spLocks noChangeArrowheads="1"/>
            </p:cNvSpPr>
            <p:nvPr/>
          </p:nvSpPr>
          <p:spPr bwMode="auto">
            <a:xfrm>
              <a:off x="1338" y="1589"/>
              <a:ext cx="39" cy="34"/>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329" name="Rectangle 311"/>
            <p:cNvSpPr>
              <a:spLocks noChangeArrowheads="1"/>
            </p:cNvSpPr>
            <p:nvPr/>
          </p:nvSpPr>
          <p:spPr bwMode="auto">
            <a:xfrm>
              <a:off x="1279" y="1648"/>
              <a:ext cx="39" cy="34"/>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330" name="Rectangle 312"/>
            <p:cNvSpPr>
              <a:spLocks noChangeArrowheads="1"/>
            </p:cNvSpPr>
            <p:nvPr/>
          </p:nvSpPr>
          <p:spPr bwMode="auto">
            <a:xfrm>
              <a:off x="1292" y="1705"/>
              <a:ext cx="38" cy="34"/>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331" name="Rectangle 313"/>
            <p:cNvSpPr>
              <a:spLocks noChangeArrowheads="1"/>
            </p:cNvSpPr>
            <p:nvPr/>
          </p:nvSpPr>
          <p:spPr bwMode="auto">
            <a:xfrm>
              <a:off x="1227" y="1570"/>
              <a:ext cx="38" cy="35"/>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332" name="Rectangle 314"/>
            <p:cNvSpPr>
              <a:spLocks noChangeArrowheads="1"/>
            </p:cNvSpPr>
            <p:nvPr/>
          </p:nvSpPr>
          <p:spPr bwMode="auto">
            <a:xfrm>
              <a:off x="1310" y="1768"/>
              <a:ext cx="38" cy="34"/>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333" name="Rectangle 315"/>
            <p:cNvSpPr>
              <a:spLocks noChangeArrowheads="1"/>
            </p:cNvSpPr>
            <p:nvPr/>
          </p:nvSpPr>
          <p:spPr bwMode="auto">
            <a:xfrm>
              <a:off x="1444" y="1641"/>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334" name="Rectangle 316"/>
            <p:cNvSpPr>
              <a:spLocks noChangeArrowheads="1"/>
            </p:cNvSpPr>
            <p:nvPr/>
          </p:nvSpPr>
          <p:spPr bwMode="auto">
            <a:xfrm>
              <a:off x="1492" y="1693"/>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335" name="Rectangle 317"/>
            <p:cNvSpPr>
              <a:spLocks noChangeArrowheads="1"/>
            </p:cNvSpPr>
            <p:nvPr/>
          </p:nvSpPr>
          <p:spPr bwMode="auto">
            <a:xfrm>
              <a:off x="1514" y="1749"/>
              <a:ext cx="39"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336" name="Rectangle 318"/>
            <p:cNvSpPr>
              <a:spLocks noChangeArrowheads="1"/>
            </p:cNvSpPr>
            <p:nvPr/>
          </p:nvSpPr>
          <p:spPr bwMode="auto">
            <a:xfrm>
              <a:off x="1500" y="1637"/>
              <a:ext cx="38" cy="35"/>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337" name="Rectangle 319"/>
            <p:cNvSpPr>
              <a:spLocks noChangeArrowheads="1"/>
            </p:cNvSpPr>
            <p:nvPr/>
          </p:nvSpPr>
          <p:spPr bwMode="auto">
            <a:xfrm>
              <a:off x="1441" y="1696"/>
              <a:ext cx="39" cy="34"/>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338" name="Rectangle 320"/>
            <p:cNvSpPr>
              <a:spLocks noChangeArrowheads="1"/>
            </p:cNvSpPr>
            <p:nvPr/>
          </p:nvSpPr>
          <p:spPr bwMode="auto">
            <a:xfrm>
              <a:off x="1453" y="1753"/>
              <a:ext cx="39" cy="35"/>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339" name="Rectangle 321"/>
            <p:cNvSpPr>
              <a:spLocks noChangeArrowheads="1"/>
            </p:cNvSpPr>
            <p:nvPr/>
          </p:nvSpPr>
          <p:spPr bwMode="auto">
            <a:xfrm>
              <a:off x="1357" y="1466"/>
              <a:ext cx="39"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340" name="Rectangle 322"/>
            <p:cNvSpPr>
              <a:spLocks noChangeArrowheads="1"/>
            </p:cNvSpPr>
            <p:nvPr/>
          </p:nvSpPr>
          <p:spPr bwMode="auto">
            <a:xfrm>
              <a:off x="1405" y="1517"/>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341" name="Rectangle 323"/>
            <p:cNvSpPr>
              <a:spLocks noChangeArrowheads="1"/>
            </p:cNvSpPr>
            <p:nvPr/>
          </p:nvSpPr>
          <p:spPr bwMode="auto">
            <a:xfrm>
              <a:off x="1427" y="1573"/>
              <a:ext cx="39"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342" name="Rectangle 324"/>
            <p:cNvSpPr>
              <a:spLocks noChangeArrowheads="1"/>
            </p:cNvSpPr>
            <p:nvPr/>
          </p:nvSpPr>
          <p:spPr bwMode="auto">
            <a:xfrm>
              <a:off x="1413" y="1461"/>
              <a:ext cx="38" cy="35"/>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343" name="Rectangle 325"/>
            <p:cNvSpPr>
              <a:spLocks noChangeArrowheads="1"/>
            </p:cNvSpPr>
            <p:nvPr/>
          </p:nvSpPr>
          <p:spPr bwMode="auto">
            <a:xfrm>
              <a:off x="1354" y="1520"/>
              <a:ext cx="39" cy="35"/>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344" name="Rectangle 326"/>
            <p:cNvSpPr>
              <a:spLocks noChangeArrowheads="1"/>
            </p:cNvSpPr>
            <p:nvPr/>
          </p:nvSpPr>
          <p:spPr bwMode="auto">
            <a:xfrm>
              <a:off x="1366" y="1577"/>
              <a:ext cx="39" cy="35"/>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345" name="Rectangle 327"/>
            <p:cNvSpPr>
              <a:spLocks noChangeArrowheads="1"/>
            </p:cNvSpPr>
            <p:nvPr/>
          </p:nvSpPr>
          <p:spPr bwMode="auto">
            <a:xfrm>
              <a:off x="1471" y="1427"/>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346" name="Rectangle 328"/>
            <p:cNvSpPr>
              <a:spLocks noChangeArrowheads="1"/>
            </p:cNvSpPr>
            <p:nvPr/>
          </p:nvSpPr>
          <p:spPr bwMode="auto">
            <a:xfrm>
              <a:off x="1519" y="1479"/>
              <a:ext cx="38"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347" name="Rectangle 329"/>
            <p:cNvSpPr>
              <a:spLocks noChangeArrowheads="1"/>
            </p:cNvSpPr>
            <p:nvPr/>
          </p:nvSpPr>
          <p:spPr bwMode="auto">
            <a:xfrm>
              <a:off x="1541" y="1535"/>
              <a:ext cx="38"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348" name="Rectangle 330"/>
            <p:cNvSpPr>
              <a:spLocks noChangeArrowheads="1"/>
            </p:cNvSpPr>
            <p:nvPr/>
          </p:nvSpPr>
          <p:spPr bwMode="auto">
            <a:xfrm>
              <a:off x="1526" y="1423"/>
              <a:ext cx="39" cy="34"/>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349" name="Rectangle 331"/>
            <p:cNvSpPr>
              <a:spLocks noChangeArrowheads="1"/>
            </p:cNvSpPr>
            <p:nvPr/>
          </p:nvSpPr>
          <p:spPr bwMode="auto">
            <a:xfrm>
              <a:off x="1468" y="1482"/>
              <a:ext cx="38" cy="34"/>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350" name="Rectangle 332"/>
            <p:cNvSpPr>
              <a:spLocks noChangeArrowheads="1"/>
            </p:cNvSpPr>
            <p:nvPr/>
          </p:nvSpPr>
          <p:spPr bwMode="auto">
            <a:xfrm>
              <a:off x="1480" y="1539"/>
              <a:ext cx="39" cy="34"/>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351" name="Rectangle 333"/>
            <p:cNvSpPr>
              <a:spLocks noChangeArrowheads="1"/>
            </p:cNvSpPr>
            <p:nvPr/>
          </p:nvSpPr>
          <p:spPr bwMode="auto">
            <a:xfrm>
              <a:off x="1593" y="1435"/>
              <a:ext cx="38"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352" name="Rectangle 334"/>
            <p:cNvSpPr>
              <a:spLocks noChangeArrowheads="1"/>
            </p:cNvSpPr>
            <p:nvPr/>
          </p:nvSpPr>
          <p:spPr bwMode="auto">
            <a:xfrm>
              <a:off x="1373" y="1702"/>
              <a:ext cx="38"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353" name="Rectangle 335"/>
            <p:cNvSpPr>
              <a:spLocks noChangeArrowheads="1"/>
            </p:cNvSpPr>
            <p:nvPr/>
          </p:nvSpPr>
          <p:spPr bwMode="auto">
            <a:xfrm>
              <a:off x="1395" y="1758"/>
              <a:ext cx="38"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354" name="Rectangle 336"/>
            <p:cNvSpPr>
              <a:spLocks noChangeArrowheads="1"/>
            </p:cNvSpPr>
            <p:nvPr/>
          </p:nvSpPr>
          <p:spPr bwMode="auto">
            <a:xfrm>
              <a:off x="1380" y="1646"/>
              <a:ext cx="39" cy="35"/>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355" name="Rectangle 337"/>
            <p:cNvSpPr>
              <a:spLocks noChangeArrowheads="1"/>
            </p:cNvSpPr>
            <p:nvPr/>
          </p:nvSpPr>
          <p:spPr bwMode="auto">
            <a:xfrm>
              <a:off x="1590" y="1490"/>
              <a:ext cx="38" cy="34"/>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356" name="Rectangle 338"/>
            <p:cNvSpPr>
              <a:spLocks noChangeArrowheads="1"/>
            </p:cNvSpPr>
            <p:nvPr/>
          </p:nvSpPr>
          <p:spPr bwMode="auto">
            <a:xfrm>
              <a:off x="1602" y="1547"/>
              <a:ext cx="39" cy="34"/>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357" name="Rectangle 339"/>
            <p:cNvSpPr>
              <a:spLocks noChangeArrowheads="1"/>
            </p:cNvSpPr>
            <p:nvPr/>
          </p:nvSpPr>
          <p:spPr bwMode="auto">
            <a:xfrm>
              <a:off x="1564" y="1612"/>
              <a:ext cx="38"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358" name="Rectangle 340"/>
            <p:cNvSpPr>
              <a:spLocks noChangeArrowheads="1"/>
            </p:cNvSpPr>
            <p:nvPr/>
          </p:nvSpPr>
          <p:spPr bwMode="auto">
            <a:xfrm>
              <a:off x="1611" y="1664"/>
              <a:ext cx="39"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359" name="Rectangle 341"/>
            <p:cNvSpPr>
              <a:spLocks noChangeArrowheads="1"/>
            </p:cNvSpPr>
            <p:nvPr/>
          </p:nvSpPr>
          <p:spPr bwMode="auto">
            <a:xfrm>
              <a:off x="1633" y="1719"/>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360" name="Rectangle 342"/>
            <p:cNvSpPr>
              <a:spLocks noChangeArrowheads="1"/>
            </p:cNvSpPr>
            <p:nvPr/>
          </p:nvSpPr>
          <p:spPr bwMode="auto">
            <a:xfrm>
              <a:off x="1619" y="1608"/>
              <a:ext cx="39" cy="34"/>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361" name="Rectangle 343"/>
            <p:cNvSpPr>
              <a:spLocks noChangeArrowheads="1"/>
            </p:cNvSpPr>
            <p:nvPr/>
          </p:nvSpPr>
          <p:spPr bwMode="auto">
            <a:xfrm>
              <a:off x="1560" y="1667"/>
              <a:ext cx="39" cy="34"/>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362" name="Rectangle 344"/>
            <p:cNvSpPr>
              <a:spLocks noChangeArrowheads="1"/>
            </p:cNvSpPr>
            <p:nvPr/>
          </p:nvSpPr>
          <p:spPr bwMode="auto">
            <a:xfrm>
              <a:off x="1573" y="1724"/>
              <a:ext cx="38" cy="34"/>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363" name="Rectangle 345"/>
            <p:cNvSpPr>
              <a:spLocks noChangeArrowheads="1"/>
            </p:cNvSpPr>
            <p:nvPr/>
          </p:nvSpPr>
          <p:spPr bwMode="auto">
            <a:xfrm>
              <a:off x="1508" y="1589"/>
              <a:ext cx="38" cy="35"/>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364" name="Rectangle 346"/>
            <p:cNvSpPr>
              <a:spLocks noChangeArrowheads="1"/>
            </p:cNvSpPr>
            <p:nvPr/>
          </p:nvSpPr>
          <p:spPr bwMode="auto">
            <a:xfrm>
              <a:off x="482" y="1760"/>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365" name="Rectangle 347"/>
            <p:cNvSpPr>
              <a:spLocks noChangeArrowheads="1"/>
            </p:cNvSpPr>
            <p:nvPr/>
          </p:nvSpPr>
          <p:spPr bwMode="auto">
            <a:xfrm>
              <a:off x="529" y="1807"/>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366" name="Rectangle 348"/>
            <p:cNvSpPr>
              <a:spLocks noChangeArrowheads="1"/>
            </p:cNvSpPr>
            <p:nvPr/>
          </p:nvSpPr>
          <p:spPr bwMode="auto">
            <a:xfrm>
              <a:off x="550" y="1857"/>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367" name="Rectangle 349"/>
            <p:cNvSpPr>
              <a:spLocks noChangeArrowheads="1"/>
            </p:cNvSpPr>
            <p:nvPr/>
          </p:nvSpPr>
          <p:spPr bwMode="auto">
            <a:xfrm>
              <a:off x="536" y="1756"/>
              <a:ext cx="37"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368" name="Rectangle 350"/>
            <p:cNvSpPr>
              <a:spLocks noChangeArrowheads="1"/>
            </p:cNvSpPr>
            <p:nvPr/>
          </p:nvSpPr>
          <p:spPr bwMode="auto">
            <a:xfrm>
              <a:off x="479" y="1809"/>
              <a:ext cx="37"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369" name="Rectangle 351"/>
            <p:cNvSpPr>
              <a:spLocks noChangeArrowheads="1"/>
            </p:cNvSpPr>
            <p:nvPr/>
          </p:nvSpPr>
          <p:spPr bwMode="auto">
            <a:xfrm>
              <a:off x="491" y="1860"/>
              <a:ext cx="38"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370" name="Rectangle 352"/>
            <p:cNvSpPr>
              <a:spLocks noChangeArrowheads="1"/>
            </p:cNvSpPr>
            <p:nvPr/>
          </p:nvSpPr>
          <p:spPr bwMode="auto">
            <a:xfrm>
              <a:off x="593" y="1726"/>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371" name="Rectangle 353"/>
            <p:cNvSpPr>
              <a:spLocks noChangeArrowheads="1"/>
            </p:cNvSpPr>
            <p:nvPr/>
          </p:nvSpPr>
          <p:spPr bwMode="auto">
            <a:xfrm>
              <a:off x="639" y="1772"/>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372" name="Rectangle 354"/>
            <p:cNvSpPr>
              <a:spLocks noChangeArrowheads="1"/>
            </p:cNvSpPr>
            <p:nvPr/>
          </p:nvSpPr>
          <p:spPr bwMode="auto">
            <a:xfrm>
              <a:off x="661" y="1822"/>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373" name="Rectangle 355"/>
            <p:cNvSpPr>
              <a:spLocks noChangeArrowheads="1"/>
            </p:cNvSpPr>
            <p:nvPr/>
          </p:nvSpPr>
          <p:spPr bwMode="auto">
            <a:xfrm>
              <a:off x="646" y="1722"/>
              <a:ext cx="38"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374" name="Rectangle 356"/>
            <p:cNvSpPr>
              <a:spLocks noChangeArrowheads="1"/>
            </p:cNvSpPr>
            <p:nvPr/>
          </p:nvSpPr>
          <p:spPr bwMode="auto">
            <a:xfrm>
              <a:off x="589" y="1775"/>
              <a:ext cx="38"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375" name="Rectangle 357"/>
            <p:cNvSpPr>
              <a:spLocks noChangeArrowheads="1"/>
            </p:cNvSpPr>
            <p:nvPr/>
          </p:nvSpPr>
          <p:spPr bwMode="auto">
            <a:xfrm>
              <a:off x="602" y="1826"/>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376" name="Rectangle 358"/>
            <p:cNvSpPr>
              <a:spLocks noChangeArrowheads="1"/>
            </p:cNvSpPr>
            <p:nvPr/>
          </p:nvSpPr>
          <p:spPr bwMode="auto">
            <a:xfrm>
              <a:off x="711" y="1733"/>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377" name="Rectangle 359"/>
            <p:cNvSpPr>
              <a:spLocks noChangeArrowheads="1"/>
            </p:cNvSpPr>
            <p:nvPr/>
          </p:nvSpPr>
          <p:spPr bwMode="auto">
            <a:xfrm>
              <a:off x="708" y="1782"/>
              <a:ext cx="37"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378" name="Rectangle 360"/>
            <p:cNvSpPr>
              <a:spLocks noChangeArrowheads="1"/>
            </p:cNvSpPr>
            <p:nvPr/>
          </p:nvSpPr>
          <p:spPr bwMode="auto">
            <a:xfrm>
              <a:off x="720" y="1833"/>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379" name="Rectangle 361"/>
            <p:cNvSpPr>
              <a:spLocks noChangeArrowheads="1"/>
            </p:cNvSpPr>
            <p:nvPr/>
          </p:nvSpPr>
          <p:spPr bwMode="auto">
            <a:xfrm>
              <a:off x="628" y="1871"/>
              <a:ext cx="38"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380" name="Rectangle 362"/>
            <p:cNvSpPr>
              <a:spLocks noChangeArrowheads="1"/>
            </p:cNvSpPr>
            <p:nvPr/>
          </p:nvSpPr>
          <p:spPr bwMode="auto">
            <a:xfrm>
              <a:off x="756" y="1777"/>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381" name="Rectangle 363"/>
            <p:cNvSpPr>
              <a:spLocks noChangeArrowheads="1"/>
            </p:cNvSpPr>
            <p:nvPr/>
          </p:nvSpPr>
          <p:spPr bwMode="auto">
            <a:xfrm>
              <a:off x="803" y="1824"/>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382" name="Rectangle 364"/>
            <p:cNvSpPr>
              <a:spLocks noChangeArrowheads="1"/>
            </p:cNvSpPr>
            <p:nvPr/>
          </p:nvSpPr>
          <p:spPr bwMode="auto">
            <a:xfrm>
              <a:off x="824" y="1874"/>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383" name="Rectangle 365"/>
            <p:cNvSpPr>
              <a:spLocks noChangeArrowheads="1"/>
            </p:cNvSpPr>
            <p:nvPr/>
          </p:nvSpPr>
          <p:spPr bwMode="auto">
            <a:xfrm>
              <a:off x="810" y="1773"/>
              <a:ext cx="37"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384" name="Rectangle 366"/>
            <p:cNvSpPr>
              <a:spLocks noChangeArrowheads="1"/>
            </p:cNvSpPr>
            <p:nvPr/>
          </p:nvSpPr>
          <p:spPr bwMode="auto">
            <a:xfrm>
              <a:off x="753" y="1826"/>
              <a:ext cx="37"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385" name="Rectangle 367"/>
            <p:cNvSpPr>
              <a:spLocks noChangeArrowheads="1"/>
            </p:cNvSpPr>
            <p:nvPr/>
          </p:nvSpPr>
          <p:spPr bwMode="auto">
            <a:xfrm>
              <a:off x="765" y="1877"/>
              <a:ext cx="38"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386" name="Rectangle 368"/>
            <p:cNvSpPr>
              <a:spLocks noChangeArrowheads="1"/>
            </p:cNvSpPr>
            <p:nvPr/>
          </p:nvSpPr>
          <p:spPr bwMode="auto">
            <a:xfrm>
              <a:off x="867" y="1743"/>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387" name="Rectangle 369"/>
            <p:cNvSpPr>
              <a:spLocks noChangeArrowheads="1"/>
            </p:cNvSpPr>
            <p:nvPr/>
          </p:nvSpPr>
          <p:spPr bwMode="auto">
            <a:xfrm>
              <a:off x="913" y="1789"/>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388" name="Rectangle 370"/>
            <p:cNvSpPr>
              <a:spLocks noChangeArrowheads="1"/>
            </p:cNvSpPr>
            <p:nvPr/>
          </p:nvSpPr>
          <p:spPr bwMode="auto">
            <a:xfrm>
              <a:off x="935" y="1839"/>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389" name="Rectangle 371"/>
            <p:cNvSpPr>
              <a:spLocks noChangeArrowheads="1"/>
            </p:cNvSpPr>
            <p:nvPr/>
          </p:nvSpPr>
          <p:spPr bwMode="auto">
            <a:xfrm>
              <a:off x="920" y="1739"/>
              <a:ext cx="38"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390" name="Rectangle 372"/>
            <p:cNvSpPr>
              <a:spLocks noChangeArrowheads="1"/>
            </p:cNvSpPr>
            <p:nvPr/>
          </p:nvSpPr>
          <p:spPr bwMode="auto">
            <a:xfrm>
              <a:off x="863" y="1792"/>
              <a:ext cx="38"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391" name="Rectangle 373"/>
            <p:cNvSpPr>
              <a:spLocks noChangeArrowheads="1"/>
            </p:cNvSpPr>
            <p:nvPr/>
          </p:nvSpPr>
          <p:spPr bwMode="auto">
            <a:xfrm>
              <a:off x="876" y="1843"/>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392" name="Rectangle 374"/>
            <p:cNvSpPr>
              <a:spLocks noChangeArrowheads="1"/>
            </p:cNvSpPr>
            <p:nvPr/>
          </p:nvSpPr>
          <p:spPr bwMode="auto">
            <a:xfrm>
              <a:off x="985" y="1750"/>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393" name="Rectangle 375"/>
            <p:cNvSpPr>
              <a:spLocks noChangeArrowheads="1"/>
            </p:cNvSpPr>
            <p:nvPr/>
          </p:nvSpPr>
          <p:spPr bwMode="auto">
            <a:xfrm>
              <a:off x="982" y="1799"/>
              <a:ext cx="37"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394" name="Rectangle 376"/>
            <p:cNvSpPr>
              <a:spLocks noChangeArrowheads="1"/>
            </p:cNvSpPr>
            <p:nvPr/>
          </p:nvSpPr>
          <p:spPr bwMode="auto">
            <a:xfrm>
              <a:off x="994" y="1850"/>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395" name="Rectangle 377"/>
            <p:cNvSpPr>
              <a:spLocks noChangeArrowheads="1"/>
            </p:cNvSpPr>
            <p:nvPr/>
          </p:nvSpPr>
          <p:spPr bwMode="auto">
            <a:xfrm>
              <a:off x="1076" y="1765"/>
              <a:ext cx="39"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396" name="Rectangle 378"/>
            <p:cNvSpPr>
              <a:spLocks noChangeArrowheads="1"/>
            </p:cNvSpPr>
            <p:nvPr/>
          </p:nvSpPr>
          <p:spPr bwMode="auto">
            <a:xfrm>
              <a:off x="1124" y="1816"/>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397" name="Rectangle 379"/>
            <p:cNvSpPr>
              <a:spLocks noChangeArrowheads="1"/>
            </p:cNvSpPr>
            <p:nvPr/>
          </p:nvSpPr>
          <p:spPr bwMode="auto">
            <a:xfrm>
              <a:off x="1146" y="1872"/>
              <a:ext cx="39"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398" name="Rectangle 380"/>
            <p:cNvSpPr>
              <a:spLocks noChangeArrowheads="1"/>
            </p:cNvSpPr>
            <p:nvPr/>
          </p:nvSpPr>
          <p:spPr bwMode="auto">
            <a:xfrm>
              <a:off x="1132" y="1760"/>
              <a:ext cx="38" cy="35"/>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399" name="Rectangle 381"/>
            <p:cNvSpPr>
              <a:spLocks noChangeArrowheads="1"/>
            </p:cNvSpPr>
            <p:nvPr/>
          </p:nvSpPr>
          <p:spPr bwMode="auto">
            <a:xfrm>
              <a:off x="1073" y="1819"/>
              <a:ext cx="39" cy="35"/>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400" name="Rectangle 382"/>
            <p:cNvSpPr>
              <a:spLocks noChangeArrowheads="1"/>
            </p:cNvSpPr>
            <p:nvPr/>
          </p:nvSpPr>
          <p:spPr bwMode="auto">
            <a:xfrm>
              <a:off x="1190" y="1726"/>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401" name="Rectangle 383"/>
            <p:cNvSpPr>
              <a:spLocks noChangeArrowheads="1"/>
            </p:cNvSpPr>
            <p:nvPr/>
          </p:nvSpPr>
          <p:spPr bwMode="auto">
            <a:xfrm>
              <a:off x="1238" y="1778"/>
              <a:ext cx="38"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402" name="Rectangle 384"/>
            <p:cNvSpPr>
              <a:spLocks noChangeArrowheads="1"/>
            </p:cNvSpPr>
            <p:nvPr/>
          </p:nvSpPr>
          <p:spPr bwMode="auto">
            <a:xfrm>
              <a:off x="1260" y="1834"/>
              <a:ext cx="38"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403" name="Rectangle 385"/>
            <p:cNvSpPr>
              <a:spLocks noChangeArrowheads="1"/>
            </p:cNvSpPr>
            <p:nvPr/>
          </p:nvSpPr>
          <p:spPr bwMode="auto">
            <a:xfrm>
              <a:off x="1245" y="1722"/>
              <a:ext cx="39" cy="34"/>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404" name="Rectangle 386"/>
            <p:cNvSpPr>
              <a:spLocks noChangeArrowheads="1"/>
            </p:cNvSpPr>
            <p:nvPr/>
          </p:nvSpPr>
          <p:spPr bwMode="auto">
            <a:xfrm>
              <a:off x="1187" y="1781"/>
              <a:ext cx="38" cy="34"/>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405" name="Rectangle 387"/>
            <p:cNvSpPr>
              <a:spLocks noChangeArrowheads="1"/>
            </p:cNvSpPr>
            <p:nvPr/>
          </p:nvSpPr>
          <p:spPr bwMode="auto">
            <a:xfrm>
              <a:off x="1199" y="1838"/>
              <a:ext cx="39" cy="34"/>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406" name="Rectangle 388"/>
            <p:cNvSpPr>
              <a:spLocks noChangeArrowheads="1"/>
            </p:cNvSpPr>
            <p:nvPr/>
          </p:nvSpPr>
          <p:spPr bwMode="auto">
            <a:xfrm>
              <a:off x="1312" y="1734"/>
              <a:ext cx="38"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407" name="Rectangle 389"/>
            <p:cNvSpPr>
              <a:spLocks noChangeArrowheads="1"/>
            </p:cNvSpPr>
            <p:nvPr/>
          </p:nvSpPr>
          <p:spPr bwMode="auto">
            <a:xfrm>
              <a:off x="1309" y="1789"/>
              <a:ext cx="38" cy="34"/>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408" name="Rectangle 390"/>
            <p:cNvSpPr>
              <a:spLocks noChangeArrowheads="1"/>
            </p:cNvSpPr>
            <p:nvPr/>
          </p:nvSpPr>
          <p:spPr bwMode="auto">
            <a:xfrm>
              <a:off x="1321" y="1846"/>
              <a:ext cx="39" cy="34"/>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409" name="Rectangle 391"/>
            <p:cNvSpPr>
              <a:spLocks noChangeArrowheads="1"/>
            </p:cNvSpPr>
            <p:nvPr/>
          </p:nvSpPr>
          <p:spPr bwMode="auto">
            <a:xfrm>
              <a:off x="1357" y="1784"/>
              <a:ext cx="39"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410" name="Rectangle 392"/>
            <p:cNvSpPr>
              <a:spLocks noChangeArrowheads="1"/>
            </p:cNvSpPr>
            <p:nvPr/>
          </p:nvSpPr>
          <p:spPr bwMode="auto">
            <a:xfrm>
              <a:off x="1405" y="1835"/>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411" name="Rectangle 393"/>
            <p:cNvSpPr>
              <a:spLocks noChangeArrowheads="1"/>
            </p:cNvSpPr>
            <p:nvPr/>
          </p:nvSpPr>
          <p:spPr bwMode="auto">
            <a:xfrm>
              <a:off x="1413" y="1779"/>
              <a:ext cx="38" cy="35"/>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412" name="Rectangle 394"/>
            <p:cNvSpPr>
              <a:spLocks noChangeArrowheads="1"/>
            </p:cNvSpPr>
            <p:nvPr/>
          </p:nvSpPr>
          <p:spPr bwMode="auto">
            <a:xfrm>
              <a:off x="1354" y="1838"/>
              <a:ext cx="39" cy="35"/>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413" name="Rectangle 395"/>
            <p:cNvSpPr>
              <a:spLocks noChangeArrowheads="1"/>
            </p:cNvSpPr>
            <p:nvPr/>
          </p:nvSpPr>
          <p:spPr bwMode="auto">
            <a:xfrm>
              <a:off x="1471" y="1745"/>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414" name="Rectangle 396"/>
            <p:cNvSpPr>
              <a:spLocks noChangeArrowheads="1"/>
            </p:cNvSpPr>
            <p:nvPr/>
          </p:nvSpPr>
          <p:spPr bwMode="auto">
            <a:xfrm>
              <a:off x="1519" y="1797"/>
              <a:ext cx="38"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415" name="Rectangle 397"/>
            <p:cNvSpPr>
              <a:spLocks noChangeArrowheads="1"/>
            </p:cNvSpPr>
            <p:nvPr/>
          </p:nvSpPr>
          <p:spPr bwMode="auto">
            <a:xfrm>
              <a:off x="1541" y="1853"/>
              <a:ext cx="38"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416" name="Rectangle 398"/>
            <p:cNvSpPr>
              <a:spLocks noChangeArrowheads="1"/>
            </p:cNvSpPr>
            <p:nvPr/>
          </p:nvSpPr>
          <p:spPr bwMode="auto">
            <a:xfrm>
              <a:off x="1526" y="1741"/>
              <a:ext cx="39" cy="34"/>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417" name="Rectangle 399"/>
            <p:cNvSpPr>
              <a:spLocks noChangeArrowheads="1"/>
            </p:cNvSpPr>
            <p:nvPr/>
          </p:nvSpPr>
          <p:spPr bwMode="auto">
            <a:xfrm>
              <a:off x="1468" y="1800"/>
              <a:ext cx="38" cy="34"/>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418" name="Rectangle 400"/>
            <p:cNvSpPr>
              <a:spLocks noChangeArrowheads="1"/>
            </p:cNvSpPr>
            <p:nvPr/>
          </p:nvSpPr>
          <p:spPr bwMode="auto">
            <a:xfrm>
              <a:off x="1480" y="1857"/>
              <a:ext cx="39" cy="34"/>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419" name="Rectangle 401"/>
            <p:cNvSpPr>
              <a:spLocks noChangeArrowheads="1"/>
            </p:cNvSpPr>
            <p:nvPr/>
          </p:nvSpPr>
          <p:spPr bwMode="auto">
            <a:xfrm>
              <a:off x="1593" y="1753"/>
              <a:ext cx="38"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420" name="Rectangle 402"/>
            <p:cNvSpPr>
              <a:spLocks noChangeArrowheads="1"/>
            </p:cNvSpPr>
            <p:nvPr/>
          </p:nvSpPr>
          <p:spPr bwMode="auto">
            <a:xfrm>
              <a:off x="1590" y="1808"/>
              <a:ext cx="38" cy="34"/>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421" name="Rectangle 403"/>
            <p:cNvSpPr>
              <a:spLocks noChangeArrowheads="1"/>
            </p:cNvSpPr>
            <p:nvPr/>
          </p:nvSpPr>
          <p:spPr bwMode="auto">
            <a:xfrm>
              <a:off x="1602" y="1865"/>
              <a:ext cx="39" cy="34"/>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422" name="Rectangle 404"/>
            <p:cNvSpPr>
              <a:spLocks noChangeArrowheads="1"/>
            </p:cNvSpPr>
            <p:nvPr/>
          </p:nvSpPr>
          <p:spPr bwMode="auto">
            <a:xfrm>
              <a:off x="1058" y="1657"/>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423" name="Rectangle 405"/>
            <p:cNvSpPr>
              <a:spLocks noChangeArrowheads="1"/>
            </p:cNvSpPr>
            <p:nvPr/>
          </p:nvSpPr>
          <p:spPr bwMode="auto">
            <a:xfrm>
              <a:off x="1080" y="1713"/>
              <a:ext cx="39"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424" name="Rectangle 406"/>
            <p:cNvSpPr>
              <a:spLocks noChangeArrowheads="1"/>
            </p:cNvSpPr>
            <p:nvPr/>
          </p:nvSpPr>
          <p:spPr bwMode="auto">
            <a:xfrm>
              <a:off x="1066" y="1601"/>
              <a:ext cx="38" cy="35"/>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425" name="Rectangle 407"/>
            <p:cNvSpPr>
              <a:spLocks noChangeArrowheads="1"/>
            </p:cNvSpPr>
            <p:nvPr/>
          </p:nvSpPr>
          <p:spPr bwMode="auto">
            <a:xfrm>
              <a:off x="1019" y="1717"/>
              <a:ext cx="39" cy="35"/>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426" name="Rectangle 408"/>
            <p:cNvSpPr>
              <a:spLocks noChangeArrowheads="1"/>
            </p:cNvSpPr>
            <p:nvPr/>
          </p:nvSpPr>
          <p:spPr bwMode="auto">
            <a:xfrm>
              <a:off x="1124" y="1567"/>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427" name="Rectangle 409"/>
            <p:cNvSpPr>
              <a:spLocks noChangeArrowheads="1"/>
            </p:cNvSpPr>
            <p:nvPr/>
          </p:nvSpPr>
          <p:spPr bwMode="auto">
            <a:xfrm>
              <a:off x="1121" y="1622"/>
              <a:ext cx="38" cy="34"/>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428" name="Rectangle 410"/>
            <p:cNvSpPr>
              <a:spLocks noChangeArrowheads="1"/>
            </p:cNvSpPr>
            <p:nvPr/>
          </p:nvSpPr>
          <p:spPr bwMode="auto">
            <a:xfrm>
              <a:off x="1026" y="1842"/>
              <a:ext cx="38"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429" name="Rectangle 411"/>
            <p:cNvSpPr>
              <a:spLocks noChangeArrowheads="1"/>
            </p:cNvSpPr>
            <p:nvPr/>
          </p:nvSpPr>
          <p:spPr bwMode="auto">
            <a:xfrm>
              <a:off x="1033" y="1786"/>
              <a:ext cx="39" cy="35"/>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grpSp>
      <p:grpSp>
        <p:nvGrpSpPr>
          <p:cNvPr id="430" name="Group 429"/>
          <p:cNvGrpSpPr/>
          <p:nvPr/>
        </p:nvGrpSpPr>
        <p:grpSpPr>
          <a:xfrm>
            <a:off x="618223" y="3960733"/>
            <a:ext cx="886152" cy="252475"/>
            <a:chOff x="1663412" y="4686517"/>
            <a:chExt cx="2640363" cy="230832"/>
          </a:xfrm>
        </p:grpSpPr>
        <p:sp>
          <p:nvSpPr>
            <p:cNvPr id="431" name="Pentagon 430"/>
            <p:cNvSpPr/>
            <p:nvPr/>
          </p:nvSpPr>
          <p:spPr bwMode="auto">
            <a:xfrm>
              <a:off x="1663412" y="4724400"/>
              <a:ext cx="2565688" cy="152400"/>
            </a:xfrm>
            <a:prstGeom prst="homePlate">
              <a:avLst/>
            </a:prstGeom>
            <a:solidFill>
              <a:schemeClr val="accent4">
                <a:lumMod val="20000"/>
                <a:lumOff val="80000"/>
              </a:schemeClr>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dirty="0" smtClean="0">
                <a:ln>
                  <a:noFill/>
                </a:ln>
                <a:solidFill>
                  <a:schemeClr val="tx1"/>
                </a:solidFill>
                <a:effectLst/>
                <a:latin typeface="Arial" charset="0"/>
              </a:endParaRPr>
            </a:p>
          </p:txBody>
        </p:sp>
        <p:sp>
          <p:nvSpPr>
            <p:cNvPr id="432" name="TextBox 431"/>
            <p:cNvSpPr txBox="1"/>
            <p:nvPr/>
          </p:nvSpPr>
          <p:spPr>
            <a:xfrm>
              <a:off x="1854833" y="4686517"/>
              <a:ext cx="2448942" cy="230832"/>
            </a:xfrm>
            <a:prstGeom prst="rect">
              <a:avLst/>
            </a:prstGeom>
            <a:noFill/>
          </p:spPr>
          <p:txBody>
            <a:bodyPr wrap="square" rtlCol="0">
              <a:spAutoFit/>
            </a:bodyPr>
            <a:lstStyle/>
            <a:p>
              <a:pPr algn="l"/>
              <a:r>
                <a:rPr lang="en-US" sz="1000" i="0" dirty="0" smtClean="0">
                  <a:solidFill>
                    <a:schemeClr val="accent4">
                      <a:lumMod val="50000"/>
                    </a:schemeClr>
                  </a:solidFill>
                </a:rPr>
                <a:t>Quotes</a:t>
              </a:r>
            </a:p>
          </p:txBody>
        </p:sp>
      </p:grpSp>
      <p:grpSp>
        <p:nvGrpSpPr>
          <p:cNvPr id="835" name="Group 14"/>
          <p:cNvGrpSpPr>
            <a:grpSpLocks/>
          </p:cNvGrpSpPr>
          <p:nvPr/>
        </p:nvGrpSpPr>
        <p:grpSpPr bwMode="auto">
          <a:xfrm>
            <a:off x="905808" y="4511305"/>
            <a:ext cx="1073413" cy="343107"/>
            <a:chOff x="479" y="1404"/>
            <a:chExt cx="1193" cy="504"/>
          </a:xfrm>
        </p:grpSpPr>
        <p:sp>
          <p:nvSpPr>
            <p:cNvPr id="836" name="Rectangle 15"/>
            <p:cNvSpPr>
              <a:spLocks noChangeArrowheads="1"/>
            </p:cNvSpPr>
            <p:nvPr/>
          </p:nvSpPr>
          <p:spPr bwMode="auto">
            <a:xfrm>
              <a:off x="567" y="1600"/>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837" name="Rectangle 16"/>
            <p:cNvSpPr>
              <a:spLocks noChangeArrowheads="1"/>
            </p:cNvSpPr>
            <p:nvPr/>
          </p:nvSpPr>
          <p:spPr bwMode="auto">
            <a:xfrm>
              <a:off x="613" y="1647"/>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838" name="Rectangle 17"/>
            <p:cNvSpPr>
              <a:spLocks noChangeArrowheads="1"/>
            </p:cNvSpPr>
            <p:nvPr/>
          </p:nvSpPr>
          <p:spPr bwMode="auto">
            <a:xfrm>
              <a:off x="635" y="1697"/>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839" name="Rectangle 18"/>
            <p:cNvSpPr>
              <a:spLocks noChangeArrowheads="1"/>
            </p:cNvSpPr>
            <p:nvPr/>
          </p:nvSpPr>
          <p:spPr bwMode="auto">
            <a:xfrm>
              <a:off x="621" y="1596"/>
              <a:ext cx="37"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840" name="Rectangle 19"/>
            <p:cNvSpPr>
              <a:spLocks noChangeArrowheads="1"/>
            </p:cNvSpPr>
            <p:nvPr/>
          </p:nvSpPr>
          <p:spPr bwMode="auto">
            <a:xfrm>
              <a:off x="564" y="1649"/>
              <a:ext cx="37"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841" name="Rectangle 20"/>
            <p:cNvSpPr>
              <a:spLocks noChangeArrowheads="1"/>
            </p:cNvSpPr>
            <p:nvPr/>
          </p:nvSpPr>
          <p:spPr bwMode="auto">
            <a:xfrm>
              <a:off x="576" y="1700"/>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842" name="Rectangle 21"/>
            <p:cNvSpPr>
              <a:spLocks noChangeArrowheads="1"/>
            </p:cNvSpPr>
            <p:nvPr/>
          </p:nvSpPr>
          <p:spPr bwMode="auto">
            <a:xfrm>
              <a:off x="482" y="1442"/>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843" name="Rectangle 22"/>
            <p:cNvSpPr>
              <a:spLocks noChangeArrowheads="1"/>
            </p:cNvSpPr>
            <p:nvPr/>
          </p:nvSpPr>
          <p:spPr bwMode="auto">
            <a:xfrm>
              <a:off x="529" y="1489"/>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844" name="Rectangle 23"/>
            <p:cNvSpPr>
              <a:spLocks noChangeArrowheads="1"/>
            </p:cNvSpPr>
            <p:nvPr/>
          </p:nvSpPr>
          <p:spPr bwMode="auto">
            <a:xfrm>
              <a:off x="550" y="1539"/>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845" name="Rectangle 24"/>
            <p:cNvSpPr>
              <a:spLocks noChangeArrowheads="1"/>
            </p:cNvSpPr>
            <p:nvPr/>
          </p:nvSpPr>
          <p:spPr bwMode="auto">
            <a:xfrm>
              <a:off x="536" y="1438"/>
              <a:ext cx="37"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846" name="Rectangle 25"/>
            <p:cNvSpPr>
              <a:spLocks noChangeArrowheads="1"/>
            </p:cNvSpPr>
            <p:nvPr/>
          </p:nvSpPr>
          <p:spPr bwMode="auto">
            <a:xfrm>
              <a:off x="479" y="1491"/>
              <a:ext cx="37"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847" name="Rectangle 26"/>
            <p:cNvSpPr>
              <a:spLocks noChangeArrowheads="1"/>
            </p:cNvSpPr>
            <p:nvPr/>
          </p:nvSpPr>
          <p:spPr bwMode="auto">
            <a:xfrm>
              <a:off x="491" y="1542"/>
              <a:ext cx="38"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848" name="Rectangle 27"/>
            <p:cNvSpPr>
              <a:spLocks noChangeArrowheads="1"/>
            </p:cNvSpPr>
            <p:nvPr/>
          </p:nvSpPr>
          <p:spPr bwMode="auto">
            <a:xfrm>
              <a:off x="593" y="1408"/>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849" name="Rectangle 28"/>
            <p:cNvSpPr>
              <a:spLocks noChangeArrowheads="1"/>
            </p:cNvSpPr>
            <p:nvPr/>
          </p:nvSpPr>
          <p:spPr bwMode="auto">
            <a:xfrm>
              <a:off x="639" y="1454"/>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850" name="Rectangle 29"/>
            <p:cNvSpPr>
              <a:spLocks noChangeArrowheads="1"/>
            </p:cNvSpPr>
            <p:nvPr/>
          </p:nvSpPr>
          <p:spPr bwMode="auto">
            <a:xfrm>
              <a:off x="661" y="1504"/>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851" name="Rectangle 30"/>
            <p:cNvSpPr>
              <a:spLocks noChangeArrowheads="1"/>
            </p:cNvSpPr>
            <p:nvPr/>
          </p:nvSpPr>
          <p:spPr bwMode="auto">
            <a:xfrm>
              <a:off x="646" y="1404"/>
              <a:ext cx="38"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852" name="Rectangle 31"/>
            <p:cNvSpPr>
              <a:spLocks noChangeArrowheads="1"/>
            </p:cNvSpPr>
            <p:nvPr/>
          </p:nvSpPr>
          <p:spPr bwMode="auto">
            <a:xfrm>
              <a:off x="589" y="1457"/>
              <a:ext cx="38"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853" name="Rectangle 32"/>
            <p:cNvSpPr>
              <a:spLocks noChangeArrowheads="1"/>
            </p:cNvSpPr>
            <p:nvPr/>
          </p:nvSpPr>
          <p:spPr bwMode="auto">
            <a:xfrm>
              <a:off x="602" y="1508"/>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854" name="Rectangle 33"/>
            <p:cNvSpPr>
              <a:spLocks noChangeArrowheads="1"/>
            </p:cNvSpPr>
            <p:nvPr/>
          </p:nvSpPr>
          <p:spPr bwMode="auto">
            <a:xfrm>
              <a:off x="711" y="1415"/>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855" name="Rectangle 34"/>
            <p:cNvSpPr>
              <a:spLocks noChangeArrowheads="1"/>
            </p:cNvSpPr>
            <p:nvPr/>
          </p:nvSpPr>
          <p:spPr bwMode="auto">
            <a:xfrm>
              <a:off x="497" y="1655"/>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856" name="Rectangle 35"/>
            <p:cNvSpPr>
              <a:spLocks noChangeArrowheads="1"/>
            </p:cNvSpPr>
            <p:nvPr/>
          </p:nvSpPr>
          <p:spPr bwMode="auto">
            <a:xfrm>
              <a:off x="518" y="1705"/>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857" name="Rectangle 36"/>
            <p:cNvSpPr>
              <a:spLocks noChangeArrowheads="1"/>
            </p:cNvSpPr>
            <p:nvPr/>
          </p:nvSpPr>
          <p:spPr bwMode="auto">
            <a:xfrm>
              <a:off x="504" y="1604"/>
              <a:ext cx="38"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858" name="Rectangle 37"/>
            <p:cNvSpPr>
              <a:spLocks noChangeArrowheads="1"/>
            </p:cNvSpPr>
            <p:nvPr/>
          </p:nvSpPr>
          <p:spPr bwMode="auto">
            <a:xfrm>
              <a:off x="708" y="1464"/>
              <a:ext cx="37"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859" name="Rectangle 38"/>
            <p:cNvSpPr>
              <a:spLocks noChangeArrowheads="1"/>
            </p:cNvSpPr>
            <p:nvPr/>
          </p:nvSpPr>
          <p:spPr bwMode="auto">
            <a:xfrm>
              <a:off x="720" y="1515"/>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860" name="Rectangle 39"/>
            <p:cNvSpPr>
              <a:spLocks noChangeArrowheads="1"/>
            </p:cNvSpPr>
            <p:nvPr/>
          </p:nvSpPr>
          <p:spPr bwMode="auto">
            <a:xfrm>
              <a:off x="683" y="1574"/>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861" name="Rectangle 40"/>
            <p:cNvSpPr>
              <a:spLocks noChangeArrowheads="1"/>
            </p:cNvSpPr>
            <p:nvPr/>
          </p:nvSpPr>
          <p:spPr bwMode="auto">
            <a:xfrm>
              <a:off x="729" y="1620"/>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862" name="Rectangle 41"/>
            <p:cNvSpPr>
              <a:spLocks noChangeArrowheads="1"/>
            </p:cNvSpPr>
            <p:nvPr/>
          </p:nvSpPr>
          <p:spPr bwMode="auto">
            <a:xfrm>
              <a:off x="751" y="1670"/>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863" name="Rectangle 42"/>
            <p:cNvSpPr>
              <a:spLocks noChangeArrowheads="1"/>
            </p:cNvSpPr>
            <p:nvPr/>
          </p:nvSpPr>
          <p:spPr bwMode="auto">
            <a:xfrm>
              <a:off x="736" y="1570"/>
              <a:ext cx="38"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864" name="Rectangle 43"/>
            <p:cNvSpPr>
              <a:spLocks noChangeArrowheads="1"/>
            </p:cNvSpPr>
            <p:nvPr/>
          </p:nvSpPr>
          <p:spPr bwMode="auto">
            <a:xfrm>
              <a:off x="679" y="1623"/>
              <a:ext cx="38"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865" name="Rectangle 44"/>
            <p:cNvSpPr>
              <a:spLocks noChangeArrowheads="1"/>
            </p:cNvSpPr>
            <p:nvPr/>
          </p:nvSpPr>
          <p:spPr bwMode="auto">
            <a:xfrm>
              <a:off x="692" y="1674"/>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866" name="Rectangle 45"/>
            <p:cNvSpPr>
              <a:spLocks noChangeArrowheads="1"/>
            </p:cNvSpPr>
            <p:nvPr/>
          </p:nvSpPr>
          <p:spPr bwMode="auto">
            <a:xfrm>
              <a:off x="628" y="1553"/>
              <a:ext cx="38"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867" name="Rectangle 46"/>
            <p:cNvSpPr>
              <a:spLocks noChangeArrowheads="1"/>
            </p:cNvSpPr>
            <p:nvPr/>
          </p:nvSpPr>
          <p:spPr bwMode="auto">
            <a:xfrm>
              <a:off x="539" y="1754"/>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868" name="Rectangle 47"/>
            <p:cNvSpPr>
              <a:spLocks noChangeArrowheads="1"/>
            </p:cNvSpPr>
            <p:nvPr/>
          </p:nvSpPr>
          <p:spPr bwMode="auto">
            <a:xfrm>
              <a:off x="480" y="1758"/>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869" name="Rectangle 48"/>
            <p:cNvSpPr>
              <a:spLocks noChangeArrowheads="1"/>
            </p:cNvSpPr>
            <p:nvPr/>
          </p:nvSpPr>
          <p:spPr bwMode="auto">
            <a:xfrm>
              <a:off x="709" y="1731"/>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870" name="Rectangle 49"/>
            <p:cNvSpPr>
              <a:spLocks noChangeArrowheads="1"/>
            </p:cNvSpPr>
            <p:nvPr/>
          </p:nvSpPr>
          <p:spPr bwMode="auto">
            <a:xfrm>
              <a:off x="617" y="1769"/>
              <a:ext cx="38"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871" name="Rectangle 50"/>
            <p:cNvSpPr>
              <a:spLocks noChangeArrowheads="1"/>
            </p:cNvSpPr>
            <p:nvPr/>
          </p:nvSpPr>
          <p:spPr bwMode="auto">
            <a:xfrm>
              <a:off x="841" y="1617"/>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872" name="Rectangle 51"/>
            <p:cNvSpPr>
              <a:spLocks noChangeArrowheads="1"/>
            </p:cNvSpPr>
            <p:nvPr/>
          </p:nvSpPr>
          <p:spPr bwMode="auto">
            <a:xfrm>
              <a:off x="887" y="1664"/>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873" name="Rectangle 52"/>
            <p:cNvSpPr>
              <a:spLocks noChangeArrowheads="1"/>
            </p:cNvSpPr>
            <p:nvPr/>
          </p:nvSpPr>
          <p:spPr bwMode="auto">
            <a:xfrm>
              <a:off x="909" y="1714"/>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874" name="Rectangle 53"/>
            <p:cNvSpPr>
              <a:spLocks noChangeArrowheads="1"/>
            </p:cNvSpPr>
            <p:nvPr/>
          </p:nvSpPr>
          <p:spPr bwMode="auto">
            <a:xfrm>
              <a:off x="895" y="1613"/>
              <a:ext cx="37"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875" name="Rectangle 54"/>
            <p:cNvSpPr>
              <a:spLocks noChangeArrowheads="1"/>
            </p:cNvSpPr>
            <p:nvPr/>
          </p:nvSpPr>
          <p:spPr bwMode="auto">
            <a:xfrm>
              <a:off x="838" y="1666"/>
              <a:ext cx="37"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876" name="Rectangle 55"/>
            <p:cNvSpPr>
              <a:spLocks noChangeArrowheads="1"/>
            </p:cNvSpPr>
            <p:nvPr/>
          </p:nvSpPr>
          <p:spPr bwMode="auto">
            <a:xfrm>
              <a:off x="850" y="1717"/>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877" name="Rectangle 56"/>
            <p:cNvSpPr>
              <a:spLocks noChangeArrowheads="1"/>
            </p:cNvSpPr>
            <p:nvPr/>
          </p:nvSpPr>
          <p:spPr bwMode="auto">
            <a:xfrm>
              <a:off x="756" y="1459"/>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878" name="Rectangle 57"/>
            <p:cNvSpPr>
              <a:spLocks noChangeArrowheads="1"/>
            </p:cNvSpPr>
            <p:nvPr/>
          </p:nvSpPr>
          <p:spPr bwMode="auto">
            <a:xfrm>
              <a:off x="803" y="1506"/>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879" name="Rectangle 58"/>
            <p:cNvSpPr>
              <a:spLocks noChangeArrowheads="1"/>
            </p:cNvSpPr>
            <p:nvPr/>
          </p:nvSpPr>
          <p:spPr bwMode="auto">
            <a:xfrm>
              <a:off x="824" y="1556"/>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880" name="Rectangle 59"/>
            <p:cNvSpPr>
              <a:spLocks noChangeArrowheads="1"/>
            </p:cNvSpPr>
            <p:nvPr/>
          </p:nvSpPr>
          <p:spPr bwMode="auto">
            <a:xfrm>
              <a:off x="810" y="1455"/>
              <a:ext cx="37"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881" name="Rectangle 60"/>
            <p:cNvSpPr>
              <a:spLocks noChangeArrowheads="1"/>
            </p:cNvSpPr>
            <p:nvPr/>
          </p:nvSpPr>
          <p:spPr bwMode="auto">
            <a:xfrm>
              <a:off x="753" y="1508"/>
              <a:ext cx="37"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882" name="Rectangle 61"/>
            <p:cNvSpPr>
              <a:spLocks noChangeArrowheads="1"/>
            </p:cNvSpPr>
            <p:nvPr/>
          </p:nvSpPr>
          <p:spPr bwMode="auto">
            <a:xfrm>
              <a:off x="765" y="1559"/>
              <a:ext cx="38"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883" name="Rectangle 62"/>
            <p:cNvSpPr>
              <a:spLocks noChangeArrowheads="1"/>
            </p:cNvSpPr>
            <p:nvPr/>
          </p:nvSpPr>
          <p:spPr bwMode="auto">
            <a:xfrm>
              <a:off x="867" y="1425"/>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884" name="Rectangle 63"/>
            <p:cNvSpPr>
              <a:spLocks noChangeArrowheads="1"/>
            </p:cNvSpPr>
            <p:nvPr/>
          </p:nvSpPr>
          <p:spPr bwMode="auto">
            <a:xfrm>
              <a:off x="913" y="1471"/>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885" name="Rectangle 64"/>
            <p:cNvSpPr>
              <a:spLocks noChangeArrowheads="1"/>
            </p:cNvSpPr>
            <p:nvPr/>
          </p:nvSpPr>
          <p:spPr bwMode="auto">
            <a:xfrm>
              <a:off x="935" y="1521"/>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886" name="Rectangle 65"/>
            <p:cNvSpPr>
              <a:spLocks noChangeArrowheads="1"/>
            </p:cNvSpPr>
            <p:nvPr/>
          </p:nvSpPr>
          <p:spPr bwMode="auto">
            <a:xfrm>
              <a:off x="920" y="1421"/>
              <a:ext cx="38"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887" name="Rectangle 66"/>
            <p:cNvSpPr>
              <a:spLocks noChangeArrowheads="1"/>
            </p:cNvSpPr>
            <p:nvPr/>
          </p:nvSpPr>
          <p:spPr bwMode="auto">
            <a:xfrm>
              <a:off x="863" y="1474"/>
              <a:ext cx="38"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888" name="Rectangle 67"/>
            <p:cNvSpPr>
              <a:spLocks noChangeArrowheads="1"/>
            </p:cNvSpPr>
            <p:nvPr/>
          </p:nvSpPr>
          <p:spPr bwMode="auto">
            <a:xfrm>
              <a:off x="876" y="1525"/>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889" name="Rectangle 68"/>
            <p:cNvSpPr>
              <a:spLocks noChangeArrowheads="1"/>
            </p:cNvSpPr>
            <p:nvPr/>
          </p:nvSpPr>
          <p:spPr bwMode="auto">
            <a:xfrm>
              <a:off x="985" y="1432"/>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890" name="Rectangle 69"/>
            <p:cNvSpPr>
              <a:spLocks noChangeArrowheads="1"/>
            </p:cNvSpPr>
            <p:nvPr/>
          </p:nvSpPr>
          <p:spPr bwMode="auto">
            <a:xfrm>
              <a:off x="771" y="1672"/>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891" name="Rectangle 70"/>
            <p:cNvSpPr>
              <a:spLocks noChangeArrowheads="1"/>
            </p:cNvSpPr>
            <p:nvPr/>
          </p:nvSpPr>
          <p:spPr bwMode="auto">
            <a:xfrm>
              <a:off x="792" y="1722"/>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892" name="Rectangle 71"/>
            <p:cNvSpPr>
              <a:spLocks noChangeArrowheads="1"/>
            </p:cNvSpPr>
            <p:nvPr/>
          </p:nvSpPr>
          <p:spPr bwMode="auto">
            <a:xfrm>
              <a:off x="778" y="1621"/>
              <a:ext cx="38"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893" name="Rectangle 72"/>
            <p:cNvSpPr>
              <a:spLocks noChangeArrowheads="1"/>
            </p:cNvSpPr>
            <p:nvPr/>
          </p:nvSpPr>
          <p:spPr bwMode="auto">
            <a:xfrm>
              <a:off x="982" y="1481"/>
              <a:ext cx="37"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894" name="Rectangle 73"/>
            <p:cNvSpPr>
              <a:spLocks noChangeArrowheads="1"/>
            </p:cNvSpPr>
            <p:nvPr/>
          </p:nvSpPr>
          <p:spPr bwMode="auto">
            <a:xfrm>
              <a:off x="994" y="1532"/>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895" name="Rectangle 74"/>
            <p:cNvSpPr>
              <a:spLocks noChangeArrowheads="1"/>
            </p:cNvSpPr>
            <p:nvPr/>
          </p:nvSpPr>
          <p:spPr bwMode="auto">
            <a:xfrm>
              <a:off x="957" y="1591"/>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896" name="Rectangle 75"/>
            <p:cNvSpPr>
              <a:spLocks noChangeArrowheads="1"/>
            </p:cNvSpPr>
            <p:nvPr/>
          </p:nvSpPr>
          <p:spPr bwMode="auto">
            <a:xfrm>
              <a:off x="1003" y="1637"/>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897" name="Rectangle 76"/>
            <p:cNvSpPr>
              <a:spLocks noChangeArrowheads="1"/>
            </p:cNvSpPr>
            <p:nvPr/>
          </p:nvSpPr>
          <p:spPr bwMode="auto">
            <a:xfrm>
              <a:off x="1025" y="1687"/>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898" name="Rectangle 77"/>
            <p:cNvSpPr>
              <a:spLocks noChangeArrowheads="1"/>
            </p:cNvSpPr>
            <p:nvPr/>
          </p:nvSpPr>
          <p:spPr bwMode="auto">
            <a:xfrm>
              <a:off x="1010" y="1587"/>
              <a:ext cx="38"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899" name="Rectangle 78"/>
            <p:cNvSpPr>
              <a:spLocks noChangeArrowheads="1"/>
            </p:cNvSpPr>
            <p:nvPr/>
          </p:nvSpPr>
          <p:spPr bwMode="auto">
            <a:xfrm>
              <a:off x="953" y="1640"/>
              <a:ext cx="38"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900" name="Rectangle 79"/>
            <p:cNvSpPr>
              <a:spLocks noChangeArrowheads="1"/>
            </p:cNvSpPr>
            <p:nvPr/>
          </p:nvSpPr>
          <p:spPr bwMode="auto">
            <a:xfrm>
              <a:off x="966" y="1691"/>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901" name="Rectangle 80"/>
            <p:cNvSpPr>
              <a:spLocks noChangeArrowheads="1"/>
            </p:cNvSpPr>
            <p:nvPr/>
          </p:nvSpPr>
          <p:spPr bwMode="auto">
            <a:xfrm>
              <a:off x="902" y="1570"/>
              <a:ext cx="38"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902" name="Rectangle 81"/>
            <p:cNvSpPr>
              <a:spLocks noChangeArrowheads="1"/>
            </p:cNvSpPr>
            <p:nvPr/>
          </p:nvSpPr>
          <p:spPr bwMode="auto">
            <a:xfrm>
              <a:off x="813" y="1771"/>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903" name="Rectangle 82"/>
            <p:cNvSpPr>
              <a:spLocks noChangeArrowheads="1"/>
            </p:cNvSpPr>
            <p:nvPr/>
          </p:nvSpPr>
          <p:spPr bwMode="auto">
            <a:xfrm>
              <a:off x="754" y="1775"/>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904" name="Rectangle 83"/>
            <p:cNvSpPr>
              <a:spLocks noChangeArrowheads="1"/>
            </p:cNvSpPr>
            <p:nvPr/>
          </p:nvSpPr>
          <p:spPr bwMode="auto">
            <a:xfrm>
              <a:off x="983" y="1748"/>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905" name="Rectangle 84"/>
            <p:cNvSpPr>
              <a:spLocks noChangeArrowheads="1"/>
            </p:cNvSpPr>
            <p:nvPr/>
          </p:nvSpPr>
          <p:spPr bwMode="auto">
            <a:xfrm>
              <a:off x="1163" y="1622"/>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906" name="Rectangle 85"/>
            <p:cNvSpPr>
              <a:spLocks noChangeArrowheads="1"/>
            </p:cNvSpPr>
            <p:nvPr/>
          </p:nvSpPr>
          <p:spPr bwMode="auto">
            <a:xfrm>
              <a:off x="1211" y="1674"/>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907" name="Rectangle 86"/>
            <p:cNvSpPr>
              <a:spLocks noChangeArrowheads="1"/>
            </p:cNvSpPr>
            <p:nvPr/>
          </p:nvSpPr>
          <p:spPr bwMode="auto">
            <a:xfrm>
              <a:off x="1233" y="1730"/>
              <a:ext cx="39"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908" name="Rectangle 87"/>
            <p:cNvSpPr>
              <a:spLocks noChangeArrowheads="1"/>
            </p:cNvSpPr>
            <p:nvPr/>
          </p:nvSpPr>
          <p:spPr bwMode="auto">
            <a:xfrm>
              <a:off x="1219" y="1618"/>
              <a:ext cx="38" cy="35"/>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909" name="Rectangle 88"/>
            <p:cNvSpPr>
              <a:spLocks noChangeArrowheads="1"/>
            </p:cNvSpPr>
            <p:nvPr/>
          </p:nvSpPr>
          <p:spPr bwMode="auto">
            <a:xfrm>
              <a:off x="1160" y="1677"/>
              <a:ext cx="39" cy="34"/>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910" name="Rectangle 89"/>
            <p:cNvSpPr>
              <a:spLocks noChangeArrowheads="1"/>
            </p:cNvSpPr>
            <p:nvPr/>
          </p:nvSpPr>
          <p:spPr bwMode="auto">
            <a:xfrm>
              <a:off x="1172" y="1734"/>
              <a:ext cx="39" cy="35"/>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911" name="Rectangle 90"/>
            <p:cNvSpPr>
              <a:spLocks noChangeArrowheads="1"/>
            </p:cNvSpPr>
            <p:nvPr/>
          </p:nvSpPr>
          <p:spPr bwMode="auto">
            <a:xfrm>
              <a:off x="1076" y="1447"/>
              <a:ext cx="39"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912" name="Rectangle 91"/>
            <p:cNvSpPr>
              <a:spLocks noChangeArrowheads="1"/>
            </p:cNvSpPr>
            <p:nvPr/>
          </p:nvSpPr>
          <p:spPr bwMode="auto">
            <a:xfrm>
              <a:off x="1124" y="1498"/>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913" name="Rectangle 92"/>
            <p:cNvSpPr>
              <a:spLocks noChangeArrowheads="1"/>
            </p:cNvSpPr>
            <p:nvPr/>
          </p:nvSpPr>
          <p:spPr bwMode="auto">
            <a:xfrm>
              <a:off x="1146" y="1554"/>
              <a:ext cx="39"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914" name="Rectangle 93"/>
            <p:cNvSpPr>
              <a:spLocks noChangeArrowheads="1"/>
            </p:cNvSpPr>
            <p:nvPr/>
          </p:nvSpPr>
          <p:spPr bwMode="auto">
            <a:xfrm>
              <a:off x="1132" y="1442"/>
              <a:ext cx="38" cy="35"/>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915" name="Rectangle 94"/>
            <p:cNvSpPr>
              <a:spLocks noChangeArrowheads="1"/>
            </p:cNvSpPr>
            <p:nvPr/>
          </p:nvSpPr>
          <p:spPr bwMode="auto">
            <a:xfrm>
              <a:off x="1073" y="1501"/>
              <a:ext cx="39" cy="35"/>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916" name="Rectangle 95"/>
            <p:cNvSpPr>
              <a:spLocks noChangeArrowheads="1"/>
            </p:cNvSpPr>
            <p:nvPr/>
          </p:nvSpPr>
          <p:spPr bwMode="auto">
            <a:xfrm>
              <a:off x="1085" y="1558"/>
              <a:ext cx="39" cy="35"/>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917" name="Rectangle 96"/>
            <p:cNvSpPr>
              <a:spLocks noChangeArrowheads="1"/>
            </p:cNvSpPr>
            <p:nvPr/>
          </p:nvSpPr>
          <p:spPr bwMode="auto">
            <a:xfrm>
              <a:off x="1190" y="1408"/>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918" name="Rectangle 97"/>
            <p:cNvSpPr>
              <a:spLocks noChangeArrowheads="1"/>
            </p:cNvSpPr>
            <p:nvPr/>
          </p:nvSpPr>
          <p:spPr bwMode="auto">
            <a:xfrm>
              <a:off x="1238" y="1460"/>
              <a:ext cx="38"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919" name="Rectangle 98"/>
            <p:cNvSpPr>
              <a:spLocks noChangeArrowheads="1"/>
            </p:cNvSpPr>
            <p:nvPr/>
          </p:nvSpPr>
          <p:spPr bwMode="auto">
            <a:xfrm>
              <a:off x="1260" y="1516"/>
              <a:ext cx="38"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920" name="Rectangle 99"/>
            <p:cNvSpPr>
              <a:spLocks noChangeArrowheads="1"/>
            </p:cNvSpPr>
            <p:nvPr/>
          </p:nvSpPr>
          <p:spPr bwMode="auto">
            <a:xfrm>
              <a:off x="1245" y="1404"/>
              <a:ext cx="39" cy="34"/>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921" name="Rectangle 100"/>
            <p:cNvSpPr>
              <a:spLocks noChangeArrowheads="1"/>
            </p:cNvSpPr>
            <p:nvPr/>
          </p:nvSpPr>
          <p:spPr bwMode="auto">
            <a:xfrm>
              <a:off x="1187" y="1463"/>
              <a:ext cx="38" cy="34"/>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922" name="Rectangle 101"/>
            <p:cNvSpPr>
              <a:spLocks noChangeArrowheads="1"/>
            </p:cNvSpPr>
            <p:nvPr/>
          </p:nvSpPr>
          <p:spPr bwMode="auto">
            <a:xfrm>
              <a:off x="1199" y="1520"/>
              <a:ext cx="39" cy="34"/>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923" name="Rectangle 102"/>
            <p:cNvSpPr>
              <a:spLocks noChangeArrowheads="1"/>
            </p:cNvSpPr>
            <p:nvPr/>
          </p:nvSpPr>
          <p:spPr bwMode="auto">
            <a:xfrm>
              <a:off x="1312" y="1416"/>
              <a:ext cx="38"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924" name="Rectangle 103"/>
            <p:cNvSpPr>
              <a:spLocks noChangeArrowheads="1"/>
            </p:cNvSpPr>
            <p:nvPr/>
          </p:nvSpPr>
          <p:spPr bwMode="auto">
            <a:xfrm>
              <a:off x="1092" y="1683"/>
              <a:ext cx="38"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925" name="Rectangle 104"/>
            <p:cNvSpPr>
              <a:spLocks noChangeArrowheads="1"/>
            </p:cNvSpPr>
            <p:nvPr/>
          </p:nvSpPr>
          <p:spPr bwMode="auto">
            <a:xfrm>
              <a:off x="1114" y="1739"/>
              <a:ext cx="38"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926" name="Rectangle 105"/>
            <p:cNvSpPr>
              <a:spLocks noChangeArrowheads="1"/>
            </p:cNvSpPr>
            <p:nvPr/>
          </p:nvSpPr>
          <p:spPr bwMode="auto">
            <a:xfrm>
              <a:off x="1099" y="1627"/>
              <a:ext cx="39" cy="35"/>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927" name="Rectangle 106"/>
            <p:cNvSpPr>
              <a:spLocks noChangeArrowheads="1"/>
            </p:cNvSpPr>
            <p:nvPr/>
          </p:nvSpPr>
          <p:spPr bwMode="auto">
            <a:xfrm>
              <a:off x="1309" y="1471"/>
              <a:ext cx="38" cy="34"/>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928" name="Rectangle 107"/>
            <p:cNvSpPr>
              <a:spLocks noChangeArrowheads="1"/>
            </p:cNvSpPr>
            <p:nvPr/>
          </p:nvSpPr>
          <p:spPr bwMode="auto">
            <a:xfrm>
              <a:off x="1321" y="1528"/>
              <a:ext cx="39" cy="34"/>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929" name="Rectangle 108"/>
            <p:cNvSpPr>
              <a:spLocks noChangeArrowheads="1"/>
            </p:cNvSpPr>
            <p:nvPr/>
          </p:nvSpPr>
          <p:spPr bwMode="auto">
            <a:xfrm>
              <a:off x="1283" y="1593"/>
              <a:ext cx="38"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930" name="Rectangle 109"/>
            <p:cNvSpPr>
              <a:spLocks noChangeArrowheads="1"/>
            </p:cNvSpPr>
            <p:nvPr/>
          </p:nvSpPr>
          <p:spPr bwMode="auto">
            <a:xfrm>
              <a:off x="1330" y="1645"/>
              <a:ext cx="39"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931" name="Rectangle 110"/>
            <p:cNvSpPr>
              <a:spLocks noChangeArrowheads="1"/>
            </p:cNvSpPr>
            <p:nvPr/>
          </p:nvSpPr>
          <p:spPr bwMode="auto">
            <a:xfrm>
              <a:off x="1352" y="1700"/>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932" name="Rectangle 111"/>
            <p:cNvSpPr>
              <a:spLocks noChangeArrowheads="1"/>
            </p:cNvSpPr>
            <p:nvPr/>
          </p:nvSpPr>
          <p:spPr bwMode="auto">
            <a:xfrm>
              <a:off x="1338" y="1589"/>
              <a:ext cx="39" cy="34"/>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933" name="Rectangle 112"/>
            <p:cNvSpPr>
              <a:spLocks noChangeArrowheads="1"/>
            </p:cNvSpPr>
            <p:nvPr/>
          </p:nvSpPr>
          <p:spPr bwMode="auto">
            <a:xfrm>
              <a:off x="1279" y="1648"/>
              <a:ext cx="39" cy="34"/>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934" name="Rectangle 113"/>
            <p:cNvSpPr>
              <a:spLocks noChangeArrowheads="1"/>
            </p:cNvSpPr>
            <p:nvPr/>
          </p:nvSpPr>
          <p:spPr bwMode="auto">
            <a:xfrm>
              <a:off x="1292" y="1705"/>
              <a:ext cx="38" cy="34"/>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935" name="Rectangle 114"/>
            <p:cNvSpPr>
              <a:spLocks noChangeArrowheads="1"/>
            </p:cNvSpPr>
            <p:nvPr/>
          </p:nvSpPr>
          <p:spPr bwMode="auto">
            <a:xfrm>
              <a:off x="1227" y="1570"/>
              <a:ext cx="38" cy="35"/>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936" name="Rectangle 115"/>
            <p:cNvSpPr>
              <a:spLocks noChangeArrowheads="1"/>
            </p:cNvSpPr>
            <p:nvPr/>
          </p:nvSpPr>
          <p:spPr bwMode="auto">
            <a:xfrm>
              <a:off x="1310" y="1768"/>
              <a:ext cx="38" cy="34"/>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937" name="Rectangle 116"/>
            <p:cNvSpPr>
              <a:spLocks noChangeArrowheads="1"/>
            </p:cNvSpPr>
            <p:nvPr/>
          </p:nvSpPr>
          <p:spPr bwMode="auto">
            <a:xfrm>
              <a:off x="1444" y="1641"/>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938" name="Rectangle 117"/>
            <p:cNvSpPr>
              <a:spLocks noChangeArrowheads="1"/>
            </p:cNvSpPr>
            <p:nvPr/>
          </p:nvSpPr>
          <p:spPr bwMode="auto">
            <a:xfrm>
              <a:off x="1492" y="1693"/>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939" name="Rectangle 118"/>
            <p:cNvSpPr>
              <a:spLocks noChangeArrowheads="1"/>
            </p:cNvSpPr>
            <p:nvPr/>
          </p:nvSpPr>
          <p:spPr bwMode="auto">
            <a:xfrm>
              <a:off x="1514" y="1749"/>
              <a:ext cx="39"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940" name="Rectangle 119"/>
            <p:cNvSpPr>
              <a:spLocks noChangeArrowheads="1"/>
            </p:cNvSpPr>
            <p:nvPr/>
          </p:nvSpPr>
          <p:spPr bwMode="auto">
            <a:xfrm>
              <a:off x="1500" y="1637"/>
              <a:ext cx="38" cy="35"/>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941" name="Rectangle 120"/>
            <p:cNvSpPr>
              <a:spLocks noChangeArrowheads="1"/>
            </p:cNvSpPr>
            <p:nvPr/>
          </p:nvSpPr>
          <p:spPr bwMode="auto">
            <a:xfrm>
              <a:off x="1441" y="1696"/>
              <a:ext cx="39" cy="34"/>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942" name="Rectangle 121"/>
            <p:cNvSpPr>
              <a:spLocks noChangeArrowheads="1"/>
            </p:cNvSpPr>
            <p:nvPr/>
          </p:nvSpPr>
          <p:spPr bwMode="auto">
            <a:xfrm>
              <a:off x="1453" y="1753"/>
              <a:ext cx="39" cy="35"/>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943" name="Rectangle 122"/>
            <p:cNvSpPr>
              <a:spLocks noChangeArrowheads="1"/>
            </p:cNvSpPr>
            <p:nvPr/>
          </p:nvSpPr>
          <p:spPr bwMode="auto">
            <a:xfrm>
              <a:off x="1357" y="1466"/>
              <a:ext cx="39"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944" name="Rectangle 123"/>
            <p:cNvSpPr>
              <a:spLocks noChangeArrowheads="1"/>
            </p:cNvSpPr>
            <p:nvPr/>
          </p:nvSpPr>
          <p:spPr bwMode="auto">
            <a:xfrm>
              <a:off x="1405" y="1517"/>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945" name="Rectangle 124"/>
            <p:cNvSpPr>
              <a:spLocks noChangeArrowheads="1"/>
            </p:cNvSpPr>
            <p:nvPr/>
          </p:nvSpPr>
          <p:spPr bwMode="auto">
            <a:xfrm>
              <a:off x="1427" y="1573"/>
              <a:ext cx="39"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946" name="Rectangle 125"/>
            <p:cNvSpPr>
              <a:spLocks noChangeArrowheads="1"/>
            </p:cNvSpPr>
            <p:nvPr/>
          </p:nvSpPr>
          <p:spPr bwMode="auto">
            <a:xfrm>
              <a:off x="1413" y="1461"/>
              <a:ext cx="38" cy="35"/>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947" name="Rectangle 126"/>
            <p:cNvSpPr>
              <a:spLocks noChangeArrowheads="1"/>
            </p:cNvSpPr>
            <p:nvPr/>
          </p:nvSpPr>
          <p:spPr bwMode="auto">
            <a:xfrm>
              <a:off x="1354" y="1520"/>
              <a:ext cx="39" cy="35"/>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948" name="Rectangle 127"/>
            <p:cNvSpPr>
              <a:spLocks noChangeArrowheads="1"/>
            </p:cNvSpPr>
            <p:nvPr/>
          </p:nvSpPr>
          <p:spPr bwMode="auto">
            <a:xfrm>
              <a:off x="1366" y="1577"/>
              <a:ext cx="39" cy="35"/>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949" name="Rectangle 128"/>
            <p:cNvSpPr>
              <a:spLocks noChangeArrowheads="1"/>
            </p:cNvSpPr>
            <p:nvPr/>
          </p:nvSpPr>
          <p:spPr bwMode="auto">
            <a:xfrm>
              <a:off x="1471" y="1427"/>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950" name="Rectangle 129"/>
            <p:cNvSpPr>
              <a:spLocks noChangeArrowheads="1"/>
            </p:cNvSpPr>
            <p:nvPr/>
          </p:nvSpPr>
          <p:spPr bwMode="auto">
            <a:xfrm>
              <a:off x="1519" y="1479"/>
              <a:ext cx="38"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951" name="Rectangle 130"/>
            <p:cNvSpPr>
              <a:spLocks noChangeArrowheads="1"/>
            </p:cNvSpPr>
            <p:nvPr/>
          </p:nvSpPr>
          <p:spPr bwMode="auto">
            <a:xfrm>
              <a:off x="1541" y="1535"/>
              <a:ext cx="38"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952" name="Rectangle 131"/>
            <p:cNvSpPr>
              <a:spLocks noChangeArrowheads="1"/>
            </p:cNvSpPr>
            <p:nvPr/>
          </p:nvSpPr>
          <p:spPr bwMode="auto">
            <a:xfrm>
              <a:off x="1526" y="1423"/>
              <a:ext cx="39" cy="34"/>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953" name="Rectangle 132"/>
            <p:cNvSpPr>
              <a:spLocks noChangeArrowheads="1"/>
            </p:cNvSpPr>
            <p:nvPr/>
          </p:nvSpPr>
          <p:spPr bwMode="auto">
            <a:xfrm>
              <a:off x="1468" y="1482"/>
              <a:ext cx="38" cy="34"/>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954" name="Rectangle 133"/>
            <p:cNvSpPr>
              <a:spLocks noChangeArrowheads="1"/>
            </p:cNvSpPr>
            <p:nvPr/>
          </p:nvSpPr>
          <p:spPr bwMode="auto">
            <a:xfrm>
              <a:off x="1480" y="1539"/>
              <a:ext cx="39" cy="34"/>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955" name="Rectangle 134"/>
            <p:cNvSpPr>
              <a:spLocks noChangeArrowheads="1"/>
            </p:cNvSpPr>
            <p:nvPr/>
          </p:nvSpPr>
          <p:spPr bwMode="auto">
            <a:xfrm>
              <a:off x="1593" y="1435"/>
              <a:ext cx="38"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956" name="Rectangle 135"/>
            <p:cNvSpPr>
              <a:spLocks noChangeArrowheads="1"/>
            </p:cNvSpPr>
            <p:nvPr/>
          </p:nvSpPr>
          <p:spPr bwMode="auto">
            <a:xfrm>
              <a:off x="1373" y="1702"/>
              <a:ext cx="38"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957" name="Rectangle 136"/>
            <p:cNvSpPr>
              <a:spLocks noChangeArrowheads="1"/>
            </p:cNvSpPr>
            <p:nvPr/>
          </p:nvSpPr>
          <p:spPr bwMode="auto">
            <a:xfrm>
              <a:off x="1395" y="1758"/>
              <a:ext cx="38"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958" name="Rectangle 137"/>
            <p:cNvSpPr>
              <a:spLocks noChangeArrowheads="1"/>
            </p:cNvSpPr>
            <p:nvPr/>
          </p:nvSpPr>
          <p:spPr bwMode="auto">
            <a:xfrm>
              <a:off x="1380" y="1646"/>
              <a:ext cx="39" cy="35"/>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959" name="Rectangle 138"/>
            <p:cNvSpPr>
              <a:spLocks noChangeArrowheads="1"/>
            </p:cNvSpPr>
            <p:nvPr/>
          </p:nvSpPr>
          <p:spPr bwMode="auto">
            <a:xfrm>
              <a:off x="1590" y="1490"/>
              <a:ext cx="38" cy="34"/>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960" name="Rectangle 139"/>
            <p:cNvSpPr>
              <a:spLocks noChangeArrowheads="1"/>
            </p:cNvSpPr>
            <p:nvPr/>
          </p:nvSpPr>
          <p:spPr bwMode="auto">
            <a:xfrm>
              <a:off x="1602" y="1547"/>
              <a:ext cx="39" cy="34"/>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961" name="Rectangle 140"/>
            <p:cNvSpPr>
              <a:spLocks noChangeArrowheads="1"/>
            </p:cNvSpPr>
            <p:nvPr/>
          </p:nvSpPr>
          <p:spPr bwMode="auto">
            <a:xfrm>
              <a:off x="1564" y="1612"/>
              <a:ext cx="38"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962" name="Rectangle 141"/>
            <p:cNvSpPr>
              <a:spLocks noChangeArrowheads="1"/>
            </p:cNvSpPr>
            <p:nvPr/>
          </p:nvSpPr>
          <p:spPr bwMode="auto">
            <a:xfrm>
              <a:off x="1611" y="1664"/>
              <a:ext cx="39"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963" name="Rectangle 142"/>
            <p:cNvSpPr>
              <a:spLocks noChangeArrowheads="1"/>
            </p:cNvSpPr>
            <p:nvPr/>
          </p:nvSpPr>
          <p:spPr bwMode="auto">
            <a:xfrm>
              <a:off x="1633" y="1719"/>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964" name="Rectangle 143"/>
            <p:cNvSpPr>
              <a:spLocks noChangeArrowheads="1"/>
            </p:cNvSpPr>
            <p:nvPr/>
          </p:nvSpPr>
          <p:spPr bwMode="auto">
            <a:xfrm>
              <a:off x="1619" y="1608"/>
              <a:ext cx="39" cy="34"/>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965" name="Rectangle 144"/>
            <p:cNvSpPr>
              <a:spLocks noChangeArrowheads="1"/>
            </p:cNvSpPr>
            <p:nvPr/>
          </p:nvSpPr>
          <p:spPr bwMode="auto">
            <a:xfrm>
              <a:off x="1560" y="1667"/>
              <a:ext cx="39" cy="34"/>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966" name="Rectangle 145"/>
            <p:cNvSpPr>
              <a:spLocks noChangeArrowheads="1"/>
            </p:cNvSpPr>
            <p:nvPr/>
          </p:nvSpPr>
          <p:spPr bwMode="auto">
            <a:xfrm>
              <a:off x="1573" y="1724"/>
              <a:ext cx="38" cy="34"/>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967" name="Rectangle 146"/>
            <p:cNvSpPr>
              <a:spLocks noChangeArrowheads="1"/>
            </p:cNvSpPr>
            <p:nvPr/>
          </p:nvSpPr>
          <p:spPr bwMode="auto">
            <a:xfrm>
              <a:off x="1508" y="1589"/>
              <a:ext cx="38" cy="35"/>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968" name="Rectangle 147"/>
            <p:cNvSpPr>
              <a:spLocks noChangeArrowheads="1"/>
            </p:cNvSpPr>
            <p:nvPr/>
          </p:nvSpPr>
          <p:spPr bwMode="auto">
            <a:xfrm>
              <a:off x="482" y="1760"/>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969" name="Rectangle 148"/>
            <p:cNvSpPr>
              <a:spLocks noChangeArrowheads="1"/>
            </p:cNvSpPr>
            <p:nvPr/>
          </p:nvSpPr>
          <p:spPr bwMode="auto">
            <a:xfrm>
              <a:off x="529" y="1807"/>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970" name="Rectangle 149"/>
            <p:cNvSpPr>
              <a:spLocks noChangeArrowheads="1"/>
            </p:cNvSpPr>
            <p:nvPr/>
          </p:nvSpPr>
          <p:spPr bwMode="auto">
            <a:xfrm>
              <a:off x="550" y="1857"/>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971" name="Rectangle 150"/>
            <p:cNvSpPr>
              <a:spLocks noChangeArrowheads="1"/>
            </p:cNvSpPr>
            <p:nvPr/>
          </p:nvSpPr>
          <p:spPr bwMode="auto">
            <a:xfrm>
              <a:off x="536" y="1756"/>
              <a:ext cx="37"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972" name="Rectangle 151"/>
            <p:cNvSpPr>
              <a:spLocks noChangeArrowheads="1"/>
            </p:cNvSpPr>
            <p:nvPr/>
          </p:nvSpPr>
          <p:spPr bwMode="auto">
            <a:xfrm>
              <a:off x="479" y="1809"/>
              <a:ext cx="37"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973" name="Rectangle 152"/>
            <p:cNvSpPr>
              <a:spLocks noChangeArrowheads="1"/>
            </p:cNvSpPr>
            <p:nvPr/>
          </p:nvSpPr>
          <p:spPr bwMode="auto">
            <a:xfrm>
              <a:off x="491" y="1860"/>
              <a:ext cx="38"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974" name="Rectangle 153"/>
            <p:cNvSpPr>
              <a:spLocks noChangeArrowheads="1"/>
            </p:cNvSpPr>
            <p:nvPr/>
          </p:nvSpPr>
          <p:spPr bwMode="auto">
            <a:xfrm>
              <a:off x="593" y="1726"/>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975" name="Rectangle 154"/>
            <p:cNvSpPr>
              <a:spLocks noChangeArrowheads="1"/>
            </p:cNvSpPr>
            <p:nvPr/>
          </p:nvSpPr>
          <p:spPr bwMode="auto">
            <a:xfrm>
              <a:off x="639" y="1772"/>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976" name="Rectangle 155"/>
            <p:cNvSpPr>
              <a:spLocks noChangeArrowheads="1"/>
            </p:cNvSpPr>
            <p:nvPr/>
          </p:nvSpPr>
          <p:spPr bwMode="auto">
            <a:xfrm>
              <a:off x="661" y="1822"/>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977" name="Rectangle 156"/>
            <p:cNvSpPr>
              <a:spLocks noChangeArrowheads="1"/>
            </p:cNvSpPr>
            <p:nvPr/>
          </p:nvSpPr>
          <p:spPr bwMode="auto">
            <a:xfrm>
              <a:off x="646" y="1722"/>
              <a:ext cx="38"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978" name="Rectangle 157"/>
            <p:cNvSpPr>
              <a:spLocks noChangeArrowheads="1"/>
            </p:cNvSpPr>
            <p:nvPr/>
          </p:nvSpPr>
          <p:spPr bwMode="auto">
            <a:xfrm>
              <a:off x="589" y="1775"/>
              <a:ext cx="38"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979" name="Rectangle 158"/>
            <p:cNvSpPr>
              <a:spLocks noChangeArrowheads="1"/>
            </p:cNvSpPr>
            <p:nvPr/>
          </p:nvSpPr>
          <p:spPr bwMode="auto">
            <a:xfrm>
              <a:off x="602" y="1826"/>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980" name="Rectangle 159"/>
            <p:cNvSpPr>
              <a:spLocks noChangeArrowheads="1"/>
            </p:cNvSpPr>
            <p:nvPr/>
          </p:nvSpPr>
          <p:spPr bwMode="auto">
            <a:xfrm>
              <a:off x="711" y="1733"/>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981" name="Rectangle 160"/>
            <p:cNvSpPr>
              <a:spLocks noChangeArrowheads="1"/>
            </p:cNvSpPr>
            <p:nvPr/>
          </p:nvSpPr>
          <p:spPr bwMode="auto">
            <a:xfrm>
              <a:off x="708" y="1782"/>
              <a:ext cx="37"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982" name="Rectangle 161"/>
            <p:cNvSpPr>
              <a:spLocks noChangeArrowheads="1"/>
            </p:cNvSpPr>
            <p:nvPr/>
          </p:nvSpPr>
          <p:spPr bwMode="auto">
            <a:xfrm>
              <a:off x="720" y="1833"/>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983" name="Rectangle 162"/>
            <p:cNvSpPr>
              <a:spLocks noChangeArrowheads="1"/>
            </p:cNvSpPr>
            <p:nvPr/>
          </p:nvSpPr>
          <p:spPr bwMode="auto">
            <a:xfrm>
              <a:off x="628" y="1871"/>
              <a:ext cx="38"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984" name="Rectangle 163"/>
            <p:cNvSpPr>
              <a:spLocks noChangeArrowheads="1"/>
            </p:cNvSpPr>
            <p:nvPr/>
          </p:nvSpPr>
          <p:spPr bwMode="auto">
            <a:xfrm>
              <a:off x="756" y="1777"/>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985" name="Rectangle 164"/>
            <p:cNvSpPr>
              <a:spLocks noChangeArrowheads="1"/>
            </p:cNvSpPr>
            <p:nvPr/>
          </p:nvSpPr>
          <p:spPr bwMode="auto">
            <a:xfrm>
              <a:off x="803" y="1824"/>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986" name="Rectangle 165"/>
            <p:cNvSpPr>
              <a:spLocks noChangeArrowheads="1"/>
            </p:cNvSpPr>
            <p:nvPr/>
          </p:nvSpPr>
          <p:spPr bwMode="auto">
            <a:xfrm>
              <a:off x="824" y="1874"/>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987" name="Rectangle 166"/>
            <p:cNvSpPr>
              <a:spLocks noChangeArrowheads="1"/>
            </p:cNvSpPr>
            <p:nvPr/>
          </p:nvSpPr>
          <p:spPr bwMode="auto">
            <a:xfrm>
              <a:off x="810" y="1773"/>
              <a:ext cx="37"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988" name="Rectangle 167"/>
            <p:cNvSpPr>
              <a:spLocks noChangeArrowheads="1"/>
            </p:cNvSpPr>
            <p:nvPr/>
          </p:nvSpPr>
          <p:spPr bwMode="auto">
            <a:xfrm>
              <a:off x="753" y="1826"/>
              <a:ext cx="37"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989" name="Rectangle 168"/>
            <p:cNvSpPr>
              <a:spLocks noChangeArrowheads="1"/>
            </p:cNvSpPr>
            <p:nvPr/>
          </p:nvSpPr>
          <p:spPr bwMode="auto">
            <a:xfrm>
              <a:off x="765" y="1877"/>
              <a:ext cx="38"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990" name="Rectangle 169"/>
            <p:cNvSpPr>
              <a:spLocks noChangeArrowheads="1"/>
            </p:cNvSpPr>
            <p:nvPr/>
          </p:nvSpPr>
          <p:spPr bwMode="auto">
            <a:xfrm>
              <a:off x="867" y="1743"/>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991" name="Rectangle 170"/>
            <p:cNvSpPr>
              <a:spLocks noChangeArrowheads="1"/>
            </p:cNvSpPr>
            <p:nvPr/>
          </p:nvSpPr>
          <p:spPr bwMode="auto">
            <a:xfrm>
              <a:off x="913" y="1789"/>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992" name="Rectangle 171"/>
            <p:cNvSpPr>
              <a:spLocks noChangeArrowheads="1"/>
            </p:cNvSpPr>
            <p:nvPr/>
          </p:nvSpPr>
          <p:spPr bwMode="auto">
            <a:xfrm>
              <a:off x="935" y="1839"/>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993" name="Rectangle 172"/>
            <p:cNvSpPr>
              <a:spLocks noChangeArrowheads="1"/>
            </p:cNvSpPr>
            <p:nvPr/>
          </p:nvSpPr>
          <p:spPr bwMode="auto">
            <a:xfrm>
              <a:off x="920" y="1739"/>
              <a:ext cx="38"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994" name="Rectangle 173"/>
            <p:cNvSpPr>
              <a:spLocks noChangeArrowheads="1"/>
            </p:cNvSpPr>
            <p:nvPr/>
          </p:nvSpPr>
          <p:spPr bwMode="auto">
            <a:xfrm>
              <a:off x="863" y="1792"/>
              <a:ext cx="38"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995" name="Rectangle 174"/>
            <p:cNvSpPr>
              <a:spLocks noChangeArrowheads="1"/>
            </p:cNvSpPr>
            <p:nvPr/>
          </p:nvSpPr>
          <p:spPr bwMode="auto">
            <a:xfrm>
              <a:off x="876" y="1843"/>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996" name="Rectangle 175"/>
            <p:cNvSpPr>
              <a:spLocks noChangeArrowheads="1"/>
            </p:cNvSpPr>
            <p:nvPr/>
          </p:nvSpPr>
          <p:spPr bwMode="auto">
            <a:xfrm>
              <a:off x="985" y="1750"/>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997" name="Rectangle 176"/>
            <p:cNvSpPr>
              <a:spLocks noChangeArrowheads="1"/>
            </p:cNvSpPr>
            <p:nvPr/>
          </p:nvSpPr>
          <p:spPr bwMode="auto">
            <a:xfrm>
              <a:off x="982" y="1799"/>
              <a:ext cx="37"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998" name="Rectangle 177"/>
            <p:cNvSpPr>
              <a:spLocks noChangeArrowheads="1"/>
            </p:cNvSpPr>
            <p:nvPr/>
          </p:nvSpPr>
          <p:spPr bwMode="auto">
            <a:xfrm>
              <a:off x="994" y="1850"/>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999" name="Rectangle 178"/>
            <p:cNvSpPr>
              <a:spLocks noChangeArrowheads="1"/>
            </p:cNvSpPr>
            <p:nvPr/>
          </p:nvSpPr>
          <p:spPr bwMode="auto">
            <a:xfrm>
              <a:off x="1076" y="1765"/>
              <a:ext cx="39"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000" name="Rectangle 179"/>
            <p:cNvSpPr>
              <a:spLocks noChangeArrowheads="1"/>
            </p:cNvSpPr>
            <p:nvPr/>
          </p:nvSpPr>
          <p:spPr bwMode="auto">
            <a:xfrm>
              <a:off x="1124" y="1816"/>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001" name="Rectangle 180"/>
            <p:cNvSpPr>
              <a:spLocks noChangeArrowheads="1"/>
            </p:cNvSpPr>
            <p:nvPr/>
          </p:nvSpPr>
          <p:spPr bwMode="auto">
            <a:xfrm>
              <a:off x="1146" y="1872"/>
              <a:ext cx="39"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002" name="Rectangle 181"/>
            <p:cNvSpPr>
              <a:spLocks noChangeArrowheads="1"/>
            </p:cNvSpPr>
            <p:nvPr/>
          </p:nvSpPr>
          <p:spPr bwMode="auto">
            <a:xfrm>
              <a:off x="1132" y="1760"/>
              <a:ext cx="38" cy="35"/>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1003" name="Rectangle 182"/>
            <p:cNvSpPr>
              <a:spLocks noChangeArrowheads="1"/>
            </p:cNvSpPr>
            <p:nvPr/>
          </p:nvSpPr>
          <p:spPr bwMode="auto">
            <a:xfrm>
              <a:off x="1073" y="1819"/>
              <a:ext cx="39" cy="35"/>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1004" name="Rectangle 183"/>
            <p:cNvSpPr>
              <a:spLocks noChangeArrowheads="1"/>
            </p:cNvSpPr>
            <p:nvPr/>
          </p:nvSpPr>
          <p:spPr bwMode="auto">
            <a:xfrm>
              <a:off x="1190" y="1726"/>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005" name="Rectangle 184"/>
            <p:cNvSpPr>
              <a:spLocks noChangeArrowheads="1"/>
            </p:cNvSpPr>
            <p:nvPr/>
          </p:nvSpPr>
          <p:spPr bwMode="auto">
            <a:xfrm>
              <a:off x="1238" y="1778"/>
              <a:ext cx="38"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006" name="Rectangle 185"/>
            <p:cNvSpPr>
              <a:spLocks noChangeArrowheads="1"/>
            </p:cNvSpPr>
            <p:nvPr/>
          </p:nvSpPr>
          <p:spPr bwMode="auto">
            <a:xfrm>
              <a:off x="1260" y="1834"/>
              <a:ext cx="38"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007" name="Rectangle 186"/>
            <p:cNvSpPr>
              <a:spLocks noChangeArrowheads="1"/>
            </p:cNvSpPr>
            <p:nvPr/>
          </p:nvSpPr>
          <p:spPr bwMode="auto">
            <a:xfrm>
              <a:off x="1245" y="1722"/>
              <a:ext cx="39" cy="34"/>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1008" name="Rectangle 187"/>
            <p:cNvSpPr>
              <a:spLocks noChangeArrowheads="1"/>
            </p:cNvSpPr>
            <p:nvPr/>
          </p:nvSpPr>
          <p:spPr bwMode="auto">
            <a:xfrm>
              <a:off x="1187" y="1781"/>
              <a:ext cx="38" cy="34"/>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1009" name="Rectangle 188"/>
            <p:cNvSpPr>
              <a:spLocks noChangeArrowheads="1"/>
            </p:cNvSpPr>
            <p:nvPr/>
          </p:nvSpPr>
          <p:spPr bwMode="auto">
            <a:xfrm>
              <a:off x="1199" y="1838"/>
              <a:ext cx="39" cy="34"/>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1010" name="Rectangle 189"/>
            <p:cNvSpPr>
              <a:spLocks noChangeArrowheads="1"/>
            </p:cNvSpPr>
            <p:nvPr/>
          </p:nvSpPr>
          <p:spPr bwMode="auto">
            <a:xfrm>
              <a:off x="1312" y="1734"/>
              <a:ext cx="38"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011" name="Rectangle 190"/>
            <p:cNvSpPr>
              <a:spLocks noChangeArrowheads="1"/>
            </p:cNvSpPr>
            <p:nvPr/>
          </p:nvSpPr>
          <p:spPr bwMode="auto">
            <a:xfrm>
              <a:off x="1309" y="1789"/>
              <a:ext cx="38" cy="34"/>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1012" name="Rectangle 191"/>
            <p:cNvSpPr>
              <a:spLocks noChangeArrowheads="1"/>
            </p:cNvSpPr>
            <p:nvPr/>
          </p:nvSpPr>
          <p:spPr bwMode="auto">
            <a:xfrm>
              <a:off x="1321" y="1846"/>
              <a:ext cx="39" cy="34"/>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1013" name="Rectangle 192"/>
            <p:cNvSpPr>
              <a:spLocks noChangeArrowheads="1"/>
            </p:cNvSpPr>
            <p:nvPr/>
          </p:nvSpPr>
          <p:spPr bwMode="auto">
            <a:xfrm>
              <a:off x="1357" y="1784"/>
              <a:ext cx="39"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014" name="Rectangle 193"/>
            <p:cNvSpPr>
              <a:spLocks noChangeArrowheads="1"/>
            </p:cNvSpPr>
            <p:nvPr/>
          </p:nvSpPr>
          <p:spPr bwMode="auto">
            <a:xfrm>
              <a:off x="1405" y="1835"/>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015" name="Rectangle 194"/>
            <p:cNvSpPr>
              <a:spLocks noChangeArrowheads="1"/>
            </p:cNvSpPr>
            <p:nvPr/>
          </p:nvSpPr>
          <p:spPr bwMode="auto">
            <a:xfrm>
              <a:off x="1413" y="1779"/>
              <a:ext cx="38" cy="35"/>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1016" name="Rectangle 195"/>
            <p:cNvSpPr>
              <a:spLocks noChangeArrowheads="1"/>
            </p:cNvSpPr>
            <p:nvPr/>
          </p:nvSpPr>
          <p:spPr bwMode="auto">
            <a:xfrm>
              <a:off x="1354" y="1838"/>
              <a:ext cx="39" cy="35"/>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1017" name="Rectangle 196"/>
            <p:cNvSpPr>
              <a:spLocks noChangeArrowheads="1"/>
            </p:cNvSpPr>
            <p:nvPr/>
          </p:nvSpPr>
          <p:spPr bwMode="auto">
            <a:xfrm>
              <a:off x="1471" y="1745"/>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018" name="Rectangle 197"/>
            <p:cNvSpPr>
              <a:spLocks noChangeArrowheads="1"/>
            </p:cNvSpPr>
            <p:nvPr/>
          </p:nvSpPr>
          <p:spPr bwMode="auto">
            <a:xfrm>
              <a:off x="1519" y="1797"/>
              <a:ext cx="38"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019" name="Rectangle 198"/>
            <p:cNvSpPr>
              <a:spLocks noChangeArrowheads="1"/>
            </p:cNvSpPr>
            <p:nvPr/>
          </p:nvSpPr>
          <p:spPr bwMode="auto">
            <a:xfrm>
              <a:off x="1541" y="1853"/>
              <a:ext cx="38"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020" name="Rectangle 199"/>
            <p:cNvSpPr>
              <a:spLocks noChangeArrowheads="1"/>
            </p:cNvSpPr>
            <p:nvPr/>
          </p:nvSpPr>
          <p:spPr bwMode="auto">
            <a:xfrm>
              <a:off x="1526" y="1741"/>
              <a:ext cx="39" cy="34"/>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1021" name="Rectangle 200"/>
            <p:cNvSpPr>
              <a:spLocks noChangeArrowheads="1"/>
            </p:cNvSpPr>
            <p:nvPr/>
          </p:nvSpPr>
          <p:spPr bwMode="auto">
            <a:xfrm>
              <a:off x="1468" y="1800"/>
              <a:ext cx="38" cy="34"/>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1022" name="Rectangle 201"/>
            <p:cNvSpPr>
              <a:spLocks noChangeArrowheads="1"/>
            </p:cNvSpPr>
            <p:nvPr/>
          </p:nvSpPr>
          <p:spPr bwMode="auto">
            <a:xfrm>
              <a:off x="1480" y="1857"/>
              <a:ext cx="39" cy="34"/>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1023" name="Rectangle 202"/>
            <p:cNvSpPr>
              <a:spLocks noChangeArrowheads="1"/>
            </p:cNvSpPr>
            <p:nvPr/>
          </p:nvSpPr>
          <p:spPr bwMode="auto">
            <a:xfrm>
              <a:off x="1593" y="1753"/>
              <a:ext cx="38"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024" name="Rectangle 203"/>
            <p:cNvSpPr>
              <a:spLocks noChangeArrowheads="1"/>
            </p:cNvSpPr>
            <p:nvPr/>
          </p:nvSpPr>
          <p:spPr bwMode="auto">
            <a:xfrm>
              <a:off x="1590" y="1808"/>
              <a:ext cx="38" cy="34"/>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1025" name="Rectangle 204"/>
            <p:cNvSpPr>
              <a:spLocks noChangeArrowheads="1"/>
            </p:cNvSpPr>
            <p:nvPr/>
          </p:nvSpPr>
          <p:spPr bwMode="auto">
            <a:xfrm>
              <a:off x="1602" y="1865"/>
              <a:ext cx="39" cy="34"/>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1026" name="Rectangle 205"/>
            <p:cNvSpPr>
              <a:spLocks noChangeArrowheads="1"/>
            </p:cNvSpPr>
            <p:nvPr/>
          </p:nvSpPr>
          <p:spPr bwMode="auto">
            <a:xfrm>
              <a:off x="1058" y="1657"/>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027" name="Rectangle 206"/>
            <p:cNvSpPr>
              <a:spLocks noChangeArrowheads="1"/>
            </p:cNvSpPr>
            <p:nvPr/>
          </p:nvSpPr>
          <p:spPr bwMode="auto">
            <a:xfrm>
              <a:off x="1080" y="1713"/>
              <a:ext cx="39"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028" name="Rectangle 207"/>
            <p:cNvSpPr>
              <a:spLocks noChangeArrowheads="1"/>
            </p:cNvSpPr>
            <p:nvPr/>
          </p:nvSpPr>
          <p:spPr bwMode="auto">
            <a:xfrm>
              <a:off x="1066" y="1601"/>
              <a:ext cx="38" cy="35"/>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1029" name="Rectangle 208"/>
            <p:cNvSpPr>
              <a:spLocks noChangeArrowheads="1"/>
            </p:cNvSpPr>
            <p:nvPr/>
          </p:nvSpPr>
          <p:spPr bwMode="auto">
            <a:xfrm>
              <a:off x="1019" y="1717"/>
              <a:ext cx="39" cy="35"/>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1030" name="Rectangle 209"/>
            <p:cNvSpPr>
              <a:spLocks noChangeArrowheads="1"/>
            </p:cNvSpPr>
            <p:nvPr/>
          </p:nvSpPr>
          <p:spPr bwMode="auto">
            <a:xfrm>
              <a:off x="1124" y="1567"/>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031" name="Rectangle 210"/>
            <p:cNvSpPr>
              <a:spLocks noChangeArrowheads="1"/>
            </p:cNvSpPr>
            <p:nvPr/>
          </p:nvSpPr>
          <p:spPr bwMode="auto">
            <a:xfrm>
              <a:off x="1121" y="1622"/>
              <a:ext cx="38" cy="34"/>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1032" name="Rectangle 211"/>
            <p:cNvSpPr>
              <a:spLocks noChangeArrowheads="1"/>
            </p:cNvSpPr>
            <p:nvPr/>
          </p:nvSpPr>
          <p:spPr bwMode="auto">
            <a:xfrm>
              <a:off x="1026" y="1842"/>
              <a:ext cx="38"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033" name="Rectangle 212"/>
            <p:cNvSpPr>
              <a:spLocks noChangeArrowheads="1"/>
            </p:cNvSpPr>
            <p:nvPr/>
          </p:nvSpPr>
          <p:spPr bwMode="auto">
            <a:xfrm>
              <a:off x="1033" y="1786"/>
              <a:ext cx="39" cy="35"/>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grpSp>
      <p:grpSp>
        <p:nvGrpSpPr>
          <p:cNvPr id="1034" name="Group 213"/>
          <p:cNvGrpSpPr>
            <a:grpSpLocks/>
          </p:cNvGrpSpPr>
          <p:nvPr/>
        </p:nvGrpSpPr>
        <p:grpSpPr bwMode="auto">
          <a:xfrm>
            <a:off x="78170" y="4527068"/>
            <a:ext cx="1001809" cy="349732"/>
            <a:chOff x="479" y="1404"/>
            <a:chExt cx="1193" cy="504"/>
          </a:xfrm>
        </p:grpSpPr>
        <p:sp>
          <p:nvSpPr>
            <p:cNvPr id="1035" name="Rectangle 214"/>
            <p:cNvSpPr>
              <a:spLocks noChangeArrowheads="1"/>
            </p:cNvSpPr>
            <p:nvPr/>
          </p:nvSpPr>
          <p:spPr bwMode="auto">
            <a:xfrm>
              <a:off x="567" y="1600"/>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036" name="Rectangle 215"/>
            <p:cNvSpPr>
              <a:spLocks noChangeArrowheads="1"/>
            </p:cNvSpPr>
            <p:nvPr/>
          </p:nvSpPr>
          <p:spPr bwMode="auto">
            <a:xfrm>
              <a:off x="613" y="1647"/>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037" name="Rectangle 216"/>
            <p:cNvSpPr>
              <a:spLocks noChangeArrowheads="1"/>
            </p:cNvSpPr>
            <p:nvPr/>
          </p:nvSpPr>
          <p:spPr bwMode="auto">
            <a:xfrm>
              <a:off x="635" y="1697"/>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038" name="Rectangle 217"/>
            <p:cNvSpPr>
              <a:spLocks noChangeArrowheads="1"/>
            </p:cNvSpPr>
            <p:nvPr/>
          </p:nvSpPr>
          <p:spPr bwMode="auto">
            <a:xfrm>
              <a:off x="621" y="1596"/>
              <a:ext cx="37"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1039" name="Rectangle 218"/>
            <p:cNvSpPr>
              <a:spLocks noChangeArrowheads="1"/>
            </p:cNvSpPr>
            <p:nvPr/>
          </p:nvSpPr>
          <p:spPr bwMode="auto">
            <a:xfrm>
              <a:off x="564" y="1649"/>
              <a:ext cx="37"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1040" name="Rectangle 219"/>
            <p:cNvSpPr>
              <a:spLocks noChangeArrowheads="1"/>
            </p:cNvSpPr>
            <p:nvPr/>
          </p:nvSpPr>
          <p:spPr bwMode="auto">
            <a:xfrm>
              <a:off x="576" y="1700"/>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1041" name="Rectangle 220"/>
            <p:cNvSpPr>
              <a:spLocks noChangeArrowheads="1"/>
            </p:cNvSpPr>
            <p:nvPr/>
          </p:nvSpPr>
          <p:spPr bwMode="auto">
            <a:xfrm>
              <a:off x="482" y="1442"/>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042" name="Rectangle 221"/>
            <p:cNvSpPr>
              <a:spLocks noChangeArrowheads="1"/>
            </p:cNvSpPr>
            <p:nvPr/>
          </p:nvSpPr>
          <p:spPr bwMode="auto">
            <a:xfrm>
              <a:off x="529" y="1489"/>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043" name="Rectangle 222"/>
            <p:cNvSpPr>
              <a:spLocks noChangeArrowheads="1"/>
            </p:cNvSpPr>
            <p:nvPr/>
          </p:nvSpPr>
          <p:spPr bwMode="auto">
            <a:xfrm>
              <a:off x="550" y="1539"/>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044" name="Rectangle 223"/>
            <p:cNvSpPr>
              <a:spLocks noChangeArrowheads="1"/>
            </p:cNvSpPr>
            <p:nvPr/>
          </p:nvSpPr>
          <p:spPr bwMode="auto">
            <a:xfrm>
              <a:off x="536" y="1438"/>
              <a:ext cx="37"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1045" name="Rectangle 224"/>
            <p:cNvSpPr>
              <a:spLocks noChangeArrowheads="1"/>
            </p:cNvSpPr>
            <p:nvPr/>
          </p:nvSpPr>
          <p:spPr bwMode="auto">
            <a:xfrm>
              <a:off x="479" y="1491"/>
              <a:ext cx="37"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1046" name="Rectangle 225"/>
            <p:cNvSpPr>
              <a:spLocks noChangeArrowheads="1"/>
            </p:cNvSpPr>
            <p:nvPr/>
          </p:nvSpPr>
          <p:spPr bwMode="auto">
            <a:xfrm>
              <a:off x="491" y="1542"/>
              <a:ext cx="38"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1047" name="Rectangle 226"/>
            <p:cNvSpPr>
              <a:spLocks noChangeArrowheads="1"/>
            </p:cNvSpPr>
            <p:nvPr/>
          </p:nvSpPr>
          <p:spPr bwMode="auto">
            <a:xfrm>
              <a:off x="593" y="1408"/>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048" name="Rectangle 227"/>
            <p:cNvSpPr>
              <a:spLocks noChangeArrowheads="1"/>
            </p:cNvSpPr>
            <p:nvPr/>
          </p:nvSpPr>
          <p:spPr bwMode="auto">
            <a:xfrm>
              <a:off x="639" y="1454"/>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049" name="Rectangle 228"/>
            <p:cNvSpPr>
              <a:spLocks noChangeArrowheads="1"/>
            </p:cNvSpPr>
            <p:nvPr/>
          </p:nvSpPr>
          <p:spPr bwMode="auto">
            <a:xfrm>
              <a:off x="661" y="1504"/>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050" name="Rectangle 229"/>
            <p:cNvSpPr>
              <a:spLocks noChangeArrowheads="1"/>
            </p:cNvSpPr>
            <p:nvPr/>
          </p:nvSpPr>
          <p:spPr bwMode="auto">
            <a:xfrm>
              <a:off x="646" y="1404"/>
              <a:ext cx="38"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1051" name="Rectangle 230"/>
            <p:cNvSpPr>
              <a:spLocks noChangeArrowheads="1"/>
            </p:cNvSpPr>
            <p:nvPr/>
          </p:nvSpPr>
          <p:spPr bwMode="auto">
            <a:xfrm>
              <a:off x="589" y="1457"/>
              <a:ext cx="38"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1052" name="Rectangle 231"/>
            <p:cNvSpPr>
              <a:spLocks noChangeArrowheads="1"/>
            </p:cNvSpPr>
            <p:nvPr/>
          </p:nvSpPr>
          <p:spPr bwMode="auto">
            <a:xfrm>
              <a:off x="602" y="1508"/>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1053" name="Rectangle 232"/>
            <p:cNvSpPr>
              <a:spLocks noChangeArrowheads="1"/>
            </p:cNvSpPr>
            <p:nvPr/>
          </p:nvSpPr>
          <p:spPr bwMode="auto">
            <a:xfrm>
              <a:off x="711" y="1415"/>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054" name="Rectangle 233"/>
            <p:cNvSpPr>
              <a:spLocks noChangeArrowheads="1"/>
            </p:cNvSpPr>
            <p:nvPr/>
          </p:nvSpPr>
          <p:spPr bwMode="auto">
            <a:xfrm>
              <a:off x="497" y="1655"/>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055" name="Rectangle 234"/>
            <p:cNvSpPr>
              <a:spLocks noChangeArrowheads="1"/>
            </p:cNvSpPr>
            <p:nvPr/>
          </p:nvSpPr>
          <p:spPr bwMode="auto">
            <a:xfrm>
              <a:off x="518" y="1705"/>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056" name="Rectangle 235"/>
            <p:cNvSpPr>
              <a:spLocks noChangeArrowheads="1"/>
            </p:cNvSpPr>
            <p:nvPr/>
          </p:nvSpPr>
          <p:spPr bwMode="auto">
            <a:xfrm>
              <a:off x="504" y="1604"/>
              <a:ext cx="38"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1057" name="Rectangle 236"/>
            <p:cNvSpPr>
              <a:spLocks noChangeArrowheads="1"/>
            </p:cNvSpPr>
            <p:nvPr/>
          </p:nvSpPr>
          <p:spPr bwMode="auto">
            <a:xfrm>
              <a:off x="708" y="1464"/>
              <a:ext cx="37"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1058" name="Rectangle 237"/>
            <p:cNvSpPr>
              <a:spLocks noChangeArrowheads="1"/>
            </p:cNvSpPr>
            <p:nvPr/>
          </p:nvSpPr>
          <p:spPr bwMode="auto">
            <a:xfrm>
              <a:off x="720" y="1515"/>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1059" name="Rectangle 238"/>
            <p:cNvSpPr>
              <a:spLocks noChangeArrowheads="1"/>
            </p:cNvSpPr>
            <p:nvPr/>
          </p:nvSpPr>
          <p:spPr bwMode="auto">
            <a:xfrm>
              <a:off x="683" y="1574"/>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060" name="Rectangle 239"/>
            <p:cNvSpPr>
              <a:spLocks noChangeArrowheads="1"/>
            </p:cNvSpPr>
            <p:nvPr/>
          </p:nvSpPr>
          <p:spPr bwMode="auto">
            <a:xfrm>
              <a:off x="729" y="1620"/>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061" name="Rectangle 240"/>
            <p:cNvSpPr>
              <a:spLocks noChangeArrowheads="1"/>
            </p:cNvSpPr>
            <p:nvPr/>
          </p:nvSpPr>
          <p:spPr bwMode="auto">
            <a:xfrm>
              <a:off x="751" y="1670"/>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062" name="Rectangle 241"/>
            <p:cNvSpPr>
              <a:spLocks noChangeArrowheads="1"/>
            </p:cNvSpPr>
            <p:nvPr/>
          </p:nvSpPr>
          <p:spPr bwMode="auto">
            <a:xfrm>
              <a:off x="736" y="1570"/>
              <a:ext cx="38"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1063" name="Rectangle 242"/>
            <p:cNvSpPr>
              <a:spLocks noChangeArrowheads="1"/>
            </p:cNvSpPr>
            <p:nvPr/>
          </p:nvSpPr>
          <p:spPr bwMode="auto">
            <a:xfrm>
              <a:off x="679" y="1623"/>
              <a:ext cx="38"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1064" name="Rectangle 243"/>
            <p:cNvSpPr>
              <a:spLocks noChangeArrowheads="1"/>
            </p:cNvSpPr>
            <p:nvPr/>
          </p:nvSpPr>
          <p:spPr bwMode="auto">
            <a:xfrm>
              <a:off x="692" y="1674"/>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1065" name="Rectangle 244"/>
            <p:cNvSpPr>
              <a:spLocks noChangeArrowheads="1"/>
            </p:cNvSpPr>
            <p:nvPr/>
          </p:nvSpPr>
          <p:spPr bwMode="auto">
            <a:xfrm>
              <a:off x="628" y="1553"/>
              <a:ext cx="38"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1066" name="Rectangle 245"/>
            <p:cNvSpPr>
              <a:spLocks noChangeArrowheads="1"/>
            </p:cNvSpPr>
            <p:nvPr/>
          </p:nvSpPr>
          <p:spPr bwMode="auto">
            <a:xfrm>
              <a:off x="539" y="1754"/>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067" name="Rectangle 246"/>
            <p:cNvSpPr>
              <a:spLocks noChangeArrowheads="1"/>
            </p:cNvSpPr>
            <p:nvPr/>
          </p:nvSpPr>
          <p:spPr bwMode="auto">
            <a:xfrm>
              <a:off x="480" y="1758"/>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1068" name="Rectangle 247"/>
            <p:cNvSpPr>
              <a:spLocks noChangeArrowheads="1"/>
            </p:cNvSpPr>
            <p:nvPr/>
          </p:nvSpPr>
          <p:spPr bwMode="auto">
            <a:xfrm>
              <a:off x="709" y="1731"/>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1069" name="Rectangle 248"/>
            <p:cNvSpPr>
              <a:spLocks noChangeArrowheads="1"/>
            </p:cNvSpPr>
            <p:nvPr/>
          </p:nvSpPr>
          <p:spPr bwMode="auto">
            <a:xfrm>
              <a:off x="617" y="1769"/>
              <a:ext cx="38"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1070" name="Rectangle 249"/>
            <p:cNvSpPr>
              <a:spLocks noChangeArrowheads="1"/>
            </p:cNvSpPr>
            <p:nvPr/>
          </p:nvSpPr>
          <p:spPr bwMode="auto">
            <a:xfrm>
              <a:off x="841" y="1617"/>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071" name="Rectangle 250"/>
            <p:cNvSpPr>
              <a:spLocks noChangeArrowheads="1"/>
            </p:cNvSpPr>
            <p:nvPr/>
          </p:nvSpPr>
          <p:spPr bwMode="auto">
            <a:xfrm>
              <a:off x="887" y="1664"/>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072" name="Rectangle 251"/>
            <p:cNvSpPr>
              <a:spLocks noChangeArrowheads="1"/>
            </p:cNvSpPr>
            <p:nvPr/>
          </p:nvSpPr>
          <p:spPr bwMode="auto">
            <a:xfrm>
              <a:off x="909" y="1714"/>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073" name="Rectangle 252"/>
            <p:cNvSpPr>
              <a:spLocks noChangeArrowheads="1"/>
            </p:cNvSpPr>
            <p:nvPr/>
          </p:nvSpPr>
          <p:spPr bwMode="auto">
            <a:xfrm>
              <a:off x="895" y="1613"/>
              <a:ext cx="37"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1074" name="Rectangle 253"/>
            <p:cNvSpPr>
              <a:spLocks noChangeArrowheads="1"/>
            </p:cNvSpPr>
            <p:nvPr/>
          </p:nvSpPr>
          <p:spPr bwMode="auto">
            <a:xfrm>
              <a:off x="838" y="1666"/>
              <a:ext cx="37"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1075" name="Rectangle 254"/>
            <p:cNvSpPr>
              <a:spLocks noChangeArrowheads="1"/>
            </p:cNvSpPr>
            <p:nvPr/>
          </p:nvSpPr>
          <p:spPr bwMode="auto">
            <a:xfrm>
              <a:off x="850" y="1717"/>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1076" name="Rectangle 255"/>
            <p:cNvSpPr>
              <a:spLocks noChangeArrowheads="1"/>
            </p:cNvSpPr>
            <p:nvPr/>
          </p:nvSpPr>
          <p:spPr bwMode="auto">
            <a:xfrm>
              <a:off x="756" y="1459"/>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077" name="Rectangle 256"/>
            <p:cNvSpPr>
              <a:spLocks noChangeArrowheads="1"/>
            </p:cNvSpPr>
            <p:nvPr/>
          </p:nvSpPr>
          <p:spPr bwMode="auto">
            <a:xfrm>
              <a:off x="803" y="1506"/>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078" name="Rectangle 257"/>
            <p:cNvSpPr>
              <a:spLocks noChangeArrowheads="1"/>
            </p:cNvSpPr>
            <p:nvPr/>
          </p:nvSpPr>
          <p:spPr bwMode="auto">
            <a:xfrm>
              <a:off x="824" y="1556"/>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079" name="Rectangle 258"/>
            <p:cNvSpPr>
              <a:spLocks noChangeArrowheads="1"/>
            </p:cNvSpPr>
            <p:nvPr/>
          </p:nvSpPr>
          <p:spPr bwMode="auto">
            <a:xfrm>
              <a:off x="810" y="1455"/>
              <a:ext cx="37"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1080" name="Rectangle 259"/>
            <p:cNvSpPr>
              <a:spLocks noChangeArrowheads="1"/>
            </p:cNvSpPr>
            <p:nvPr/>
          </p:nvSpPr>
          <p:spPr bwMode="auto">
            <a:xfrm>
              <a:off x="753" y="1508"/>
              <a:ext cx="37"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1081" name="Rectangle 260"/>
            <p:cNvSpPr>
              <a:spLocks noChangeArrowheads="1"/>
            </p:cNvSpPr>
            <p:nvPr/>
          </p:nvSpPr>
          <p:spPr bwMode="auto">
            <a:xfrm>
              <a:off x="765" y="1559"/>
              <a:ext cx="38"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1082" name="Rectangle 261"/>
            <p:cNvSpPr>
              <a:spLocks noChangeArrowheads="1"/>
            </p:cNvSpPr>
            <p:nvPr/>
          </p:nvSpPr>
          <p:spPr bwMode="auto">
            <a:xfrm>
              <a:off x="867" y="1425"/>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083" name="Rectangle 262"/>
            <p:cNvSpPr>
              <a:spLocks noChangeArrowheads="1"/>
            </p:cNvSpPr>
            <p:nvPr/>
          </p:nvSpPr>
          <p:spPr bwMode="auto">
            <a:xfrm>
              <a:off x="913" y="1471"/>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084" name="Rectangle 263"/>
            <p:cNvSpPr>
              <a:spLocks noChangeArrowheads="1"/>
            </p:cNvSpPr>
            <p:nvPr/>
          </p:nvSpPr>
          <p:spPr bwMode="auto">
            <a:xfrm>
              <a:off x="935" y="1521"/>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085" name="Rectangle 264"/>
            <p:cNvSpPr>
              <a:spLocks noChangeArrowheads="1"/>
            </p:cNvSpPr>
            <p:nvPr/>
          </p:nvSpPr>
          <p:spPr bwMode="auto">
            <a:xfrm>
              <a:off x="920" y="1421"/>
              <a:ext cx="38"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1086" name="Rectangle 265"/>
            <p:cNvSpPr>
              <a:spLocks noChangeArrowheads="1"/>
            </p:cNvSpPr>
            <p:nvPr/>
          </p:nvSpPr>
          <p:spPr bwMode="auto">
            <a:xfrm>
              <a:off x="863" y="1474"/>
              <a:ext cx="38"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1087" name="Rectangle 266"/>
            <p:cNvSpPr>
              <a:spLocks noChangeArrowheads="1"/>
            </p:cNvSpPr>
            <p:nvPr/>
          </p:nvSpPr>
          <p:spPr bwMode="auto">
            <a:xfrm>
              <a:off x="876" y="1525"/>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1088" name="Rectangle 267"/>
            <p:cNvSpPr>
              <a:spLocks noChangeArrowheads="1"/>
            </p:cNvSpPr>
            <p:nvPr/>
          </p:nvSpPr>
          <p:spPr bwMode="auto">
            <a:xfrm>
              <a:off x="985" y="1432"/>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089" name="Rectangle 268"/>
            <p:cNvSpPr>
              <a:spLocks noChangeArrowheads="1"/>
            </p:cNvSpPr>
            <p:nvPr/>
          </p:nvSpPr>
          <p:spPr bwMode="auto">
            <a:xfrm>
              <a:off x="771" y="1672"/>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090" name="Rectangle 269"/>
            <p:cNvSpPr>
              <a:spLocks noChangeArrowheads="1"/>
            </p:cNvSpPr>
            <p:nvPr/>
          </p:nvSpPr>
          <p:spPr bwMode="auto">
            <a:xfrm>
              <a:off x="792" y="1722"/>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091" name="Rectangle 270"/>
            <p:cNvSpPr>
              <a:spLocks noChangeArrowheads="1"/>
            </p:cNvSpPr>
            <p:nvPr/>
          </p:nvSpPr>
          <p:spPr bwMode="auto">
            <a:xfrm>
              <a:off x="731" y="1621"/>
              <a:ext cx="38"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1092" name="Rectangle 271"/>
            <p:cNvSpPr>
              <a:spLocks noChangeArrowheads="1"/>
            </p:cNvSpPr>
            <p:nvPr/>
          </p:nvSpPr>
          <p:spPr bwMode="auto">
            <a:xfrm>
              <a:off x="982" y="1481"/>
              <a:ext cx="37"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1093" name="Rectangle 272"/>
            <p:cNvSpPr>
              <a:spLocks noChangeArrowheads="1"/>
            </p:cNvSpPr>
            <p:nvPr/>
          </p:nvSpPr>
          <p:spPr bwMode="auto">
            <a:xfrm>
              <a:off x="994" y="1532"/>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1094" name="Rectangle 273"/>
            <p:cNvSpPr>
              <a:spLocks noChangeArrowheads="1"/>
            </p:cNvSpPr>
            <p:nvPr/>
          </p:nvSpPr>
          <p:spPr bwMode="auto">
            <a:xfrm>
              <a:off x="957" y="1591"/>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095" name="Rectangle 274"/>
            <p:cNvSpPr>
              <a:spLocks noChangeArrowheads="1"/>
            </p:cNvSpPr>
            <p:nvPr/>
          </p:nvSpPr>
          <p:spPr bwMode="auto">
            <a:xfrm>
              <a:off x="1003" y="1637"/>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096" name="Rectangle 275"/>
            <p:cNvSpPr>
              <a:spLocks noChangeArrowheads="1"/>
            </p:cNvSpPr>
            <p:nvPr/>
          </p:nvSpPr>
          <p:spPr bwMode="auto">
            <a:xfrm>
              <a:off x="1025" y="1687"/>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097" name="Rectangle 276"/>
            <p:cNvSpPr>
              <a:spLocks noChangeArrowheads="1"/>
            </p:cNvSpPr>
            <p:nvPr/>
          </p:nvSpPr>
          <p:spPr bwMode="auto">
            <a:xfrm>
              <a:off x="1010" y="1587"/>
              <a:ext cx="38"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1098" name="Rectangle 277"/>
            <p:cNvSpPr>
              <a:spLocks noChangeArrowheads="1"/>
            </p:cNvSpPr>
            <p:nvPr/>
          </p:nvSpPr>
          <p:spPr bwMode="auto">
            <a:xfrm>
              <a:off x="953" y="1640"/>
              <a:ext cx="38"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1099" name="Rectangle 278"/>
            <p:cNvSpPr>
              <a:spLocks noChangeArrowheads="1"/>
            </p:cNvSpPr>
            <p:nvPr/>
          </p:nvSpPr>
          <p:spPr bwMode="auto">
            <a:xfrm>
              <a:off x="966" y="1691"/>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1100" name="Rectangle 279"/>
            <p:cNvSpPr>
              <a:spLocks noChangeArrowheads="1"/>
            </p:cNvSpPr>
            <p:nvPr/>
          </p:nvSpPr>
          <p:spPr bwMode="auto">
            <a:xfrm>
              <a:off x="902" y="1570"/>
              <a:ext cx="38"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1101" name="Rectangle 280"/>
            <p:cNvSpPr>
              <a:spLocks noChangeArrowheads="1"/>
            </p:cNvSpPr>
            <p:nvPr/>
          </p:nvSpPr>
          <p:spPr bwMode="auto">
            <a:xfrm>
              <a:off x="813" y="1771"/>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102" name="Rectangle 281"/>
            <p:cNvSpPr>
              <a:spLocks noChangeArrowheads="1"/>
            </p:cNvSpPr>
            <p:nvPr/>
          </p:nvSpPr>
          <p:spPr bwMode="auto">
            <a:xfrm>
              <a:off x="754" y="1775"/>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1103" name="Rectangle 282"/>
            <p:cNvSpPr>
              <a:spLocks noChangeArrowheads="1"/>
            </p:cNvSpPr>
            <p:nvPr/>
          </p:nvSpPr>
          <p:spPr bwMode="auto">
            <a:xfrm>
              <a:off x="983" y="1748"/>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1104" name="Rectangle 283"/>
            <p:cNvSpPr>
              <a:spLocks noChangeArrowheads="1"/>
            </p:cNvSpPr>
            <p:nvPr/>
          </p:nvSpPr>
          <p:spPr bwMode="auto">
            <a:xfrm>
              <a:off x="1163" y="1622"/>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105" name="Rectangle 284"/>
            <p:cNvSpPr>
              <a:spLocks noChangeArrowheads="1"/>
            </p:cNvSpPr>
            <p:nvPr/>
          </p:nvSpPr>
          <p:spPr bwMode="auto">
            <a:xfrm>
              <a:off x="1211" y="1674"/>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106" name="Rectangle 285"/>
            <p:cNvSpPr>
              <a:spLocks noChangeArrowheads="1"/>
            </p:cNvSpPr>
            <p:nvPr/>
          </p:nvSpPr>
          <p:spPr bwMode="auto">
            <a:xfrm>
              <a:off x="1233" y="1730"/>
              <a:ext cx="39"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107" name="Rectangle 286"/>
            <p:cNvSpPr>
              <a:spLocks noChangeArrowheads="1"/>
            </p:cNvSpPr>
            <p:nvPr/>
          </p:nvSpPr>
          <p:spPr bwMode="auto">
            <a:xfrm>
              <a:off x="1219" y="1618"/>
              <a:ext cx="38" cy="35"/>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1108" name="Rectangle 287"/>
            <p:cNvSpPr>
              <a:spLocks noChangeArrowheads="1"/>
            </p:cNvSpPr>
            <p:nvPr/>
          </p:nvSpPr>
          <p:spPr bwMode="auto">
            <a:xfrm>
              <a:off x="1160" y="1677"/>
              <a:ext cx="39" cy="34"/>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1109" name="Rectangle 288"/>
            <p:cNvSpPr>
              <a:spLocks noChangeArrowheads="1"/>
            </p:cNvSpPr>
            <p:nvPr/>
          </p:nvSpPr>
          <p:spPr bwMode="auto">
            <a:xfrm>
              <a:off x="1172" y="1734"/>
              <a:ext cx="39" cy="35"/>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1110" name="Rectangle 289"/>
            <p:cNvSpPr>
              <a:spLocks noChangeArrowheads="1"/>
            </p:cNvSpPr>
            <p:nvPr/>
          </p:nvSpPr>
          <p:spPr bwMode="auto">
            <a:xfrm>
              <a:off x="1076" y="1447"/>
              <a:ext cx="39"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111" name="Rectangle 290"/>
            <p:cNvSpPr>
              <a:spLocks noChangeArrowheads="1"/>
            </p:cNvSpPr>
            <p:nvPr/>
          </p:nvSpPr>
          <p:spPr bwMode="auto">
            <a:xfrm>
              <a:off x="1124" y="1498"/>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112" name="Rectangle 291"/>
            <p:cNvSpPr>
              <a:spLocks noChangeArrowheads="1"/>
            </p:cNvSpPr>
            <p:nvPr/>
          </p:nvSpPr>
          <p:spPr bwMode="auto">
            <a:xfrm>
              <a:off x="1146" y="1554"/>
              <a:ext cx="39"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113" name="Rectangle 292"/>
            <p:cNvSpPr>
              <a:spLocks noChangeArrowheads="1"/>
            </p:cNvSpPr>
            <p:nvPr/>
          </p:nvSpPr>
          <p:spPr bwMode="auto">
            <a:xfrm>
              <a:off x="1132" y="1442"/>
              <a:ext cx="38" cy="35"/>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1114" name="Rectangle 293"/>
            <p:cNvSpPr>
              <a:spLocks noChangeArrowheads="1"/>
            </p:cNvSpPr>
            <p:nvPr/>
          </p:nvSpPr>
          <p:spPr bwMode="auto">
            <a:xfrm>
              <a:off x="1073" y="1501"/>
              <a:ext cx="39" cy="35"/>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1115" name="Rectangle 294"/>
            <p:cNvSpPr>
              <a:spLocks noChangeArrowheads="1"/>
            </p:cNvSpPr>
            <p:nvPr/>
          </p:nvSpPr>
          <p:spPr bwMode="auto">
            <a:xfrm>
              <a:off x="1085" y="1558"/>
              <a:ext cx="39" cy="35"/>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1116" name="Rectangle 295"/>
            <p:cNvSpPr>
              <a:spLocks noChangeArrowheads="1"/>
            </p:cNvSpPr>
            <p:nvPr/>
          </p:nvSpPr>
          <p:spPr bwMode="auto">
            <a:xfrm>
              <a:off x="1190" y="1408"/>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117" name="Rectangle 296"/>
            <p:cNvSpPr>
              <a:spLocks noChangeArrowheads="1"/>
            </p:cNvSpPr>
            <p:nvPr/>
          </p:nvSpPr>
          <p:spPr bwMode="auto">
            <a:xfrm>
              <a:off x="1238" y="1460"/>
              <a:ext cx="38"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118" name="Rectangle 297"/>
            <p:cNvSpPr>
              <a:spLocks noChangeArrowheads="1"/>
            </p:cNvSpPr>
            <p:nvPr/>
          </p:nvSpPr>
          <p:spPr bwMode="auto">
            <a:xfrm>
              <a:off x="1260" y="1516"/>
              <a:ext cx="38"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119" name="Rectangle 298"/>
            <p:cNvSpPr>
              <a:spLocks noChangeArrowheads="1"/>
            </p:cNvSpPr>
            <p:nvPr/>
          </p:nvSpPr>
          <p:spPr bwMode="auto">
            <a:xfrm>
              <a:off x="1245" y="1404"/>
              <a:ext cx="39" cy="34"/>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1120" name="Rectangle 299"/>
            <p:cNvSpPr>
              <a:spLocks noChangeArrowheads="1"/>
            </p:cNvSpPr>
            <p:nvPr/>
          </p:nvSpPr>
          <p:spPr bwMode="auto">
            <a:xfrm>
              <a:off x="1187" y="1463"/>
              <a:ext cx="38" cy="34"/>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1121" name="Rectangle 300"/>
            <p:cNvSpPr>
              <a:spLocks noChangeArrowheads="1"/>
            </p:cNvSpPr>
            <p:nvPr/>
          </p:nvSpPr>
          <p:spPr bwMode="auto">
            <a:xfrm>
              <a:off x="1199" y="1520"/>
              <a:ext cx="39" cy="34"/>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1122" name="Rectangle 301"/>
            <p:cNvSpPr>
              <a:spLocks noChangeArrowheads="1"/>
            </p:cNvSpPr>
            <p:nvPr/>
          </p:nvSpPr>
          <p:spPr bwMode="auto">
            <a:xfrm>
              <a:off x="1312" y="1416"/>
              <a:ext cx="38"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123" name="Rectangle 302"/>
            <p:cNvSpPr>
              <a:spLocks noChangeArrowheads="1"/>
            </p:cNvSpPr>
            <p:nvPr/>
          </p:nvSpPr>
          <p:spPr bwMode="auto">
            <a:xfrm>
              <a:off x="1092" y="1683"/>
              <a:ext cx="38"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124" name="Rectangle 303"/>
            <p:cNvSpPr>
              <a:spLocks noChangeArrowheads="1"/>
            </p:cNvSpPr>
            <p:nvPr/>
          </p:nvSpPr>
          <p:spPr bwMode="auto">
            <a:xfrm>
              <a:off x="1114" y="1739"/>
              <a:ext cx="38"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125" name="Rectangle 304"/>
            <p:cNvSpPr>
              <a:spLocks noChangeArrowheads="1"/>
            </p:cNvSpPr>
            <p:nvPr/>
          </p:nvSpPr>
          <p:spPr bwMode="auto">
            <a:xfrm>
              <a:off x="1099" y="1627"/>
              <a:ext cx="39" cy="35"/>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1126" name="Rectangle 305"/>
            <p:cNvSpPr>
              <a:spLocks noChangeArrowheads="1"/>
            </p:cNvSpPr>
            <p:nvPr/>
          </p:nvSpPr>
          <p:spPr bwMode="auto">
            <a:xfrm>
              <a:off x="1309" y="1471"/>
              <a:ext cx="38" cy="34"/>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1127" name="Rectangle 306"/>
            <p:cNvSpPr>
              <a:spLocks noChangeArrowheads="1"/>
            </p:cNvSpPr>
            <p:nvPr/>
          </p:nvSpPr>
          <p:spPr bwMode="auto">
            <a:xfrm>
              <a:off x="1321" y="1528"/>
              <a:ext cx="39" cy="34"/>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1128" name="Rectangle 307"/>
            <p:cNvSpPr>
              <a:spLocks noChangeArrowheads="1"/>
            </p:cNvSpPr>
            <p:nvPr/>
          </p:nvSpPr>
          <p:spPr bwMode="auto">
            <a:xfrm>
              <a:off x="1283" y="1593"/>
              <a:ext cx="38"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129" name="Rectangle 308"/>
            <p:cNvSpPr>
              <a:spLocks noChangeArrowheads="1"/>
            </p:cNvSpPr>
            <p:nvPr/>
          </p:nvSpPr>
          <p:spPr bwMode="auto">
            <a:xfrm>
              <a:off x="1330" y="1645"/>
              <a:ext cx="39"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130" name="Rectangle 309"/>
            <p:cNvSpPr>
              <a:spLocks noChangeArrowheads="1"/>
            </p:cNvSpPr>
            <p:nvPr/>
          </p:nvSpPr>
          <p:spPr bwMode="auto">
            <a:xfrm>
              <a:off x="1352" y="1700"/>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131" name="Rectangle 310"/>
            <p:cNvSpPr>
              <a:spLocks noChangeArrowheads="1"/>
            </p:cNvSpPr>
            <p:nvPr/>
          </p:nvSpPr>
          <p:spPr bwMode="auto">
            <a:xfrm>
              <a:off x="1338" y="1589"/>
              <a:ext cx="39" cy="34"/>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1132" name="Rectangle 311"/>
            <p:cNvSpPr>
              <a:spLocks noChangeArrowheads="1"/>
            </p:cNvSpPr>
            <p:nvPr/>
          </p:nvSpPr>
          <p:spPr bwMode="auto">
            <a:xfrm>
              <a:off x="1279" y="1648"/>
              <a:ext cx="39" cy="34"/>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1133" name="Rectangle 312"/>
            <p:cNvSpPr>
              <a:spLocks noChangeArrowheads="1"/>
            </p:cNvSpPr>
            <p:nvPr/>
          </p:nvSpPr>
          <p:spPr bwMode="auto">
            <a:xfrm>
              <a:off x="1292" y="1705"/>
              <a:ext cx="38" cy="34"/>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1134" name="Rectangle 313"/>
            <p:cNvSpPr>
              <a:spLocks noChangeArrowheads="1"/>
            </p:cNvSpPr>
            <p:nvPr/>
          </p:nvSpPr>
          <p:spPr bwMode="auto">
            <a:xfrm>
              <a:off x="1227" y="1570"/>
              <a:ext cx="38" cy="35"/>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1135" name="Rectangle 314"/>
            <p:cNvSpPr>
              <a:spLocks noChangeArrowheads="1"/>
            </p:cNvSpPr>
            <p:nvPr/>
          </p:nvSpPr>
          <p:spPr bwMode="auto">
            <a:xfrm>
              <a:off x="1310" y="1768"/>
              <a:ext cx="38" cy="34"/>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1136" name="Rectangle 315"/>
            <p:cNvSpPr>
              <a:spLocks noChangeArrowheads="1"/>
            </p:cNvSpPr>
            <p:nvPr/>
          </p:nvSpPr>
          <p:spPr bwMode="auto">
            <a:xfrm>
              <a:off x="1444" y="1641"/>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137" name="Rectangle 316"/>
            <p:cNvSpPr>
              <a:spLocks noChangeArrowheads="1"/>
            </p:cNvSpPr>
            <p:nvPr/>
          </p:nvSpPr>
          <p:spPr bwMode="auto">
            <a:xfrm>
              <a:off x="1492" y="1693"/>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138" name="Rectangle 317"/>
            <p:cNvSpPr>
              <a:spLocks noChangeArrowheads="1"/>
            </p:cNvSpPr>
            <p:nvPr/>
          </p:nvSpPr>
          <p:spPr bwMode="auto">
            <a:xfrm>
              <a:off x="1514" y="1749"/>
              <a:ext cx="39"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139" name="Rectangle 318"/>
            <p:cNvSpPr>
              <a:spLocks noChangeArrowheads="1"/>
            </p:cNvSpPr>
            <p:nvPr/>
          </p:nvSpPr>
          <p:spPr bwMode="auto">
            <a:xfrm>
              <a:off x="1500" y="1637"/>
              <a:ext cx="38" cy="35"/>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1140" name="Rectangle 319"/>
            <p:cNvSpPr>
              <a:spLocks noChangeArrowheads="1"/>
            </p:cNvSpPr>
            <p:nvPr/>
          </p:nvSpPr>
          <p:spPr bwMode="auto">
            <a:xfrm>
              <a:off x="1441" y="1696"/>
              <a:ext cx="39" cy="34"/>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1141" name="Rectangle 320"/>
            <p:cNvSpPr>
              <a:spLocks noChangeArrowheads="1"/>
            </p:cNvSpPr>
            <p:nvPr/>
          </p:nvSpPr>
          <p:spPr bwMode="auto">
            <a:xfrm>
              <a:off x="1453" y="1753"/>
              <a:ext cx="39" cy="35"/>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1142" name="Rectangle 321"/>
            <p:cNvSpPr>
              <a:spLocks noChangeArrowheads="1"/>
            </p:cNvSpPr>
            <p:nvPr/>
          </p:nvSpPr>
          <p:spPr bwMode="auto">
            <a:xfrm>
              <a:off x="1357" y="1466"/>
              <a:ext cx="39"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143" name="Rectangle 322"/>
            <p:cNvSpPr>
              <a:spLocks noChangeArrowheads="1"/>
            </p:cNvSpPr>
            <p:nvPr/>
          </p:nvSpPr>
          <p:spPr bwMode="auto">
            <a:xfrm>
              <a:off x="1405" y="1517"/>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144" name="Rectangle 323"/>
            <p:cNvSpPr>
              <a:spLocks noChangeArrowheads="1"/>
            </p:cNvSpPr>
            <p:nvPr/>
          </p:nvSpPr>
          <p:spPr bwMode="auto">
            <a:xfrm>
              <a:off x="1427" y="1573"/>
              <a:ext cx="39"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145" name="Rectangle 324"/>
            <p:cNvSpPr>
              <a:spLocks noChangeArrowheads="1"/>
            </p:cNvSpPr>
            <p:nvPr/>
          </p:nvSpPr>
          <p:spPr bwMode="auto">
            <a:xfrm>
              <a:off x="1413" y="1461"/>
              <a:ext cx="38" cy="35"/>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1146" name="Rectangle 325"/>
            <p:cNvSpPr>
              <a:spLocks noChangeArrowheads="1"/>
            </p:cNvSpPr>
            <p:nvPr/>
          </p:nvSpPr>
          <p:spPr bwMode="auto">
            <a:xfrm>
              <a:off x="1354" y="1520"/>
              <a:ext cx="39" cy="35"/>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1147" name="Rectangle 326"/>
            <p:cNvSpPr>
              <a:spLocks noChangeArrowheads="1"/>
            </p:cNvSpPr>
            <p:nvPr/>
          </p:nvSpPr>
          <p:spPr bwMode="auto">
            <a:xfrm>
              <a:off x="1366" y="1577"/>
              <a:ext cx="39" cy="35"/>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1148" name="Rectangle 327"/>
            <p:cNvSpPr>
              <a:spLocks noChangeArrowheads="1"/>
            </p:cNvSpPr>
            <p:nvPr/>
          </p:nvSpPr>
          <p:spPr bwMode="auto">
            <a:xfrm>
              <a:off x="1471" y="1427"/>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149" name="Rectangle 328"/>
            <p:cNvSpPr>
              <a:spLocks noChangeArrowheads="1"/>
            </p:cNvSpPr>
            <p:nvPr/>
          </p:nvSpPr>
          <p:spPr bwMode="auto">
            <a:xfrm>
              <a:off x="1519" y="1479"/>
              <a:ext cx="38"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150" name="Rectangle 329"/>
            <p:cNvSpPr>
              <a:spLocks noChangeArrowheads="1"/>
            </p:cNvSpPr>
            <p:nvPr/>
          </p:nvSpPr>
          <p:spPr bwMode="auto">
            <a:xfrm>
              <a:off x="1541" y="1535"/>
              <a:ext cx="38"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151" name="Rectangle 330"/>
            <p:cNvSpPr>
              <a:spLocks noChangeArrowheads="1"/>
            </p:cNvSpPr>
            <p:nvPr/>
          </p:nvSpPr>
          <p:spPr bwMode="auto">
            <a:xfrm>
              <a:off x="1526" y="1423"/>
              <a:ext cx="39" cy="34"/>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1152" name="Rectangle 331"/>
            <p:cNvSpPr>
              <a:spLocks noChangeArrowheads="1"/>
            </p:cNvSpPr>
            <p:nvPr/>
          </p:nvSpPr>
          <p:spPr bwMode="auto">
            <a:xfrm>
              <a:off x="1468" y="1482"/>
              <a:ext cx="38" cy="34"/>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1153" name="Rectangle 332"/>
            <p:cNvSpPr>
              <a:spLocks noChangeArrowheads="1"/>
            </p:cNvSpPr>
            <p:nvPr/>
          </p:nvSpPr>
          <p:spPr bwMode="auto">
            <a:xfrm>
              <a:off x="1480" y="1539"/>
              <a:ext cx="39" cy="34"/>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1154" name="Rectangle 333"/>
            <p:cNvSpPr>
              <a:spLocks noChangeArrowheads="1"/>
            </p:cNvSpPr>
            <p:nvPr/>
          </p:nvSpPr>
          <p:spPr bwMode="auto">
            <a:xfrm>
              <a:off x="1593" y="1435"/>
              <a:ext cx="38"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155" name="Rectangle 334"/>
            <p:cNvSpPr>
              <a:spLocks noChangeArrowheads="1"/>
            </p:cNvSpPr>
            <p:nvPr/>
          </p:nvSpPr>
          <p:spPr bwMode="auto">
            <a:xfrm>
              <a:off x="1373" y="1702"/>
              <a:ext cx="38"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156" name="Rectangle 335"/>
            <p:cNvSpPr>
              <a:spLocks noChangeArrowheads="1"/>
            </p:cNvSpPr>
            <p:nvPr/>
          </p:nvSpPr>
          <p:spPr bwMode="auto">
            <a:xfrm>
              <a:off x="1395" y="1758"/>
              <a:ext cx="38"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157" name="Rectangle 336"/>
            <p:cNvSpPr>
              <a:spLocks noChangeArrowheads="1"/>
            </p:cNvSpPr>
            <p:nvPr/>
          </p:nvSpPr>
          <p:spPr bwMode="auto">
            <a:xfrm>
              <a:off x="1380" y="1646"/>
              <a:ext cx="39" cy="35"/>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1158" name="Rectangle 337"/>
            <p:cNvSpPr>
              <a:spLocks noChangeArrowheads="1"/>
            </p:cNvSpPr>
            <p:nvPr/>
          </p:nvSpPr>
          <p:spPr bwMode="auto">
            <a:xfrm>
              <a:off x="1590" y="1490"/>
              <a:ext cx="38" cy="34"/>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1159" name="Rectangle 338"/>
            <p:cNvSpPr>
              <a:spLocks noChangeArrowheads="1"/>
            </p:cNvSpPr>
            <p:nvPr/>
          </p:nvSpPr>
          <p:spPr bwMode="auto">
            <a:xfrm>
              <a:off x="1602" y="1547"/>
              <a:ext cx="39" cy="34"/>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1160" name="Rectangle 339"/>
            <p:cNvSpPr>
              <a:spLocks noChangeArrowheads="1"/>
            </p:cNvSpPr>
            <p:nvPr/>
          </p:nvSpPr>
          <p:spPr bwMode="auto">
            <a:xfrm>
              <a:off x="1564" y="1612"/>
              <a:ext cx="38"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161" name="Rectangle 340"/>
            <p:cNvSpPr>
              <a:spLocks noChangeArrowheads="1"/>
            </p:cNvSpPr>
            <p:nvPr/>
          </p:nvSpPr>
          <p:spPr bwMode="auto">
            <a:xfrm>
              <a:off x="1611" y="1664"/>
              <a:ext cx="39"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162" name="Rectangle 341"/>
            <p:cNvSpPr>
              <a:spLocks noChangeArrowheads="1"/>
            </p:cNvSpPr>
            <p:nvPr/>
          </p:nvSpPr>
          <p:spPr bwMode="auto">
            <a:xfrm>
              <a:off x="1633" y="1719"/>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163" name="Rectangle 342"/>
            <p:cNvSpPr>
              <a:spLocks noChangeArrowheads="1"/>
            </p:cNvSpPr>
            <p:nvPr/>
          </p:nvSpPr>
          <p:spPr bwMode="auto">
            <a:xfrm>
              <a:off x="1619" y="1608"/>
              <a:ext cx="39" cy="34"/>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1164" name="Rectangle 343"/>
            <p:cNvSpPr>
              <a:spLocks noChangeArrowheads="1"/>
            </p:cNvSpPr>
            <p:nvPr/>
          </p:nvSpPr>
          <p:spPr bwMode="auto">
            <a:xfrm>
              <a:off x="1560" y="1667"/>
              <a:ext cx="39" cy="34"/>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1165" name="Rectangle 344"/>
            <p:cNvSpPr>
              <a:spLocks noChangeArrowheads="1"/>
            </p:cNvSpPr>
            <p:nvPr/>
          </p:nvSpPr>
          <p:spPr bwMode="auto">
            <a:xfrm>
              <a:off x="1573" y="1724"/>
              <a:ext cx="38" cy="34"/>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1166" name="Rectangle 345"/>
            <p:cNvSpPr>
              <a:spLocks noChangeArrowheads="1"/>
            </p:cNvSpPr>
            <p:nvPr/>
          </p:nvSpPr>
          <p:spPr bwMode="auto">
            <a:xfrm>
              <a:off x="1508" y="1589"/>
              <a:ext cx="38" cy="35"/>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1167" name="Rectangle 346"/>
            <p:cNvSpPr>
              <a:spLocks noChangeArrowheads="1"/>
            </p:cNvSpPr>
            <p:nvPr/>
          </p:nvSpPr>
          <p:spPr bwMode="auto">
            <a:xfrm>
              <a:off x="482" y="1760"/>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168" name="Rectangle 347"/>
            <p:cNvSpPr>
              <a:spLocks noChangeArrowheads="1"/>
            </p:cNvSpPr>
            <p:nvPr/>
          </p:nvSpPr>
          <p:spPr bwMode="auto">
            <a:xfrm>
              <a:off x="529" y="1807"/>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169" name="Rectangle 348"/>
            <p:cNvSpPr>
              <a:spLocks noChangeArrowheads="1"/>
            </p:cNvSpPr>
            <p:nvPr/>
          </p:nvSpPr>
          <p:spPr bwMode="auto">
            <a:xfrm>
              <a:off x="550" y="1857"/>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170" name="Rectangle 349"/>
            <p:cNvSpPr>
              <a:spLocks noChangeArrowheads="1"/>
            </p:cNvSpPr>
            <p:nvPr/>
          </p:nvSpPr>
          <p:spPr bwMode="auto">
            <a:xfrm>
              <a:off x="536" y="1756"/>
              <a:ext cx="37"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1171" name="Rectangle 350"/>
            <p:cNvSpPr>
              <a:spLocks noChangeArrowheads="1"/>
            </p:cNvSpPr>
            <p:nvPr/>
          </p:nvSpPr>
          <p:spPr bwMode="auto">
            <a:xfrm>
              <a:off x="479" y="1809"/>
              <a:ext cx="37"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1172" name="Rectangle 351"/>
            <p:cNvSpPr>
              <a:spLocks noChangeArrowheads="1"/>
            </p:cNvSpPr>
            <p:nvPr/>
          </p:nvSpPr>
          <p:spPr bwMode="auto">
            <a:xfrm>
              <a:off x="491" y="1860"/>
              <a:ext cx="38"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1173" name="Rectangle 352"/>
            <p:cNvSpPr>
              <a:spLocks noChangeArrowheads="1"/>
            </p:cNvSpPr>
            <p:nvPr/>
          </p:nvSpPr>
          <p:spPr bwMode="auto">
            <a:xfrm>
              <a:off x="593" y="1726"/>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174" name="Rectangle 353"/>
            <p:cNvSpPr>
              <a:spLocks noChangeArrowheads="1"/>
            </p:cNvSpPr>
            <p:nvPr/>
          </p:nvSpPr>
          <p:spPr bwMode="auto">
            <a:xfrm>
              <a:off x="639" y="1772"/>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175" name="Rectangle 354"/>
            <p:cNvSpPr>
              <a:spLocks noChangeArrowheads="1"/>
            </p:cNvSpPr>
            <p:nvPr/>
          </p:nvSpPr>
          <p:spPr bwMode="auto">
            <a:xfrm>
              <a:off x="661" y="1822"/>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176" name="Rectangle 355"/>
            <p:cNvSpPr>
              <a:spLocks noChangeArrowheads="1"/>
            </p:cNvSpPr>
            <p:nvPr/>
          </p:nvSpPr>
          <p:spPr bwMode="auto">
            <a:xfrm>
              <a:off x="646" y="1722"/>
              <a:ext cx="38"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1177" name="Rectangle 356"/>
            <p:cNvSpPr>
              <a:spLocks noChangeArrowheads="1"/>
            </p:cNvSpPr>
            <p:nvPr/>
          </p:nvSpPr>
          <p:spPr bwMode="auto">
            <a:xfrm>
              <a:off x="589" y="1775"/>
              <a:ext cx="38"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1178" name="Rectangle 357"/>
            <p:cNvSpPr>
              <a:spLocks noChangeArrowheads="1"/>
            </p:cNvSpPr>
            <p:nvPr/>
          </p:nvSpPr>
          <p:spPr bwMode="auto">
            <a:xfrm>
              <a:off x="602" y="1826"/>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1179" name="Rectangle 358"/>
            <p:cNvSpPr>
              <a:spLocks noChangeArrowheads="1"/>
            </p:cNvSpPr>
            <p:nvPr/>
          </p:nvSpPr>
          <p:spPr bwMode="auto">
            <a:xfrm>
              <a:off x="711" y="1733"/>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180" name="Rectangle 359"/>
            <p:cNvSpPr>
              <a:spLocks noChangeArrowheads="1"/>
            </p:cNvSpPr>
            <p:nvPr/>
          </p:nvSpPr>
          <p:spPr bwMode="auto">
            <a:xfrm>
              <a:off x="708" y="1782"/>
              <a:ext cx="37"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1181" name="Rectangle 360"/>
            <p:cNvSpPr>
              <a:spLocks noChangeArrowheads="1"/>
            </p:cNvSpPr>
            <p:nvPr/>
          </p:nvSpPr>
          <p:spPr bwMode="auto">
            <a:xfrm>
              <a:off x="720" y="1833"/>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1182" name="Rectangle 361"/>
            <p:cNvSpPr>
              <a:spLocks noChangeArrowheads="1"/>
            </p:cNvSpPr>
            <p:nvPr/>
          </p:nvSpPr>
          <p:spPr bwMode="auto">
            <a:xfrm>
              <a:off x="628" y="1871"/>
              <a:ext cx="38"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1183" name="Rectangle 362"/>
            <p:cNvSpPr>
              <a:spLocks noChangeArrowheads="1"/>
            </p:cNvSpPr>
            <p:nvPr/>
          </p:nvSpPr>
          <p:spPr bwMode="auto">
            <a:xfrm>
              <a:off x="756" y="1777"/>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184" name="Rectangle 363"/>
            <p:cNvSpPr>
              <a:spLocks noChangeArrowheads="1"/>
            </p:cNvSpPr>
            <p:nvPr/>
          </p:nvSpPr>
          <p:spPr bwMode="auto">
            <a:xfrm>
              <a:off x="803" y="1824"/>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185" name="Rectangle 364"/>
            <p:cNvSpPr>
              <a:spLocks noChangeArrowheads="1"/>
            </p:cNvSpPr>
            <p:nvPr/>
          </p:nvSpPr>
          <p:spPr bwMode="auto">
            <a:xfrm>
              <a:off x="824" y="1874"/>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186" name="Rectangle 365"/>
            <p:cNvSpPr>
              <a:spLocks noChangeArrowheads="1"/>
            </p:cNvSpPr>
            <p:nvPr/>
          </p:nvSpPr>
          <p:spPr bwMode="auto">
            <a:xfrm>
              <a:off x="810" y="1773"/>
              <a:ext cx="37"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1187" name="Rectangle 366"/>
            <p:cNvSpPr>
              <a:spLocks noChangeArrowheads="1"/>
            </p:cNvSpPr>
            <p:nvPr/>
          </p:nvSpPr>
          <p:spPr bwMode="auto">
            <a:xfrm>
              <a:off x="753" y="1826"/>
              <a:ext cx="37"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1188" name="Rectangle 367"/>
            <p:cNvSpPr>
              <a:spLocks noChangeArrowheads="1"/>
            </p:cNvSpPr>
            <p:nvPr/>
          </p:nvSpPr>
          <p:spPr bwMode="auto">
            <a:xfrm>
              <a:off x="765" y="1877"/>
              <a:ext cx="38"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1189" name="Rectangle 368"/>
            <p:cNvSpPr>
              <a:spLocks noChangeArrowheads="1"/>
            </p:cNvSpPr>
            <p:nvPr/>
          </p:nvSpPr>
          <p:spPr bwMode="auto">
            <a:xfrm>
              <a:off x="867" y="1743"/>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190" name="Rectangle 369"/>
            <p:cNvSpPr>
              <a:spLocks noChangeArrowheads="1"/>
            </p:cNvSpPr>
            <p:nvPr/>
          </p:nvSpPr>
          <p:spPr bwMode="auto">
            <a:xfrm>
              <a:off x="913" y="1789"/>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191" name="Rectangle 370"/>
            <p:cNvSpPr>
              <a:spLocks noChangeArrowheads="1"/>
            </p:cNvSpPr>
            <p:nvPr/>
          </p:nvSpPr>
          <p:spPr bwMode="auto">
            <a:xfrm>
              <a:off x="935" y="1839"/>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192" name="Rectangle 371"/>
            <p:cNvSpPr>
              <a:spLocks noChangeArrowheads="1"/>
            </p:cNvSpPr>
            <p:nvPr/>
          </p:nvSpPr>
          <p:spPr bwMode="auto">
            <a:xfrm>
              <a:off x="920" y="1739"/>
              <a:ext cx="38"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1193" name="Rectangle 372"/>
            <p:cNvSpPr>
              <a:spLocks noChangeArrowheads="1"/>
            </p:cNvSpPr>
            <p:nvPr/>
          </p:nvSpPr>
          <p:spPr bwMode="auto">
            <a:xfrm>
              <a:off x="863" y="1792"/>
              <a:ext cx="38"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1194" name="Rectangle 373"/>
            <p:cNvSpPr>
              <a:spLocks noChangeArrowheads="1"/>
            </p:cNvSpPr>
            <p:nvPr/>
          </p:nvSpPr>
          <p:spPr bwMode="auto">
            <a:xfrm>
              <a:off x="876" y="1843"/>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1195" name="Rectangle 374"/>
            <p:cNvSpPr>
              <a:spLocks noChangeArrowheads="1"/>
            </p:cNvSpPr>
            <p:nvPr/>
          </p:nvSpPr>
          <p:spPr bwMode="auto">
            <a:xfrm>
              <a:off x="985" y="1750"/>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196" name="Rectangle 375"/>
            <p:cNvSpPr>
              <a:spLocks noChangeArrowheads="1"/>
            </p:cNvSpPr>
            <p:nvPr/>
          </p:nvSpPr>
          <p:spPr bwMode="auto">
            <a:xfrm>
              <a:off x="982" y="1799"/>
              <a:ext cx="37"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1197" name="Rectangle 376"/>
            <p:cNvSpPr>
              <a:spLocks noChangeArrowheads="1"/>
            </p:cNvSpPr>
            <p:nvPr/>
          </p:nvSpPr>
          <p:spPr bwMode="auto">
            <a:xfrm>
              <a:off x="994" y="1850"/>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1198" name="Rectangle 377"/>
            <p:cNvSpPr>
              <a:spLocks noChangeArrowheads="1"/>
            </p:cNvSpPr>
            <p:nvPr/>
          </p:nvSpPr>
          <p:spPr bwMode="auto">
            <a:xfrm>
              <a:off x="1076" y="1765"/>
              <a:ext cx="39"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199" name="Rectangle 378"/>
            <p:cNvSpPr>
              <a:spLocks noChangeArrowheads="1"/>
            </p:cNvSpPr>
            <p:nvPr/>
          </p:nvSpPr>
          <p:spPr bwMode="auto">
            <a:xfrm>
              <a:off x="1124" y="1816"/>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200" name="Rectangle 379"/>
            <p:cNvSpPr>
              <a:spLocks noChangeArrowheads="1"/>
            </p:cNvSpPr>
            <p:nvPr/>
          </p:nvSpPr>
          <p:spPr bwMode="auto">
            <a:xfrm>
              <a:off x="1146" y="1872"/>
              <a:ext cx="39"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201" name="Rectangle 380"/>
            <p:cNvSpPr>
              <a:spLocks noChangeArrowheads="1"/>
            </p:cNvSpPr>
            <p:nvPr/>
          </p:nvSpPr>
          <p:spPr bwMode="auto">
            <a:xfrm>
              <a:off x="1132" y="1760"/>
              <a:ext cx="38" cy="35"/>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1202" name="Rectangle 381"/>
            <p:cNvSpPr>
              <a:spLocks noChangeArrowheads="1"/>
            </p:cNvSpPr>
            <p:nvPr/>
          </p:nvSpPr>
          <p:spPr bwMode="auto">
            <a:xfrm>
              <a:off x="1073" y="1819"/>
              <a:ext cx="39" cy="35"/>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1203" name="Rectangle 382"/>
            <p:cNvSpPr>
              <a:spLocks noChangeArrowheads="1"/>
            </p:cNvSpPr>
            <p:nvPr/>
          </p:nvSpPr>
          <p:spPr bwMode="auto">
            <a:xfrm>
              <a:off x="1190" y="1726"/>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204" name="Rectangle 383"/>
            <p:cNvSpPr>
              <a:spLocks noChangeArrowheads="1"/>
            </p:cNvSpPr>
            <p:nvPr/>
          </p:nvSpPr>
          <p:spPr bwMode="auto">
            <a:xfrm>
              <a:off x="1238" y="1778"/>
              <a:ext cx="38"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205" name="Rectangle 384"/>
            <p:cNvSpPr>
              <a:spLocks noChangeArrowheads="1"/>
            </p:cNvSpPr>
            <p:nvPr/>
          </p:nvSpPr>
          <p:spPr bwMode="auto">
            <a:xfrm>
              <a:off x="1260" y="1834"/>
              <a:ext cx="38"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206" name="Rectangle 385"/>
            <p:cNvSpPr>
              <a:spLocks noChangeArrowheads="1"/>
            </p:cNvSpPr>
            <p:nvPr/>
          </p:nvSpPr>
          <p:spPr bwMode="auto">
            <a:xfrm>
              <a:off x="1245" y="1722"/>
              <a:ext cx="39" cy="34"/>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1207" name="Rectangle 386"/>
            <p:cNvSpPr>
              <a:spLocks noChangeArrowheads="1"/>
            </p:cNvSpPr>
            <p:nvPr/>
          </p:nvSpPr>
          <p:spPr bwMode="auto">
            <a:xfrm>
              <a:off x="1187" y="1781"/>
              <a:ext cx="38" cy="34"/>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1208" name="Rectangle 387"/>
            <p:cNvSpPr>
              <a:spLocks noChangeArrowheads="1"/>
            </p:cNvSpPr>
            <p:nvPr/>
          </p:nvSpPr>
          <p:spPr bwMode="auto">
            <a:xfrm>
              <a:off x="1199" y="1838"/>
              <a:ext cx="39" cy="34"/>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1209" name="Rectangle 388"/>
            <p:cNvSpPr>
              <a:spLocks noChangeArrowheads="1"/>
            </p:cNvSpPr>
            <p:nvPr/>
          </p:nvSpPr>
          <p:spPr bwMode="auto">
            <a:xfrm>
              <a:off x="1312" y="1734"/>
              <a:ext cx="38"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210" name="Rectangle 389"/>
            <p:cNvSpPr>
              <a:spLocks noChangeArrowheads="1"/>
            </p:cNvSpPr>
            <p:nvPr/>
          </p:nvSpPr>
          <p:spPr bwMode="auto">
            <a:xfrm>
              <a:off x="1309" y="1789"/>
              <a:ext cx="38" cy="34"/>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1211" name="Rectangle 390"/>
            <p:cNvSpPr>
              <a:spLocks noChangeArrowheads="1"/>
            </p:cNvSpPr>
            <p:nvPr/>
          </p:nvSpPr>
          <p:spPr bwMode="auto">
            <a:xfrm>
              <a:off x="1321" y="1846"/>
              <a:ext cx="39" cy="34"/>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1212" name="Rectangle 391"/>
            <p:cNvSpPr>
              <a:spLocks noChangeArrowheads="1"/>
            </p:cNvSpPr>
            <p:nvPr/>
          </p:nvSpPr>
          <p:spPr bwMode="auto">
            <a:xfrm>
              <a:off x="1357" y="1784"/>
              <a:ext cx="39"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213" name="Rectangle 392"/>
            <p:cNvSpPr>
              <a:spLocks noChangeArrowheads="1"/>
            </p:cNvSpPr>
            <p:nvPr/>
          </p:nvSpPr>
          <p:spPr bwMode="auto">
            <a:xfrm>
              <a:off x="1405" y="1835"/>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214" name="Rectangle 393"/>
            <p:cNvSpPr>
              <a:spLocks noChangeArrowheads="1"/>
            </p:cNvSpPr>
            <p:nvPr/>
          </p:nvSpPr>
          <p:spPr bwMode="auto">
            <a:xfrm>
              <a:off x="1413" y="1779"/>
              <a:ext cx="38" cy="35"/>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1215" name="Rectangle 394"/>
            <p:cNvSpPr>
              <a:spLocks noChangeArrowheads="1"/>
            </p:cNvSpPr>
            <p:nvPr/>
          </p:nvSpPr>
          <p:spPr bwMode="auto">
            <a:xfrm>
              <a:off x="1354" y="1838"/>
              <a:ext cx="39" cy="35"/>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1216" name="Rectangle 395"/>
            <p:cNvSpPr>
              <a:spLocks noChangeArrowheads="1"/>
            </p:cNvSpPr>
            <p:nvPr/>
          </p:nvSpPr>
          <p:spPr bwMode="auto">
            <a:xfrm>
              <a:off x="1471" y="1745"/>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217" name="Rectangle 396"/>
            <p:cNvSpPr>
              <a:spLocks noChangeArrowheads="1"/>
            </p:cNvSpPr>
            <p:nvPr/>
          </p:nvSpPr>
          <p:spPr bwMode="auto">
            <a:xfrm>
              <a:off x="1519" y="1797"/>
              <a:ext cx="38"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218" name="Rectangle 397"/>
            <p:cNvSpPr>
              <a:spLocks noChangeArrowheads="1"/>
            </p:cNvSpPr>
            <p:nvPr/>
          </p:nvSpPr>
          <p:spPr bwMode="auto">
            <a:xfrm>
              <a:off x="1541" y="1853"/>
              <a:ext cx="38"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219" name="Rectangle 398"/>
            <p:cNvSpPr>
              <a:spLocks noChangeArrowheads="1"/>
            </p:cNvSpPr>
            <p:nvPr/>
          </p:nvSpPr>
          <p:spPr bwMode="auto">
            <a:xfrm>
              <a:off x="1526" y="1741"/>
              <a:ext cx="39" cy="34"/>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1220" name="Rectangle 399"/>
            <p:cNvSpPr>
              <a:spLocks noChangeArrowheads="1"/>
            </p:cNvSpPr>
            <p:nvPr/>
          </p:nvSpPr>
          <p:spPr bwMode="auto">
            <a:xfrm>
              <a:off x="1468" y="1800"/>
              <a:ext cx="38" cy="34"/>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1221" name="Rectangle 400"/>
            <p:cNvSpPr>
              <a:spLocks noChangeArrowheads="1"/>
            </p:cNvSpPr>
            <p:nvPr/>
          </p:nvSpPr>
          <p:spPr bwMode="auto">
            <a:xfrm>
              <a:off x="1480" y="1857"/>
              <a:ext cx="39" cy="34"/>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1222" name="Rectangle 401"/>
            <p:cNvSpPr>
              <a:spLocks noChangeArrowheads="1"/>
            </p:cNvSpPr>
            <p:nvPr/>
          </p:nvSpPr>
          <p:spPr bwMode="auto">
            <a:xfrm>
              <a:off x="1593" y="1753"/>
              <a:ext cx="38"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223" name="Rectangle 402"/>
            <p:cNvSpPr>
              <a:spLocks noChangeArrowheads="1"/>
            </p:cNvSpPr>
            <p:nvPr/>
          </p:nvSpPr>
          <p:spPr bwMode="auto">
            <a:xfrm>
              <a:off x="1590" y="1808"/>
              <a:ext cx="38" cy="34"/>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1224" name="Rectangle 403"/>
            <p:cNvSpPr>
              <a:spLocks noChangeArrowheads="1"/>
            </p:cNvSpPr>
            <p:nvPr/>
          </p:nvSpPr>
          <p:spPr bwMode="auto">
            <a:xfrm>
              <a:off x="1602" y="1865"/>
              <a:ext cx="39" cy="34"/>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1225" name="Rectangle 404"/>
            <p:cNvSpPr>
              <a:spLocks noChangeArrowheads="1"/>
            </p:cNvSpPr>
            <p:nvPr/>
          </p:nvSpPr>
          <p:spPr bwMode="auto">
            <a:xfrm>
              <a:off x="1058" y="1657"/>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226" name="Rectangle 405"/>
            <p:cNvSpPr>
              <a:spLocks noChangeArrowheads="1"/>
            </p:cNvSpPr>
            <p:nvPr/>
          </p:nvSpPr>
          <p:spPr bwMode="auto">
            <a:xfrm>
              <a:off x="1080" y="1713"/>
              <a:ext cx="39"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227" name="Rectangle 406"/>
            <p:cNvSpPr>
              <a:spLocks noChangeArrowheads="1"/>
            </p:cNvSpPr>
            <p:nvPr/>
          </p:nvSpPr>
          <p:spPr bwMode="auto">
            <a:xfrm>
              <a:off x="1066" y="1601"/>
              <a:ext cx="38" cy="35"/>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1228" name="Rectangle 407"/>
            <p:cNvSpPr>
              <a:spLocks noChangeArrowheads="1"/>
            </p:cNvSpPr>
            <p:nvPr/>
          </p:nvSpPr>
          <p:spPr bwMode="auto">
            <a:xfrm>
              <a:off x="1019" y="1717"/>
              <a:ext cx="39" cy="35"/>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1229" name="Rectangle 408"/>
            <p:cNvSpPr>
              <a:spLocks noChangeArrowheads="1"/>
            </p:cNvSpPr>
            <p:nvPr/>
          </p:nvSpPr>
          <p:spPr bwMode="auto">
            <a:xfrm>
              <a:off x="1124" y="1567"/>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230" name="Rectangle 409"/>
            <p:cNvSpPr>
              <a:spLocks noChangeArrowheads="1"/>
            </p:cNvSpPr>
            <p:nvPr/>
          </p:nvSpPr>
          <p:spPr bwMode="auto">
            <a:xfrm>
              <a:off x="1121" y="1622"/>
              <a:ext cx="38" cy="34"/>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1231" name="Rectangle 410"/>
            <p:cNvSpPr>
              <a:spLocks noChangeArrowheads="1"/>
            </p:cNvSpPr>
            <p:nvPr/>
          </p:nvSpPr>
          <p:spPr bwMode="auto">
            <a:xfrm>
              <a:off x="1026" y="1842"/>
              <a:ext cx="38"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1232" name="Rectangle 411"/>
            <p:cNvSpPr>
              <a:spLocks noChangeArrowheads="1"/>
            </p:cNvSpPr>
            <p:nvPr/>
          </p:nvSpPr>
          <p:spPr bwMode="auto">
            <a:xfrm>
              <a:off x="1033" y="1786"/>
              <a:ext cx="39" cy="35"/>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grpSp>
      <p:grpSp>
        <p:nvGrpSpPr>
          <p:cNvPr id="1233" name="Group 1232"/>
          <p:cNvGrpSpPr/>
          <p:nvPr/>
        </p:nvGrpSpPr>
        <p:grpSpPr>
          <a:xfrm>
            <a:off x="607621" y="4572000"/>
            <a:ext cx="886152" cy="313617"/>
            <a:chOff x="1663412" y="4619347"/>
            <a:chExt cx="2640363" cy="312632"/>
          </a:xfrm>
        </p:grpSpPr>
        <p:sp>
          <p:nvSpPr>
            <p:cNvPr id="1234" name="Pentagon 1233"/>
            <p:cNvSpPr/>
            <p:nvPr/>
          </p:nvSpPr>
          <p:spPr bwMode="auto">
            <a:xfrm>
              <a:off x="1663412" y="4657229"/>
              <a:ext cx="2565689" cy="152400"/>
            </a:xfrm>
            <a:prstGeom prst="homePlate">
              <a:avLst/>
            </a:prstGeom>
            <a:solidFill>
              <a:schemeClr val="accent4">
                <a:lumMod val="20000"/>
                <a:lumOff val="80000"/>
              </a:schemeClr>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dirty="0" smtClean="0">
                <a:ln>
                  <a:noFill/>
                </a:ln>
                <a:solidFill>
                  <a:schemeClr val="tx1"/>
                </a:solidFill>
                <a:effectLst/>
                <a:latin typeface="Arial" charset="0"/>
              </a:endParaRPr>
            </a:p>
          </p:txBody>
        </p:sp>
        <p:sp>
          <p:nvSpPr>
            <p:cNvPr id="1235" name="TextBox 1234"/>
            <p:cNvSpPr txBox="1"/>
            <p:nvPr/>
          </p:nvSpPr>
          <p:spPr>
            <a:xfrm>
              <a:off x="1854832" y="4619347"/>
              <a:ext cx="2448943" cy="312632"/>
            </a:xfrm>
            <a:prstGeom prst="rect">
              <a:avLst/>
            </a:prstGeom>
            <a:noFill/>
          </p:spPr>
          <p:txBody>
            <a:bodyPr wrap="square" rtlCol="0">
              <a:spAutoFit/>
            </a:bodyPr>
            <a:lstStyle/>
            <a:p>
              <a:pPr algn="l"/>
              <a:r>
                <a:rPr lang="en-US" sz="1000" i="0" dirty="0" smtClean="0">
                  <a:solidFill>
                    <a:schemeClr val="accent4">
                      <a:lumMod val="50000"/>
                    </a:schemeClr>
                  </a:solidFill>
                </a:rPr>
                <a:t>Trades</a:t>
              </a:r>
            </a:p>
          </p:txBody>
        </p:sp>
      </p:grpSp>
      <p:sp>
        <p:nvSpPr>
          <p:cNvPr id="4" name="Striped Right Arrow 3"/>
          <p:cNvSpPr/>
          <p:nvPr/>
        </p:nvSpPr>
        <p:spPr bwMode="auto">
          <a:xfrm>
            <a:off x="3633747" y="4255885"/>
            <a:ext cx="714432" cy="221027"/>
          </a:xfrm>
          <a:prstGeom prst="stripedRightArrow">
            <a:avLst/>
          </a:prstGeom>
          <a:solidFill>
            <a:schemeClr val="accent2">
              <a:lumMod val="75000"/>
            </a:schemeClr>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1237" name="Rectangle 1236"/>
          <p:cNvSpPr/>
          <p:nvPr/>
        </p:nvSpPr>
        <p:spPr bwMode="auto">
          <a:xfrm>
            <a:off x="4367253" y="3898327"/>
            <a:ext cx="1600200" cy="990600"/>
          </a:xfrm>
          <a:prstGeom prst="rect">
            <a:avLst/>
          </a:prstGeom>
          <a:solidFill>
            <a:schemeClr val="bg2">
              <a:lumMod val="65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dirty="0" smtClean="0">
              <a:ln>
                <a:noFill/>
              </a:ln>
              <a:solidFill>
                <a:schemeClr val="tx1"/>
              </a:solidFill>
              <a:effectLst/>
              <a:latin typeface="Arial" charset="0"/>
            </a:endParaRPr>
          </a:p>
        </p:txBody>
      </p:sp>
      <p:sp>
        <p:nvSpPr>
          <p:cNvPr id="1238" name="TextBox 1237"/>
          <p:cNvSpPr txBox="1"/>
          <p:nvPr/>
        </p:nvSpPr>
        <p:spPr>
          <a:xfrm>
            <a:off x="4391776" y="4375868"/>
            <a:ext cx="1551824" cy="424732"/>
          </a:xfrm>
          <a:prstGeom prst="rect">
            <a:avLst/>
          </a:prstGeom>
          <a:noFill/>
        </p:spPr>
        <p:txBody>
          <a:bodyPr wrap="square" rtlCol="0">
            <a:spAutoFit/>
          </a:bodyPr>
          <a:lstStyle/>
          <a:p>
            <a:pPr algn="l"/>
            <a:r>
              <a:rPr lang="en-US" sz="1200" b="0" i="1" dirty="0" smtClean="0">
                <a:solidFill>
                  <a:schemeClr val="accent1">
                    <a:lumMod val="75000"/>
                  </a:schemeClr>
                </a:solidFill>
              </a:rPr>
              <a:t>Compute 5 minute running VWAP …</a:t>
            </a:r>
          </a:p>
        </p:txBody>
      </p:sp>
      <p:sp>
        <p:nvSpPr>
          <p:cNvPr id="1239" name="Striped Right Arrow 1238"/>
          <p:cNvSpPr/>
          <p:nvPr/>
        </p:nvSpPr>
        <p:spPr bwMode="auto">
          <a:xfrm rot="19556461">
            <a:off x="5982142" y="3719887"/>
            <a:ext cx="622887" cy="221027"/>
          </a:xfrm>
          <a:prstGeom prst="stripedRightArrow">
            <a:avLst/>
          </a:prstGeom>
          <a:solidFill>
            <a:schemeClr val="accent2">
              <a:lumMod val="75000"/>
            </a:schemeClr>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1240" name="Striped Right Arrow 1239"/>
          <p:cNvSpPr/>
          <p:nvPr/>
        </p:nvSpPr>
        <p:spPr bwMode="auto">
          <a:xfrm rot="1445486">
            <a:off x="5993387" y="4841904"/>
            <a:ext cx="622887" cy="221027"/>
          </a:xfrm>
          <a:prstGeom prst="stripedRightArrow">
            <a:avLst/>
          </a:prstGeom>
          <a:solidFill>
            <a:schemeClr val="accent2">
              <a:lumMod val="75000"/>
            </a:schemeClr>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1243" name="Rectangle 1242"/>
          <p:cNvSpPr/>
          <p:nvPr/>
        </p:nvSpPr>
        <p:spPr bwMode="auto">
          <a:xfrm>
            <a:off x="1981200" y="3886200"/>
            <a:ext cx="1600200" cy="990600"/>
          </a:xfrm>
          <a:prstGeom prst="rect">
            <a:avLst/>
          </a:prstGeom>
          <a:solidFill>
            <a:schemeClr val="bg2">
              <a:lumMod val="65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dirty="0" smtClean="0">
              <a:ln>
                <a:noFill/>
              </a:ln>
              <a:solidFill>
                <a:schemeClr val="tx1"/>
              </a:solidFill>
              <a:effectLst/>
              <a:latin typeface="Arial" charset="0"/>
            </a:endParaRPr>
          </a:p>
        </p:txBody>
      </p:sp>
      <p:sp>
        <p:nvSpPr>
          <p:cNvPr id="3" name="TextBox 2"/>
          <p:cNvSpPr txBox="1"/>
          <p:nvPr/>
        </p:nvSpPr>
        <p:spPr>
          <a:xfrm>
            <a:off x="2005053" y="4119670"/>
            <a:ext cx="1676400" cy="757130"/>
          </a:xfrm>
          <a:prstGeom prst="rect">
            <a:avLst/>
          </a:prstGeom>
          <a:noFill/>
        </p:spPr>
        <p:txBody>
          <a:bodyPr wrap="square" rtlCol="0">
            <a:spAutoFit/>
          </a:bodyPr>
          <a:lstStyle/>
          <a:p>
            <a:pPr algn="l"/>
            <a:r>
              <a:rPr lang="en-US" sz="1200" b="0" i="1" dirty="0" smtClean="0">
                <a:solidFill>
                  <a:schemeClr val="accent1">
                    <a:lumMod val="75000"/>
                  </a:schemeClr>
                </a:solidFill>
              </a:rPr>
              <a:t>Filter Trades where price is less than prevailing mid-quote price</a:t>
            </a:r>
          </a:p>
        </p:txBody>
      </p:sp>
      <p:sp>
        <p:nvSpPr>
          <p:cNvPr id="1244" name="Rectangle 1243"/>
          <p:cNvSpPr/>
          <p:nvPr/>
        </p:nvSpPr>
        <p:spPr bwMode="auto">
          <a:xfrm>
            <a:off x="6605547" y="3163955"/>
            <a:ext cx="1600200" cy="990600"/>
          </a:xfrm>
          <a:prstGeom prst="rect">
            <a:avLst/>
          </a:prstGeom>
          <a:solidFill>
            <a:schemeClr val="bg2">
              <a:lumMod val="65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dirty="0" smtClean="0">
              <a:ln>
                <a:noFill/>
              </a:ln>
              <a:solidFill>
                <a:schemeClr val="tx1"/>
              </a:solidFill>
              <a:effectLst/>
              <a:latin typeface="Arial" charset="0"/>
            </a:endParaRPr>
          </a:p>
        </p:txBody>
      </p:sp>
      <p:sp>
        <p:nvSpPr>
          <p:cNvPr id="34843" name="Text Box 43"/>
          <p:cNvSpPr txBox="1">
            <a:spLocks noChangeArrowheads="1"/>
          </p:cNvSpPr>
          <p:nvPr/>
        </p:nvSpPr>
        <p:spPr bwMode="auto">
          <a:xfrm>
            <a:off x="6688678" y="3231314"/>
            <a:ext cx="1343638"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200" b="1" dirty="0">
                <a:solidFill>
                  <a:srgbClr val="000000"/>
                </a:solidFill>
              </a:rPr>
              <a:t>HIGH</a:t>
            </a:r>
          </a:p>
          <a:p>
            <a:pPr algn="ctr" eaLnBrk="1" hangingPunct="1"/>
            <a:endParaRPr lang="en-US" sz="1200" dirty="0">
              <a:solidFill>
                <a:schemeClr val="accent1">
                  <a:lumMod val="75000"/>
                </a:schemeClr>
              </a:solidFill>
            </a:endParaRPr>
          </a:p>
          <a:p>
            <a:pPr algn="ctr" eaLnBrk="1" hangingPunct="1"/>
            <a:r>
              <a:rPr lang="en-US" sz="1200" b="0" i="1" dirty="0">
                <a:solidFill>
                  <a:schemeClr val="accent1">
                    <a:lumMod val="75000"/>
                  </a:schemeClr>
                </a:solidFill>
              </a:rPr>
              <a:t>Compute overall </a:t>
            </a:r>
          </a:p>
          <a:p>
            <a:pPr algn="ctr" eaLnBrk="1" hangingPunct="1"/>
            <a:r>
              <a:rPr lang="en-US" sz="1200" b="0" i="1" dirty="0">
                <a:solidFill>
                  <a:schemeClr val="accent1">
                    <a:lumMod val="75000"/>
                  </a:schemeClr>
                </a:solidFill>
              </a:rPr>
              <a:t>high</a:t>
            </a:r>
          </a:p>
        </p:txBody>
      </p:sp>
      <p:sp>
        <p:nvSpPr>
          <p:cNvPr id="1245" name="Rectangle 1244"/>
          <p:cNvSpPr/>
          <p:nvPr/>
        </p:nvSpPr>
        <p:spPr bwMode="auto">
          <a:xfrm>
            <a:off x="6629400" y="4572000"/>
            <a:ext cx="1600200" cy="990600"/>
          </a:xfrm>
          <a:prstGeom prst="rect">
            <a:avLst/>
          </a:prstGeom>
          <a:solidFill>
            <a:schemeClr val="bg2">
              <a:lumMod val="65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dirty="0" smtClean="0">
              <a:ln>
                <a:noFill/>
              </a:ln>
              <a:solidFill>
                <a:schemeClr val="tx1"/>
              </a:solidFill>
              <a:effectLst/>
              <a:latin typeface="Arial" charset="0"/>
            </a:endParaRPr>
          </a:p>
        </p:txBody>
      </p:sp>
      <p:sp>
        <p:nvSpPr>
          <p:cNvPr id="34841" name="Text Box 46"/>
          <p:cNvSpPr txBox="1">
            <a:spLocks noChangeArrowheads="1"/>
          </p:cNvSpPr>
          <p:nvPr/>
        </p:nvSpPr>
        <p:spPr bwMode="auto">
          <a:xfrm>
            <a:off x="6783916" y="4648091"/>
            <a:ext cx="1343638"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200" b="1" dirty="0">
                <a:solidFill>
                  <a:srgbClr val="000000"/>
                </a:solidFill>
              </a:rPr>
              <a:t>LOW</a:t>
            </a:r>
          </a:p>
          <a:p>
            <a:pPr algn="ctr" eaLnBrk="1" hangingPunct="1"/>
            <a:endParaRPr lang="en-US" sz="1200" b="1" dirty="0"/>
          </a:p>
          <a:p>
            <a:pPr algn="ctr" eaLnBrk="1" hangingPunct="1"/>
            <a:r>
              <a:rPr lang="en-US" sz="1200" b="0" i="1" dirty="0">
                <a:solidFill>
                  <a:schemeClr val="accent1">
                    <a:lumMod val="75000"/>
                  </a:schemeClr>
                </a:solidFill>
              </a:rPr>
              <a:t>Compute overall </a:t>
            </a:r>
          </a:p>
          <a:p>
            <a:pPr algn="ctr" eaLnBrk="1" hangingPunct="1"/>
            <a:r>
              <a:rPr lang="en-US" sz="1200" b="0" i="1" dirty="0">
                <a:solidFill>
                  <a:schemeClr val="accent1">
                    <a:lumMod val="75000"/>
                  </a:schemeClr>
                </a:solidFill>
              </a:rPr>
              <a:t>low</a:t>
            </a:r>
          </a:p>
        </p:txBody>
      </p:sp>
      <p:sp>
        <p:nvSpPr>
          <p:cNvPr id="1246" name="TextBox 1245"/>
          <p:cNvSpPr txBox="1"/>
          <p:nvPr/>
        </p:nvSpPr>
        <p:spPr>
          <a:xfrm>
            <a:off x="4656151" y="3962400"/>
            <a:ext cx="1018424" cy="258532"/>
          </a:xfrm>
          <a:prstGeom prst="rect">
            <a:avLst/>
          </a:prstGeom>
          <a:noFill/>
        </p:spPr>
        <p:txBody>
          <a:bodyPr wrap="square" rtlCol="0">
            <a:spAutoFit/>
          </a:bodyPr>
          <a:lstStyle/>
          <a:p>
            <a:pPr algn="l"/>
            <a:r>
              <a:rPr lang="en-US" sz="1200" dirty="0" smtClean="0">
                <a:solidFill>
                  <a:srgbClr val="000000"/>
                </a:solidFill>
              </a:rPr>
              <a:t>VWAP(300)</a:t>
            </a:r>
          </a:p>
        </p:txBody>
      </p:sp>
      <p:sp>
        <p:nvSpPr>
          <p:cNvPr id="1247" name="TextBox 1246"/>
          <p:cNvSpPr txBox="1"/>
          <p:nvPr/>
        </p:nvSpPr>
        <p:spPr>
          <a:xfrm>
            <a:off x="2103775" y="3902102"/>
            <a:ext cx="1545283" cy="237757"/>
          </a:xfrm>
          <a:prstGeom prst="rect">
            <a:avLst/>
          </a:prstGeom>
          <a:noFill/>
        </p:spPr>
        <p:txBody>
          <a:bodyPr wrap="square" rtlCol="0">
            <a:spAutoFit/>
          </a:bodyPr>
          <a:lstStyle/>
          <a:p>
            <a:pPr algn="l"/>
            <a:r>
              <a:rPr lang="en-US" sz="1050" smtClean="0">
                <a:solidFill>
                  <a:srgbClr val="000000"/>
                </a:solidFill>
              </a:rPr>
              <a:t>TRD_VS_MID(“LT”)</a:t>
            </a:r>
            <a:endParaRPr lang="en-US" sz="1050" dirty="0" smtClean="0">
              <a:solidFill>
                <a:srgbClr val="000000"/>
              </a:solidFill>
            </a:endParaRPr>
          </a:p>
        </p:txBody>
      </p:sp>
      <p:sp>
        <p:nvSpPr>
          <p:cNvPr id="5" name="Striped Right Arrow 4"/>
          <p:cNvSpPr/>
          <p:nvPr/>
        </p:nvSpPr>
        <p:spPr bwMode="auto">
          <a:xfrm>
            <a:off x="8382000" y="3505200"/>
            <a:ext cx="299243" cy="396902"/>
          </a:xfrm>
          <a:prstGeom prst="stripedRightArrow">
            <a:avLst/>
          </a:prstGeom>
          <a:solidFill>
            <a:srgbClr val="00206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1249" name="Striped Right Arrow 1248"/>
          <p:cNvSpPr/>
          <p:nvPr/>
        </p:nvSpPr>
        <p:spPr bwMode="auto">
          <a:xfrm>
            <a:off x="8384778" y="4728292"/>
            <a:ext cx="299243" cy="396902"/>
          </a:xfrm>
          <a:prstGeom prst="stripedRightArrow">
            <a:avLst/>
          </a:prstGeom>
          <a:solidFill>
            <a:srgbClr val="00206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6" name="Striped Right Arrow 5"/>
          <p:cNvSpPr/>
          <p:nvPr/>
        </p:nvSpPr>
        <p:spPr bwMode="auto">
          <a:xfrm>
            <a:off x="533400" y="2971800"/>
            <a:ext cx="4724400" cy="528837"/>
          </a:xfrm>
          <a:prstGeom prst="stripedRightArrow">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154054685"/>
      </p:ext>
    </p:extLst>
  </p:cSld>
  <p:clrMapOvr>
    <a:masterClrMapping/>
  </p:clrMapOvr>
  <p:transition advTm="7691">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31"/>
                                        </p:tgtEl>
                                        <p:attrNameLst>
                                          <p:attrName>style.visibility</p:attrName>
                                        </p:attrNameLst>
                                      </p:cBhvr>
                                      <p:to>
                                        <p:strVal val="visible"/>
                                      </p:to>
                                    </p:set>
                                    <p:animEffect transition="in" filter="wipe(left)">
                                      <p:cBhvr>
                                        <p:cTn id="7" dur="500"/>
                                        <p:tgtEl>
                                          <p:spTgt spid="231"/>
                                        </p:tgtEl>
                                      </p:cBhvr>
                                    </p:animEffect>
                                  </p:childTnLst>
                                </p:cTn>
                              </p:par>
                              <p:par>
                                <p:cTn id="8" presetID="22" presetClass="entr" presetSubtype="8" fill="hold" nodeType="withEffect">
                                  <p:stCondLst>
                                    <p:cond delay="0"/>
                                  </p:stCondLst>
                                  <p:childTnLst>
                                    <p:set>
                                      <p:cBhvr>
                                        <p:cTn id="9" dur="1" fill="hold">
                                          <p:stCondLst>
                                            <p:cond delay="0"/>
                                          </p:stCondLst>
                                        </p:cTn>
                                        <p:tgtEl>
                                          <p:spTgt spid="1034"/>
                                        </p:tgtEl>
                                        <p:attrNameLst>
                                          <p:attrName>style.visibility</p:attrName>
                                        </p:attrNameLst>
                                      </p:cBhvr>
                                      <p:to>
                                        <p:strVal val="visible"/>
                                      </p:to>
                                    </p:set>
                                    <p:animEffect transition="in" filter="wipe(left)">
                                      <p:cBhvr>
                                        <p:cTn id="10" dur="500"/>
                                        <p:tgtEl>
                                          <p:spTgt spid="103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left)">
                                      <p:cBhvr>
                                        <p:cTn id="17" dur="500"/>
                                        <p:tgtEl>
                                          <p:spTgt spid="31"/>
                                        </p:tgtEl>
                                      </p:cBhvr>
                                    </p:animEffect>
                                  </p:childTnLst>
                                </p:cTn>
                              </p:par>
                              <p:par>
                                <p:cTn id="18" presetID="22" presetClass="entr" presetSubtype="8" fill="hold" nodeType="withEffect">
                                  <p:stCondLst>
                                    <p:cond delay="0"/>
                                  </p:stCondLst>
                                  <p:childTnLst>
                                    <p:set>
                                      <p:cBhvr>
                                        <p:cTn id="19" dur="1" fill="hold">
                                          <p:stCondLst>
                                            <p:cond delay="0"/>
                                          </p:stCondLst>
                                        </p:cTn>
                                        <p:tgtEl>
                                          <p:spTgt spid="835"/>
                                        </p:tgtEl>
                                        <p:attrNameLst>
                                          <p:attrName>style.visibility</p:attrName>
                                        </p:attrNameLst>
                                      </p:cBhvr>
                                      <p:to>
                                        <p:strVal val="visible"/>
                                      </p:to>
                                    </p:set>
                                    <p:animEffect transition="in" filter="wipe(left)">
                                      <p:cBhvr>
                                        <p:cTn id="20" dur="500"/>
                                        <p:tgtEl>
                                          <p:spTgt spid="835"/>
                                        </p:tgtEl>
                                      </p:cBhvr>
                                    </p:animEffect>
                                  </p:childTnLst>
                                </p:cTn>
                              </p:par>
                            </p:childTnLst>
                          </p:cTn>
                        </p:par>
                        <p:par>
                          <p:cTn id="21" fill="hold">
                            <p:stCondLst>
                              <p:cond delay="1000"/>
                            </p:stCondLst>
                            <p:childTnLst>
                              <p:par>
                                <p:cTn id="22" presetID="1" presetClass="entr" presetSubtype="0" fill="hold" nodeType="afterEffect">
                                  <p:stCondLst>
                                    <p:cond delay="0"/>
                                  </p:stCondLst>
                                  <p:childTnLst>
                                    <p:set>
                                      <p:cBhvr>
                                        <p:cTn id="23" dur="1" fill="hold">
                                          <p:stCondLst>
                                            <p:cond delay="0"/>
                                          </p:stCondLst>
                                        </p:cTn>
                                        <p:tgtEl>
                                          <p:spTgt spid="430"/>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233"/>
                                        </p:tgtEl>
                                        <p:attrNameLst>
                                          <p:attrName>style.visibility</p:attrName>
                                        </p:attrNameLst>
                                      </p:cBhvr>
                                      <p:to>
                                        <p:strVal val="visible"/>
                                      </p:to>
                                    </p:se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left)">
                                      <p:cBhvr>
                                        <p:cTn id="29" dur="500"/>
                                        <p:tgtEl>
                                          <p:spTgt spid="4"/>
                                        </p:tgtEl>
                                      </p:cBhvr>
                                    </p:animEffect>
                                  </p:childTnLst>
                                </p:cTn>
                              </p:par>
                            </p:childTnLst>
                          </p:cTn>
                        </p:par>
                        <p:par>
                          <p:cTn id="30" fill="hold">
                            <p:stCondLst>
                              <p:cond delay="1500"/>
                            </p:stCondLst>
                            <p:childTnLst>
                              <p:par>
                                <p:cTn id="31" presetID="22" presetClass="entr" presetSubtype="8" fill="hold" grpId="0" nodeType="afterEffect">
                                  <p:stCondLst>
                                    <p:cond delay="0"/>
                                  </p:stCondLst>
                                  <p:childTnLst>
                                    <p:set>
                                      <p:cBhvr>
                                        <p:cTn id="32" dur="1" fill="hold">
                                          <p:stCondLst>
                                            <p:cond delay="0"/>
                                          </p:stCondLst>
                                        </p:cTn>
                                        <p:tgtEl>
                                          <p:spTgt spid="1239"/>
                                        </p:tgtEl>
                                        <p:attrNameLst>
                                          <p:attrName>style.visibility</p:attrName>
                                        </p:attrNameLst>
                                      </p:cBhvr>
                                      <p:to>
                                        <p:strVal val="visible"/>
                                      </p:to>
                                    </p:set>
                                    <p:animEffect transition="in" filter="wipe(left)">
                                      <p:cBhvr>
                                        <p:cTn id="33" dur="500"/>
                                        <p:tgtEl>
                                          <p:spTgt spid="1239"/>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240"/>
                                        </p:tgtEl>
                                        <p:attrNameLst>
                                          <p:attrName>style.visibility</p:attrName>
                                        </p:attrNameLst>
                                      </p:cBhvr>
                                      <p:to>
                                        <p:strVal val="visible"/>
                                      </p:to>
                                    </p:set>
                                    <p:animEffect transition="in" filter="wipe(left)">
                                      <p:cBhvr>
                                        <p:cTn id="36" dur="500"/>
                                        <p:tgtEl>
                                          <p:spTgt spid="1240"/>
                                        </p:tgtEl>
                                      </p:cBhvr>
                                    </p:animEffect>
                                  </p:childTnLst>
                                </p:cTn>
                              </p:par>
                            </p:childTnLst>
                          </p:cTn>
                        </p:par>
                        <p:par>
                          <p:cTn id="37" fill="hold">
                            <p:stCondLst>
                              <p:cond delay="2000"/>
                            </p:stCondLst>
                            <p:childTnLst>
                              <p:par>
                                <p:cTn id="38" presetID="22" presetClass="entr" presetSubtype="8" fill="hold" grpId="0" nodeType="after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wipe(left)">
                                      <p:cBhvr>
                                        <p:cTn id="40" dur="500"/>
                                        <p:tgtEl>
                                          <p:spTgt spid="5"/>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249"/>
                                        </p:tgtEl>
                                        <p:attrNameLst>
                                          <p:attrName>style.visibility</p:attrName>
                                        </p:attrNameLst>
                                      </p:cBhvr>
                                      <p:to>
                                        <p:strVal val="visible"/>
                                      </p:to>
                                    </p:set>
                                    <p:animEffect transition="in" filter="wipe(left)">
                                      <p:cBhvr>
                                        <p:cTn id="43" dur="500"/>
                                        <p:tgtEl>
                                          <p:spTgt spid="1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39" grpId="0" animBg="1"/>
      <p:bldP spid="1240" grpId="0" animBg="1"/>
      <p:bldP spid="5" grpId="0" animBg="1"/>
      <p:bldP spid="1249"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0"/>
          <p:cNvSpPr>
            <a:spLocks noGrp="1" noChangeArrowheads="1"/>
          </p:cNvSpPr>
          <p:nvPr>
            <p:ph type="title"/>
          </p:nvPr>
        </p:nvSpPr>
        <p:spPr>
          <a:xfrm>
            <a:off x="304800" y="828675"/>
            <a:ext cx="7772400" cy="438582"/>
          </a:xfrm>
          <a:solidFill>
            <a:schemeClr val="bg1">
              <a:lumMod val="95000"/>
              <a:alpha val="70000"/>
            </a:schemeClr>
          </a:solidFill>
          <a:effectLst>
            <a:outerShdw blurRad="50800" dist="38100" dir="2700000" algn="tl" rotWithShape="0">
              <a:prstClr val="black">
                <a:alpha val="40000"/>
              </a:prstClr>
            </a:outerShdw>
          </a:effectLst>
        </p:spPr>
        <p:txBody>
          <a:bodyPr/>
          <a:lstStyle/>
          <a:p>
            <a:r>
              <a:rPr lang="en-GB" dirty="0" smtClean="0"/>
              <a:t>Visually Construct Quantitative Models</a:t>
            </a:r>
            <a:endParaRPr lang="en-US" dirty="0"/>
          </a:p>
        </p:txBody>
      </p:sp>
      <p:sp>
        <p:nvSpPr>
          <p:cNvPr id="2" name="Content Placeholder 1"/>
          <p:cNvSpPr>
            <a:spLocks noGrp="1"/>
          </p:cNvSpPr>
          <p:nvPr>
            <p:ph idx="1"/>
          </p:nvPr>
        </p:nvSpPr>
        <p:spPr>
          <a:xfrm>
            <a:off x="8610600" y="1524000"/>
            <a:ext cx="388938" cy="304800"/>
          </a:xfrm>
        </p:spPr>
        <p:txBody>
          <a:bodyPr/>
          <a:lstStyle/>
          <a:p>
            <a:pPr marL="0" indent="0">
              <a:buNone/>
            </a:pPr>
            <a:r>
              <a:rPr lang="en-US" dirty="0" smtClean="0"/>
              <a:t>X</a:t>
            </a:r>
            <a:endParaRPr lang="en-US" dirty="0"/>
          </a:p>
        </p:txBody>
      </p:sp>
      <p:sp>
        <p:nvSpPr>
          <p:cNvPr id="6" name="Rounded Rectangle 5"/>
          <p:cNvSpPr/>
          <p:nvPr/>
        </p:nvSpPr>
        <p:spPr bwMode="auto">
          <a:xfrm>
            <a:off x="7315200" y="4001444"/>
            <a:ext cx="1409700" cy="1353512"/>
          </a:xfrm>
          <a:prstGeom prst="roundRect">
            <a:avLst/>
          </a:prstGeom>
          <a:solidFill>
            <a:schemeClr val="tx1">
              <a:lumMod val="40000"/>
              <a:lumOff val="60000"/>
            </a:schemeClr>
          </a:solidFill>
          <a:ln w="12700" cap="flat" cmpd="sng" algn="ctr">
            <a:noFill/>
            <a:prstDash val="solid"/>
            <a:round/>
            <a:headEnd type="none" w="med" len="med"/>
            <a:tailEnd type="none" w="med" len="med"/>
          </a:ln>
          <a:effectLst>
            <a:outerShdw blurRad="44450" dist="27940" dir="5400000" algn="ctr">
              <a:srgbClr val="000000">
                <a:alpha val="32000"/>
              </a:srgbClr>
            </a:outerShdw>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1525732"/>
            <a:ext cx="8851710" cy="4951425"/>
          </a:xfrm>
          <a:prstGeom prst="rect">
            <a:avLst/>
          </a:prstGeom>
        </p:spPr>
      </p:pic>
      <p:grpSp>
        <p:nvGrpSpPr>
          <p:cNvPr id="10" name="Group 9"/>
          <p:cNvGrpSpPr/>
          <p:nvPr/>
        </p:nvGrpSpPr>
        <p:grpSpPr>
          <a:xfrm>
            <a:off x="1223799" y="2286000"/>
            <a:ext cx="1443201" cy="1066800"/>
            <a:chOff x="1338098" y="2225477"/>
            <a:chExt cx="1443201" cy="1143000"/>
          </a:xfrm>
        </p:grpSpPr>
        <p:sp>
          <p:nvSpPr>
            <p:cNvPr id="3" name="Rounded Rectangular Callout 2"/>
            <p:cNvSpPr/>
            <p:nvPr/>
          </p:nvSpPr>
          <p:spPr bwMode="auto">
            <a:xfrm>
              <a:off x="1338098" y="2225477"/>
              <a:ext cx="1443201" cy="1143000"/>
            </a:xfrm>
            <a:prstGeom prst="wedgeRoundRectCallout">
              <a:avLst>
                <a:gd name="adj1" fmla="val 59026"/>
                <a:gd name="adj2" fmla="val 84167"/>
                <a:gd name="adj3" fmla="val 16667"/>
              </a:avLst>
            </a:prstGeom>
            <a:solidFill>
              <a:schemeClr val="tx1">
                <a:lumMod val="40000"/>
                <a:lumOff val="6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8" name="TextBox 7"/>
            <p:cNvSpPr txBox="1"/>
            <p:nvPr/>
          </p:nvSpPr>
          <p:spPr>
            <a:xfrm>
              <a:off x="1485900" y="2324100"/>
              <a:ext cx="1145641" cy="853877"/>
            </a:xfrm>
            <a:prstGeom prst="rect">
              <a:avLst/>
            </a:prstGeom>
            <a:solidFill>
              <a:schemeClr val="tx1">
                <a:lumMod val="40000"/>
                <a:lumOff val="60000"/>
              </a:schemeClr>
            </a:solidFill>
          </p:spPr>
          <p:txBody>
            <a:bodyPr wrap="square" rtlCol="0">
              <a:noAutofit/>
            </a:bodyPr>
            <a:lstStyle/>
            <a:p>
              <a:pPr algn="l"/>
              <a:r>
                <a:rPr lang="en-US" sz="1400" i="1" dirty="0" smtClean="0">
                  <a:solidFill>
                    <a:srgbClr val="002060"/>
                  </a:solidFill>
                </a:rPr>
                <a:t>Over 100 Built-In Analytical Functions </a:t>
              </a:r>
              <a:endParaRPr lang="en-US" sz="1400" i="1" dirty="0">
                <a:solidFill>
                  <a:srgbClr val="002060"/>
                </a:solidFill>
              </a:endParaRPr>
            </a:p>
          </p:txBody>
        </p:sp>
      </p:grpSp>
    </p:spTree>
    <p:extLst>
      <p:ext uri="{BB962C8B-B14F-4D97-AF65-F5344CB8AC3E}">
        <p14:creationId xmlns:p14="http://schemas.microsoft.com/office/powerpoint/2010/main" val="3077644161"/>
      </p:ext>
    </p:extLst>
  </p:cSld>
  <p:clrMapOvr>
    <a:masterClrMapping/>
  </p:clrMapOvr>
  <p:transition advTm="9353">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0"/>
          <p:cNvSpPr>
            <a:spLocks noGrp="1" noChangeArrowheads="1"/>
          </p:cNvSpPr>
          <p:nvPr>
            <p:ph type="title"/>
          </p:nvPr>
        </p:nvSpPr>
        <p:spPr>
          <a:xfrm>
            <a:off x="304800" y="828675"/>
            <a:ext cx="7772400" cy="438582"/>
          </a:xfrm>
          <a:solidFill>
            <a:schemeClr val="bg1">
              <a:lumMod val="95000"/>
              <a:alpha val="70000"/>
            </a:schemeClr>
          </a:solidFill>
          <a:effectLst>
            <a:outerShdw blurRad="50800" dist="38100" dir="2700000" algn="tl" rotWithShape="0">
              <a:prstClr val="black">
                <a:alpha val="40000"/>
              </a:prstClr>
            </a:outerShdw>
          </a:effectLst>
        </p:spPr>
        <p:txBody>
          <a:bodyPr/>
          <a:lstStyle/>
          <a:p>
            <a:r>
              <a:rPr lang="en-GB" dirty="0" smtClean="0"/>
              <a:t>Deployment</a:t>
            </a:r>
            <a:endParaRPr lang="en-US" dirty="0"/>
          </a:p>
        </p:txBody>
      </p:sp>
      <p:sp>
        <p:nvSpPr>
          <p:cNvPr id="2" name="Content Placeholder 1"/>
          <p:cNvSpPr>
            <a:spLocks noGrp="1"/>
          </p:cNvSpPr>
          <p:nvPr>
            <p:ph idx="1"/>
          </p:nvPr>
        </p:nvSpPr>
        <p:spPr>
          <a:xfrm>
            <a:off x="8610600" y="1524000"/>
            <a:ext cx="388938" cy="304800"/>
          </a:xfrm>
        </p:spPr>
        <p:txBody>
          <a:bodyPr/>
          <a:lstStyle/>
          <a:p>
            <a:pPr marL="0" indent="0">
              <a:buNone/>
            </a:pPr>
            <a:r>
              <a:rPr lang="en-US" dirty="0" smtClean="0">
                <a:solidFill>
                  <a:schemeClr val="bg1"/>
                </a:solidFill>
              </a:rPr>
              <a:t>X</a:t>
            </a:r>
            <a:endParaRPr lang="en-US" dirty="0">
              <a:solidFill>
                <a:schemeClr val="bg1"/>
              </a:solidFill>
            </a:endParaRPr>
          </a:p>
        </p:txBody>
      </p:sp>
      <p:sp>
        <p:nvSpPr>
          <p:cNvPr id="6" name="TextBox 5"/>
          <p:cNvSpPr txBox="1"/>
          <p:nvPr/>
        </p:nvSpPr>
        <p:spPr>
          <a:xfrm>
            <a:off x="20191" y="1459468"/>
            <a:ext cx="9047607" cy="369332"/>
          </a:xfrm>
          <a:prstGeom prst="rect">
            <a:avLst/>
          </a:prstGeom>
          <a:noFill/>
        </p:spPr>
        <p:txBody>
          <a:bodyPr wrap="square" rtlCol="0">
            <a:spAutoFit/>
          </a:bodyPr>
          <a:lstStyle/>
          <a:p>
            <a:pPr algn="l"/>
            <a:r>
              <a:rPr lang="en-US" sz="2000" i="1" dirty="0" smtClean="0">
                <a:solidFill>
                  <a:srgbClr val="A20008"/>
                </a:solidFill>
              </a:rPr>
              <a:t>Reliable, seamless failover from multiple data sources</a:t>
            </a:r>
            <a:endParaRPr lang="en-US" sz="2000" i="1" dirty="0" smtClean="0"/>
          </a:p>
        </p:txBody>
      </p:sp>
      <p:sp>
        <p:nvSpPr>
          <p:cNvPr id="10" name="Rounded Rectangle 9"/>
          <p:cNvSpPr/>
          <p:nvPr/>
        </p:nvSpPr>
        <p:spPr bwMode="auto">
          <a:xfrm>
            <a:off x="152400" y="1920818"/>
            <a:ext cx="8763000" cy="533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9" name="Rectangle 41"/>
          <p:cNvSpPr txBox="1">
            <a:spLocks noChangeArrowheads="1"/>
          </p:cNvSpPr>
          <p:nvPr/>
        </p:nvSpPr>
        <p:spPr bwMode="auto">
          <a:xfrm>
            <a:off x="304800" y="2005644"/>
            <a:ext cx="5486399"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914400" rtl="0" eaLnBrk="1" fontAlgn="base" latinLnBrk="0" hangingPunct="1">
              <a:spcBef>
                <a:spcPct val="20000"/>
              </a:spcBef>
              <a:spcAft>
                <a:spcPct val="0"/>
              </a:spcAft>
              <a:buClr>
                <a:schemeClr val="accent3"/>
              </a:buClr>
              <a:buFont typeface="Wingdings" pitchFamily="2" charset="2"/>
              <a:buChar char="§"/>
              <a:defRPr lang="en-US" sz="2400" kern="1200" dirty="0" smtClean="0">
                <a:solidFill>
                  <a:schemeClr val="tx1"/>
                </a:solidFill>
                <a:latin typeface="Arial" pitchFamily="34" charset="0"/>
                <a:ea typeface="+mn-ea"/>
                <a:cs typeface="Arial" pitchFamily="34" charset="0"/>
              </a:defRPr>
            </a:lvl1pPr>
            <a:lvl2pPr marL="742950" indent="-285750" algn="l" defTabSz="914400" rtl="0" eaLnBrk="1" fontAlgn="base" latinLnBrk="0" hangingPunct="1">
              <a:spcBef>
                <a:spcPct val="20000"/>
              </a:spcBef>
              <a:spcAft>
                <a:spcPct val="0"/>
              </a:spcAft>
              <a:buClr>
                <a:schemeClr val="accent3"/>
              </a:buClr>
              <a:buChar char="•"/>
              <a:defRPr lang="en-US" sz="2000" kern="1200" dirty="0" smtClean="0">
                <a:solidFill>
                  <a:schemeClr val="tx1"/>
                </a:solidFill>
                <a:latin typeface="Arial" pitchFamily="34" charset="0"/>
                <a:ea typeface="+mn-ea"/>
                <a:cs typeface="Arial" pitchFamily="34" charset="0"/>
              </a:defRPr>
            </a:lvl2pPr>
            <a:lvl3pPr marL="1143000" indent="-228600" algn="l" defTabSz="914400" rtl="0" eaLnBrk="1" fontAlgn="base" latinLnBrk="0" hangingPunct="1">
              <a:spcBef>
                <a:spcPct val="20000"/>
              </a:spcBef>
              <a:spcAft>
                <a:spcPct val="0"/>
              </a:spcAft>
              <a:buClr>
                <a:schemeClr val="accent3"/>
              </a:buClr>
              <a:buFont typeface="Arial" charset="0"/>
              <a:buChar char="–"/>
              <a:defRPr lang="en-US" sz="1800" kern="1200" dirty="0" smtClean="0">
                <a:solidFill>
                  <a:schemeClr val="tx1"/>
                </a:solidFill>
                <a:latin typeface="Arial" pitchFamily="34" charset="0"/>
                <a:ea typeface="+mn-ea"/>
                <a:cs typeface="Arial" pitchFamily="34" charset="0"/>
              </a:defRPr>
            </a:lvl3pPr>
            <a:lvl4pPr marL="1600200" indent="-228600" algn="l" defTabSz="914400" rtl="0" eaLnBrk="1" fontAlgn="base" latinLnBrk="0" hangingPunct="1">
              <a:spcBef>
                <a:spcPct val="20000"/>
              </a:spcBef>
              <a:spcAft>
                <a:spcPct val="0"/>
              </a:spcAft>
              <a:buClr>
                <a:schemeClr val="accent3"/>
              </a:buClr>
              <a:buSzPct val="95000"/>
              <a:buFont typeface="Courier New" pitchFamily="49" charset="0"/>
              <a:buChar char="o"/>
              <a:defRPr lang="en-US" sz="1600" kern="1200" dirty="0" smtClean="0">
                <a:solidFill>
                  <a:schemeClr val="tx1"/>
                </a:solidFill>
                <a:latin typeface="Arial" pitchFamily="34" charset="0"/>
                <a:ea typeface="+mn-ea"/>
                <a:cs typeface="Arial" pitchFamily="34" charset="0"/>
              </a:defRPr>
            </a:lvl4pPr>
            <a:lvl5pPr marL="2057400" indent="-228600" algn="l" defTabSz="914400" rtl="0" eaLnBrk="1" fontAlgn="base" latinLnBrk="0" hangingPunct="1">
              <a:spcBef>
                <a:spcPct val="20000"/>
              </a:spcBef>
              <a:spcAft>
                <a:spcPct val="0"/>
              </a:spcAft>
              <a:buClr>
                <a:schemeClr val="accent3"/>
              </a:buClr>
              <a:buSzPct val="95000"/>
              <a:buFont typeface="Courier New" pitchFamily="49" charset="0"/>
              <a:buChar char="o"/>
              <a:defRPr lang="en-US" sz="1600" kern="1200" dirty="0" smtClean="0">
                <a:solidFill>
                  <a:schemeClr val="tx1"/>
                </a:solidFill>
                <a:latin typeface="Arial" pitchFamily="34" charset="0"/>
                <a:ea typeface="+mn-ea"/>
                <a:cs typeface="Arial" pitchFamily="34" charset="0"/>
              </a:defRPr>
            </a:lvl5pPr>
            <a:lvl6pPr marL="2514600" indent="-228600" algn="l" rtl="0" fontAlgn="base">
              <a:spcBef>
                <a:spcPct val="20000"/>
              </a:spcBef>
              <a:spcAft>
                <a:spcPct val="0"/>
              </a:spcAft>
              <a:buClr>
                <a:schemeClr val="accent1"/>
              </a:buClr>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Font typeface="Arial" charset="0"/>
              <a:buChar char="•"/>
              <a:defRPr sz="2000">
                <a:solidFill>
                  <a:schemeClr val="tx1"/>
                </a:solidFill>
                <a:latin typeface="+mn-lt"/>
              </a:defRPr>
            </a:lvl9pPr>
          </a:lstStyle>
          <a:p>
            <a:pPr marL="0" indent="0">
              <a:lnSpc>
                <a:spcPct val="90000"/>
              </a:lnSpc>
              <a:buFont typeface="Wingdings" pitchFamily="2" charset="2"/>
              <a:buNone/>
            </a:pPr>
            <a:r>
              <a:rPr lang="en-GB" sz="2200" b="1" dirty="0" smtClean="0">
                <a:solidFill>
                  <a:srgbClr val="C00000"/>
                </a:solidFill>
              </a:rPr>
              <a:t>ONE</a:t>
            </a:r>
            <a:r>
              <a:rPr lang="en-GB" sz="2200" b="1" dirty="0" smtClean="0">
                <a:solidFill>
                  <a:schemeClr val="accent1">
                    <a:lumMod val="50000"/>
                  </a:schemeClr>
                </a:solidFill>
              </a:rPr>
              <a:t>TICK System Components</a:t>
            </a:r>
            <a:endParaRPr lang="en-GB" sz="2200" b="1" i="1" dirty="0" smtClean="0">
              <a:solidFill>
                <a:schemeClr val="accent1">
                  <a:lumMod val="75000"/>
                </a:schemeClr>
              </a:solidFill>
            </a:endParaRPr>
          </a:p>
          <a:p>
            <a:pPr marL="0" indent="0">
              <a:lnSpc>
                <a:spcPct val="90000"/>
              </a:lnSpc>
              <a:buFont typeface="Wingdings" pitchFamily="2" charset="2"/>
              <a:buNone/>
            </a:pPr>
            <a:endParaRPr lang="en-GB" dirty="0" smtClean="0">
              <a:solidFill>
                <a:schemeClr val="accent1">
                  <a:lumMod val="75000"/>
                </a:schemeClr>
              </a:solidFill>
            </a:endParaRPr>
          </a:p>
          <a:p>
            <a:pPr marL="457200" lvl="1" indent="0">
              <a:lnSpc>
                <a:spcPct val="90000"/>
              </a:lnSpc>
              <a:buFontTx/>
              <a:buNone/>
            </a:pPr>
            <a:endParaRPr lang="en-GB" sz="1600" dirty="0"/>
          </a:p>
        </p:txBody>
      </p:sp>
      <p:sp>
        <p:nvSpPr>
          <p:cNvPr id="8" name="Rectangle 7"/>
          <p:cNvSpPr/>
          <p:nvPr/>
        </p:nvSpPr>
        <p:spPr bwMode="auto">
          <a:xfrm>
            <a:off x="0" y="1920818"/>
            <a:ext cx="9144000" cy="4403782"/>
          </a:xfrm>
          <a:prstGeom prst="rect">
            <a:avLst/>
          </a:prstGeom>
          <a:solidFill>
            <a:schemeClr val="accent2">
              <a:lumMod val="40000"/>
              <a:lumOff val="60000"/>
              <a:alpha val="26000"/>
            </a:schemeClr>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11" name="Rounded Rectangle 10"/>
          <p:cNvSpPr/>
          <p:nvPr/>
        </p:nvSpPr>
        <p:spPr>
          <a:xfrm>
            <a:off x="4419600" y="4952521"/>
            <a:ext cx="1524000" cy="640953"/>
          </a:xfrm>
          <a:prstGeom prst="roundRect">
            <a:avLst/>
          </a:prstGeom>
          <a:solidFill>
            <a:sysClr val="window" lastClr="FFFFFF">
              <a:lumMod val="85000"/>
            </a:sysClr>
          </a:solidFill>
          <a:ln w="9525" cap="flat" cmpd="sng" algn="ctr">
            <a:solidFill>
              <a:sysClr val="window" lastClr="FFFFFF">
                <a:lumMod val="75000"/>
              </a:sysClr>
            </a:solidFill>
            <a:prstDash val="solid"/>
          </a:ln>
          <a:effectLst/>
        </p:spPr>
        <p:txBody>
          <a:bodyPr rot="0" spcFirstLastPara="0" vertOverflow="overflow" horzOverflow="overflow" vert="horz" wrap="square" lIns="91440" tIns="45720" rIns="91440" bIns="0" numCol="1" spcCol="0" rtlCol="0" fromWordArt="0" anchor="b" anchorCtr="0" forceAA="0" compatLnSpc="1">
            <a:prstTxWarp prst="textNoShape">
              <a:avLst/>
            </a:prstTxWarp>
            <a:no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1" u="none" strike="noStrike" kern="0" cap="none" spc="0" normalizeH="0" baseline="0" noProof="0" dirty="0" smtClean="0">
                <a:ln>
                  <a:noFill/>
                </a:ln>
                <a:solidFill>
                  <a:sysClr val="window" lastClr="FFFFFF">
                    <a:lumMod val="50000"/>
                  </a:sysClr>
                </a:solidFill>
                <a:effectLst/>
                <a:uLnTx/>
                <a:uFillTx/>
                <a:latin typeface="Calibri"/>
                <a:ea typeface="+mn-ea"/>
                <a:cs typeface="+mn-cs"/>
              </a:rPr>
              <a:t>File System Storage</a:t>
            </a:r>
            <a:endParaRPr kumimoji="0" lang="en-US" sz="1200" b="0" i="1" u="none" strike="noStrike" kern="0" cap="none" spc="0" normalizeH="0" baseline="0" noProof="0" dirty="0">
              <a:ln>
                <a:noFill/>
              </a:ln>
              <a:solidFill>
                <a:sysClr val="window" lastClr="FFFFFF">
                  <a:lumMod val="50000"/>
                </a:sysClr>
              </a:solidFill>
              <a:effectLst/>
              <a:uLnTx/>
              <a:uFillTx/>
              <a:latin typeface="Calibri"/>
              <a:ea typeface="+mn-ea"/>
              <a:cs typeface="+mn-cs"/>
            </a:endParaRPr>
          </a:p>
        </p:txBody>
      </p:sp>
      <p:sp>
        <p:nvSpPr>
          <p:cNvPr id="12" name="Rounded Rectangle 11"/>
          <p:cNvSpPr/>
          <p:nvPr/>
        </p:nvSpPr>
        <p:spPr>
          <a:xfrm>
            <a:off x="4343400" y="5023561"/>
            <a:ext cx="1524000" cy="640953"/>
          </a:xfrm>
          <a:prstGeom prst="roundRect">
            <a:avLst/>
          </a:prstGeom>
          <a:solidFill>
            <a:sysClr val="window" lastClr="FFFFFF">
              <a:lumMod val="85000"/>
            </a:sysClr>
          </a:solidFill>
          <a:ln w="9525" cap="flat" cmpd="sng" algn="ctr">
            <a:solidFill>
              <a:sysClr val="window" lastClr="FFFFFF">
                <a:lumMod val="75000"/>
              </a:sysClr>
            </a:solidFill>
            <a:prstDash val="solid"/>
          </a:ln>
          <a:effectLst/>
        </p:spPr>
        <p:txBody>
          <a:bodyPr rot="0" spcFirstLastPara="0" vertOverflow="overflow" horzOverflow="overflow" vert="horz" wrap="square" lIns="91440" tIns="45720" rIns="91440" bIns="0" numCol="1" spcCol="0" rtlCol="0" fromWordArt="0" anchor="b" anchorCtr="0" forceAA="0" compatLnSpc="1">
            <a:prstTxWarp prst="textNoShape">
              <a:avLst/>
            </a:prstTxWarp>
            <a:no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1" i="1" u="none" strike="noStrike" kern="0" cap="none" spc="0" normalizeH="0" baseline="0" noProof="0" dirty="0" smtClean="0">
                <a:ln>
                  <a:noFill/>
                </a:ln>
                <a:solidFill>
                  <a:sysClr val="window" lastClr="FFFFFF">
                    <a:lumMod val="50000"/>
                  </a:sysClr>
                </a:solidFill>
                <a:effectLst/>
                <a:uLnTx/>
                <a:uFillTx/>
                <a:latin typeface="Calibri"/>
                <a:ea typeface="+mn-ea"/>
                <a:cs typeface="+mn-cs"/>
              </a:rPr>
              <a:t>File System Storage</a:t>
            </a:r>
            <a:endParaRPr kumimoji="0" lang="en-US" sz="1200" b="1" i="1" u="none" strike="noStrike" kern="0" cap="none" spc="0" normalizeH="0" baseline="0" noProof="0" dirty="0">
              <a:ln>
                <a:noFill/>
              </a:ln>
              <a:solidFill>
                <a:sysClr val="window" lastClr="FFFFFF">
                  <a:lumMod val="50000"/>
                </a:sysClr>
              </a:solidFill>
              <a:effectLst/>
              <a:uLnTx/>
              <a:uFillTx/>
              <a:latin typeface="Calibri"/>
              <a:ea typeface="+mn-ea"/>
              <a:cs typeface="+mn-cs"/>
            </a:endParaRPr>
          </a:p>
        </p:txBody>
      </p:sp>
      <p:sp>
        <p:nvSpPr>
          <p:cNvPr id="13" name="Rounded Rectangle 12"/>
          <p:cNvSpPr/>
          <p:nvPr/>
        </p:nvSpPr>
        <p:spPr>
          <a:xfrm>
            <a:off x="990600" y="2921314"/>
            <a:ext cx="2514600" cy="1981200"/>
          </a:xfrm>
          <a:prstGeom prst="roundRect">
            <a:avLst/>
          </a:prstGeom>
          <a:solidFill>
            <a:sysClr val="window" lastClr="FFFFFF">
              <a:lumMod val="85000"/>
            </a:sysClr>
          </a:solidFill>
          <a:ln w="25400" cap="flat" cmpd="sng" algn="ctr">
            <a:solidFill>
              <a:sysClr val="window" lastClr="FFFFFF">
                <a:lumMod val="85000"/>
              </a:sysClr>
            </a:solidFill>
            <a:prstDash val="solid"/>
          </a:ln>
          <a:effectLst/>
        </p:spPr>
        <p:txBody>
          <a:bodyPr bIns="0" rtlCol="0" anchor="b"/>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1" i="1" u="none" strike="noStrike" kern="0" cap="none" spc="0" normalizeH="0" baseline="0" noProof="0" dirty="0" smtClean="0">
                <a:ln>
                  <a:noFill/>
                </a:ln>
                <a:solidFill>
                  <a:sysClr val="window" lastClr="FFFFFF">
                    <a:lumMod val="50000"/>
                  </a:sysClr>
                </a:solidFill>
                <a:effectLst/>
                <a:uLnTx/>
                <a:uFillTx/>
                <a:latin typeface="Calibri"/>
                <a:ea typeface="+mn-ea"/>
                <a:cs typeface="+mn-cs"/>
              </a:rPr>
              <a:t>Collection Server</a:t>
            </a:r>
            <a:endParaRPr kumimoji="0" lang="en-US" sz="1200" b="1" i="1" u="none" strike="noStrike" kern="0" cap="none" spc="0" normalizeH="0" baseline="0" noProof="0" dirty="0">
              <a:ln>
                <a:noFill/>
              </a:ln>
              <a:solidFill>
                <a:sysClr val="window" lastClr="FFFFFF">
                  <a:lumMod val="50000"/>
                </a:sysClr>
              </a:solidFill>
              <a:effectLst/>
              <a:uLnTx/>
              <a:uFillTx/>
              <a:latin typeface="Calibri"/>
              <a:ea typeface="+mn-ea"/>
              <a:cs typeface="+mn-cs"/>
            </a:endParaRPr>
          </a:p>
        </p:txBody>
      </p:sp>
      <p:sp>
        <p:nvSpPr>
          <p:cNvPr id="14" name="Rectangle 13"/>
          <p:cNvSpPr/>
          <p:nvPr/>
        </p:nvSpPr>
        <p:spPr>
          <a:xfrm>
            <a:off x="2667000" y="3029660"/>
            <a:ext cx="609600" cy="615553"/>
          </a:xfrm>
          <a:prstGeom prst="rect">
            <a:avLst/>
          </a:prstGeom>
          <a:solidFill>
            <a:srgbClr val="4F81BD">
              <a:lumMod val="60000"/>
              <a:lumOff val="40000"/>
            </a:srgbClr>
          </a:solidFill>
          <a:ln w="9525" cap="flat" cmpd="sng" algn="ctr">
            <a:solidFill>
              <a:srgbClr val="1F497D">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1F497D">
                    <a:lumMod val="50000"/>
                  </a:srgbClr>
                </a:solidFill>
                <a:effectLst/>
                <a:uLnTx/>
                <a:uFillTx/>
                <a:latin typeface="Calibri"/>
                <a:ea typeface="+mn-ea"/>
                <a:cs typeface="+mn-cs"/>
              </a:rPr>
              <a:t>Raw Data Server</a:t>
            </a:r>
            <a:endParaRPr kumimoji="0" lang="en-US" sz="1100" b="1" i="0" u="none" strike="noStrike" kern="0" cap="none" spc="0" normalizeH="0" baseline="0" noProof="0" dirty="0">
              <a:ln>
                <a:noFill/>
              </a:ln>
              <a:solidFill>
                <a:srgbClr val="1F497D">
                  <a:lumMod val="50000"/>
                </a:srgbClr>
              </a:solidFill>
              <a:effectLst/>
              <a:uLnTx/>
              <a:uFillTx/>
              <a:latin typeface="Calibri"/>
              <a:ea typeface="+mn-ea"/>
              <a:cs typeface="+mn-cs"/>
            </a:endParaRPr>
          </a:p>
        </p:txBody>
      </p:sp>
      <p:sp>
        <p:nvSpPr>
          <p:cNvPr id="15" name="Rounded Rectangle 14"/>
          <p:cNvSpPr/>
          <p:nvPr/>
        </p:nvSpPr>
        <p:spPr>
          <a:xfrm>
            <a:off x="4343400" y="2921314"/>
            <a:ext cx="2514600" cy="1981200"/>
          </a:xfrm>
          <a:prstGeom prst="roundRect">
            <a:avLst/>
          </a:prstGeom>
          <a:solidFill>
            <a:sysClr val="window" lastClr="FFFFFF">
              <a:lumMod val="85000"/>
            </a:sysClr>
          </a:solidFill>
          <a:ln w="25400" cap="flat" cmpd="sng" algn="ctr">
            <a:solidFill>
              <a:sysClr val="window" lastClr="FFFFFF">
                <a:lumMod val="85000"/>
              </a:sysClr>
            </a:solidFill>
            <a:prstDash val="solid"/>
          </a:ln>
          <a:effectLst/>
        </p:spPr>
        <p:txBody>
          <a:bodyPr bIns="0" rtlCol="0" anchor="b"/>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1" i="1" u="none" strike="noStrike" kern="0" cap="none" spc="0" normalizeH="0" baseline="0" noProof="0" dirty="0" smtClean="0">
                <a:ln>
                  <a:noFill/>
                </a:ln>
                <a:solidFill>
                  <a:sysClr val="window" lastClr="FFFFFF">
                    <a:lumMod val="50000"/>
                  </a:sysClr>
                </a:solidFill>
                <a:effectLst/>
                <a:uLnTx/>
                <a:uFillTx/>
                <a:latin typeface="Calibri"/>
                <a:ea typeface="+mn-ea"/>
                <a:cs typeface="+mn-cs"/>
              </a:rPr>
              <a:t>Tick Server</a:t>
            </a:r>
            <a:endParaRPr kumimoji="0" lang="en-US" sz="1200" b="1" i="1" u="none" strike="noStrike" kern="0" cap="none" spc="0" normalizeH="0" baseline="0" noProof="0" dirty="0">
              <a:ln>
                <a:noFill/>
              </a:ln>
              <a:solidFill>
                <a:sysClr val="window" lastClr="FFFFFF">
                  <a:lumMod val="50000"/>
                </a:sysClr>
              </a:solidFill>
              <a:effectLst/>
              <a:uLnTx/>
              <a:uFillTx/>
              <a:latin typeface="Calibri"/>
              <a:ea typeface="+mn-ea"/>
              <a:cs typeface="+mn-cs"/>
            </a:endParaRPr>
          </a:p>
        </p:txBody>
      </p:sp>
      <p:sp>
        <p:nvSpPr>
          <p:cNvPr id="16" name="Rectangle 15"/>
          <p:cNvSpPr/>
          <p:nvPr/>
        </p:nvSpPr>
        <p:spPr>
          <a:xfrm>
            <a:off x="4686300" y="3029660"/>
            <a:ext cx="914400" cy="571500"/>
          </a:xfrm>
          <a:prstGeom prst="rect">
            <a:avLst/>
          </a:prstGeom>
          <a:solidFill>
            <a:srgbClr val="4F81BD">
              <a:lumMod val="40000"/>
              <a:lumOff val="60000"/>
            </a:srgbClr>
          </a:solidFill>
          <a:ln w="9525" cap="flat" cmpd="sng" algn="ctr">
            <a:solidFill>
              <a:srgbClr val="1F497D">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1F497D">
                    <a:lumMod val="50000"/>
                  </a:srgbClr>
                </a:solidFill>
                <a:effectLst/>
                <a:uLnTx/>
                <a:uFillTx/>
                <a:latin typeface="Calibri"/>
                <a:ea typeface="+mn-ea"/>
                <a:cs typeface="+mn-cs"/>
              </a:rPr>
              <a:t>Collector[s]</a:t>
            </a:r>
            <a:endParaRPr kumimoji="0" lang="en-US" sz="1200" b="1" i="0" u="none" strike="noStrike" kern="0" cap="none" spc="0" normalizeH="0" baseline="0" noProof="0" dirty="0">
              <a:ln>
                <a:noFill/>
              </a:ln>
              <a:solidFill>
                <a:srgbClr val="1F497D">
                  <a:lumMod val="50000"/>
                </a:srgbClr>
              </a:solidFill>
              <a:effectLst/>
              <a:uLnTx/>
              <a:uFillTx/>
              <a:latin typeface="Calibri"/>
              <a:ea typeface="+mn-ea"/>
              <a:cs typeface="+mn-cs"/>
            </a:endParaRPr>
          </a:p>
        </p:txBody>
      </p:sp>
      <p:sp>
        <p:nvSpPr>
          <p:cNvPr id="17" name="Rectangle 16"/>
          <p:cNvSpPr/>
          <p:nvPr/>
        </p:nvSpPr>
        <p:spPr>
          <a:xfrm>
            <a:off x="4610100" y="3105860"/>
            <a:ext cx="914400" cy="571500"/>
          </a:xfrm>
          <a:prstGeom prst="rect">
            <a:avLst/>
          </a:prstGeom>
          <a:solidFill>
            <a:srgbClr val="4F81BD">
              <a:lumMod val="40000"/>
              <a:lumOff val="60000"/>
            </a:srgbClr>
          </a:solidFill>
          <a:ln w="9525" cap="flat" cmpd="sng" algn="ctr">
            <a:solidFill>
              <a:srgbClr val="1F497D">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1F497D">
                    <a:lumMod val="50000"/>
                  </a:srgbClr>
                </a:solidFill>
                <a:effectLst/>
                <a:uLnTx/>
                <a:uFillTx/>
                <a:latin typeface="Calibri"/>
                <a:ea typeface="+mn-ea"/>
                <a:cs typeface="+mn-cs"/>
              </a:rPr>
              <a:t>Collector[s]</a:t>
            </a:r>
            <a:endParaRPr kumimoji="0" lang="en-US" sz="1200" b="1" i="0" u="none" strike="noStrike" kern="0" cap="none" spc="0" normalizeH="0" baseline="0" noProof="0" dirty="0">
              <a:ln>
                <a:noFill/>
              </a:ln>
              <a:solidFill>
                <a:srgbClr val="1F497D">
                  <a:lumMod val="50000"/>
                </a:srgbClr>
              </a:solidFill>
              <a:effectLst/>
              <a:uLnTx/>
              <a:uFillTx/>
              <a:latin typeface="Calibri"/>
              <a:ea typeface="+mn-ea"/>
              <a:cs typeface="+mn-cs"/>
            </a:endParaRPr>
          </a:p>
        </p:txBody>
      </p:sp>
      <p:sp>
        <p:nvSpPr>
          <p:cNvPr id="18" name="Rectangle 17"/>
          <p:cNvSpPr/>
          <p:nvPr/>
        </p:nvSpPr>
        <p:spPr>
          <a:xfrm>
            <a:off x="4683918" y="3833331"/>
            <a:ext cx="914400" cy="571500"/>
          </a:xfrm>
          <a:prstGeom prst="rect">
            <a:avLst/>
          </a:prstGeom>
          <a:solidFill>
            <a:srgbClr val="1F497D">
              <a:lumMod val="40000"/>
              <a:lumOff val="60000"/>
            </a:srgbClr>
          </a:solidFill>
          <a:ln w="9525" cap="flat" cmpd="sng" algn="ctr">
            <a:solidFill>
              <a:srgbClr val="1F497D">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1F497D">
                    <a:lumMod val="50000"/>
                  </a:srgbClr>
                </a:solidFill>
                <a:effectLst/>
                <a:uLnTx/>
                <a:uFillTx/>
                <a:latin typeface="Calibri"/>
                <a:ea typeface="+mn-ea"/>
                <a:cs typeface="+mn-cs"/>
              </a:rPr>
              <a:t>Collector[s]</a:t>
            </a:r>
            <a:endParaRPr kumimoji="0" lang="en-US" sz="1200" b="1" i="0" u="none" strike="noStrike" kern="0" cap="none" spc="0" normalizeH="0" baseline="0" noProof="0" dirty="0">
              <a:ln>
                <a:noFill/>
              </a:ln>
              <a:solidFill>
                <a:srgbClr val="1F497D">
                  <a:lumMod val="50000"/>
                </a:srgbClr>
              </a:solidFill>
              <a:effectLst/>
              <a:uLnTx/>
              <a:uFillTx/>
              <a:latin typeface="Calibri"/>
              <a:ea typeface="+mn-ea"/>
              <a:cs typeface="+mn-cs"/>
            </a:endParaRPr>
          </a:p>
        </p:txBody>
      </p:sp>
      <p:sp>
        <p:nvSpPr>
          <p:cNvPr id="19" name="Cloud 18"/>
          <p:cNvSpPr/>
          <p:nvPr/>
        </p:nvSpPr>
        <p:spPr>
          <a:xfrm>
            <a:off x="5943600" y="3060618"/>
            <a:ext cx="838200" cy="571500"/>
          </a:xfrm>
          <a:prstGeom prst="cloud">
            <a:avLst/>
          </a:prstGeom>
          <a:solidFill>
            <a:sysClr val="window" lastClr="FFFFFF">
              <a:lumMod val="75000"/>
            </a:sysClr>
          </a:solidFill>
          <a:ln w="9525" cap="flat" cmpd="sng" algn="ctr">
            <a:solidFill>
              <a:sysClr val="window" lastClr="FFFFFF">
                <a:lumMod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1F497D">
                    <a:lumMod val="75000"/>
                  </a:srgbClr>
                </a:solidFill>
                <a:effectLst/>
                <a:uLnTx/>
                <a:uFillTx/>
                <a:latin typeface="Calibri"/>
                <a:ea typeface="+mn-ea"/>
                <a:cs typeface="+mn-cs"/>
              </a:rPr>
              <a:t>Intraday</a:t>
            </a:r>
            <a:endParaRPr kumimoji="0" lang="en-US" sz="1100" b="0" i="0" u="none" strike="noStrike" kern="0" cap="none" spc="0" normalizeH="0" baseline="0" noProof="0" dirty="0">
              <a:ln>
                <a:noFill/>
              </a:ln>
              <a:solidFill>
                <a:srgbClr val="1F497D">
                  <a:lumMod val="75000"/>
                </a:srgbClr>
              </a:solidFill>
              <a:effectLst/>
              <a:uLnTx/>
              <a:uFillTx/>
              <a:latin typeface="Calibri"/>
              <a:ea typeface="+mn-ea"/>
              <a:cs typeface="+mn-cs"/>
            </a:endParaRPr>
          </a:p>
        </p:txBody>
      </p:sp>
      <p:sp>
        <p:nvSpPr>
          <p:cNvPr id="20" name="Cloud 19"/>
          <p:cNvSpPr/>
          <p:nvPr/>
        </p:nvSpPr>
        <p:spPr>
          <a:xfrm>
            <a:off x="5867400" y="3116279"/>
            <a:ext cx="838200" cy="571500"/>
          </a:xfrm>
          <a:prstGeom prst="cloud">
            <a:avLst/>
          </a:prstGeom>
          <a:solidFill>
            <a:sysClr val="window" lastClr="FFFFFF">
              <a:lumMod val="85000"/>
            </a:sysClr>
          </a:solidFill>
          <a:ln w="9525" cap="flat" cmpd="sng" algn="ctr">
            <a:solidFill>
              <a:sysClr val="window" lastClr="FFFFFF">
                <a:lumMod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1F497D">
                    <a:lumMod val="75000"/>
                  </a:srgbClr>
                </a:solidFill>
                <a:effectLst/>
                <a:uLnTx/>
                <a:uFillTx/>
                <a:latin typeface="Calibri"/>
                <a:ea typeface="+mn-ea"/>
                <a:cs typeface="+mn-cs"/>
              </a:rPr>
              <a:t>Intraday</a:t>
            </a:r>
            <a:endParaRPr kumimoji="0" lang="en-US" sz="1100" b="0" i="0" u="none" strike="noStrike" kern="0" cap="none" spc="0" normalizeH="0" baseline="0" noProof="0" dirty="0">
              <a:ln>
                <a:noFill/>
              </a:ln>
              <a:solidFill>
                <a:srgbClr val="1F497D">
                  <a:lumMod val="75000"/>
                </a:srgbClr>
              </a:solidFill>
              <a:effectLst/>
              <a:uLnTx/>
              <a:uFillTx/>
              <a:latin typeface="Calibri"/>
              <a:ea typeface="+mn-ea"/>
              <a:cs typeface="+mn-cs"/>
            </a:endParaRPr>
          </a:p>
        </p:txBody>
      </p:sp>
      <p:sp>
        <p:nvSpPr>
          <p:cNvPr id="21" name="Folded Corner 20"/>
          <p:cNvSpPr/>
          <p:nvPr/>
        </p:nvSpPr>
        <p:spPr>
          <a:xfrm>
            <a:off x="1371600" y="3985731"/>
            <a:ext cx="914400" cy="285750"/>
          </a:xfrm>
          <a:prstGeom prst="foldedCorner">
            <a:avLst/>
          </a:prstGeom>
          <a:solidFill>
            <a:sysClr val="window" lastClr="FFFFFF"/>
          </a:solidFill>
          <a:ln w="9525" cap="flat" cmpd="sng" algn="ctr">
            <a:solidFill>
              <a:sysClr val="window" lastClr="FFFFFF">
                <a:lumMod val="6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2" name="Folded Corner 21"/>
          <p:cNvSpPr/>
          <p:nvPr/>
        </p:nvSpPr>
        <p:spPr>
          <a:xfrm>
            <a:off x="1294511" y="4064314"/>
            <a:ext cx="914400" cy="285750"/>
          </a:xfrm>
          <a:prstGeom prst="foldedCorner">
            <a:avLst/>
          </a:prstGeom>
          <a:solidFill>
            <a:sysClr val="window" lastClr="FFFFFF"/>
          </a:solidFill>
          <a:ln w="9525" cap="flat" cmpd="sng" algn="ctr">
            <a:solidFill>
              <a:sysClr val="window" lastClr="FFFFFF">
                <a:lumMod val="6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3" name="Folded Corner 22"/>
          <p:cNvSpPr/>
          <p:nvPr/>
        </p:nvSpPr>
        <p:spPr>
          <a:xfrm>
            <a:off x="1216818" y="4140514"/>
            <a:ext cx="914400" cy="285750"/>
          </a:xfrm>
          <a:prstGeom prst="foldedCorner">
            <a:avLst/>
          </a:prstGeom>
          <a:solidFill>
            <a:sysClr val="window" lastClr="FFFFFF"/>
          </a:solidFill>
          <a:ln w="9525" cap="flat" cmpd="sng" algn="ctr">
            <a:solidFill>
              <a:sysClr val="window" lastClr="FFFFFF">
                <a:lumMod val="6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ysClr val="window" lastClr="FFFFFF">
                    <a:lumMod val="50000"/>
                  </a:sysClr>
                </a:solidFill>
                <a:effectLst/>
                <a:uLnTx/>
                <a:uFillTx/>
                <a:latin typeface="Calibri"/>
                <a:ea typeface="+mn-ea"/>
                <a:cs typeface="+mn-cs"/>
              </a:rPr>
              <a:t>Raw Logs</a:t>
            </a:r>
            <a:endParaRPr kumimoji="0" lang="en-US" sz="1100" b="1" i="0" u="none" strike="noStrike" kern="0" cap="none" spc="0" normalizeH="0" baseline="0" noProof="0" dirty="0">
              <a:ln>
                <a:noFill/>
              </a:ln>
              <a:solidFill>
                <a:sysClr val="window" lastClr="FFFFFF">
                  <a:lumMod val="50000"/>
                </a:sysClr>
              </a:solidFill>
              <a:effectLst/>
              <a:uLnTx/>
              <a:uFillTx/>
              <a:latin typeface="Calibri"/>
              <a:ea typeface="+mn-ea"/>
              <a:cs typeface="+mn-cs"/>
            </a:endParaRPr>
          </a:p>
        </p:txBody>
      </p:sp>
      <p:cxnSp>
        <p:nvCxnSpPr>
          <p:cNvPr id="24" name="Straight Arrow Connector 23"/>
          <p:cNvCxnSpPr>
            <a:stCxn id="74" idx="2"/>
            <a:endCxn id="23" idx="0"/>
          </p:cNvCxnSpPr>
          <p:nvPr/>
        </p:nvCxnSpPr>
        <p:spPr>
          <a:xfrm>
            <a:off x="1674018" y="3607114"/>
            <a:ext cx="0" cy="533400"/>
          </a:xfrm>
          <a:prstGeom prst="straightConnector1">
            <a:avLst/>
          </a:prstGeom>
          <a:noFill/>
          <a:ln w="12700" cap="flat" cmpd="sng" algn="ctr">
            <a:solidFill>
              <a:srgbClr val="FF0000"/>
            </a:solidFill>
            <a:prstDash val="solid"/>
            <a:tailEnd type="triangle"/>
          </a:ln>
          <a:effectLst/>
        </p:spPr>
      </p:cxnSp>
      <p:cxnSp>
        <p:nvCxnSpPr>
          <p:cNvPr id="25" name="Straight Arrow Connector 24"/>
          <p:cNvCxnSpPr>
            <a:stCxn id="73" idx="2"/>
            <a:endCxn id="22" idx="0"/>
          </p:cNvCxnSpPr>
          <p:nvPr/>
        </p:nvCxnSpPr>
        <p:spPr>
          <a:xfrm flipH="1">
            <a:off x="1751711" y="3530914"/>
            <a:ext cx="889" cy="533400"/>
          </a:xfrm>
          <a:prstGeom prst="straightConnector1">
            <a:avLst/>
          </a:prstGeom>
          <a:noFill/>
          <a:ln w="12700" cap="flat" cmpd="sng" algn="ctr">
            <a:solidFill>
              <a:srgbClr val="FF0000"/>
            </a:solidFill>
            <a:prstDash val="solid"/>
            <a:tailEnd type="triangle"/>
          </a:ln>
          <a:effectLst/>
        </p:spPr>
      </p:cxnSp>
      <p:cxnSp>
        <p:nvCxnSpPr>
          <p:cNvPr id="26" name="Straight Arrow Connector 25"/>
          <p:cNvCxnSpPr>
            <a:stCxn id="21" idx="3"/>
            <a:endCxn id="14" idx="1"/>
          </p:cNvCxnSpPr>
          <p:nvPr/>
        </p:nvCxnSpPr>
        <p:spPr>
          <a:xfrm flipV="1">
            <a:off x="2286000" y="3337437"/>
            <a:ext cx="381000" cy="791169"/>
          </a:xfrm>
          <a:prstGeom prst="straightConnector1">
            <a:avLst/>
          </a:prstGeom>
          <a:noFill/>
          <a:ln w="12700" cap="flat" cmpd="sng" algn="ctr">
            <a:solidFill>
              <a:srgbClr val="FFC000"/>
            </a:solidFill>
            <a:prstDash val="solid"/>
            <a:tailEnd type="triangle"/>
          </a:ln>
          <a:effectLst/>
        </p:spPr>
      </p:cxnSp>
      <p:cxnSp>
        <p:nvCxnSpPr>
          <p:cNvPr id="27" name="Straight Arrow Connector 26"/>
          <p:cNvCxnSpPr>
            <a:stCxn id="22" idx="3"/>
            <a:endCxn id="14" idx="1"/>
          </p:cNvCxnSpPr>
          <p:nvPr/>
        </p:nvCxnSpPr>
        <p:spPr>
          <a:xfrm flipV="1">
            <a:off x="2208911" y="3337437"/>
            <a:ext cx="458089" cy="869752"/>
          </a:xfrm>
          <a:prstGeom prst="straightConnector1">
            <a:avLst/>
          </a:prstGeom>
          <a:noFill/>
          <a:ln w="12700" cap="flat" cmpd="sng" algn="ctr">
            <a:solidFill>
              <a:srgbClr val="FFC000"/>
            </a:solidFill>
            <a:prstDash val="solid"/>
            <a:tailEnd type="triangle"/>
          </a:ln>
          <a:effectLst/>
        </p:spPr>
      </p:cxnSp>
      <p:cxnSp>
        <p:nvCxnSpPr>
          <p:cNvPr id="28" name="Straight Arrow Connector 27"/>
          <p:cNvCxnSpPr>
            <a:stCxn id="23" idx="3"/>
            <a:endCxn id="14" idx="1"/>
          </p:cNvCxnSpPr>
          <p:nvPr/>
        </p:nvCxnSpPr>
        <p:spPr>
          <a:xfrm flipV="1">
            <a:off x="2131218" y="3337437"/>
            <a:ext cx="535782" cy="945952"/>
          </a:xfrm>
          <a:prstGeom prst="straightConnector1">
            <a:avLst/>
          </a:prstGeom>
          <a:noFill/>
          <a:ln w="12700" cap="flat" cmpd="sng" algn="ctr">
            <a:solidFill>
              <a:srgbClr val="FFC000"/>
            </a:solidFill>
            <a:prstDash val="solid"/>
            <a:tailEnd type="triangle"/>
          </a:ln>
          <a:effectLst/>
        </p:spPr>
      </p:cxnSp>
      <p:cxnSp>
        <p:nvCxnSpPr>
          <p:cNvPr id="29" name="Elbow Connector 28"/>
          <p:cNvCxnSpPr>
            <a:stCxn id="14" idx="0"/>
            <a:endCxn id="16" idx="0"/>
          </p:cNvCxnSpPr>
          <p:nvPr/>
        </p:nvCxnSpPr>
        <p:spPr>
          <a:xfrm rot="5400000" flipH="1" flipV="1">
            <a:off x="4057650" y="1943810"/>
            <a:ext cx="12700" cy="2171700"/>
          </a:xfrm>
          <a:prstGeom prst="bentConnector3">
            <a:avLst>
              <a:gd name="adj1" fmla="val 1800000"/>
            </a:avLst>
          </a:prstGeom>
          <a:noFill/>
          <a:ln w="12700" cap="flat" cmpd="sng" algn="ctr">
            <a:solidFill>
              <a:srgbClr val="FFC000"/>
            </a:solidFill>
            <a:prstDash val="lgDashDot"/>
            <a:headEnd type="none" w="med" len="med"/>
            <a:tailEnd type="triangle" w="med" len="med"/>
          </a:ln>
          <a:effectLst/>
        </p:spPr>
      </p:cxnSp>
      <p:cxnSp>
        <p:nvCxnSpPr>
          <p:cNvPr id="30" name="Elbow Connector 29"/>
          <p:cNvCxnSpPr>
            <a:stCxn id="14" idx="0"/>
            <a:endCxn id="17" idx="0"/>
          </p:cNvCxnSpPr>
          <p:nvPr/>
        </p:nvCxnSpPr>
        <p:spPr>
          <a:xfrm rot="16200000" flipH="1">
            <a:off x="3981450" y="2020010"/>
            <a:ext cx="76200" cy="2095500"/>
          </a:xfrm>
          <a:prstGeom prst="bentConnector3">
            <a:avLst>
              <a:gd name="adj1" fmla="val -233333"/>
            </a:avLst>
          </a:prstGeom>
          <a:noFill/>
          <a:ln w="12700" cap="flat" cmpd="sng" algn="ctr">
            <a:solidFill>
              <a:srgbClr val="FFC000"/>
            </a:solidFill>
            <a:prstDash val="lgDashDot"/>
            <a:headEnd type="none" w="med" len="med"/>
            <a:tailEnd type="triangle" w="med" len="med"/>
          </a:ln>
          <a:effectLst/>
        </p:spPr>
      </p:cxnSp>
      <p:cxnSp>
        <p:nvCxnSpPr>
          <p:cNvPr id="31" name="Elbow Connector 30"/>
          <p:cNvCxnSpPr>
            <a:stCxn id="14" idx="0"/>
            <a:endCxn id="55" idx="0"/>
          </p:cNvCxnSpPr>
          <p:nvPr/>
        </p:nvCxnSpPr>
        <p:spPr>
          <a:xfrm rot="16200000" flipH="1">
            <a:off x="3904059" y="2097401"/>
            <a:ext cx="152400" cy="2016918"/>
          </a:xfrm>
          <a:prstGeom prst="bentConnector3">
            <a:avLst>
              <a:gd name="adj1" fmla="val -91667"/>
            </a:avLst>
          </a:prstGeom>
          <a:noFill/>
          <a:ln w="12700" cap="flat" cmpd="sng" algn="ctr">
            <a:solidFill>
              <a:srgbClr val="FFC000"/>
            </a:solidFill>
            <a:prstDash val="lgDashDot"/>
            <a:headEnd type="none" w="med" len="med"/>
            <a:tailEnd type="triangle" w="med" len="med"/>
          </a:ln>
          <a:effectLst/>
        </p:spPr>
      </p:cxnSp>
      <p:sp>
        <p:nvSpPr>
          <p:cNvPr id="32" name="Rectangle 31"/>
          <p:cNvSpPr/>
          <p:nvPr/>
        </p:nvSpPr>
        <p:spPr>
          <a:xfrm>
            <a:off x="5791200" y="3911914"/>
            <a:ext cx="990600" cy="571500"/>
          </a:xfrm>
          <a:prstGeom prst="rect">
            <a:avLst/>
          </a:prstGeom>
          <a:solidFill>
            <a:srgbClr val="00B0F0"/>
          </a:solidFill>
          <a:ln w="9525" cap="flat" cmpd="sng" algn="ctr">
            <a:solidFill>
              <a:srgbClr val="1F497D">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1F497D">
                    <a:lumMod val="50000"/>
                  </a:srgbClr>
                </a:solidFill>
                <a:effectLst/>
                <a:uLnTx/>
                <a:uFillTx/>
                <a:latin typeface="Calibri"/>
                <a:ea typeface="+mn-ea"/>
                <a:cs typeface="+mn-cs"/>
              </a:rPr>
              <a:t>Collector[s]</a:t>
            </a:r>
            <a:endParaRPr kumimoji="0" lang="en-US" sz="1200" b="1" i="0" u="none" strike="noStrike" kern="0" cap="none" spc="0" normalizeH="0" baseline="0" noProof="0" dirty="0">
              <a:ln>
                <a:noFill/>
              </a:ln>
              <a:solidFill>
                <a:srgbClr val="1F497D">
                  <a:lumMod val="50000"/>
                </a:srgbClr>
              </a:solidFill>
              <a:effectLst/>
              <a:uLnTx/>
              <a:uFillTx/>
              <a:latin typeface="Calibri"/>
              <a:ea typeface="+mn-ea"/>
              <a:cs typeface="+mn-cs"/>
            </a:endParaRPr>
          </a:p>
        </p:txBody>
      </p:sp>
      <p:sp>
        <p:nvSpPr>
          <p:cNvPr id="33" name="Rectangle 32"/>
          <p:cNvSpPr/>
          <p:nvPr/>
        </p:nvSpPr>
        <p:spPr>
          <a:xfrm>
            <a:off x="5715000" y="3988114"/>
            <a:ext cx="990600" cy="571500"/>
          </a:xfrm>
          <a:prstGeom prst="rect">
            <a:avLst/>
          </a:prstGeom>
          <a:solidFill>
            <a:srgbClr val="00B0F0"/>
          </a:solidFill>
          <a:ln w="9525" cap="flat" cmpd="sng" algn="ctr">
            <a:solidFill>
              <a:srgbClr val="1F497D">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1F497D">
                    <a:lumMod val="50000"/>
                  </a:srgbClr>
                </a:solidFill>
                <a:effectLst/>
                <a:uLnTx/>
                <a:uFillTx/>
                <a:latin typeface="Calibri"/>
                <a:ea typeface="+mn-ea"/>
                <a:cs typeface="+mn-cs"/>
              </a:rPr>
              <a:t/>
            </a:r>
            <a:br>
              <a:rPr kumimoji="0" lang="en-US" sz="1100" b="1" i="0" u="none" strike="noStrike" kern="0" cap="none" spc="0" normalizeH="0" baseline="0" noProof="0" dirty="0" smtClean="0">
                <a:ln>
                  <a:noFill/>
                </a:ln>
                <a:solidFill>
                  <a:srgbClr val="1F497D">
                    <a:lumMod val="50000"/>
                  </a:srgbClr>
                </a:solidFill>
                <a:effectLst/>
                <a:uLnTx/>
                <a:uFillTx/>
                <a:latin typeface="Calibri"/>
                <a:ea typeface="+mn-ea"/>
                <a:cs typeface="+mn-cs"/>
              </a:rPr>
            </a:br>
            <a:r>
              <a:rPr kumimoji="0" lang="en-US" sz="1100" b="1" i="0" u="none" strike="noStrike" kern="0" cap="none" spc="0" normalizeH="0" baseline="0" noProof="0" dirty="0" smtClean="0">
                <a:ln>
                  <a:noFill/>
                </a:ln>
                <a:solidFill>
                  <a:srgbClr val="1F497D">
                    <a:lumMod val="50000"/>
                  </a:srgbClr>
                </a:solidFill>
                <a:effectLst/>
                <a:uLnTx/>
                <a:uFillTx/>
                <a:latin typeface="Calibri"/>
                <a:ea typeface="+mn-ea"/>
                <a:cs typeface="+mn-cs"/>
              </a:rPr>
              <a:t>Tick Server[s]</a:t>
            </a:r>
            <a:endParaRPr kumimoji="0" lang="en-US" sz="1100" b="1" i="0" u="none" strike="noStrike" kern="0" cap="none" spc="0" normalizeH="0" baseline="0" noProof="0" dirty="0">
              <a:ln>
                <a:noFill/>
              </a:ln>
              <a:solidFill>
                <a:srgbClr val="1F497D">
                  <a:lumMod val="50000"/>
                </a:srgbClr>
              </a:solidFill>
              <a:effectLst/>
              <a:uLnTx/>
              <a:uFillTx/>
              <a:latin typeface="Calibri"/>
              <a:ea typeface="+mn-ea"/>
              <a:cs typeface="+mn-cs"/>
            </a:endParaRPr>
          </a:p>
        </p:txBody>
      </p:sp>
      <p:sp>
        <p:nvSpPr>
          <p:cNvPr id="34" name="Rectangle 33"/>
          <p:cNvSpPr/>
          <p:nvPr/>
        </p:nvSpPr>
        <p:spPr>
          <a:xfrm>
            <a:off x="6172200" y="4020260"/>
            <a:ext cx="457200" cy="197642"/>
          </a:xfrm>
          <a:prstGeom prst="rect">
            <a:avLst/>
          </a:prstGeom>
          <a:solidFill>
            <a:srgbClr val="33CCCC"/>
          </a:solidFill>
          <a:ln w="9525" cap="flat" cmpd="sng" algn="ctr">
            <a:solidFill>
              <a:srgbClr val="1F497D">
                <a:lumMod val="75000"/>
              </a:srgbClr>
            </a:solidFill>
            <a:prstDash val="sys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1F497D">
                    <a:lumMod val="75000"/>
                  </a:srgbClr>
                </a:solidFill>
                <a:effectLst/>
                <a:uLnTx/>
                <a:uFillTx/>
                <a:latin typeface="Calibri"/>
                <a:ea typeface="+mn-ea"/>
                <a:cs typeface="+mn-cs"/>
              </a:rPr>
              <a:t>CEP</a:t>
            </a:r>
            <a:endParaRPr kumimoji="0" lang="en-US" sz="1100" b="1" i="0" u="none" strike="noStrike" kern="0" cap="none" spc="0" normalizeH="0" baseline="0" noProof="0" dirty="0">
              <a:ln>
                <a:noFill/>
              </a:ln>
              <a:solidFill>
                <a:srgbClr val="1F497D">
                  <a:lumMod val="75000"/>
                </a:srgbClr>
              </a:solidFill>
              <a:effectLst/>
              <a:uLnTx/>
              <a:uFillTx/>
              <a:latin typeface="Calibri"/>
              <a:ea typeface="+mn-ea"/>
              <a:cs typeface="+mn-cs"/>
            </a:endParaRPr>
          </a:p>
        </p:txBody>
      </p:sp>
      <p:cxnSp>
        <p:nvCxnSpPr>
          <p:cNvPr id="35" name="Straight Arrow Connector 34"/>
          <p:cNvCxnSpPr>
            <a:stCxn id="48" idx="1"/>
            <a:endCxn id="33" idx="0"/>
          </p:cNvCxnSpPr>
          <p:nvPr/>
        </p:nvCxnSpPr>
        <p:spPr>
          <a:xfrm>
            <a:off x="6210300" y="3758905"/>
            <a:ext cx="0" cy="229209"/>
          </a:xfrm>
          <a:prstGeom prst="straightConnector1">
            <a:avLst/>
          </a:prstGeom>
          <a:noFill/>
          <a:ln w="12700" cap="flat" cmpd="sng" algn="ctr">
            <a:solidFill>
              <a:srgbClr val="149C2B"/>
            </a:solidFill>
            <a:prstDash val="solid"/>
            <a:tailEnd type="triangle"/>
          </a:ln>
          <a:effectLst/>
        </p:spPr>
      </p:cxnSp>
      <p:cxnSp>
        <p:nvCxnSpPr>
          <p:cNvPr id="36" name="Straight Arrow Connector 35"/>
          <p:cNvCxnSpPr>
            <a:endCxn id="32" idx="0"/>
          </p:cNvCxnSpPr>
          <p:nvPr/>
        </p:nvCxnSpPr>
        <p:spPr>
          <a:xfrm>
            <a:off x="6286500" y="3753560"/>
            <a:ext cx="0" cy="158354"/>
          </a:xfrm>
          <a:prstGeom prst="straightConnector1">
            <a:avLst/>
          </a:prstGeom>
          <a:noFill/>
          <a:ln w="12700" cap="flat" cmpd="sng" algn="ctr">
            <a:solidFill>
              <a:srgbClr val="149C2B"/>
            </a:solidFill>
            <a:prstDash val="solid"/>
            <a:tailEnd type="triangle"/>
          </a:ln>
          <a:effectLst/>
        </p:spPr>
      </p:cxnSp>
      <p:cxnSp>
        <p:nvCxnSpPr>
          <p:cNvPr id="37" name="Straight Arrow Connector 36"/>
          <p:cNvCxnSpPr/>
          <p:nvPr/>
        </p:nvCxnSpPr>
        <p:spPr>
          <a:xfrm flipV="1">
            <a:off x="533400" y="3226114"/>
            <a:ext cx="683418" cy="4465"/>
          </a:xfrm>
          <a:prstGeom prst="straightConnector1">
            <a:avLst/>
          </a:prstGeom>
          <a:noFill/>
          <a:ln w="12700" cap="flat" cmpd="sng" algn="ctr">
            <a:solidFill>
              <a:srgbClr val="FFC000"/>
            </a:solidFill>
            <a:prstDash val="solid"/>
            <a:tailEnd type="triangle"/>
          </a:ln>
          <a:effectLst/>
        </p:spPr>
      </p:cxnSp>
      <p:sp>
        <p:nvSpPr>
          <p:cNvPr id="38" name="Flowchart: Magnetic Disk 37"/>
          <p:cNvSpPr/>
          <p:nvPr/>
        </p:nvSpPr>
        <p:spPr>
          <a:xfrm>
            <a:off x="4492730" y="5054914"/>
            <a:ext cx="322659" cy="304800"/>
          </a:xfrm>
          <a:prstGeom prst="flowChartMagneticDisk">
            <a:avLst/>
          </a:prstGeom>
          <a:gradFill flip="none" rotWithShape="1">
            <a:gsLst>
              <a:gs pos="0">
                <a:srgbClr val="4F81BD">
                  <a:tint val="66000"/>
                  <a:satMod val="160000"/>
                </a:srgbClr>
              </a:gs>
              <a:gs pos="50000">
                <a:srgbClr val="4F81BD">
                  <a:tint val="44500"/>
                  <a:satMod val="160000"/>
                </a:srgbClr>
              </a:gs>
              <a:gs pos="100000">
                <a:srgbClr val="4F81BD">
                  <a:tint val="23500"/>
                  <a:satMod val="160000"/>
                </a:srgbClr>
              </a:gs>
            </a:gsLst>
            <a:lin ang="10800000" scaled="1"/>
            <a:tileRect/>
          </a:gradFill>
          <a:ln w="6350" cap="flat" cmpd="sng" algn="ctr">
            <a:solidFill>
              <a:srgbClr val="4F81BD">
                <a:shade val="50000"/>
                <a:alpha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9" name="Flowchart: Magnetic Disk 38"/>
          <p:cNvSpPr/>
          <p:nvPr/>
        </p:nvSpPr>
        <p:spPr>
          <a:xfrm>
            <a:off x="4895955" y="5059676"/>
            <a:ext cx="322659" cy="304800"/>
          </a:xfrm>
          <a:prstGeom prst="flowChartMagneticDisk">
            <a:avLst/>
          </a:prstGeom>
          <a:gradFill flip="none" rotWithShape="1">
            <a:gsLst>
              <a:gs pos="0">
                <a:srgbClr val="4F81BD">
                  <a:tint val="66000"/>
                  <a:satMod val="160000"/>
                </a:srgbClr>
              </a:gs>
              <a:gs pos="50000">
                <a:srgbClr val="4F81BD">
                  <a:tint val="44500"/>
                  <a:satMod val="160000"/>
                </a:srgbClr>
              </a:gs>
              <a:gs pos="100000">
                <a:srgbClr val="4F81BD">
                  <a:tint val="23500"/>
                  <a:satMod val="160000"/>
                </a:srgbClr>
              </a:gs>
            </a:gsLst>
            <a:lin ang="10800000" scaled="1"/>
            <a:tileRect/>
          </a:gradFill>
          <a:ln w="6350" cap="flat" cmpd="sng" algn="ctr">
            <a:solidFill>
              <a:srgbClr val="4F81BD">
                <a:shade val="50000"/>
                <a:alpha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0" name="Flowchart: Magnetic Disk 39"/>
          <p:cNvSpPr/>
          <p:nvPr/>
        </p:nvSpPr>
        <p:spPr>
          <a:xfrm>
            <a:off x="5292830" y="5069201"/>
            <a:ext cx="322659" cy="304800"/>
          </a:xfrm>
          <a:prstGeom prst="flowChartMagneticDisk">
            <a:avLst/>
          </a:prstGeom>
          <a:gradFill flip="none" rotWithShape="1">
            <a:gsLst>
              <a:gs pos="0">
                <a:srgbClr val="4F81BD">
                  <a:tint val="66000"/>
                  <a:satMod val="160000"/>
                </a:srgbClr>
              </a:gs>
              <a:gs pos="50000">
                <a:srgbClr val="4F81BD">
                  <a:tint val="44500"/>
                  <a:satMod val="160000"/>
                </a:srgbClr>
              </a:gs>
              <a:gs pos="100000">
                <a:srgbClr val="4F81BD">
                  <a:tint val="23500"/>
                  <a:satMod val="160000"/>
                </a:srgbClr>
              </a:gs>
            </a:gsLst>
            <a:lin ang="10800000" scaled="1"/>
            <a:tileRect/>
          </a:gradFill>
          <a:ln w="6350" cap="flat" cmpd="sng" algn="ctr">
            <a:solidFill>
              <a:srgbClr val="4F81BD">
                <a:shade val="50000"/>
                <a:alpha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41" name="Straight Arrow Connector 40"/>
          <p:cNvCxnSpPr>
            <a:endCxn id="38" idx="0"/>
          </p:cNvCxnSpPr>
          <p:nvPr/>
        </p:nvCxnSpPr>
        <p:spPr>
          <a:xfrm>
            <a:off x="4654059" y="4061931"/>
            <a:ext cx="1" cy="1094583"/>
          </a:xfrm>
          <a:prstGeom prst="straightConnector1">
            <a:avLst/>
          </a:prstGeom>
          <a:noFill/>
          <a:ln w="12700" cap="flat" cmpd="sng" algn="ctr">
            <a:solidFill>
              <a:srgbClr val="0070C0"/>
            </a:solidFill>
            <a:prstDash val="solid"/>
            <a:headEnd type="none" w="med" len="med"/>
            <a:tailEnd type="triangle" w="med" len="med"/>
          </a:ln>
          <a:effectLst/>
        </p:spPr>
      </p:cxnSp>
      <p:cxnSp>
        <p:nvCxnSpPr>
          <p:cNvPr id="42" name="Straight Arrow Connector 41"/>
          <p:cNvCxnSpPr>
            <a:stCxn id="44" idx="2"/>
            <a:endCxn id="39" idx="0"/>
          </p:cNvCxnSpPr>
          <p:nvPr/>
        </p:nvCxnSpPr>
        <p:spPr>
          <a:xfrm flipH="1">
            <a:off x="5057285" y="4481031"/>
            <a:ext cx="7633" cy="680245"/>
          </a:xfrm>
          <a:prstGeom prst="straightConnector1">
            <a:avLst/>
          </a:prstGeom>
          <a:noFill/>
          <a:ln w="12700" cap="flat" cmpd="sng" algn="ctr">
            <a:solidFill>
              <a:srgbClr val="0070C0"/>
            </a:solidFill>
            <a:prstDash val="solid"/>
            <a:headEnd type="none" w="med" len="med"/>
            <a:tailEnd type="triangle" w="med" len="med"/>
          </a:ln>
          <a:effectLst/>
        </p:spPr>
      </p:cxnSp>
      <p:cxnSp>
        <p:nvCxnSpPr>
          <p:cNvPr id="43" name="Straight Arrow Connector 42"/>
          <p:cNvCxnSpPr>
            <a:endCxn id="40" idx="0"/>
          </p:cNvCxnSpPr>
          <p:nvPr/>
        </p:nvCxnSpPr>
        <p:spPr>
          <a:xfrm flipH="1">
            <a:off x="5454160" y="3909531"/>
            <a:ext cx="491" cy="1261270"/>
          </a:xfrm>
          <a:prstGeom prst="straightConnector1">
            <a:avLst/>
          </a:prstGeom>
          <a:noFill/>
          <a:ln w="12700" cap="flat" cmpd="sng" algn="ctr">
            <a:solidFill>
              <a:srgbClr val="0070C0"/>
            </a:solidFill>
            <a:prstDash val="solid"/>
            <a:headEnd type="none" w="med" len="med"/>
            <a:tailEnd type="triangle" w="med" len="med"/>
          </a:ln>
          <a:effectLst/>
        </p:spPr>
      </p:cxnSp>
      <p:sp>
        <p:nvSpPr>
          <p:cNvPr id="44" name="Rectangle 43"/>
          <p:cNvSpPr/>
          <p:nvPr/>
        </p:nvSpPr>
        <p:spPr>
          <a:xfrm>
            <a:off x="4607718" y="3909531"/>
            <a:ext cx="914400" cy="571500"/>
          </a:xfrm>
          <a:prstGeom prst="rect">
            <a:avLst/>
          </a:prstGeom>
          <a:solidFill>
            <a:srgbClr val="1F497D">
              <a:lumMod val="40000"/>
              <a:lumOff val="60000"/>
            </a:srgbClr>
          </a:solidFill>
          <a:ln w="9525" cap="flat" cmpd="sng" algn="ctr">
            <a:solidFill>
              <a:srgbClr val="1F497D">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1F497D">
                    <a:lumMod val="50000"/>
                  </a:srgbClr>
                </a:solidFill>
                <a:effectLst/>
                <a:uLnTx/>
                <a:uFillTx/>
                <a:latin typeface="Calibri"/>
                <a:ea typeface="+mn-ea"/>
                <a:cs typeface="+mn-cs"/>
              </a:rPr>
              <a:t>Batch Loader[s]</a:t>
            </a:r>
            <a:endParaRPr kumimoji="0" lang="en-US" sz="1200" b="1" i="0" u="none" strike="noStrike" kern="0" cap="none" spc="0" normalizeH="0" baseline="0" noProof="0" dirty="0">
              <a:ln>
                <a:noFill/>
              </a:ln>
              <a:solidFill>
                <a:srgbClr val="1F497D">
                  <a:lumMod val="50000"/>
                </a:srgbClr>
              </a:solidFill>
              <a:effectLst/>
              <a:uLnTx/>
              <a:uFillTx/>
              <a:latin typeface="Calibri"/>
              <a:ea typeface="+mn-ea"/>
              <a:cs typeface="+mn-cs"/>
            </a:endParaRPr>
          </a:p>
        </p:txBody>
      </p:sp>
      <p:cxnSp>
        <p:nvCxnSpPr>
          <p:cNvPr id="45" name="Straight Arrow Connector 44"/>
          <p:cNvCxnSpPr>
            <a:stCxn id="55" idx="3"/>
            <a:endCxn id="48" idx="2"/>
          </p:cNvCxnSpPr>
          <p:nvPr/>
        </p:nvCxnSpPr>
        <p:spPr>
          <a:xfrm>
            <a:off x="5445918" y="3467810"/>
            <a:ext cx="347882" cy="5954"/>
          </a:xfrm>
          <a:prstGeom prst="straightConnector1">
            <a:avLst/>
          </a:prstGeom>
          <a:noFill/>
          <a:ln w="12700" cap="flat" cmpd="sng" algn="ctr">
            <a:solidFill>
              <a:srgbClr val="FF0000"/>
            </a:solidFill>
            <a:prstDash val="solid"/>
            <a:tailEnd type="triangle"/>
          </a:ln>
          <a:effectLst/>
        </p:spPr>
      </p:cxnSp>
      <p:cxnSp>
        <p:nvCxnSpPr>
          <p:cNvPr id="46" name="Straight Arrow Connector 45"/>
          <p:cNvCxnSpPr>
            <a:stCxn id="17" idx="3"/>
          </p:cNvCxnSpPr>
          <p:nvPr/>
        </p:nvCxnSpPr>
        <p:spPr>
          <a:xfrm>
            <a:off x="5524500" y="3391610"/>
            <a:ext cx="419100" cy="0"/>
          </a:xfrm>
          <a:prstGeom prst="straightConnector1">
            <a:avLst/>
          </a:prstGeom>
          <a:noFill/>
          <a:ln w="12700" cap="flat" cmpd="sng" algn="ctr">
            <a:solidFill>
              <a:srgbClr val="FF0000"/>
            </a:solidFill>
            <a:prstDash val="solid"/>
            <a:tailEnd type="triangle"/>
          </a:ln>
          <a:effectLst/>
        </p:spPr>
      </p:cxnSp>
      <p:cxnSp>
        <p:nvCxnSpPr>
          <p:cNvPr id="47" name="Straight Arrow Connector 46"/>
          <p:cNvCxnSpPr>
            <a:stCxn id="16" idx="3"/>
          </p:cNvCxnSpPr>
          <p:nvPr/>
        </p:nvCxnSpPr>
        <p:spPr>
          <a:xfrm>
            <a:off x="5600700" y="3315410"/>
            <a:ext cx="452936" cy="0"/>
          </a:xfrm>
          <a:prstGeom prst="straightConnector1">
            <a:avLst/>
          </a:prstGeom>
          <a:noFill/>
          <a:ln w="12700" cap="flat" cmpd="sng" algn="ctr">
            <a:solidFill>
              <a:srgbClr val="FF0000"/>
            </a:solidFill>
            <a:prstDash val="solid"/>
            <a:tailEnd type="triangle"/>
          </a:ln>
          <a:effectLst/>
        </p:spPr>
      </p:cxnSp>
      <p:sp>
        <p:nvSpPr>
          <p:cNvPr id="48" name="Cloud 47"/>
          <p:cNvSpPr/>
          <p:nvPr/>
        </p:nvSpPr>
        <p:spPr>
          <a:xfrm>
            <a:off x="5791200" y="3188014"/>
            <a:ext cx="838200" cy="571500"/>
          </a:xfrm>
          <a:prstGeom prst="cloud">
            <a:avLst/>
          </a:prstGeom>
          <a:solidFill>
            <a:sysClr val="window" lastClr="FFFFFF">
              <a:lumMod val="95000"/>
            </a:sysClr>
          </a:solidFill>
          <a:ln w="9525" cap="flat" cmpd="sng" algn="ctr">
            <a:solidFill>
              <a:sysClr val="window" lastClr="FFFFFF">
                <a:lumMod val="50000"/>
              </a:sysClr>
            </a:solidFill>
            <a:prstDash val="solid"/>
          </a:ln>
          <a:effectLst/>
        </p:spPr>
        <p:txBody>
          <a:bodyPr lIns="0" tIns="9144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ysClr val="window" lastClr="FFFFFF">
                    <a:lumMod val="50000"/>
                  </a:sysClr>
                </a:solidFill>
                <a:effectLst/>
                <a:uLnTx/>
                <a:uFillTx/>
                <a:latin typeface="Calibri"/>
                <a:ea typeface="+mn-ea"/>
                <a:cs typeface="+mn-cs"/>
              </a:rPr>
              <a:t>Intraday</a:t>
            </a:r>
            <a:endParaRPr kumimoji="0" lang="en-US" sz="1000" b="1" i="0" u="none" strike="noStrike" kern="0" cap="none" spc="0" normalizeH="0" baseline="0" noProof="0" dirty="0">
              <a:ln>
                <a:noFill/>
              </a:ln>
              <a:solidFill>
                <a:sysClr val="window" lastClr="FFFFFF">
                  <a:lumMod val="50000"/>
                </a:sysClr>
              </a:solidFill>
              <a:effectLst/>
              <a:uLnTx/>
              <a:uFillTx/>
              <a:latin typeface="Calibri"/>
              <a:ea typeface="+mn-ea"/>
              <a:cs typeface="+mn-cs"/>
            </a:endParaRPr>
          </a:p>
        </p:txBody>
      </p:sp>
      <p:cxnSp>
        <p:nvCxnSpPr>
          <p:cNvPr id="49" name="Straight Arrow Connector 48"/>
          <p:cNvCxnSpPr>
            <a:stCxn id="14" idx="3"/>
          </p:cNvCxnSpPr>
          <p:nvPr/>
        </p:nvCxnSpPr>
        <p:spPr>
          <a:xfrm>
            <a:off x="3276600" y="3337437"/>
            <a:ext cx="1331118" cy="625475"/>
          </a:xfrm>
          <a:prstGeom prst="straightConnector1">
            <a:avLst/>
          </a:prstGeom>
          <a:noFill/>
          <a:ln w="12700" cap="flat" cmpd="sng" algn="ctr">
            <a:solidFill>
              <a:srgbClr val="149C2B"/>
            </a:solidFill>
            <a:prstDash val="lgDashDot"/>
            <a:tailEnd type="triangle"/>
          </a:ln>
          <a:effectLst/>
        </p:spPr>
      </p:cxnSp>
      <p:cxnSp>
        <p:nvCxnSpPr>
          <p:cNvPr id="50" name="Straight Arrow Connector 49"/>
          <p:cNvCxnSpPr/>
          <p:nvPr/>
        </p:nvCxnSpPr>
        <p:spPr>
          <a:xfrm>
            <a:off x="3276600" y="3346368"/>
            <a:ext cx="1252535" cy="717946"/>
          </a:xfrm>
          <a:prstGeom prst="straightConnector1">
            <a:avLst/>
          </a:prstGeom>
          <a:noFill/>
          <a:ln w="12700" cap="flat" cmpd="sng" algn="ctr">
            <a:solidFill>
              <a:srgbClr val="149C2B"/>
            </a:solidFill>
            <a:prstDash val="lgDashDot"/>
            <a:tailEnd type="triangle"/>
          </a:ln>
          <a:effectLst/>
        </p:spPr>
      </p:cxnSp>
      <p:cxnSp>
        <p:nvCxnSpPr>
          <p:cNvPr id="51" name="Straight Arrow Connector 50"/>
          <p:cNvCxnSpPr>
            <a:stCxn id="14" idx="3"/>
          </p:cNvCxnSpPr>
          <p:nvPr/>
        </p:nvCxnSpPr>
        <p:spPr>
          <a:xfrm>
            <a:off x="3276600" y="3337437"/>
            <a:ext cx="1409700" cy="536377"/>
          </a:xfrm>
          <a:prstGeom prst="straightConnector1">
            <a:avLst/>
          </a:prstGeom>
          <a:noFill/>
          <a:ln w="12700" cap="flat" cmpd="sng" algn="ctr">
            <a:solidFill>
              <a:srgbClr val="149C2B"/>
            </a:solidFill>
            <a:prstDash val="lgDashDot"/>
            <a:tailEnd type="triangle"/>
          </a:ln>
          <a:effectLst/>
        </p:spPr>
      </p:cxnSp>
      <p:sp>
        <p:nvSpPr>
          <p:cNvPr id="52" name="Rectangle 51"/>
          <p:cNvSpPr/>
          <p:nvPr/>
        </p:nvSpPr>
        <p:spPr>
          <a:xfrm>
            <a:off x="4529135" y="3985731"/>
            <a:ext cx="881065" cy="571500"/>
          </a:xfrm>
          <a:prstGeom prst="rect">
            <a:avLst/>
          </a:prstGeom>
          <a:solidFill>
            <a:srgbClr val="1F497D">
              <a:lumMod val="40000"/>
              <a:lumOff val="60000"/>
            </a:srgbClr>
          </a:solidFill>
          <a:ln w="9525" cap="flat" cmpd="sng" algn="ctr">
            <a:solidFill>
              <a:srgbClr val="1F497D">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1F497D">
                    <a:lumMod val="50000"/>
                  </a:srgbClr>
                </a:solidFill>
                <a:effectLst/>
                <a:uLnTx/>
                <a:uFillTx/>
                <a:latin typeface="Calibri"/>
                <a:ea typeface="+mn-ea"/>
                <a:cs typeface="+mn-cs"/>
              </a:rPr>
              <a:t>Batch Loader[s]</a:t>
            </a:r>
            <a:endParaRPr kumimoji="0" lang="en-US" sz="1100" b="1" i="0" u="none" strike="noStrike" kern="0" cap="none" spc="0" normalizeH="0" baseline="0" noProof="0" dirty="0">
              <a:ln>
                <a:noFill/>
              </a:ln>
              <a:solidFill>
                <a:srgbClr val="1F497D">
                  <a:lumMod val="50000"/>
                </a:srgbClr>
              </a:solidFill>
              <a:effectLst/>
              <a:uLnTx/>
              <a:uFillTx/>
              <a:latin typeface="Calibri"/>
              <a:ea typeface="+mn-ea"/>
              <a:cs typeface="+mn-cs"/>
            </a:endParaRPr>
          </a:p>
        </p:txBody>
      </p:sp>
      <p:cxnSp>
        <p:nvCxnSpPr>
          <p:cNvPr id="53" name="Elbow Connector 52"/>
          <p:cNvCxnSpPr>
            <a:stCxn id="70" idx="0"/>
            <a:endCxn id="34" idx="3"/>
          </p:cNvCxnSpPr>
          <p:nvPr/>
        </p:nvCxnSpPr>
        <p:spPr>
          <a:xfrm rot="16200000" flipH="1">
            <a:off x="2976364" y="466045"/>
            <a:ext cx="1095771" cy="6210300"/>
          </a:xfrm>
          <a:prstGeom prst="bentConnector4">
            <a:avLst>
              <a:gd name="adj1" fmla="val -30134"/>
              <a:gd name="adj2" fmla="val 105112"/>
            </a:avLst>
          </a:prstGeom>
          <a:noFill/>
          <a:ln w="12700" cap="flat" cmpd="sng" algn="ctr">
            <a:solidFill>
              <a:srgbClr val="FFC000"/>
            </a:solidFill>
            <a:prstDash val="solid"/>
            <a:headEnd type="triangle" w="med" len="med"/>
            <a:tailEnd type="triangle" w="med" len="med"/>
          </a:ln>
          <a:effectLst/>
        </p:spPr>
      </p:cxnSp>
      <p:cxnSp>
        <p:nvCxnSpPr>
          <p:cNvPr id="54" name="Elbow Connector 53"/>
          <p:cNvCxnSpPr>
            <a:stCxn id="40" idx="4"/>
            <a:endCxn id="33" idx="2"/>
          </p:cNvCxnSpPr>
          <p:nvPr/>
        </p:nvCxnSpPr>
        <p:spPr>
          <a:xfrm flipV="1">
            <a:off x="5615489" y="4559614"/>
            <a:ext cx="594811" cy="661987"/>
          </a:xfrm>
          <a:prstGeom prst="bentConnector2">
            <a:avLst/>
          </a:prstGeom>
          <a:noFill/>
          <a:ln w="12700" cap="flat" cmpd="sng" algn="ctr">
            <a:solidFill>
              <a:srgbClr val="149C2B"/>
            </a:solidFill>
            <a:prstDash val="solid"/>
            <a:headEnd type="none" w="med" len="med"/>
            <a:tailEnd type="triangle" w="med" len="med"/>
          </a:ln>
          <a:effectLst/>
        </p:spPr>
      </p:cxnSp>
      <p:sp>
        <p:nvSpPr>
          <p:cNvPr id="55" name="Rectangle 54"/>
          <p:cNvSpPr/>
          <p:nvPr/>
        </p:nvSpPr>
        <p:spPr>
          <a:xfrm>
            <a:off x="4531518" y="3182060"/>
            <a:ext cx="914400" cy="571500"/>
          </a:xfrm>
          <a:prstGeom prst="rect">
            <a:avLst/>
          </a:prstGeom>
          <a:solidFill>
            <a:srgbClr val="4F81BD">
              <a:lumMod val="40000"/>
              <a:lumOff val="60000"/>
            </a:srgbClr>
          </a:solidFill>
          <a:ln w="9525" cap="flat" cmpd="sng" algn="ctr">
            <a:solidFill>
              <a:srgbClr val="1F497D">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1F497D">
                    <a:lumMod val="50000"/>
                  </a:srgbClr>
                </a:solidFill>
                <a:effectLst/>
                <a:uLnTx/>
                <a:uFillTx/>
                <a:latin typeface="Calibri"/>
                <a:ea typeface="+mn-ea"/>
                <a:cs typeface="+mn-cs"/>
              </a:rPr>
              <a:t>Real-Time Memory Loader[s]</a:t>
            </a:r>
            <a:endParaRPr kumimoji="0" lang="en-US" sz="1100" b="1" i="0" u="none" strike="noStrike" kern="0" cap="none" spc="0" normalizeH="0" baseline="0" noProof="0" dirty="0">
              <a:ln>
                <a:noFill/>
              </a:ln>
              <a:solidFill>
                <a:srgbClr val="1F497D">
                  <a:lumMod val="50000"/>
                </a:srgbClr>
              </a:solidFill>
              <a:effectLst/>
              <a:uLnTx/>
              <a:uFillTx/>
              <a:latin typeface="Calibri"/>
              <a:ea typeface="+mn-ea"/>
              <a:cs typeface="+mn-cs"/>
            </a:endParaRPr>
          </a:p>
        </p:txBody>
      </p:sp>
      <p:sp>
        <p:nvSpPr>
          <p:cNvPr id="56" name="Rounded Rectangle 55"/>
          <p:cNvSpPr/>
          <p:nvPr/>
        </p:nvSpPr>
        <p:spPr>
          <a:xfrm>
            <a:off x="7620000" y="2921314"/>
            <a:ext cx="914400" cy="1981199"/>
          </a:xfrm>
          <a:prstGeom prst="roundRect">
            <a:avLst/>
          </a:prstGeom>
          <a:solidFill>
            <a:sysClr val="window" lastClr="FFFFFF">
              <a:lumMod val="85000"/>
            </a:sysClr>
          </a:solidFill>
          <a:ln w="25400" cap="flat" cmpd="sng" algn="ctr">
            <a:solidFill>
              <a:sysClr val="window" lastClr="FFFFFF">
                <a:lumMod val="85000"/>
              </a:sysClr>
            </a:solidFill>
            <a:prstDash val="solid"/>
          </a:ln>
          <a:effectLst/>
        </p:spPr>
        <p:txBody>
          <a:bodyPr rot="0" spcFirstLastPara="0" vertOverflow="overflow" horzOverflow="overflow" vert="horz" wrap="square" lIns="91440" tIns="45720" rIns="91440" bIns="0" numCol="1" spcCol="0" rtlCol="0" fromWordArt="0" anchor="b" anchorCtr="0" forceAA="0" compatLnSpc="1">
            <a:prstTxWarp prst="textNoShape">
              <a:avLst/>
            </a:prstTxWarp>
            <a:no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1" i="1" u="none" strike="noStrike" kern="0" cap="none" spc="0" normalizeH="0" baseline="0" noProof="0" dirty="0" smtClean="0">
                <a:ln>
                  <a:noFill/>
                </a:ln>
                <a:solidFill>
                  <a:sysClr val="window" lastClr="FFFFFF">
                    <a:lumMod val="50000"/>
                  </a:sysClr>
                </a:solidFill>
                <a:effectLst/>
                <a:uLnTx/>
                <a:uFillTx/>
                <a:latin typeface="Calibri"/>
                <a:ea typeface="+mn-ea"/>
                <a:cs typeface="+mn-cs"/>
              </a:rPr>
              <a:t>Clients</a:t>
            </a:r>
            <a:endParaRPr kumimoji="0" lang="en-US" sz="1200" b="1" i="1" u="none" strike="noStrike" kern="0" cap="none" spc="0" normalizeH="0" baseline="0" noProof="0" dirty="0">
              <a:ln>
                <a:noFill/>
              </a:ln>
              <a:solidFill>
                <a:sysClr val="window" lastClr="FFFFFF">
                  <a:lumMod val="50000"/>
                </a:sysClr>
              </a:solidFill>
              <a:effectLst/>
              <a:uLnTx/>
              <a:uFillTx/>
              <a:latin typeface="Calibri"/>
              <a:ea typeface="+mn-ea"/>
              <a:cs typeface="+mn-cs"/>
            </a:endParaRPr>
          </a:p>
        </p:txBody>
      </p:sp>
      <p:sp>
        <p:nvSpPr>
          <p:cNvPr id="57" name="Rectangle 56"/>
          <p:cNvSpPr/>
          <p:nvPr/>
        </p:nvSpPr>
        <p:spPr>
          <a:xfrm>
            <a:off x="7772400" y="3073714"/>
            <a:ext cx="609600" cy="184546"/>
          </a:xfrm>
          <a:prstGeom prst="rect">
            <a:avLst/>
          </a:prstGeom>
          <a:solidFill>
            <a:srgbClr val="4F81BD">
              <a:lumMod val="20000"/>
              <a:lumOff val="80000"/>
            </a:srgbClr>
          </a:solidFill>
          <a:ln w="9525" cap="flat" cmpd="sng" algn="ctr">
            <a:solidFill>
              <a:srgbClr val="1F497D">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1F497D">
                    <a:lumMod val="75000"/>
                  </a:srgbClr>
                </a:solidFill>
                <a:effectLst/>
                <a:uLnTx/>
                <a:uFillTx/>
                <a:latin typeface="Calibri"/>
                <a:ea typeface="+mn-ea"/>
                <a:cs typeface="+mn-cs"/>
              </a:rPr>
              <a:t>GUI</a:t>
            </a:r>
            <a:endParaRPr kumimoji="0" lang="en-US" sz="1100" b="1" i="0" u="none" strike="noStrike" kern="0" cap="none" spc="0" normalizeH="0" baseline="0" noProof="0" dirty="0">
              <a:ln>
                <a:noFill/>
              </a:ln>
              <a:solidFill>
                <a:srgbClr val="1F497D">
                  <a:lumMod val="75000"/>
                </a:srgbClr>
              </a:solidFill>
              <a:effectLst/>
              <a:uLnTx/>
              <a:uFillTx/>
              <a:latin typeface="Calibri"/>
              <a:ea typeface="+mn-ea"/>
              <a:cs typeface="+mn-cs"/>
            </a:endParaRPr>
          </a:p>
        </p:txBody>
      </p:sp>
      <p:sp>
        <p:nvSpPr>
          <p:cNvPr id="58" name="Rectangle 57"/>
          <p:cNvSpPr/>
          <p:nvPr/>
        </p:nvSpPr>
        <p:spPr>
          <a:xfrm>
            <a:off x="7772400" y="3315410"/>
            <a:ext cx="609600" cy="184546"/>
          </a:xfrm>
          <a:prstGeom prst="rect">
            <a:avLst/>
          </a:prstGeom>
          <a:solidFill>
            <a:srgbClr val="4F81BD">
              <a:lumMod val="20000"/>
              <a:lumOff val="80000"/>
            </a:srgbClr>
          </a:solidFill>
          <a:ln w="9525" cap="flat" cmpd="sng" algn="ctr">
            <a:solidFill>
              <a:srgbClr val="1F497D">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1F497D">
                    <a:lumMod val="75000"/>
                  </a:srgbClr>
                </a:solidFill>
                <a:effectLst/>
                <a:uLnTx/>
                <a:uFillTx/>
                <a:latin typeface="Calibri"/>
                <a:ea typeface="+mn-ea"/>
                <a:cs typeface="+mn-cs"/>
              </a:rPr>
              <a:t>GUI</a:t>
            </a:r>
            <a:endParaRPr kumimoji="0" lang="en-US" sz="1100" b="1" i="0" u="none" strike="noStrike" kern="0" cap="none" spc="0" normalizeH="0" baseline="0" noProof="0" dirty="0">
              <a:ln>
                <a:noFill/>
              </a:ln>
              <a:solidFill>
                <a:srgbClr val="1F497D">
                  <a:lumMod val="75000"/>
                </a:srgbClr>
              </a:solidFill>
              <a:effectLst/>
              <a:uLnTx/>
              <a:uFillTx/>
              <a:latin typeface="Calibri"/>
              <a:ea typeface="+mn-ea"/>
              <a:cs typeface="+mn-cs"/>
            </a:endParaRPr>
          </a:p>
        </p:txBody>
      </p:sp>
      <p:sp>
        <p:nvSpPr>
          <p:cNvPr id="59" name="Rectangle 58"/>
          <p:cNvSpPr/>
          <p:nvPr/>
        </p:nvSpPr>
        <p:spPr>
          <a:xfrm>
            <a:off x="7772400" y="3548475"/>
            <a:ext cx="609600" cy="184546"/>
          </a:xfrm>
          <a:prstGeom prst="rect">
            <a:avLst/>
          </a:prstGeom>
          <a:solidFill>
            <a:srgbClr val="4F81BD">
              <a:lumMod val="20000"/>
              <a:lumOff val="80000"/>
            </a:srgbClr>
          </a:solidFill>
          <a:ln w="9525" cap="flat" cmpd="sng" algn="ctr">
            <a:solidFill>
              <a:srgbClr val="1F497D">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1F497D">
                    <a:lumMod val="75000"/>
                  </a:srgbClr>
                </a:solidFill>
                <a:effectLst/>
                <a:uLnTx/>
                <a:uFillTx/>
                <a:latin typeface="Calibri"/>
                <a:ea typeface="+mn-ea"/>
                <a:cs typeface="+mn-cs"/>
              </a:rPr>
              <a:t>Excel</a:t>
            </a:r>
            <a:endParaRPr kumimoji="0" lang="en-US" sz="1100" b="1" i="0" u="none" strike="noStrike" kern="0" cap="none" spc="0" normalizeH="0" baseline="0" noProof="0" dirty="0">
              <a:ln>
                <a:noFill/>
              </a:ln>
              <a:solidFill>
                <a:srgbClr val="1F497D">
                  <a:lumMod val="75000"/>
                </a:srgbClr>
              </a:solidFill>
              <a:effectLst/>
              <a:uLnTx/>
              <a:uFillTx/>
              <a:latin typeface="Calibri"/>
              <a:ea typeface="+mn-ea"/>
              <a:cs typeface="+mn-cs"/>
            </a:endParaRPr>
          </a:p>
        </p:txBody>
      </p:sp>
      <p:sp>
        <p:nvSpPr>
          <p:cNvPr id="60" name="Rectangle 59"/>
          <p:cNvSpPr/>
          <p:nvPr/>
        </p:nvSpPr>
        <p:spPr>
          <a:xfrm>
            <a:off x="7772400" y="3796422"/>
            <a:ext cx="609600" cy="184546"/>
          </a:xfrm>
          <a:prstGeom prst="rect">
            <a:avLst/>
          </a:prstGeom>
          <a:solidFill>
            <a:srgbClr val="4F81BD">
              <a:lumMod val="20000"/>
              <a:lumOff val="80000"/>
            </a:srgbClr>
          </a:solidFill>
          <a:ln w="9525" cap="flat" cmpd="sng" algn="ctr">
            <a:solidFill>
              <a:srgbClr val="1F497D">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err="1" smtClean="0">
                <a:ln>
                  <a:noFill/>
                </a:ln>
                <a:solidFill>
                  <a:srgbClr val="1F497D">
                    <a:lumMod val="75000"/>
                  </a:srgbClr>
                </a:solidFill>
                <a:effectLst/>
                <a:uLnTx/>
                <a:uFillTx/>
                <a:latin typeface="Calibri"/>
                <a:ea typeface="+mn-ea"/>
                <a:cs typeface="+mn-cs"/>
              </a:rPr>
              <a:t>MatLab</a:t>
            </a:r>
            <a:endParaRPr kumimoji="0" lang="en-US" sz="1050" b="1" i="0" u="none" strike="noStrike" kern="0" cap="none" spc="0" normalizeH="0" baseline="0" noProof="0" dirty="0">
              <a:ln>
                <a:noFill/>
              </a:ln>
              <a:solidFill>
                <a:srgbClr val="1F497D">
                  <a:lumMod val="75000"/>
                </a:srgbClr>
              </a:solidFill>
              <a:effectLst/>
              <a:uLnTx/>
              <a:uFillTx/>
              <a:latin typeface="Calibri"/>
              <a:ea typeface="+mn-ea"/>
              <a:cs typeface="+mn-cs"/>
            </a:endParaRPr>
          </a:p>
        </p:txBody>
      </p:sp>
      <p:sp>
        <p:nvSpPr>
          <p:cNvPr id="61" name="Rectangle 60"/>
          <p:cNvSpPr/>
          <p:nvPr/>
        </p:nvSpPr>
        <p:spPr>
          <a:xfrm>
            <a:off x="7772400" y="4039903"/>
            <a:ext cx="609600" cy="184546"/>
          </a:xfrm>
          <a:prstGeom prst="rect">
            <a:avLst/>
          </a:prstGeom>
          <a:solidFill>
            <a:srgbClr val="4F81BD">
              <a:lumMod val="20000"/>
              <a:lumOff val="80000"/>
            </a:srgbClr>
          </a:solidFill>
          <a:ln w="9525" cap="flat" cmpd="sng" algn="ctr">
            <a:solidFill>
              <a:srgbClr val="1F497D">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1F497D">
                    <a:lumMod val="75000"/>
                  </a:srgbClr>
                </a:solidFill>
                <a:effectLst/>
                <a:uLnTx/>
                <a:uFillTx/>
                <a:latin typeface="Calibri"/>
                <a:ea typeface="+mn-ea"/>
                <a:cs typeface="+mn-cs"/>
              </a:rPr>
              <a:t>API</a:t>
            </a:r>
            <a:endParaRPr kumimoji="0" lang="en-US" sz="1100" b="1" i="0" u="none" strike="noStrike" kern="0" cap="none" spc="0" normalizeH="0" baseline="0" noProof="0" dirty="0">
              <a:ln>
                <a:noFill/>
              </a:ln>
              <a:solidFill>
                <a:srgbClr val="1F497D">
                  <a:lumMod val="75000"/>
                </a:srgbClr>
              </a:solidFill>
              <a:effectLst/>
              <a:uLnTx/>
              <a:uFillTx/>
              <a:latin typeface="Calibri"/>
              <a:ea typeface="+mn-ea"/>
              <a:cs typeface="+mn-cs"/>
            </a:endParaRPr>
          </a:p>
        </p:txBody>
      </p:sp>
      <p:sp>
        <p:nvSpPr>
          <p:cNvPr id="62" name="Rectangle 61"/>
          <p:cNvSpPr/>
          <p:nvPr/>
        </p:nvSpPr>
        <p:spPr>
          <a:xfrm>
            <a:off x="7772400" y="4298868"/>
            <a:ext cx="609600" cy="184546"/>
          </a:xfrm>
          <a:prstGeom prst="rect">
            <a:avLst/>
          </a:prstGeom>
          <a:solidFill>
            <a:srgbClr val="4F81BD">
              <a:lumMod val="20000"/>
              <a:lumOff val="80000"/>
            </a:srgbClr>
          </a:solidFill>
          <a:ln w="9525" cap="flat" cmpd="sng" algn="ctr">
            <a:solidFill>
              <a:srgbClr val="1F497D">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1F497D">
                    <a:lumMod val="75000"/>
                  </a:srgbClr>
                </a:solidFill>
                <a:effectLst/>
                <a:uLnTx/>
                <a:uFillTx/>
                <a:latin typeface="Calibri"/>
                <a:ea typeface="+mn-ea"/>
                <a:cs typeface="+mn-cs"/>
              </a:rPr>
              <a:t>Other..</a:t>
            </a:r>
            <a:endParaRPr kumimoji="0" lang="en-US" sz="1100" b="1" i="0" u="none" strike="noStrike" kern="0" cap="none" spc="0" normalizeH="0" baseline="0" noProof="0" dirty="0">
              <a:ln>
                <a:noFill/>
              </a:ln>
              <a:solidFill>
                <a:srgbClr val="1F497D">
                  <a:lumMod val="75000"/>
                </a:srgbClr>
              </a:solidFill>
              <a:effectLst/>
              <a:uLnTx/>
              <a:uFillTx/>
              <a:latin typeface="Calibri"/>
              <a:ea typeface="+mn-ea"/>
              <a:cs typeface="+mn-cs"/>
            </a:endParaRPr>
          </a:p>
        </p:txBody>
      </p:sp>
      <p:cxnSp>
        <p:nvCxnSpPr>
          <p:cNvPr id="63" name="Straight Arrow Connector 62"/>
          <p:cNvCxnSpPr>
            <a:stCxn id="33" idx="3"/>
            <a:endCxn id="57" idx="1"/>
          </p:cNvCxnSpPr>
          <p:nvPr/>
        </p:nvCxnSpPr>
        <p:spPr>
          <a:xfrm flipV="1">
            <a:off x="6705600" y="3165987"/>
            <a:ext cx="1066800" cy="1107877"/>
          </a:xfrm>
          <a:prstGeom prst="straightConnector1">
            <a:avLst/>
          </a:prstGeom>
          <a:noFill/>
          <a:ln w="12700" cap="flat" cmpd="sng" algn="ctr">
            <a:solidFill>
              <a:srgbClr val="8064A2">
                <a:lumMod val="75000"/>
              </a:srgbClr>
            </a:solidFill>
            <a:prstDash val="sysDot"/>
            <a:headEnd type="triangle" w="med" len="med"/>
            <a:tailEnd type="triangle" w="med" len="med"/>
          </a:ln>
          <a:effectLst/>
        </p:spPr>
      </p:cxnSp>
      <p:cxnSp>
        <p:nvCxnSpPr>
          <p:cNvPr id="64" name="Straight Arrow Connector 63"/>
          <p:cNvCxnSpPr>
            <a:stCxn id="33" idx="3"/>
            <a:endCxn id="58" idx="1"/>
          </p:cNvCxnSpPr>
          <p:nvPr/>
        </p:nvCxnSpPr>
        <p:spPr>
          <a:xfrm flipV="1">
            <a:off x="6705600" y="3407683"/>
            <a:ext cx="1066800" cy="866181"/>
          </a:xfrm>
          <a:prstGeom prst="straightConnector1">
            <a:avLst/>
          </a:prstGeom>
          <a:noFill/>
          <a:ln w="12700" cap="flat" cmpd="sng" algn="ctr">
            <a:solidFill>
              <a:srgbClr val="8064A2">
                <a:lumMod val="75000"/>
              </a:srgbClr>
            </a:solidFill>
            <a:prstDash val="sysDot"/>
            <a:headEnd type="triangle" w="med" len="med"/>
            <a:tailEnd type="triangle" w="med" len="med"/>
          </a:ln>
          <a:effectLst/>
        </p:spPr>
      </p:cxnSp>
      <p:cxnSp>
        <p:nvCxnSpPr>
          <p:cNvPr id="65" name="Straight Arrow Connector 64"/>
          <p:cNvCxnSpPr>
            <a:stCxn id="33" idx="3"/>
            <a:endCxn id="59" idx="1"/>
          </p:cNvCxnSpPr>
          <p:nvPr/>
        </p:nvCxnSpPr>
        <p:spPr>
          <a:xfrm flipV="1">
            <a:off x="6705600" y="3640748"/>
            <a:ext cx="1066800" cy="633116"/>
          </a:xfrm>
          <a:prstGeom prst="straightConnector1">
            <a:avLst/>
          </a:prstGeom>
          <a:noFill/>
          <a:ln w="12700" cap="flat" cmpd="sng" algn="ctr">
            <a:solidFill>
              <a:srgbClr val="8064A2">
                <a:lumMod val="75000"/>
              </a:srgbClr>
            </a:solidFill>
            <a:prstDash val="sysDot"/>
            <a:headEnd type="triangle" w="med" len="med"/>
            <a:tailEnd type="triangle" w="med" len="med"/>
          </a:ln>
          <a:effectLst/>
        </p:spPr>
      </p:cxnSp>
      <p:cxnSp>
        <p:nvCxnSpPr>
          <p:cNvPr id="66" name="Straight Arrow Connector 65"/>
          <p:cNvCxnSpPr>
            <a:stCxn id="33" idx="3"/>
            <a:endCxn id="60" idx="1"/>
          </p:cNvCxnSpPr>
          <p:nvPr/>
        </p:nvCxnSpPr>
        <p:spPr>
          <a:xfrm flipV="1">
            <a:off x="6705600" y="3888695"/>
            <a:ext cx="1066800" cy="385169"/>
          </a:xfrm>
          <a:prstGeom prst="straightConnector1">
            <a:avLst/>
          </a:prstGeom>
          <a:noFill/>
          <a:ln w="12700" cap="flat" cmpd="sng" algn="ctr">
            <a:solidFill>
              <a:srgbClr val="8064A2">
                <a:lumMod val="75000"/>
              </a:srgbClr>
            </a:solidFill>
            <a:prstDash val="sysDot"/>
            <a:headEnd type="triangle" w="med" len="med"/>
            <a:tailEnd type="triangle" w="med" len="med"/>
          </a:ln>
          <a:effectLst/>
        </p:spPr>
      </p:cxnSp>
      <p:cxnSp>
        <p:nvCxnSpPr>
          <p:cNvPr id="67" name="Straight Arrow Connector 66"/>
          <p:cNvCxnSpPr>
            <a:stCxn id="33" idx="3"/>
            <a:endCxn id="61" idx="1"/>
          </p:cNvCxnSpPr>
          <p:nvPr/>
        </p:nvCxnSpPr>
        <p:spPr>
          <a:xfrm flipV="1">
            <a:off x="6705600" y="4132176"/>
            <a:ext cx="1066800" cy="141688"/>
          </a:xfrm>
          <a:prstGeom prst="straightConnector1">
            <a:avLst/>
          </a:prstGeom>
          <a:noFill/>
          <a:ln w="12700" cap="flat" cmpd="sng" algn="ctr">
            <a:solidFill>
              <a:srgbClr val="8064A2">
                <a:lumMod val="75000"/>
              </a:srgbClr>
            </a:solidFill>
            <a:prstDash val="sysDot"/>
            <a:headEnd type="triangle" w="med" len="med"/>
            <a:tailEnd type="triangle" w="med" len="med"/>
          </a:ln>
          <a:effectLst/>
        </p:spPr>
      </p:cxnSp>
      <p:cxnSp>
        <p:nvCxnSpPr>
          <p:cNvPr id="68" name="Straight Arrow Connector 67"/>
          <p:cNvCxnSpPr>
            <a:stCxn id="33" idx="3"/>
            <a:endCxn id="62" idx="1"/>
          </p:cNvCxnSpPr>
          <p:nvPr/>
        </p:nvCxnSpPr>
        <p:spPr>
          <a:xfrm>
            <a:off x="6705600" y="4273864"/>
            <a:ext cx="1066800" cy="117277"/>
          </a:xfrm>
          <a:prstGeom prst="straightConnector1">
            <a:avLst/>
          </a:prstGeom>
          <a:noFill/>
          <a:ln w="12700" cap="flat" cmpd="sng" algn="ctr">
            <a:solidFill>
              <a:srgbClr val="8064A2">
                <a:lumMod val="75000"/>
              </a:srgbClr>
            </a:solidFill>
            <a:prstDash val="sysDot"/>
            <a:headEnd type="triangle" w="med" len="med"/>
            <a:tailEnd type="triangle" w="med" len="med"/>
          </a:ln>
          <a:effectLst/>
        </p:spPr>
      </p:cxnSp>
      <p:sp>
        <p:nvSpPr>
          <p:cNvPr id="69" name="TextBox 68"/>
          <p:cNvSpPr txBox="1"/>
          <p:nvPr/>
        </p:nvSpPr>
        <p:spPr>
          <a:xfrm>
            <a:off x="419100" y="5416863"/>
            <a:ext cx="2057400"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7030A0"/>
                </a:solidFill>
                <a:effectLst/>
                <a:uLnTx/>
                <a:uFillTx/>
              </a:rPr>
              <a:t>Primary Deployment</a:t>
            </a:r>
            <a:endParaRPr kumimoji="0" lang="en-US" sz="1400" b="1" i="0" u="none" strike="noStrike" kern="0" cap="none" spc="0" normalizeH="0" baseline="0" noProof="0" dirty="0">
              <a:ln>
                <a:noFill/>
              </a:ln>
              <a:solidFill>
                <a:srgbClr val="7030A0"/>
              </a:solidFill>
              <a:effectLst/>
              <a:uLnTx/>
              <a:uFillTx/>
            </a:endParaRPr>
          </a:p>
        </p:txBody>
      </p:sp>
      <p:sp>
        <p:nvSpPr>
          <p:cNvPr id="70" name="Rectangle 69"/>
          <p:cNvSpPr/>
          <p:nvPr/>
        </p:nvSpPr>
        <p:spPr>
          <a:xfrm>
            <a:off x="304800" y="3023310"/>
            <a:ext cx="228600" cy="1879204"/>
          </a:xfrm>
          <a:prstGeom prst="rect">
            <a:avLst/>
          </a:prstGeom>
          <a:solidFill>
            <a:sysClr val="window" lastClr="FFFFFF">
              <a:lumMod val="65000"/>
            </a:sysClr>
          </a:solidFill>
          <a:ln w="9525" cap="flat" cmpd="sng" algn="ctr">
            <a:solidFill>
              <a:sysClr val="window" lastClr="FFFFFF">
                <a:lumMod val="50000"/>
              </a:sysClr>
            </a:solidFill>
            <a:prstDash val="solid"/>
          </a:ln>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ysClr val="window" lastClr="FFFFFF"/>
                </a:solidFill>
                <a:effectLst/>
                <a:uLnTx/>
                <a:uFillTx/>
                <a:latin typeface="Calibri"/>
                <a:ea typeface="+mn-ea"/>
                <a:cs typeface="+mn-cs"/>
              </a:rPr>
              <a:t>Real-Time Data Feed[s]</a:t>
            </a:r>
            <a:endParaRPr kumimoji="0" lang="en-US" sz="1100" b="1"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71" name="Rectangle 70"/>
          <p:cNvSpPr/>
          <p:nvPr/>
        </p:nvSpPr>
        <p:spPr>
          <a:xfrm>
            <a:off x="1371600" y="3035614"/>
            <a:ext cx="914400" cy="419100"/>
          </a:xfrm>
          <a:prstGeom prst="rect">
            <a:avLst/>
          </a:prstGeom>
          <a:solidFill>
            <a:srgbClr val="1F497D">
              <a:lumMod val="60000"/>
              <a:lumOff val="40000"/>
            </a:srgbClr>
          </a:solidFill>
          <a:ln w="9525" cap="flat" cmpd="sng" algn="ctr">
            <a:solidFill>
              <a:srgbClr val="1F497D">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1F497D">
                    <a:lumMod val="50000"/>
                  </a:srgbClr>
                </a:solidFill>
                <a:effectLst/>
                <a:uLnTx/>
                <a:uFillTx/>
                <a:latin typeface="Calibri"/>
                <a:ea typeface="+mn-ea"/>
                <a:cs typeface="+mn-cs"/>
              </a:rPr>
              <a:t>Collector[s]</a:t>
            </a:r>
            <a:endParaRPr kumimoji="0" lang="en-US" sz="1200" b="1" i="0" u="none" strike="noStrike" kern="0" cap="none" spc="0" normalizeH="0" baseline="0" noProof="0" dirty="0">
              <a:ln>
                <a:noFill/>
              </a:ln>
              <a:solidFill>
                <a:srgbClr val="1F497D">
                  <a:lumMod val="50000"/>
                </a:srgbClr>
              </a:solidFill>
              <a:effectLst/>
              <a:uLnTx/>
              <a:uFillTx/>
              <a:latin typeface="Calibri"/>
              <a:ea typeface="+mn-ea"/>
              <a:cs typeface="+mn-cs"/>
            </a:endParaRPr>
          </a:p>
        </p:txBody>
      </p:sp>
      <p:cxnSp>
        <p:nvCxnSpPr>
          <p:cNvPr id="72" name="Straight Arrow Connector 71"/>
          <p:cNvCxnSpPr>
            <a:stCxn id="71" idx="2"/>
            <a:endCxn id="21" idx="0"/>
          </p:cNvCxnSpPr>
          <p:nvPr/>
        </p:nvCxnSpPr>
        <p:spPr>
          <a:xfrm>
            <a:off x="1828800" y="3454714"/>
            <a:ext cx="0" cy="531017"/>
          </a:xfrm>
          <a:prstGeom prst="straightConnector1">
            <a:avLst/>
          </a:prstGeom>
          <a:noFill/>
          <a:ln w="12700" cap="flat" cmpd="sng" algn="ctr">
            <a:solidFill>
              <a:srgbClr val="FF0000"/>
            </a:solidFill>
            <a:prstDash val="solid"/>
            <a:tailEnd type="triangle"/>
          </a:ln>
          <a:effectLst/>
        </p:spPr>
      </p:cxnSp>
      <p:sp>
        <p:nvSpPr>
          <p:cNvPr id="73" name="Rectangle 72"/>
          <p:cNvSpPr/>
          <p:nvPr/>
        </p:nvSpPr>
        <p:spPr>
          <a:xfrm>
            <a:off x="1295400" y="3111814"/>
            <a:ext cx="914400" cy="419100"/>
          </a:xfrm>
          <a:prstGeom prst="rect">
            <a:avLst/>
          </a:prstGeom>
          <a:solidFill>
            <a:srgbClr val="1F497D">
              <a:lumMod val="60000"/>
              <a:lumOff val="40000"/>
            </a:srgbClr>
          </a:solidFill>
          <a:ln w="9525" cap="flat" cmpd="sng" algn="ctr">
            <a:solidFill>
              <a:srgbClr val="1F497D">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1F497D">
                    <a:lumMod val="50000"/>
                  </a:srgbClr>
                </a:solidFill>
                <a:effectLst/>
                <a:uLnTx/>
                <a:uFillTx/>
                <a:latin typeface="Calibri"/>
                <a:ea typeface="+mn-ea"/>
                <a:cs typeface="+mn-cs"/>
              </a:rPr>
              <a:t>Collector[s]</a:t>
            </a:r>
            <a:endParaRPr kumimoji="0" lang="en-US" sz="1200" b="1" i="0" u="none" strike="noStrike" kern="0" cap="none" spc="0" normalizeH="0" baseline="0" noProof="0" dirty="0">
              <a:ln>
                <a:noFill/>
              </a:ln>
              <a:solidFill>
                <a:srgbClr val="1F497D">
                  <a:lumMod val="50000"/>
                </a:srgbClr>
              </a:solidFill>
              <a:effectLst/>
              <a:uLnTx/>
              <a:uFillTx/>
              <a:latin typeface="Calibri"/>
              <a:ea typeface="+mn-ea"/>
              <a:cs typeface="+mn-cs"/>
            </a:endParaRPr>
          </a:p>
        </p:txBody>
      </p:sp>
      <p:sp>
        <p:nvSpPr>
          <p:cNvPr id="74" name="Rectangle 73"/>
          <p:cNvSpPr/>
          <p:nvPr/>
        </p:nvSpPr>
        <p:spPr>
          <a:xfrm>
            <a:off x="1216818" y="3188014"/>
            <a:ext cx="914400" cy="419100"/>
          </a:xfrm>
          <a:prstGeom prst="rect">
            <a:avLst/>
          </a:prstGeom>
          <a:solidFill>
            <a:srgbClr val="1F497D">
              <a:lumMod val="60000"/>
              <a:lumOff val="40000"/>
            </a:srgbClr>
          </a:solidFill>
          <a:ln w="9525" cap="flat" cmpd="sng" algn="ctr">
            <a:solidFill>
              <a:srgbClr val="1F497D">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1F497D">
                    <a:lumMod val="50000"/>
                  </a:srgbClr>
                </a:solidFill>
                <a:effectLst/>
                <a:uLnTx/>
                <a:uFillTx/>
                <a:latin typeface="Calibri"/>
                <a:ea typeface="+mn-ea"/>
                <a:cs typeface="+mn-cs"/>
              </a:rPr>
              <a:t>Collector[s]</a:t>
            </a:r>
            <a:endParaRPr kumimoji="0" lang="en-US" sz="1100" b="1" i="0" u="none" strike="noStrike" kern="0" cap="none" spc="0" normalizeH="0" baseline="0" noProof="0" dirty="0">
              <a:ln>
                <a:noFill/>
              </a:ln>
              <a:solidFill>
                <a:srgbClr val="1F497D">
                  <a:lumMod val="50000"/>
                </a:srgbClr>
              </a:solidFill>
              <a:effectLst/>
              <a:uLnTx/>
              <a:uFillTx/>
              <a:latin typeface="Calibri"/>
              <a:ea typeface="+mn-ea"/>
              <a:cs typeface="+mn-cs"/>
            </a:endParaRPr>
          </a:p>
        </p:txBody>
      </p:sp>
      <p:cxnSp>
        <p:nvCxnSpPr>
          <p:cNvPr id="75" name="Straight Arrow Connector 74"/>
          <p:cNvCxnSpPr/>
          <p:nvPr/>
        </p:nvCxnSpPr>
        <p:spPr>
          <a:xfrm>
            <a:off x="533400" y="3154676"/>
            <a:ext cx="761111" cy="0"/>
          </a:xfrm>
          <a:prstGeom prst="straightConnector1">
            <a:avLst/>
          </a:prstGeom>
          <a:noFill/>
          <a:ln w="12700" cap="flat" cmpd="sng" algn="ctr">
            <a:solidFill>
              <a:srgbClr val="FFC000"/>
            </a:solidFill>
            <a:prstDash val="solid"/>
            <a:tailEnd type="triangle"/>
          </a:ln>
          <a:effectLst/>
        </p:spPr>
      </p:cxnSp>
      <p:cxnSp>
        <p:nvCxnSpPr>
          <p:cNvPr id="76" name="Straight Arrow Connector 75"/>
          <p:cNvCxnSpPr/>
          <p:nvPr/>
        </p:nvCxnSpPr>
        <p:spPr>
          <a:xfrm flipV="1">
            <a:off x="533400" y="3065380"/>
            <a:ext cx="838200" cy="7141"/>
          </a:xfrm>
          <a:prstGeom prst="straightConnector1">
            <a:avLst/>
          </a:prstGeom>
          <a:noFill/>
          <a:ln w="12700" cap="flat" cmpd="sng" algn="ctr">
            <a:solidFill>
              <a:srgbClr val="FFC000"/>
            </a:solidFill>
            <a:prstDash val="solid"/>
            <a:tailEnd type="triangle"/>
          </a:ln>
          <a:effectLst/>
        </p:spPr>
      </p:cxnSp>
      <p:grpSp>
        <p:nvGrpSpPr>
          <p:cNvPr id="77" name="Group 76"/>
          <p:cNvGrpSpPr/>
          <p:nvPr/>
        </p:nvGrpSpPr>
        <p:grpSpPr>
          <a:xfrm>
            <a:off x="6934202" y="5049677"/>
            <a:ext cx="2133598" cy="1046323"/>
            <a:chOff x="7239000" y="5445917"/>
            <a:chExt cx="1777998" cy="1046323"/>
          </a:xfrm>
        </p:grpSpPr>
        <p:sp>
          <p:nvSpPr>
            <p:cNvPr id="78" name="Rectangle 77"/>
            <p:cNvSpPr/>
            <p:nvPr/>
          </p:nvSpPr>
          <p:spPr>
            <a:xfrm>
              <a:off x="7239000" y="5445917"/>
              <a:ext cx="1777998" cy="1046323"/>
            </a:xfrm>
            <a:prstGeom prst="rect">
              <a:avLst/>
            </a:prstGeom>
            <a:noFill/>
            <a:ln w="6350" cap="flat" cmpd="sng" algn="ctr">
              <a:solidFill>
                <a:sysClr val="window" lastClr="FFFFFF">
                  <a:lumMod val="75000"/>
                </a:sysClr>
              </a:solidFill>
              <a:prstDash val="solid"/>
            </a:ln>
            <a:effectLst/>
          </p:spPr>
          <p:txBody>
            <a:bodyPr lIns="182880" rtlCol="0" anchor="t"/>
            <a:lstStyle/>
            <a:p>
              <a:pPr marL="0" marR="0" lvl="0" indent="0" defTabSz="914400" eaLnBrk="1" fontAlgn="auto" latinLnBrk="0" hangingPunct="1">
                <a:lnSpc>
                  <a:spcPct val="150000"/>
                </a:lnSpc>
                <a:spcBef>
                  <a:spcPts val="0"/>
                </a:spcBef>
                <a:spcAft>
                  <a:spcPts val="0"/>
                </a:spcAft>
                <a:buClrTx/>
                <a:buSzTx/>
                <a:buFontTx/>
                <a:buNone/>
                <a:tabLst/>
                <a:defRPr/>
              </a:pPr>
              <a:r>
                <a:rPr kumimoji="0" lang="en-US" sz="900" b="1" i="0" u="sng" strike="noStrike" kern="0" cap="none" spc="0" normalizeH="0" baseline="0" noProof="0" dirty="0" smtClean="0">
                  <a:ln>
                    <a:noFill/>
                  </a:ln>
                  <a:solidFill>
                    <a:srgbClr val="1F497D">
                      <a:lumMod val="75000"/>
                    </a:srgbClr>
                  </a:solidFill>
                  <a:effectLst/>
                  <a:uLnTx/>
                  <a:uFillTx/>
                  <a:latin typeface="Calibri"/>
                  <a:ea typeface="+mn-ea"/>
                  <a:cs typeface="+mn-cs"/>
                </a:rPr>
                <a:t>Legend</a:t>
              </a:r>
            </a:p>
            <a:p>
              <a:pPr marL="0" marR="0" lvl="1" indent="0"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smtClean="0">
                  <a:ln>
                    <a:noFill/>
                  </a:ln>
                  <a:solidFill>
                    <a:srgbClr val="FF0000"/>
                  </a:solidFill>
                  <a:effectLst/>
                  <a:uLnTx/>
                  <a:uFillTx/>
                  <a:latin typeface="Calibri"/>
                  <a:ea typeface="+mn-ea"/>
                  <a:cs typeface="+mn-cs"/>
                </a:rPr>
                <a:t>Real-Time Write</a:t>
              </a:r>
            </a:p>
            <a:p>
              <a:pPr marL="0" marR="0" lvl="1" indent="0"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smtClean="0">
                  <a:ln>
                    <a:noFill/>
                  </a:ln>
                  <a:solidFill>
                    <a:srgbClr val="FFC000"/>
                  </a:solidFill>
                  <a:effectLst/>
                  <a:uLnTx/>
                  <a:uFillTx/>
                  <a:latin typeface="Calibri"/>
                  <a:ea typeface="+mn-ea"/>
                  <a:cs typeface="+mn-cs"/>
                </a:rPr>
                <a:t>Real-Time Read</a:t>
              </a:r>
            </a:p>
            <a:p>
              <a:pPr marL="0" marR="0" lvl="1" indent="0"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smtClean="0">
                  <a:ln>
                    <a:noFill/>
                  </a:ln>
                  <a:solidFill>
                    <a:srgbClr val="149C2B"/>
                  </a:solidFill>
                  <a:effectLst/>
                  <a:uLnTx/>
                  <a:uFillTx/>
                  <a:latin typeface="Calibri"/>
                  <a:ea typeface="+mn-ea"/>
                  <a:cs typeface="+mn-cs"/>
                </a:rPr>
                <a:t>Batch Read</a:t>
              </a:r>
            </a:p>
            <a:p>
              <a:pPr marL="0" marR="0" lvl="1" indent="0"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smtClean="0">
                  <a:ln>
                    <a:noFill/>
                  </a:ln>
                  <a:solidFill>
                    <a:srgbClr val="0070C0"/>
                  </a:solidFill>
                  <a:effectLst/>
                  <a:uLnTx/>
                  <a:uFillTx/>
                  <a:latin typeface="Calibri"/>
                  <a:ea typeface="+mn-ea"/>
                  <a:cs typeface="+mn-cs"/>
                </a:rPr>
                <a:t>Batch Write</a:t>
              </a:r>
            </a:p>
            <a:p>
              <a:pPr marL="0" marR="0" lvl="1" indent="0"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smtClean="0">
                  <a:ln>
                    <a:noFill/>
                  </a:ln>
                  <a:solidFill>
                    <a:srgbClr val="7030A0"/>
                  </a:solidFill>
                  <a:effectLst/>
                  <a:uLnTx/>
                  <a:uFillTx/>
                  <a:latin typeface="Calibri"/>
                  <a:ea typeface="+mn-ea"/>
                  <a:cs typeface="+mn-cs"/>
                </a:rPr>
                <a:t>Fault Tolerance</a:t>
              </a:r>
              <a:endParaRPr kumimoji="0" lang="en-US" sz="900" b="1" i="0" u="none" strike="noStrike" kern="0" cap="none" spc="0" normalizeH="0" baseline="0" noProof="0" dirty="0">
                <a:ln>
                  <a:noFill/>
                </a:ln>
                <a:solidFill>
                  <a:srgbClr val="7030A0"/>
                </a:solidFill>
                <a:effectLst/>
                <a:uLnTx/>
                <a:uFillTx/>
                <a:latin typeface="Calibri"/>
                <a:ea typeface="+mn-ea"/>
                <a:cs typeface="+mn-cs"/>
              </a:endParaRPr>
            </a:p>
          </p:txBody>
        </p:sp>
        <p:cxnSp>
          <p:nvCxnSpPr>
            <p:cNvPr id="79" name="Straight Arrow Connector 78"/>
            <p:cNvCxnSpPr/>
            <p:nvPr/>
          </p:nvCxnSpPr>
          <p:spPr>
            <a:xfrm>
              <a:off x="7446059" y="5766674"/>
              <a:ext cx="347882" cy="0"/>
            </a:xfrm>
            <a:prstGeom prst="straightConnector1">
              <a:avLst/>
            </a:prstGeom>
            <a:noFill/>
            <a:ln w="12700" cap="flat" cmpd="sng" algn="ctr">
              <a:solidFill>
                <a:srgbClr val="FF0000"/>
              </a:solidFill>
              <a:prstDash val="solid"/>
              <a:tailEnd type="triangle"/>
            </a:ln>
            <a:effectLst/>
          </p:spPr>
        </p:cxnSp>
        <p:cxnSp>
          <p:nvCxnSpPr>
            <p:cNvPr id="80" name="Straight Arrow Connector 79"/>
            <p:cNvCxnSpPr/>
            <p:nvPr/>
          </p:nvCxnSpPr>
          <p:spPr>
            <a:xfrm>
              <a:off x="7446059" y="5907404"/>
              <a:ext cx="347882" cy="0"/>
            </a:xfrm>
            <a:prstGeom prst="straightConnector1">
              <a:avLst/>
            </a:prstGeom>
            <a:noFill/>
            <a:ln w="12700" cap="flat" cmpd="sng" algn="ctr">
              <a:solidFill>
                <a:srgbClr val="FFC000"/>
              </a:solidFill>
              <a:prstDash val="solid"/>
              <a:tailEnd type="triangle"/>
            </a:ln>
            <a:effectLst/>
          </p:spPr>
        </p:cxnSp>
        <p:cxnSp>
          <p:nvCxnSpPr>
            <p:cNvPr id="81" name="Straight Arrow Connector 80"/>
            <p:cNvCxnSpPr/>
            <p:nvPr/>
          </p:nvCxnSpPr>
          <p:spPr>
            <a:xfrm>
              <a:off x="7446059" y="6042183"/>
              <a:ext cx="347882" cy="0"/>
            </a:xfrm>
            <a:prstGeom prst="straightConnector1">
              <a:avLst/>
            </a:prstGeom>
            <a:noFill/>
            <a:ln w="12700" cap="flat" cmpd="sng" algn="ctr">
              <a:solidFill>
                <a:srgbClr val="149C2B"/>
              </a:solidFill>
              <a:prstDash val="solid"/>
              <a:tailEnd type="triangle"/>
            </a:ln>
            <a:effectLst/>
          </p:spPr>
        </p:cxnSp>
        <p:cxnSp>
          <p:nvCxnSpPr>
            <p:cNvPr id="82" name="Straight Arrow Connector 81"/>
            <p:cNvCxnSpPr/>
            <p:nvPr/>
          </p:nvCxnSpPr>
          <p:spPr>
            <a:xfrm>
              <a:off x="7446059" y="6172200"/>
              <a:ext cx="347882" cy="0"/>
            </a:xfrm>
            <a:prstGeom prst="straightConnector1">
              <a:avLst/>
            </a:prstGeom>
            <a:noFill/>
            <a:ln w="12700" cap="flat" cmpd="sng" algn="ctr">
              <a:solidFill>
                <a:srgbClr val="0070C0"/>
              </a:solidFill>
              <a:prstDash val="solid"/>
              <a:tailEnd type="triangle"/>
            </a:ln>
            <a:effectLst/>
          </p:spPr>
        </p:cxnSp>
        <p:cxnSp>
          <p:nvCxnSpPr>
            <p:cNvPr id="83" name="Straight Arrow Connector 82"/>
            <p:cNvCxnSpPr/>
            <p:nvPr/>
          </p:nvCxnSpPr>
          <p:spPr>
            <a:xfrm>
              <a:off x="7446059" y="6314083"/>
              <a:ext cx="347882" cy="0"/>
            </a:xfrm>
            <a:prstGeom prst="straightConnector1">
              <a:avLst/>
            </a:prstGeom>
            <a:noFill/>
            <a:ln w="12700" cap="flat" cmpd="sng" algn="ctr">
              <a:solidFill>
                <a:srgbClr val="7030A0"/>
              </a:solidFill>
              <a:prstDash val="sysDot"/>
              <a:tailEnd type="triangle"/>
            </a:ln>
            <a:effectLst/>
          </p:spPr>
        </p:cxnSp>
      </p:grpSp>
    </p:spTree>
    <p:extLst>
      <p:ext uri="{BB962C8B-B14F-4D97-AF65-F5344CB8AC3E}">
        <p14:creationId xmlns:p14="http://schemas.microsoft.com/office/powerpoint/2010/main" val="3571711894"/>
      </p:ext>
    </p:extLst>
  </p:cSld>
  <p:clrMapOvr>
    <a:masterClrMapping/>
  </p:clrMapOvr>
  <p:transition advTm="8749">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400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Rounded Rectangle 183"/>
          <p:cNvSpPr/>
          <p:nvPr/>
        </p:nvSpPr>
        <p:spPr>
          <a:xfrm>
            <a:off x="4419600" y="2646044"/>
            <a:ext cx="1524000" cy="640953"/>
          </a:xfrm>
          <a:prstGeom prst="roundRect">
            <a:avLst/>
          </a:prstGeom>
          <a:solidFill>
            <a:schemeClr val="bg1">
              <a:lumMod val="8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0" numCol="1" spcCol="0" rtlCol="0" fromWordArt="0" anchor="b" anchorCtr="0" forceAA="0" compatLnSpc="1">
            <a:prstTxWarp prst="textNoShape">
              <a:avLst/>
            </a:prstTxWarp>
            <a:noAutofit/>
          </a:bodyPr>
          <a:lstStyle/>
          <a:p>
            <a:pPr algn="r" fontAlgn="auto">
              <a:lnSpc>
                <a:spcPct val="100000"/>
              </a:lnSpc>
              <a:spcBef>
                <a:spcPts val="0"/>
              </a:spcBef>
              <a:spcAft>
                <a:spcPts val="0"/>
              </a:spcAft>
              <a:buClrTx/>
              <a:buFontTx/>
              <a:buNone/>
            </a:pPr>
            <a:r>
              <a:rPr lang="en-US" sz="1200" b="0" i="1" dirty="0" smtClean="0">
                <a:solidFill>
                  <a:prstClr val="white">
                    <a:lumMod val="50000"/>
                  </a:prstClr>
                </a:solidFill>
              </a:rPr>
              <a:t>File System Storage</a:t>
            </a:r>
            <a:endParaRPr lang="en-US" sz="1200" b="0" i="1" dirty="0">
              <a:solidFill>
                <a:prstClr val="white">
                  <a:lumMod val="50000"/>
                </a:prstClr>
              </a:solidFill>
            </a:endParaRPr>
          </a:p>
        </p:txBody>
      </p:sp>
      <p:sp>
        <p:nvSpPr>
          <p:cNvPr id="183" name="Rounded Rectangle 182"/>
          <p:cNvSpPr/>
          <p:nvPr/>
        </p:nvSpPr>
        <p:spPr>
          <a:xfrm>
            <a:off x="4343400" y="2717084"/>
            <a:ext cx="1524000" cy="640953"/>
          </a:xfrm>
          <a:prstGeom prst="roundRect">
            <a:avLst/>
          </a:prstGeom>
          <a:solidFill>
            <a:schemeClr val="bg1">
              <a:lumMod val="8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0" numCol="1" spcCol="0" rtlCol="0" fromWordArt="0" anchor="b" anchorCtr="0" forceAA="0" compatLnSpc="1">
            <a:prstTxWarp prst="textNoShape">
              <a:avLst/>
            </a:prstTxWarp>
            <a:noAutofit/>
          </a:bodyPr>
          <a:lstStyle/>
          <a:p>
            <a:pPr algn="r" fontAlgn="auto">
              <a:lnSpc>
                <a:spcPct val="100000"/>
              </a:lnSpc>
              <a:spcBef>
                <a:spcPts val="0"/>
              </a:spcBef>
              <a:spcAft>
                <a:spcPts val="0"/>
              </a:spcAft>
              <a:buClrTx/>
              <a:buFontTx/>
              <a:buNone/>
            </a:pPr>
            <a:r>
              <a:rPr lang="en-US" sz="1200" i="1" dirty="0" smtClean="0">
                <a:solidFill>
                  <a:prstClr val="white">
                    <a:lumMod val="50000"/>
                  </a:prstClr>
                </a:solidFill>
              </a:rPr>
              <a:t>File System Storage</a:t>
            </a:r>
            <a:endParaRPr lang="en-US" sz="1200" i="1" dirty="0">
              <a:solidFill>
                <a:prstClr val="white">
                  <a:lumMod val="50000"/>
                </a:prstClr>
              </a:solidFill>
            </a:endParaRPr>
          </a:p>
        </p:txBody>
      </p:sp>
      <p:sp>
        <p:nvSpPr>
          <p:cNvPr id="4" name="Rounded Rectangle 3"/>
          <p:cNvSpPr/>
          <p:nvPr/>
        </p:nvSpPr>
        <p:spPr>
          <a:xfrm>
            <a:off x="990600" y="614837"/>
            <a:ext cx="2514600" cy="1981200"/>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r" fontAlgn="auto">
              <a:lnSpc>
                <a:spcPct val="100000"/>
              </a:lnSpc>
              <a:spcBef>
                <a:spcPts val="0"/>
              </a:spcBef>
              <a:spcAft>
                <a:spcPts val="0"/>
              </a:spcAft>
              <a:buClrTx/>
              <a:buFontTx/>
              <a:buNone/>
            </a:pPr>
            <a:r>
              <a:rPr lang="en-US" sz="1200" i="1" dirty="0" smtClean="0">
                <a:solidFill>
                  <a:prstClr val="white">
                    <a:lumMod val="50000"/>
                  </a:prstClr>
                </a:solidFill>
              </a:rPr>
              <a:t>Collection Server</a:t>
            </a:r>
            <a:endParaRPr lang="en-US" sz="1200" i="1" dirty="0">
              <a:solidFill>
                <a:prstClr val="white">
                  <a:lumMod val="50000"/>
                </a:prstClr>
              </a:solidFill>
            </a:endParaRPr>
          </a:p>
        </p:txBody>
      </p:sp>
      <p:sp>
        <p:nvSpPr>
          <p:cNvPr id="13" name="Rectangle 12"/>
          <p:cNvSpPr/>
          <p:nvPr/>
        </p:nvSpPr>
        <p:spPr>
          <a:xfrm>
            <a:off x="2667000" y="723183"/>
            <a:ext cx="609600" cy="615553"/>
          </a:xfrm>
          <a:prstGeom prst="rect">
            <a:avLst/>
          </a:prstGeom>
          <a:solidFill>
            <a:schemeClr val="accent1">
              <a:lumMod val="60000"/>
              <a:lumOff val="40000"/>
            </a:schemeClr>
          </a:solidFill>
          <a:ln w="952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buClrTx/>
              <a:buFontTx/>
              <a:buNone/>
            </a:pPr>
            <a:r>
              <a:rPr lang="en-US" sz="1100" dirty="0" smtClean="0">
                <a:solidFill>
                  <a:srgbClr val="1F497D">
                    <a:lumMod val="50000"/>
                  </a:srgbClr>
                </a:solidFill>
              </a:rPr>
              <a:t>Raw Data Server</a:t>
            </a:r>
            <a:endParaRPr lang="en-US" sz="1100" dirty="0">
              <a:solidFill>
                <a:srgbClr val="1F497D">
                  <a:lumMod val="50000"/>
                </a:srgbClr>
              </a:solidFill>
            </a:endParaRPr>
          </a:p>
        </p:txBody>
      </p:sp>
      <p:sp>
        <p:nvSpPr>
          <p:cNvPr id="19" name="Rounded Rectangle 18"/>
          <p:cNvSpPr/>
          <p:nvPr/>
        </p:nvSpPr>
        <p:spPr>
          <a:xfrm>
            <a:off x="4343400" y="614837"/>
            <a:ext cx="2514600" cy="1981200"/>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r" fontAlgn="auto">
              <a:lnSpc>
                <a:spcPct val="100000"/>
              </a:lnSpc>
              <a:spcBef>
                <a:spcPts val="0"/>
              </a:spcBef>
              <a:spcAft>
                <a:spcPts val="0"/>
              </a:spcAft>
              <a:buClrTx/>
              <a:buFontTx/>
              <a:buNone/>
            </a:pPr>
            <a:r>
              <a:rPr lang="en-US" sz="1200" i="1" dirty="0" smtClean="0">
                <a:solidFill>
                  <a:prstClr val="white">
                    <a:lumMod val="50000"/>
                  </a:prstClr>
                </a:solidFill>
              </a:rPr>
              <a:t>Tick Server</a:t>
            </a:r>
            <a:endParaRPr lang="en-US" sz="1200" i="1" dirty="0">
              <a:solidFill>
                <a:prstClr val="white">
                  <a:lumMod val="50000"/>
                </a:prstClr>
              </a:solidFill>
            </a:endParaRPr>
          </a:p>
        </p:txBody>
      </p:sp>
      <p:sp>
        <p:nvSpPr>
          <p:cNvPr id="20" name="Rectangle 19"/>
          <p:cNvSpPr/>
          <p:nvPr/>
        </p:nvSpPr>
        <p:spPr>
          <a:xfrm>
            <a:off x="4686300" y="723183"/>
            <a:ext cx="914400" cy="571500"/>
          </a:xfrm>
          <a:prstGeom prst="rect">
            <a:avLst/>
          </a:prstGeom>
          <a:solidFill>
            <a:schemeClr val="accent1">
              <a:lumMod val="40000"/>
              <a:lumOff val="60000"/>
            </a:schemeClr>
          </a:solidFill>
          <a:ln w="952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buClrTx/>
              <a:buFontTx/>
              <a:buNone/>
            </a:pPr>
            <a:r>
              <a:rPr lang="en-US" sz="1200" dirty="0" smtClean="0">
                <a:solidFill>
                  <a:srgbClr val="1F497D">
                    <a:lumMod val="50000"/>
                  </a:srgbClr>
                </a:solidFill>
              </a:rPr>
              <a:t>Collector[s]</a:t>
            </a:r>
            <a:endParaRPr lang="en-US" sz="1200" dirty="0">
              <a:solidFill>
                <a:srgbClr val="1F497D">
                  <a:lumMod val="50000"/>
                </a:srgbClr>
              </a:solidFill>
            </a:endParaRPr>
          </a:p>
        </p:txBody>
      </p:sp>
      <p:sp>
        <p:nvSpPr>
          <p:cNvPr id="21" name="Rectangle 20"/>
          <p:cNvSpPr/>
          <p:nvPr/>
        </p:nvSpPr>
        <p:spPr>
          <a:xfrm>
            <a:off x="4610100" y="799383"/>
            <a:ext cx="914400" cy="571500"/>
          </a:xfrm>
          <a:prstGeom prst="rect">
            <a:avLst/>
          </a:prstGeom>
          <a:solidFill>
            <a:schemeClr val="accent1">
              <a:lumMod val="40000"/>
              <a:lumOff val="60000"/>
            </a:schemeClr>
          </a:solidFill>
          <a:ln w="952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buClrTx/>
              <a:buFontTx/>
              <a:buNone/>
            </a:pPr>
            <a:r>
              <a:rPr lang="en-US" sz="1200" dirty="0" smtClean="0">
                <a:solidFill>
                  <a:srgbClr val="1F497D">
                    <a:lumMod val="50000"/>
                  </a:srgbClr>
                </a:solidFill>
              </a:rPr>
              <a:t>Collector[s]</a:t>
            </a:r>
            <a:endParaRPr lang="en-US" sz="1200" dirty="0">
              <a:solidFill>
                <a:srgbClr val="1F497D">
                  <a:lumMod val="50000"/>
                </a:srgbClr>
              </a:solidFill>
            </a:endParaRPr>
          </a:p>
        </p:txBody>
      </p:sp>
      <p:sp>
        <p:nvSpPr>
          <p:cNvPr id="24" name="Rectangle 23"/>
          <p:cNvSpPr/>
          <p:nvPr/>
        </p:nvSpPr>
        <p:spPr>
          <a:xfrm>
            <a:off x="4683918" y="1526854"/>
            <a:ext cx="914400" cy="571500"/>
          </a:xfrm>
          <a:prstGeom prst="rect">
            <a:avLst/>
          </a:prstGeom>
          <a:solidFill>
            <a:schemeClr val="tx2">
              <a:lumMod val="40000"/>
              <a:lumOff val="60000"/>
            </a:schemeClr>
          </a:solidFill>
          <a:ln w="952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buClrTx/>
              <a:buFontTx/>
              <a:buNone/>
            </a:pPr>
            <a:r>
              <a:rPr lang="en-US" sz="1200" dirty="0" smtClean="0">
                <a:solidFill>
                  <a:srgbClr val="1F497D">
                    <a:lumMod val="50000"/>
                  </a:srgbClr>
                </a:solidFill>
              </a:rPr>
              <a:t>Collector[s]</a:t>
            </a:r>
            <a:endParaRPr lang="en-US" sz="1200" dirty="0">
              <a:solidFill>
                <a:srgbClr val="1F497D">
                  <a:lumMod val="50000"/>
                </a:srgbClr>
              </a:solidFill>
            </a:endParaRPr>
          </a:p>
        </p:txBody>
      </p:sp>
      <p:sp>
        <p:nvSpPr>
          <p:cNvPr id="28" name="Cloud 27"/>
          <p:cNvSpPr/>
          <p:nvPr/>
        </p:nvSpPr>
        <p:spPr>
          <a:xfrm>
            <a:off x="5943600" y="754141"/>
            <a:ext cx="838200" cy="571500"/>
          </a:xfrm>
          <a:prstGeom prst="cloud">
            <a:avLst/>
          </a:prstGeom>
          <a:solidFill>
            <a:schemeClr val="bg1">
              <a:lumMod val="7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buClrTx/>
              <a:buFontTx/>
              <a:buNone/>
            </a:pPr>
            <a:r>
              <a:rPr lang="en-US" sz="1100" b="0" dirty="0" smtClean="0">
                <a:solidFill>
                  <a:srgbClr val="1F497D">
                    <a:lumMod val="75000"/>
                  </a:srgbClr>
                </a:solidFill>
              </a:rPr>
              <a:t>Intraday</a:t>
            </a:r>
            <a:endParaRPr lang="en-US" sz="1100" b="0" dirty="0">
              <a:solidFill>
                <a:srgbClr val="1F497D">
                  <a:lumMod val="75000"/>
                </a:srgbClr>
              </a:solidFill>
            </a:endParaRPr>
          </a:p>
        </p:txBody>
      </p:sp>
      <p:sp>
        <p:nvSpPr>
          <p:cNvPr id="27" name="Cloud 26"/>
          <p:cNvSpPr/>
          <p:nvPr/>
        </p:nvSpPr>
        <p:spPr>
          <a:xfrm>
            <a:off x="5867400" y="809802"/>
            <a:ext cx="838200" cy="571500"/>
          </a:xfrm>
          <a:prstGeom prst="cloud">
            <a:avLst/>
          </a:prstGeom>
          <a:solidFill>
            <a:schemeClr val="bg1">
              <a:lumMod val="8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buClrTx/>
              <a:buFontTx/>
              <a:buNone/>
            </a:pPr>
            <a:r>
              <a:rPr lang="en-US" sz="1100" b="0" dirty="0" smtClean="0">
                <a:solidFill>
                  <a:srgbClr val="1F497D">
                    <a:lumMod val="75000"/>
                  </a:srgbClr>
                </a:solidFill>
              </a:rPr>
              <a:t>Intraday</a:t>
            </a:r>
            <a:endParaRPr lang="en-US" sz="1100" b="0" dirty="0">
              <a:solidFill>
                <a:srgbClr val="1F497D">
                  <a:lumMod val="75000"/>
                </a:srgbClr>
              </a:solidFill>
            </a:endParaRPr>
          </a:p>
        </p:txBody>
      </p:sp>
      <p:sp>
        <p:nvSpPr>
          <p:cNvPr id="34" name="Folded Corner 33"/>
          <p:cNvSpPr/>
          <p:nvPr/>
        </p:nvSpPr>
        <p:spPr>
          <a:xfrm>
            <a:off x="1371600" y="1679254"/>
            <a:ext cx="914400" cy="285750"/>
          </a:xfrm>
          <a:prstGeom prst="foldedCorner">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buClrTx/>
              <a:buFontTx/>
              <a:buNone/>
            </a:pPr>
            <a:endParaRPr lang="en-US" sz="1800" b="0">
              <a:solidFill>
                <a:prstClr val="white"/>
              </a:solidFill>
            </a:endParaRPr>
          </a:p>
        </p:txBody>
      </p:sp>
      <p:sp>
        <p:nvSpPr>
          <p:cNvPr id="35" name="Folded Corner 34"/>
          <p:cNvSpPr/>
          <p:nvPr/>
        </p:nvSpPr>
        <p:spPr>
          <a:xfrm>
            <a:off x="1294511" y="1757837"/>
            <a:ext cx="914400" cy="285750"/>
          </a:xfrm>
          <a:prstGeom prst="foldedCorner">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buClrTx/>
              <a:buFontTx/>
              <a:buNone/>
            </a:pPr>
            <a:endParaRPr lang="en-US" sz="1800" b="0">
              <a:solidFill>
                <a:prstClr val="white"/>
              </a:solidFill>
            </a:endParaRPr>
          </a:p>
        </p:txBody>
      </p:sp>
      <p:sp>
        <p:nvSpPr>
          <p:cNvPr id="36" name="Folded Corner 35"/>
          <p:cNvSpPr/>
          <p:nvPr/>
        </p:nvSpPr>
        <p:spPr>
          <a:xfrm>
            <a:off x="1216818" y="1834037"/>
            <a:ext cx="914400" cy="285750"/>
          </a:xfrm>
          <a:prstGeom prst="foldedCorner">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buClrTx/>
              <a:buFontTx/>
              <a:buNone/>
            </a:pPr>
            <a:r>
              <a:rPr lang="en-US" sz="1100" dirty="0" smtClean="0">
                <a:solidFill>
                  <a:prstClr val="white">
                    <a:lumMod val="50000"/>
                  </a:prstClr>
                </a:solidFill>
              </a:rPr>
              <a:t>Raw Logs</a:t>
            </a:r>
            <a:endParaRPr lang="en-US" sz="1100" dirty="0">
              <a:solidFill>
                <a:prstClr val="white">
                  <a:lumMod val="50000"/>
                </a:prstClr>
              </a:solidFill>
            </a:endParaRPr>
          </a:p>
        </p:txBody>
      </p:sp>
      <p:cxnSp>
        <p:nvCxnSpPr>
          <p:cNvPr id="10" name="Straight Arrow Connector 9"/>
          <p:cNvCxnSpPr>
            <a:stCxn id="7" idx="2"/>
            <a:endCxn id="36" idx="0"/>
          </p:cNvCxnSpPr>
          <p:nvPr/>
        </p:nvCxnSpPr>
        <p:spPr>
          <a:xfrm>
            <a:off x="1674018" y="1300637"/>
            <a:ext cx="0" cy="53340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6" idx="2"/>
            <a:endCxn id="35" idx="0"/>
          </p:cNvCxnSpPr>
          <p:nvPr/>
        </p:nvCxnSpPr>
        <p:spPr>
          <a:xfrm flipH="1">
            <a:off x="1751711" y="1224437"/>
            <a:ext cx="889" cy="53340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34" idx="3"/>
            <a:endCxn id="13" idx="1"/>
          </p:cNvCxnSpPr>
          <p:nvPr/>
        </p:nvCxnSpPr>
        <p:spPr>
          <a:xfrm flipV="1">
            <a:off x="2286000" y="1030960"/>
            <a:ext cx="381000" cy="791169"/>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5" idx="3"/>
            <a:endCxn id="13" idx="1"/>
          </p:cNvCxnSpPr>
          <p:nvPr/>
        </p:nvCxnSpPr>
        <p:spPr>
          <a:xfrm flipV="1">
            <a:off x="2208911" y="1030960"/>
            <a:ext cx="458089" cy="869752"/>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6" idx="3"/>
            <a:endCxn id="13" idx="1"/>
          </p:cNvCxnSpPr>
          <p:nvPr/>
        </p:nvCxnSpPr>
        <p:spPr>
          <a:xfrm flipV="1">
            <a:off x="2131218" y="1030960"/>
            <a:ext cx="535782" cy="945952"/>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13" idx="0"/>
            <a:endCxn id="20" idx="0"/>
          </p:cNvCxnSpPr>
          <p:nvPr/>
        </p:nvCxnSpPr>
        <p:spPr>
          <a:xfrm rot="5400000" flipH="1" flipV="1">
            <a:off x="4057650" y="-362667"/>
            <a:ext cx="12700" cy="2171700"/>
          </a:xfrm>
          <a:prstGeom prst="bentConnector3">
            <a:avLst>
              <a:gd name="adj1" fmla="val 1800000"/>
            </a:avLst>
          </a:prstGeom>
          <a:ln w="12700">
            <a:solidFill>
              <a:srgbClr val="FFC000"/>
            </a:solidFill>
            <a:prstDash val="lgDash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Elbow Connector 65"/>
          <p:cNvCxnSpPr>
            <a:stCxn id="13" idx="0"/>
            <a:endCxn id="21" idx="0"/>
          </p:cNvCxnSpPr>
          <p:nvPr/>
        </p:nvCxnSpPr>
        <p:spPr>
          <a:xfrm rot="16200000" flipH="1">
            <a:off x="3981450" y="-286467"/>
            <a:ext cx="76200" cy="2095500"/>
          </a:xfrm>
          <a:prstGeom prst="bentConnector3">
            <a:avLst>
              <a:gd name="adj1" fmla="val -233333"/>
            </a:avLst>
          </a:prstGeom>
          <a:ln w="12700">
            <a:solidFill>
              <a:srgbClr val="FFC000"/>
            </a:solidFill>
            <a:prstDash val="lgDash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13" idx="0"/>
            <a:endCxn id="22" idx="0"/>
          </p:cNvCxnSpPr>
          <p:nvPr/>
        </p:nvCxnSpPr>
        <p:spPr>
          <a:xfrm rot="16200000" flipH="1">
            <a:off x="3904059" y="-209076"/>
            <a:ext cx="152400" cy="2016918"/>
          </a:xfrm>
          <a:prstGeom prst="bentConnector3">
            <a:avLst>
              <a:gd name="adj1" fmla="val -91667"/>
            </a:avLst>
          </a:prstGeom>
          <a:ln w="12700">
            <a:solidFill>
              <a:srgbClr val="FFC000"/>
            </a:solidFill>
            <a:prstDash val="lgDash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5791200" y="1605437"/>
            <a:ext cx="990600" cy="571500"/>
          </a:xfrm>
          <a:prstGeom prst="rect">
            <a:avLst/>
          </a:prstGeom>
          <a:solidFill>
            <a:srgbClr val="00B0F0"/>
          </a:solidFill>
          <a:ln w="952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buClrTx/>
              <a:buFontTx/>
              <a:buNone/>
            </a:pPr>
            <a:r>
              <a:rPr lang="en-US" sz="1200" dirty="0" smtClean="0">
                <a:solidFill>
                  <a:srgbClr val="1F497D">
                    <a:lumMod val="50000"/>
                  </a:srgbClr>
                </a:solidFill>
              </a:rPr>
              <a:t>Collector[s]</a:t>
            </a:r>
            <a:endParaRPr lang="en-US" sz="1200" dirty="0">
              <a:solidFill>
                <a:srgbClr val="1F497D">
                  <a:lumMod val="50000"/>
                </a:srgbClr>
              </a:solidFill>
            </a:endParaRPr>
          </a:p>
        </p:txBody>
      </p:sp>
      <p:sp>
        <p:nvSpPr>
          <p:cNvPr id="87" name="Rectangle 86"/>
          <p:cNvSpPr/>
          <p:nvPr/>
        </p:nvSpPr>
        <p:spPr>
          <a:xfrm>
            <a:off x="5715000" y="1681637"/>
            <a:ext cx="990600" cy="571500"/>
          </a:xfrm>
          <a:prstGeom prst="rect">
            <a:avLst/>
          </a:prstGeom>
          <a:solidFill>
            <a:srgbClr val="00B0F0"/>
          </a:solidFill>
          <a:ln w="952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buClrTx/>
              <a:buFontTx/>
              <a:buNone/>
            </a:pPr>
            <a:r>
              <a:rPr lang="en-US" sz="1100" dirty="0" smtClean="0">
                <a:solidFill>
                  <a:srgbClr val="1F497D">
                    <a:lumMod val="50000"/>
                  </a:srgbClr>
                </a:solidFill>
              </a:rPr>
              <a:t/>
            </a:r>
            <a:br>
              <a:rPr lang="en-US" sz="1100" dirty="0" smtClean="0">
                <a:solidFill>
                  <a:srgbClr val="1F497D">
                    <a:lumMod val="50000"/>
                  </a:srgbClr>
                </a:solidFill>
              </a:rPr>
            </a:br>
            <a:r>
              <a:rPr lang="en-US" sz="1100" dirty="0" smtClean="0">
                <a:solidFill>
                  <a:srgbClr val="1F497D">
                    <a:lumMod val="50000"/>
                  </a:srgbClr>
                </a:solidFill>
              </a:rPr>
              <a:t>Tick Server[s]</a:t>
            </a:r>
            <a:endParaRPr lang="en-US" sz="1100" dirty="0">
              <a:solidFill>
                <a:srgbClr val="1F497D">
                  <a:lumMod val="50000"/>
                </a:srgbClr>
              </a:solidFill>
            </a:endParaRPr>
          </a:p>
        </p:txBody>
      </p:sp>
      <p:sp>
        <p:nvSpPr>
          <p:cNvPr id="88" name="Rectangle 87"/>
          <p:cNvSpPr/>
          <p:nvPr/>
        </p:nvSpPr>
        <p:spPr>
          <a:xfrm>
            <a:off x="6172200" y="1713783"/>
            <a:ext cx="457200" cy="197642"/>
          </a:xfrm>
          <a:prstGeom prst="rect">
            <a:avLst/>
          </a:prstGeom>
          <a:solidFill>
            <a:srgbClr val="33CCCC"/>
          </a:solidFill>
          <a:ln w="9525">
            <a:solidFill>
              <a:schemeClr val="tx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buClrTx/>
              <a:buFontTx/>
              <a:buNone/>
            </a:pPr>
            <a:r>
              <a:rPr lang="en-US" sz="1100" dirty="0" smtClean="0">
                <a:solidFill>
                  <a:srgbClr val="1F497D">
                    <a:lumMod val="75000"/>
                  </a:srgbClr>
                </a:solidFill>
              </a:rPr>
              <a:t>CEP</a:t>
            </a:r>
            <a:endParaRPr lang="en-US" sz="1100" dirty="0">
              <a:solidFill>
                <a:srgbClr val="1F497D">
                  <a:lumMod val="75000"/>
                </a:srgbClr>
              </a:solidFill>
            </a:endParaRPr>
          </a:p>
        </p:txBody>
      </p:sp>
      <p:cxnSp>
        <p:nvCxnSpPr>
          <p:cNvPr id="89" name="Straight Arrow Connector 88"/>
          <p:cNvCxnSpPr>
            <a:stCxn id="23" idx="1"/>
            <a:endCxn id="87" idx="0"/>
          </p:cNvCxnSpPr>
          <p:nvPr/>
        </p:nvCxnSpPr>
        <p:spPr>
          <a:xfrm>
            <a:off x="6210300" y="1452428"/>
            <a:ext cx="0" cy="229209"/>
          </a:xfrm>
          <a:prstGeom prst="straightConnector1">
            <a:avLst/>
          </a:prstGeom>
          <a:ln w="12700">
            <a:solidFill>
              <a:srgbClr val="149C2B"/>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endCxn id="86" idx="0"/>
          </p:cNvCxnSpPr>
          <p:nvPr/>
        </p:nvCxnSpPr>
        <p:spPr>
          <a:xfrm>
            <a:off x="6286500" y="1447083"/>
            <a:ext cx="0" cy="158354"/>
          </a:xfrm>
          <a:prstGeom prst="straightConnector1">
            <a:avLst/>
          </a:prstGeom>
          <a:ln w="12700">
            <a:solidFill>
              <a:srgbClr val="149C2B"/>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flipV="1">
            <a:off x="533400" y="919637"/>
            <a:ext cx="683418" cy="4465"/>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22" name="Flowchart: Magnetic Disk 121"/>
          <p:cNvSpPr/>
          <p:nvPr/>
        </p:nvSpPr>
        <p:spPr>
          <a:xfrm>
            <a:off x="4492730" y="2748437"/>
            <a:ext cx="322659" cy="304800"/>
          </a:xfrm>
          <a:prstGeom prst="flowChartMagneticDisk">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ln w="6350">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buClrTx/>
              <a:buFontTx/>
              <a:buNone/>
            </a:pPr>
            <a:endParaRPr lang="en-US" sz="1800" b="0">
              <a:solidFill>
                <a:prstClr val="white"/>
              </a:solidFill>
            </a:endParaRPr>
          </a:p>
        </p:txBody>
      </p:sp>
      <p:sp>
        <p:nvSpPr>
          <p:cNvPr id="123" name="Flowchart: Magnetic Disk 122"/>
          <p:cNvSpPr/>
          <p:nvPr/>
        </p:nvSpPr>
        <p:spPr>
          <a:xfrm>
            <a:off x="4895955" y="2753199"/>
            <a:ext cx="322659" cy="304800"/>
          </a:xfrm>
          <a:prstGeom prst="flowChartMagneticDisk">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ln w="6350">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buClrTx/>
              <a:buFontTx/>
              <a:buNone/>
            </a:pPr>
            <a:endParaRPr lang="en-US" sz="1800" b="0">
              <a:solidFill>
                <a:prstClr val="white"/>
              </a:solidFill>
            </a:endParaRPr>
          </a:p>
        </p:txBody>
      </p:sp>
      <p:sp>
        <p:nvSpPr>
          <p:cNvPr id="124" name="Flowchart: Magnetic Disk 123"/>
          <p:cNvSpPr/>
          <p:nvPr/>
        </p:nvSpPr>
        <p:spPr>
          <a:xfrm>
            <a:off x="5292830" y="2762724"/>
            <a:ext cx="322659" cy="304800"/>
          </a:xfrm>
          <a:prstGeom prst="flowChartMagneticDisk">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ln w="6350">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buClrTx/>
              <a:buFontTx/>
              <a:buNone/>
            </a:pPr>
            <a:endParaRPr lang="en-US" sz="1800" b="0">
              <a:solidFill>
                <a:prstClr val="white"/>
              </a:solidFill>
            </a:endParaRPr>
          </a:p>
        </p:txBody>
      </p:sp>
      <p:cxnSp>
        <p:nvCxnSpPr>
          <p:cNvPr id="126" name="Straight Arrow Connector 125"/>
          <p:cNvCxnSpPr>
            <a:endCxn id="122" idx="0"/>
          </p:cNvCxnSpPr>
          <p:nvPr/>
        </p:nvCxnSpPr>
        <p:spPr>
          <a:xfrm>
            <a:off x="4654059" y="1755454"/>
            <a:ext cx="1" cy="1094583"/>
          </a:xfrm>
          <a:prstGeom prst="straightConnector1">
            <a:avLst/>
          </a:prstGeom>
          <a:ln w="127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25" idx="2"/>
            <a:endCxn id="123" idx="0"/>
          </p:cNvCxnSpPr>
          <p:nvPr/>
        </p:nvCxnSpPr>
        <p:spPr>
          <a:xfrm flipH="1">
            <a:off x="5057285" y="2174554"/>
            <a:ext cx="7633" cy="680245"/>
          </a:xfrm>
          <a:prstGeom prst="straightConnector1">
            <a:avLst/>
          </a:prstGeom>
          <a:ln w="127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endCxn id="124" idx="0"/>
          </p:cNvCxnSpPr>
          <p:nvPr/>
        </p:nvCxnSpPr>
        <p:spPr>
          <a:xfrm flipH="1">
            <a:off x="5454160" y="1603054"/>
            <a:ext cx="491" cy="1261270"/>
          </a:xfrm>
          <a:prstGeom prst="straightConnector1">
            <a:avLst/>
          </a:prstGeom>
          <a:ln w="127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607718" y="1603054"/>
            <a:ext cx="914400" cy="571500"/>
          </a:xfrm>
          <a:prstGeom prst="rect">
            <a:avLst/>
          </a:prstGeom>
          <a:solidFill>
            <a:schemeClr val="tx2">
              <a:lumMod val="40000"/>
              <a:lumOff val="60000"/>
            </a:schemeClr>
          </a:solidFill>
          <a:ln w="952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buClrTx/>
              <a:buFontTx/>
              <a:buNone/>
            </a:pPr>
            <a:r>
              <a:rPr lang="en-US" sz="1200" dirty="0" smtClean="0">
                <a:solidFill>
                  <a:srgbClr val="1F497D">
                    <a:lumMod val="50000"/>
                  </a:srgbClr>
                </a:solidFill>
              </a:rPr>
              <a:t>Batch Loader[s]</a:t>
            </a:r>
            <a:endParaRPr lang="en-US" sz="1200" dirty="0">
              <a:solidFill>
                <a:srgbClr val="1F497D">
                  <a:lumMod val="50000"/>
                </a:srgbClr>
              </a:solidFill>
            </a:endParaRPr>
          </a:p>
        </p:txBody>
      </p:sp>
      <p:cxnSp>
        <p:nvCxnSpPr>
          <p:cNvPr id="160" name="Straight Arrow Connector 159"/>
          <p:cNvCxnSpPr>
            <a:stCxn id="22" idx="3"/>
            <a:endCxn id="23" idx="2"/>
          </p:cNvCxnSpPr>
          <p:nvPr/>
        </p:nvCxnSpPr>
        <p:spPr>
          <a:xfrm>
            <a:off x="5445918" y="1161333"/>
            <a:ext cx="347882" cy="5954"/>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a:stCxn id="21" idx="3"/>
          </p:cNvCxnSpPr>
          <p:nvPr/>
        </p:nvCxnSpPr>
        <p:spPr>
          <a:xfrm>
            <a:off x="5524500" y="1085133"/>
            <a:ext cx="419100" cy="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a:stCxn id="20" idx="3"/>
          </p:cNvCxnSpPr>
          <p:nvPr/>
        </p:nvCxnSpPr>
        <p:spPr>
          <a:xfrm>
            <a:off x="5600700" y="1008933"/>
            <a:ext cx="452936" cy="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Cloud 22"/>
          <p:cNvSpPr/>
          <p:nvPr/>
        </p:nvSpPr>
        <p:spPr>
          <a:xfrm>
            <a:off x="5791200" y="881537"/>
            <a:ext cx="838200" cy="571500"/>
          </a:xfrm>
          <a:prstGeom prst="cloud">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91440" rIns="0" rtlCol="0" anchor="ctr"/>
          <a:lstStyle/>
          <a:p>
            <a:pPr fontAlgn="auto">
              <a:lnSpc>
                <a:spcPct val="100000"/>
              </a:lnSpc>
              <a:spcBef>
                <a:spcPts val="0"/>
              </a:spcBef>
              <a:spcAft>
                <a:spcPts val="0"/>
              </a:spcAft>
              <a:buClrTx/>
              <a:buFontTx/>
              <a:buNone/>
            </a:pPr>
            <a:r>
              <a:rPr lang="en-US" sz="1000" dirty="0" smtClean="0">
                <a:solidFill>
                  <a:prstClr val="white">
                    <a:lumMod val="50000"/>
                  </a:prstClr>
                </a:solidFill>
              </a:rPr>
              <a:t>Intraday</a:t>
            </a:r>
            <a:endParaRPr lang="en-US" sz="1000" dirty="0">
              <a:solidFill>
                <a:prstClr val="white">
                  <a:lumMod val="50000"/>
                </a:prstClr>
              </a:solidFill>
            </a:endParaRPr>
          </a:p>
        </p:txBody>
      </p:sp>
      <p:cxnSp>
        <p:nvCxnSpPr>
          <p:cNvPr id="171" name="Straight Arrow Connector 170"/>
          <p:cNvCxnSpPr>
            <a:stCxn id="13" idx="3"/>
          </p:cNvCxnSpPr>
          <p:nvPr/>
        </p:nvCxnSpPr>
        <p:spPr>
          <a:xfrm>
            <a:off x="3276600" y="1030960"/>
            <a:ext cx="1331118" cy="625475"/>
          </a:xfrm>
          <a:prstGeom prst="straightConnector1">
            <a:avLst/>
          </a:prstGeom>
          <a:ln w="12700">
            <a:solidFill>
              <a:srgbClr val="149C2B"/>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p:cNvCxnSpPr/>
          <p:nvPr/>
        </p:nvCxnSpPr>
        <p:spPr>
          <a:xfrm>
            <a:off x="3276600" y="1039891"/>
            <a:ext cx="1252535" cy="717946"/>
          </a:xfrm>
          <a:prstGeom prst="straightConnector1">
            <a:avLst/>
          </a:prstGeom>
          <a:ln w="12700">
            <a:solidFill>
              <a:srgbClr val="149C2B"/>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p:cNvCxnSpPr>
            <a:stCxn id="13" idx="3"/>
          </p:cNvCxnSpPr>
          <p:nvPr/>
        </p:nvCxnSpPr>
        <p:spPr>
          <a:xfrm>
            <a:off x="3276600" y="1030960"/>
            <a:ext cx="1409700" cy="536377"/>
          </a:xfrm>
          <a:prstGeom prst="straightConnector1">
            <a:avLst/>
          </a:prstGeom>
          <a:ln w="12700">
            <a:solidFill>
              <a:srgbClr val="149C2B"/>
            </a:solidFill>
            <a:prstDash val="lgDashDot"/>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529135" y="1679254"/>
            <a:ext cx="881065" cy="571500"/>
          </a:xfrm>
          <a:prstGeom prst="rect">
            <a:avLst/>
          </a:prstGeom>
          <a:solidFill>
            <a:schemeClr val="tx2">
              <a:lumMod val="40000"/>
              <a:lumOff val="60000"/>
            </a:schemeClr>
          </a:solidFill>
          <a:ln w="952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buClrTx/>
              <a:buFontTx/>
              <a:buNone/>
            </a:pPr>
            <a:r>
              <a:rPr lang="en-US" sz="1100" dirty="0" smtClean="0">
                <a:solidFill>
                  <a:srgbClr val="1F497D">
                    <a:lumMod val="50000"/>
                  </a:srgbClr>
                </a:solidFill>
              </a:rPr>
              <a:t>Batch Loader[s]</a:t>
            </a:r>
            <a:endParaRPr lang="en-US" sz="1100" dirty="0">
              <a:solidFill>
                <a:srgbClr val="1F497D">
                  <a:lumMod val="50000"/>
                </a:srgbClr>
              </a:solidFill>
            </a:endParaRPr>
          </a:p>
        </p:txBody>
      </p:sp>
      <p:cxnSp>
        <p:nvCxnSpPr>
          <p:cNvPr id="186" name="Elbow Connector 185"/>
          <p:cNvCxnSpPr>
            <a:stCxn id="105" idx="0"/>
            <a:endCxn id="88" idx="3"/>
          </p:cNvCxnSpPr>
          <p:nvPr/>
        </p:nvCxnSpPr>
        <p:spPr>
          <a:xfrm rot="16200000" flipH="1">
            <a:off x="2976364" y="-1840432"/>
            <a:ext cx="1095771" cy="6210300"/>
          </a:xfrm>
          <a:prstGeom prst="bentConnector4">
            <a:avLst>
              <a:gd name="adj1" fmla="val -30134"/>
              <a:gd name="adj2" fmla="val 105112"/>
            </a:avLst>
          </a:prstGeom>
          <a:ln w="12700">
            <a:solidFill>
              <a:srgbClr val="FFC000"/>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6" name="Elbow Connector 195"/>
          <p:cNvCxnSpPr>
            <a:stCxn id="124" idx="4"/>
            <a:endCxn id="87" idx="2"/>
          </p:cNvCxnSpPr>
          <p:nvPr/>
        </p:nvCxnSpPr>
        <p:spPr>
          <a:xfrm flipV="1">
            <a:off x="5615489" y="2253137"/>
            <a:ext cx="594811" cy="661987"/>
          </a:xfrm>
          <a:prstGeom prst="bentConnector2">
            <a:avLst/>
          </a:prstGeom>
          <a:ln w="12700">
            <a:solidFill>
              <a:srgbClr val="149C2B"/>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9" name="Rounded Rectangle 198"/>
          <p:cNvSpPr/>
          <p:nvPr/>
        </p:nvSpPr>
        <p:spPr>
          <a:xfrm>
            <a:off x="4419600" y="5770244"/>
            <a:ext cx="1524000" cy="640953"/>
          </a:xfrm>
          <a:prstGeom prst="roundRect">
            <a:avLst/>
          </a:prstGeom>
          <a:solidFill>
            <a:schemeClr val="bg1">
              <a:lumMod val="8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0" numCol="1" spcCol="0" rtlCol="0" fromWordArt="0" anchor="b" anchorCtr="0" forceAA="0" compatLnSpc="1">
            <a:prstTxWarp prst="textNoShape">
              <a:avLst/>
            </a:prstTxWarp>
            <a:noAutofit/>
          </a:bodyPr>
          <a:lstStyle/>
          <a:p>
            <a:pPr algn="r" fontAlgn="auto">
              <a:lnSpc>
                <a:spcPct val="100000"/>
              </a:lnSpc>
              <a:spcBef>
                <a:spcPts val="0"/>
              </a:spcBef>
              <a:spcAft>
                <a:spcPts val="0"/>
              </a:spcAft>
              <a:buClrTx/>
              <a:buFontTx/>
              <a:buNone/>
            </a:pPr>
            <a:r>
              <a:rPr lang="en-US" sz="1200" b="0" i="1" dirty="0" smtClean="0">
                <a:solidFill>
                  <a:prstClr val="white">
                    <a:lumMod val="50000"/>
                  </a:prstClr>
                </a:solidFill>
              </a:rPr>
              <a:t>File System Storage</a:t>
            </a:r>
            <a:endParaRPr lang="en-US" sz="1200" b="0" i="1" dirty="0">
              <a:solidFill>
                <a:prstClr val="white">
                  <a:lumMod val="50000"/>
                </a:prstClr>
              </a:solidFill>
            </a:endParaRPr>
          </a:p>
        </p:txBody>
      </p:sp>
      <p:sp>
        <p:nvSpPr>
          <p:cNvPr id="200" name="Rounded Rectangle 199"/>
          <p:cNvSpPr/>
          <p:nvPr/>
        </p:nvSpPr>
        <p:spPr>
          <a:xfrm>
            <a:off x="4343400" y="5841284"/>
            <a:ext cx="1524000" cy="640953"/>
          </a:xfrm>
          <a:prstGeom prst="roundRect">
            <a:avLst/>
          </a:prstGeom>
          <a:solidFill>
            <a:schemeClr val="bg1">
              <a:lumMod val="8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0" numCol="1" spcCol="0" rtlCol="0" fromWordArt="0" anchor="b" anchorCtr="0" forceAA="0" compatLnSpc="1">
            <a:prstTxWarp prst="textNoShape">
              <a:avLst/>
            </a:prstTxWarp>
            <a:noAutofit/>
          </a:bodyPr>
          <a:lstStyle/>
          <a:p>
            <a:pPr algn="r" fontAlgn="auto">
              <a:lnSpc>
                <a:spcPct val="100000"/>
              </a:lnSpc>
              <a:spcBef>
                <a:spcPts val="0"/>
              </a:spcBef>
              <a:spcAft>
                <a:spcPts val="0"/>
              </a:spcAft>
              <a:buClrTx/>
              <a:buFontTx/>
              <a:buNone/>
            </a:pPr>
            <a:r>
              <a:rPr lang="en-US" sz="1200" i="1" dirty="0" smtClean="0">
                <a:solidFill>
                  <a:prstClr val="white">
                    <a:lumMod val="50000"/>
                  </a:prstClr>
                </a:solidFill>
              </a:rPr>
              <a:t>File System Storage</a:t>
            </a:r>
            <a:endParaRPr lang="en-US" sz="1200" i="1" dirty="0">
              <a:solidFill>
                <a:prstClr val="white">
                  <a:lumMod val="50000"/>
                </a:prstClr>
              </a:solidFill>
            </a:endParaRPr>
          </a:p>
        </p:txBody>
      </p:sp>
      <p:sp>
        <p:nvSpPr>
          <p:cNvPr id="201" name="Rounded Rectangle 200"/>
          <p:cNvSpPr/>
          <p:nvPr/>
        </p:nvSpPr>
        <p:spPr>
          <a:xfrm>
            <a:off x="990600" y="3739037"/>
            <a:ext cx="2514600" cy="1981200"/>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r" fontAlgn="auto">
              <a:lnSpc>
                <a:spcPct val="100000"/>
              </a:lnSpc>
              <a:spcBef>
                <a:spcPts val="0"/>
              </a:spcBef>
              <a:spcAft>
                <a:spcPts val="0"/>
              </a:spcAft>
              <a:buClrTx/>
              <a:buFontTx/>
              <a:buNone/>
            </a:pPr>
            <a:r>
              <a:rPr lang="en-US" sz="1200" i="1" dirty="0" smtClean="0">
                <a:solidFill>
                  <a:prstClr val="white">
                    <a:lumMod val="50000"/>
                  </a:prstClr>
                </a:solidFill>
              </a:rPr>
              <a:t>Collection Server</a:t>
            </a:r>
            <a:endParaRPr lang="en-US" sz="1200" i="1" dirty="0">
              <a:solidFill>
                <a:prstClr val="white">
                  <a:lumMod val="50000"/>
                </a:prstClr>
              </a:solidFill>
            </a:endParaRPr>
          </a:p>
        </p:txBody>
      </p:sp>
      <p:sp>
        <p:nvSpPr>
          <p:cNvPr id="202" name="Rectangle 201"/>
          <p:cNvSpPr/>
          <p:nvPr/>
        </p:nvSpPr>
        <p:spPr>
          <a:xfrm>
            <a:off x="1371600" y="3853337"/>
            <a:ext cx="914400" cy="419100"/>
          </a:xfrm>
          <a:prstGeom prst="rect">
            <a:avLst/>
          </a:prstGeom>
          <a:solidFill>
            <a:schemeClr val="tx2">
              <a:lumMod val="60000"/>
              <a:lumOff val="40000"/>
            </a:schemeClr>
          </a:solidFill>
          <a:ln w="952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buClrTx/>
              <a:buFontTx/>
              <a:buNone/>
            </a:pPr>
            <a:r>
              <a:rPr lang="en-US" sz="1200" dirty="0" smtClean="0">
                <a:solidFill>
                  <a:srgbClr val="1F497D">
                    <a:lumMod val="50000"/>
                  </a:srgbClr>
                </a:solidFill>
              </a:rPr>
              <a:t>Collector[s]</a:t>
            </a:r>
            <a:endParaRPr lang="en-US" sz="1200" dirty="0">
              <a:solidFill>
                <a:srgbClr val="1F497D">
                  <a:lumMod val="50000"/>
                </a:srgbClr>
              </a:solidFill>
            </a:endParaRPr>
          </a:p>
        </p:txBody>
      </p:sp>
      <p:sp>
        <p:nvSpPr>
          <p:cNvPr id="203" name="Rectangle 202"/>
          <p:cNvSpPr/>
          <p:nvPr/>
        </p:nvSpPr>
        <p:spPr>
          <a:xfrm>
            <a:off x="1295400" y="3929537"/>
            <a:ext cx="914400" cy="419100"/>
          </a:xfrm>
          <a:prstGeom prst="rect">
            <a:avLst/>
          </a:prstGeom>
          <a:solidFill>
            <a:schemeClr val="tx2">
              <a:lumMod val="60000"/>
              <a:lumOff val="40000"/>
            </a:schemeClr>
          </a:solidFill>
          <a:ln w="952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buClrTx/>
              <a:buFontTx/>
              <a:buNone/>
            </a:pPr>
            <a:r>
              <a:rPr lang="en-US" sz="1200" dirty="0" smtClean="0">
                <a:solidFill>
                  <a:srgbClr val="1F497D">
                    <a:lumMod val="50000"/>
                  </a:srgbClr>
                </a:solidFill>
              </a:rPr>
              <a:t>Collector[s]</a:t>
            </a:r>
            <a:endParaRPr lang="en-US" sz="1200" dirty="0">
              <a:solidFill>
                <a:srgbClr val="1F497D">
                  <a:lumMod val="50000"/>
                </a:srgbClr>
              </a:solidFill>
            </a:endParaRPr>
          </a:p>
        </p:txBody>
      </p:sp>
      <p:sp>
        <p:nvSpPr>
          <p:cNvPr id="204" name="Rectangle 203"/>
          <p:cNvSpPr/>
          <p:nvPr/>
        </p:nvSpPr>
        <p:spPr>
          <a:xfrm>
            <a:off x="1216818" y="4005737"/>
            <a:ext cx="914400" cy="419100"/>
          </a:xfrm>
          <a:prstGeom prst="rect">
            <a:avLst/>
          </a:prstGeom>
          <a:solidFill>
            <a:schemeClr val="tx2">
              <a:lumMod val="60000"/>
              <a:lumOff val="40000"/>
            </a:schemeClr>
          </a:solidFill>
          <a:ln w="952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buClrTx/>
              <a:buFontTx/>
              <a:buNone/>
            </a:pPr>
            <a:r>
              <a:rPr lang="en-US" sz="1100" dirty="0" smtClean="0">
                <a:solidFill>
                  <a:srgbClr val="1F497D">
                    <a:lumMod val="50000"/>
                  </a:srgbClr>
                </a:solidFill>
              </a:rPr>
              <a:t>Collector[s]</a:t>
            </a:r>
            <a:endParaRPr lang="en-US" sz="1100" dirty="0">
              <a:solidFill>
                <a:srgbClr val="1F497D">
                  <a:lumMod val="50000"/>
                </a:srgbClr>
              </a:solidFill>
            </a:endParaRPr>
          </a:p>
        </p:txBody>
      </p:sp>
      <p:sp>
        <p:nvSpPr>
          <p:cNvPr id="205" name="Rectangle 204"/>
          <p:cNvSpPr/>
          <p:nvPr/>
        </p:nvSpPr>
        <p:spPr>
          <a:xfrm>
            <a:off x="2667000" y="3847383"/>
            <a:ext cx="609600" cy="615553"/>
          </a:xfrm>
          <a:prstGeom prst="rect">
            <a:avLst/>
          </a:prstGeom>
          <a:solidFill>
            <a:schemeClr val="accent1">
              <a:lumMod val="60000"/>
              <a:lumOff val="40000"/>
            </a:schemeClr>
          </a:solidFill>
          <a:ln w="952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buClrTx/>
              <a:buFontTx/>
              <a:buNone/>
            </a:pPr>
            <a:r>
              <a:rPr lang="en-US" sz="1100" dirty="0" smtClean="0">
                <a:solidFill>
                  <a:srgbClr val="1F497D">
                    <a:lumMod val="50000"/>
                  </a:srgbClr>
                </a:solidFill>
              </a:rPr>
              <a:t>Raw Data Server</a:t>
            </a:r>
            <a:endParaRPr lang="en-US" sz="1100" dirty="0">
              <a:solidFill>
                <a:srgbClr val="1F497D">
                  <a:lumMod val="50000"/>
                </a:srgbClr>
              </a:solidFill>
            </a:endParaRPr>
          </a:p>
        </p:txBody>
      </p:sp>
      <p:sp>
        <p:nvSpPr>
          <p:cNvPr id="206" name="Rounded Rectangle 205"/>
          <p:cNvSpPr/>
          <p:nvPr/>
        </p:nvSpPr>
        <p:spPr>
          <a:xfrm>
            <a:off x="4343400" y="3739037"/>
            <a:ext cx="2514600" cy="1981200"/>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r" fontAlgn="auto">
              <a:lnSpc>
                <a:spcPct val="100000"/>
              </a:lnSpc>
              <a:spcBef>
                <a:spcPts val="0"/>
              </a:spcBef>
              <a:spcAft>
                <a:spcPts val="0"/>
              </a:spcAft>
              <a:buClrTx/>
              <a:buFontTx/>
              <a:buNone/>
            </a:pPr>
            <a:r>
              <a:rPr lang="en-US" sz="1200" i="1" dirty="0" smtClean="0">
                <a:solidFill>
                  <a:prstClr val="white">
                    <a:lumMod val="50000"/>
                  </a:prstClr>
                </a:solidFill>
              </a:rPr>
              <a:t>Tick Server</a:t>
            </a:r>
            <a:endParaRPr lang="en-US" sz="1200" i="1" dirty="0">
              <a:solidFill>
                <a:prstClr val="white">
                  <a:lumMod val="50000"/>
                </a:prstClr>
              </a:solidFill>
            </a:endParaRPr>
          </a:p>
        </p:txBody>
      </p:sp>
      <p:sp>
        <p:nvSpPr>
          <p:cNvPr id="207" name="Rectangle 206"/>
          <p:cNvSpPr/>
          <p:nvPr/>
        </p:nvSpPr>
        <p:spPr>
          <a:xfrm>
            <a:off x="4686300" y="3847383"/>
            <a:ext cx="914400" cy="571500"/>
          </a:xfrm>
          <a:prstGeom prst="rect">
            <a:avLst/>
          </a:prstGeom>
          <a:solidFill>
            <a:schemeClr val="accent1">
              <a:lumMod val="40000"/>
              <a:lumOff val="60000"/>
            </a:schemeClr>
          </a:solidFill>
          <a:ln w="952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buClrTx/>
              <a:buFontTx/>
              <a:buNone/>
            </a:pPr>
            <a:r>
              <a:rPr lang="en-US" sz="1200" dirty="0" smtClean="0">
                <a:solidFill>
                  <a:srgbClr val="1F497D">
                    <a:lumMod val="50000"/>
                  </a:srgbClr>
                </a:solidFill>
              </a:rPr>
              <a:t>Collector[s]</a:t>
            </a:r>
            <a:endParaRPr lang="en-US" sz="1200" dirty="0">
              <a:solidFill>
                <a:srgbClr val="1F497D">
                  <a:lumMod val="50000"/>
                </a:srgbClr>
              </a:solidFill>
            </a:endParaRPr>
          </a:p>
        </p:txBody>
      </p:sp>
      <p:sp>
        <p:nvSpPr>
          <p:cNvPr id="208" name="Rectangle 207"/>
          <p:cNvSpPr/>
          <p:nvPr/>
        </p:nvSpPr>
        <p:spPr>
          <a:xfrm>
            <a:off x="4610100" y="3923583"/>
            <a:ext cx="914400" cy="571500"/>
          </a:xfrm>
          <a:prstGeom prst="rect">
            <a:avLst/>
          </a:prstGeom>
          <a:solidFill>
            <a:schemeClr val="accent1">
              <a:lumMod val="40000"/>
              <a:lumOff val="60000"/>
            </a:schemeClr>
          </a:solidFill>
          <a:ln w="952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buClrTx/>
              <a:buFontTx/>
              <a:buNone/>
            </a:pPr>
            <a:r>
              <a:rPr lang="en-US" sz="1200" dirty="0" smtClean="0">
                <a:solidFill>
                  <a:srgbClr val="1F497D">
                    <a:lumMod val="50000"/>
                  </a:srgbClr>
                </a:solidFill>
              </a:rPr>
              <a:t>Collector[s]</a:t>
            </a:r>
            <a:endParaRPr lang="en-US" sz="1200" dirty="0">
              <a:solidFill>
                <a:srgbClr val="1F497D">
                  <a:lumMod val="50000"/>
                </a:srgbClr>
              </a:solidFill>
            </a:endParaRPr>
          </a:p>
        </p:txBody>
      </p:sp>
      <p:sp>
        <p:nvSpPr>
          <p:cNvPr id="209" name="Rectangle 208"/>
          <p:cNvSpPr/>
          <p:nvPr/>
        </p:nvSpPr>
        <p:spPr>
          <a:xfrm>
            <a:off x="4531518" y="3999783"/>
            <a:ext cx="914400" cy="571500"/>
          </a:xfrm>
          <a:prstGeom prst="rect">
            <a:avLst/>
          </a:prstGeom>
          <a:solidFill>
            <a:schemeClr val="accent1">
              <a:lumMod val="40000"/>
              <a:lumOff val="60000"/>
            </a:schemeClr>
          </a:solidFill>
          <a:ln w="952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buClrTx/>
              <a:buFontTx/>
              <a:buNone/>
            </a:pPr>
            <a:r>
              <a:rPr lang="en-US" sz="1100" dirty="0" smtClean="0">
                <a:solidFill>
                  <a:srgbClr val="1F497D">
                    <a:lumMod val="50000"/>
                  </a:srgbClr>
                </a:solidFill>
              </a:rPr>
              <a:t>Real-Time Memory Loader[s]</a:t>
            </a:r>
            <a:endParaRPr lang="en-US" sz="1100" dirty="0">
              <a:solidFill>
                <a:srgbClr val="1F497D">
                  <a:lumMod val="50000"/>
                </a:srgbClr>
              </a:solidFill>
            </a:endParaRPr>
          </a:p>
        </p:txBody>
      </p:sp>
      <p:sp>
        <p:nvSpPr>
          <p:cNvPr id="210" name="Rectangle 209"/>
          <p:cNvSpPr/>
          <p:nvPr/>
        </p:nvSpPr>
        <p:spPr>
          <a:xfrm>
            <a:off x="4683918" y="4651054"/>
            <a:ext cx="914400" cy="571500"/>
          </a:xfrm>
          <a:prstGeom prst="rect">
            <a:avLst/>
          </a:prstGeom>
          <a:solidFill>
            <a:schemeClr val="tx2">
              <a:lumMod val="40000"/>
              <a:lumOff val="60000"/>
            </a:schemeClr>
          </a:solidFill>
          <a:ln w="952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buClrTx/>
              <a:buFontTx/>
              <a:buNone/>
            </a:pPr>
            <a:r>
              <a:rPr lang="en-US" sz="1200" dirty="0" smtClean="0">
                <a:solidFill>
                  <a:srgbClr val="1F497D">
                    <a:lumMod val="50000"/>
                  </a:srgbClr>
                </a:solidFill>
              </a:rPr>
              <a:t>Collector[s]</a:t>
            </a:r>
            <a:endParaRPr lang="en-US" sz="1200" dirty="0">
              <a:solidFill>
                <a:srgbClr val="1F497D">
                  <a:lumMod val="50000"/>
                </a:srgbClr>
              </a:solidFill>
            </a:endParaRPr>
          </a:p>
        </p:txBody>
      </p:sp>
      <p:sp>
        <p:nvSpPr>
          <p:cNvPr id="211" name="Cloud 210"/>
          <p:cNvSpPr/>
          <p:nvPr/>
        </p:nvSpPr>
        <p:spPr>
          <a:xfrm>
            <a:off x="5943600" y="3878341"/>
            <a:ext cx="838200" cy="571500"/>
          </a:xfrm>
          <a:prstGeom prst="cloud">
            <a:avLst/>
          </a:prstGeom>
          <a:solidFill>
            <a:schemeClr val="bg1">
              <a:lumMod val="7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buClrTx/>
              <a:buFontTx/>
              <a:buNone/>
            </a:pPr>
            <a:r>
              <a:rPr lang="en-US" sz="1100" b="0" dirty="0" smtClean="0">
                <a:solidFill>
                  <a:srgbClr val="1F497D">
                    <a:lumMod val="75000"/>
                  </a:srgbClr>
                </a:solidFill>
              </a:rPr>
              <a:t>Intraday</a:t>
            </a:r>
            <a:endParaRPr lang="en-US" sz="1100" b="0" dirty="0">
              <a:solidFill>
                <a:srgbClr val="1F497D">
                  <a:lumMod val="75000"/>
                </a:srgbClr>
              </a:solidFill>
            </a:endParaRPr>
          </a:p>
        </p:txBody>
      </p:sp>
      <p:sp>
        <p:nvSpPr>
          <p:cNvPr id="212" name="Cloud 211"/>
          <p:cNvSpPr/>
          <p:nvPr/>
        </p:nvSpPr>
        <p:spPr>
          <a:xfrm>
            <a:off x="5867400" y="3934002"/>
            <a:ext cx="838200" cy="571500"/>
          </a:xfrm>
          <a:prstGeom prst="cloud">
            <a:avLst/>
          </a:prstGeom>
          <a:solidFill>
            <a:schemeClr val="bg1">
              <a:lumMod val="8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buClrTx/>
              <a:buFontTx/>
              <a:buNone/>
            </a:pPr>
            <a:r>
              <a:rPr lang="en-US" sz="1100" b="0" dirty="0" smtClean="0">
                <a:solidFill>
                  <a:srgbClr val="1F497D">
                    <a:lumMod val="75000"/>
                  </a:srgbClr>
                </a:solidFill>
              </a:rPr>
              <a:t>Intraday</a:t>
            </a:r>
            <a:endParaRPr lang="en-US" sz="1100" b="0" dirty="0">
              <a:solidFill>
                <a:srgbClr val="1F497D">
                  <a:lumMod val="75000"/>
                </a:srgbClr>
              </a:solidFill>
            </a:endParaRPr>
          </a:p>
        </p:txBody>
      </p:sp>
      <p:sp>
        <p:nvSpPr>
          <p:cNvPr id="213" name="Folded Corner 212"/>
          <p:cNvSpPr/>
          <p:nvPr/>
        </p:nvSpPr>
        <p:spPr>
          <a:xfrm>
            <a:off x="1371600" y="4803454"/>
            <a:ext cx="914400" cy="285750"/>
          </a:xfrm>
          <a:prstGeom prst="foldedCorner">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buClrTx/>
              <a:buFontTx/>
              <a:buNone/>
            </a:pPr>
            <a:endParaRPr lang="en-US" sz="1800" b="0">
              <a:solidFill>
                <a:prstClr val="white"/>
              </a:solidFill>
            </a:endParaRPr>
          </a:p>
        </p:txBody>
      </p:sp>
      <p:sp>
        <p:nvSpPr>
          <p:cNvPr id="214" name="Folded Corner 213"/>
          <p:cNvSpPr/>
          <p:nvPr/>
        </p:nvSpPr>
        <p:spPr>
          <a:xfrm>
            <a:off x="1294511" y="4882037"/>
            <a:ext cx="914400" cy="285750"/>
          </a:xfrm>
          <a:prstGeom prst="foldedCorner">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buClrTx/>
              <a:buFontTx/>
              <a:buNone/>
            </a:pPr>
            <a:endParaRPr lang="en-US" sz="1800" b="0">
              <a:solidFill>
                <a:prstClr val="white"/>
              </a:solidFill>
            </a:endParaRPr>
          </a:p>
        </p:txBody>
      </p:sp>
      <p:sp>
        <p:nvSpPr>
          <p:cNvPr id="215" name="Folded Corner 214"/>
          <p:cNvSpPr/>
          <p:nvPr/>
        </p:nvSpPr>
        <p:spPr>
          <a:xfrm>
            <a:off x="1216818" y="4958237"/>
            <a:ext cx="914400" cy="285750"/>
          </a:xfrm>
          <a:prstGeom prst="foldedCorner">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buClrTx/>
              <a:buFontTx/>
              <a:buNone/>
            </a:pPr>
            <a:r>
              <a:rPr lang="en-US" sz="1100" dirty="0" smtClean="0">
                <a:solidFill>
                  <a:prstClr val="white">
                    <a:lumMod val="50000"/>
                  </a:prstClr>
                </a:solidFill>
              </a:rPr>
              <a:t>Raw Logs</a:t>
            </a:r>
            <a:endParaRPr lang="en-US" sz="1100" dirty="0">
              <a:solidFill>
                <a:prstClr val="white">
                  <a:lumMod val="50000"/>
                </a:prstClr>
              </a:solidFill>
            </a:endParaRPr>
          </a:p>
        </p:txBody>
      </p:sp>
      <p:cxnSp>
        <p:nvCxnSpPr>
          <p:cNvPr id="216" name="Straight Arrow Connector 215"/>
          <p:cNvCxnSpPr>
            <a:stCxn id="204" idx="2"/>
            <a:endCxn id="215" idx="0"/>
          </p:cNvCxnSpPr>
          <p:nvPr/>
        </p:nvCxnSpPr>
        <p:spPr>
          <a:xfrm>
            <a:off x="1674018" y="4424837"/>
            <a:ext cx="0" cy="53340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p:cNvCxnSpPr>
            <a:endCxn id="214" idx="0"/>
          </p:cNvCxnSpPr>
          <p:nvPr/>
        </p:nvCxnSpPr>
        <p:spPr>
          <a:xfrm flipH="1">
            <a:off x="1751711" y="4424837"/>
            <a:ext cx="889" cy="45720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p:cNvCxnSpPr>
            <a:endCxn id="213" idx="0"/>
          </p:cNvCxnSpPr>
          <p:nvPr/>
        </p:nvCxnSpPr>
        <p:spPr>
          <a:xfrm>
            <a:off x="1828800" y="4424837"/>
            <a:ext cx="0" cy="37861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p:cNvCxnSpPr>
            <a:stCxn id="213" idx="3"/>
            <a:endCxn id="205" idx="1"/>
          </p:cNvCxnSpPr>
          <p:nvPr/>
        </p:nvCxnSpPr>
        <p:spPr>
          <a:xfrm flipV="1">
            <a:off x="2286000" y="4155160"/>
            <a:ext cx="381000" cy="791169"/>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20" name="Straight Arrow Connector 219"/>
          <p:cNvCxnSpPr>
            <a:stCxn id="214" idx="3"/>
            <a:endCxn id="205" idx="1"/>
          </p:cNvCxnSpPr>
          <p:nvPr/>
        </p:nvCxnSpPr>
        <p:spPr>
          <a:xfrm flipV="1">
            <a:off x="2208911" y="4155160"/>
            <a:ext cx="458089" cy="869752"/>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p:cNvCxnSpPr>
            <a:stCxn id="215" idx="3"/>
            <a:endCxn id="205" idx="1"/>
          </p:cNvCxnSpPr>
          <p:nvPr/>
        </p:nvCxnSpPr>
        <p:spPr>
          <a:xfrm flipV="1">
            <a:off x="2131218" y="4155160"/>
            <a:ext cx="535782" cy="945952"/>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Elbow Connector 221"/>
          <p:cNvCxnSpPr>
            <a:stCxn id="205" idx="0"/>
            <a:endCxn id="207" idx="0"/>
          </p:cNvCxnSpPr>
          <p:nvPr/>
        </p:nvCxnSpPr>
        <p:spPr>
          <a:xfrm rot="5400000" flipH="1" flipV="1">
            <a:off x="4057650" y="2761533"/>
            <a:ext cx="12700" cy="2171700"/>
          </a:xfrm>
          <a:prstGeom prst="bentConnector3">
            <a:avLst>
              <a:gd name="adj1" fmla="val 1800000"/>
            </a:avLst>
          </a:prstGeom>
          <a:ln w="12700">
            <a:solidFill>
              <a:srgbClr val="FFC000"/>
            </a:solidFill>
            <a:prstDash val="lgDash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3" name="Elbow Connector 222"/>
          <p:cNvCxnSpPr>
            <a:stCxn id="205" idx="0"/>
            <a:endCxn id="208" idx="0"/>
          </p:cNvCxnSpPr>
          <p:nvPr/>
        </p:nvCxnSpPr>
        <p:spPr>
          <a:xfrm rot="16200000" flipH="1">
            <a:off x="3981450" y="2837733"/>
            <a:ext cx="76200" cy="2095500"/>
          </a:xfrm>
          <a:prstGeom prst="bentConnector3">
            <a:avLst>
              <a:gd name="adj1" fmla="val -233333"/>
            </a:avLst>
          </a:prstGeom>
          <a:ln w="12700">
            <a:solidFill>
              <a:srgbClr val="FFC000"/>
            </a:solidFill>
            <a:prstDash val="lgDash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4" name="Elbow Connector 223"/>
          <p:cNvCxnSpPr>
            <a:stCxn id="205" idx="0"/>
            <a:endCxn id="209" idx="0"/>
          </p:cNvCxnSpPr>
          <p:nvPr/>
        </p:nvCxnSpPr>
        <p:spPr>
          <a:xfrm rot="16200000" flipH="1">
            <a:off x="3904059" y="2915124"/>
            <a:ext cx="152400" cy="2016918"/>
          </a:xfrm>
          <a:prstGeom prst="bentConnector3">
            <a:avLst>
              <a:gd name="adj1" fmla="val -91667"/>
            </a:avLst>
          </a:prstGeom>
          <a:ln w="12700">
            <a:solidFill>
              <a:srgbClr val="FFC000"/>
            </a:solidFill>
            <a:prstDash val="lgDash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5" name="Rectangle 224"/>
          <p:cNvSpPr/>
          <p:nvPr/>
        </p:nvSpPr>
        <p:spPr>
          <a:xfrm>
            <a:off x="5791200" y="4729637"/>
            <a:ext cx="990600" cy="571500"/>
          </a:xfrm>
          <a:prstGeom prst="rect">
            <a:avLst/>
          </a:prstGeom>
          <a:solidFill>
            <a:srgbClr val="00B0F0"/>
          </a:solidFill>
          <a:ln w="952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buClrTx/>
              <a:buFontTx/>
              <a:buNone/>
            </a:pPr>
            <a:r>
              <a:rPr lang="en-US" sz="1200" dirty="0" smtClean="0">
                <a:solidFill>
                  <a:srgbClr val="1F497D">
                    <a:lumMod val="50000"/>
                  </a:srgbClr>
                </a:solidFill>
              </a:rPr>
              <a:t>Collector[s]</a:t>
            </a:r>
            <a:endParaRPr lang="en-US" sz="1200" dirty="0">
              <a:solidFill>
                <a:srgbClr val="1F497D">
                  <a:lumMod val="50000"/>
                </a:srgbClr>
              </a:solidFill>
            </a:endParaRPr>
          </a:p>
        </p:txBody>
      </p:sp>
      <p:sp>
        <p:nvSpPr>
          <p:cNvPr id="226" name="Rectangle 225"/>
          <p:cNvSpPr/>
          <p:nvPr/>
        </p:nvSpPr>
        <p:spPr>
          <a:xfrm>
            <a:off x="5715000" y="4805837"/>
            <a:ext cx="990600" cy="571500"/>
          </a:xfrm>
          <a:prstGeom prst="rect">
            <a:avLst/>
          </a:prstGeom>
          <a:solidFill>
            <a:srgbClr val="00B0F0"/>
          </a:solidFill>
          <a:ln w="952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buClrTx/>
              <a:buFontTx/>
              <a:buNone/>
            </a:pPr>
            <a:r>
              <a:rPr lang="en-US" sz="1100" dirty="0" smtClean="0">
                <a:solidFill>
                  <a:srgbClr val="1F497D">
                    <a:lumMod val="50000"/>
                  </a:srgbClr>
                </a:solidFill>
              </a:rPr>
              <a:t/>
            </a:r>
            <a:br>
              <a:rPr lang="en-US" sz="1100" dirty="0" smtClean="0">
                <a:solidFill>
                  <a:srgbClr val="1F497D">
                    <a:lumMod val="50000"/>
                  </a:srgbClr>
                </a:solidFill>
              </a:rPr>
            </a:br>
            <a:r>
              <a:rPr lang="en-US" sz="1100" dirty="0" smtClean="0">
                <a:solidFill>
                  <a:srgbClr val="1F497D">
                    <a:lumMod val="50000"/>
                  </a:srgbClr>
                </a:solidFill>
              </a:rPr>
              <a:t>Tick Server[s]</a:t>
            </a:r>
            <a:endParaRPr lang="en-US" sz="1100" dirty="0">
              <a:solidFill>
                <a:srgbClr val="1F497D">
                  <a:lumMod val="50000"/>
                </a:srgbClr>
              </a:solidFill>
            </a:endParaRPr>
          </a:p>
        </p:txBody>
      </p:sp>
      <p:sp>
        <p:nvSpPr>
          <p:cNvPr id="227" name="Rectangle 226"/>
          <p:cNvSpPr/>
          <p:nvPr/>
        </p:nvSpPr>
        <p:spPr>
          <a:xfrm>
            <a:off x="6172200" y="4837983"/>
            <a:ext cx="457200" cy="197642"/>
          </a:xfrm>
          <a:prstGeom prst="rect">
            <a:avLst/>
          </a:prstGeom>
          <a:solidFill>
            <a:srgbClr val="33CCCC"/>
          </a:solidFill>
          <a:ln w="9525">
            <a:solidFill>
              <a:schemeClr val="tx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buClrTx/>
              <a:buFontTx/>
              <a:buNone/>
            </a:pPr>
            <a:r>
              <a:rPr lang="en-US" sz="1100" dirty="0" smtClean="0">
                <a:solidFill>
                  <a:srgbClr val="1F497D">
                    <a:lumMod val="75000"/>
                  </a:srgbClr>
                </a:solidFill>
              </a:rPr>
              <a:t>CEP</a:t>
            </a:r>
            <a:endParaRPr lang="en-US" sz="1100" dirty="0">
              <a:solidFill>
                <a:srgbClr val="1F497D">
                  <a:lumMod val="75000"/>
                </a:srgbClr>
              </a:solidFill>
            </a:endParaRPr>
          </a:p>
        </p:txBody>
      </p:sp>
      <p:cxnSp>
        <p:nvCxnSpPr>
          <p:cNvPr id="228" name="Straight Arrow Connector 227"/>
          <p:cNvCxnSpPr>
            <a:stCxn id="244" idx="1"/>
            <a:endCxn id="226" idx="0"/>
          </p:cNvCxnSpPr>
          <p:nvPr/>
        </p:nvCxnSpPr>
        <p:spPr>
          <a:xfrm>
            <a:off x="6210300" y="4576628"/>
            <a:ext cx="0" cy="229209"/>
          </a:xfrm>
          <a:prstGeom prst="straightConnector1">
            <a:avLst/>
          </a:prstGeom>
          <a:ln w="12700">
            <a:solidFill>
              <a:srgbClr val="149C2B"/>
            </a:solidFill>
            <a:tailEnd type="triangle"/>
          </a:ln>
        </p:spPr>
        <p:style>
          <a:lnRef idx="1">
            <a:schemeClr val="accent1"/>
          </a:lnRef>
          <a:fillRef idx="0">
            <a:schemeClr val="accent1"/>
          </a:fillRef>
          <a:effectRef idx="0">
            <a:schemeClr val="accent1"/>
          </a:effectRef>
          <a:fontRef idx="minor">
            <a:schemeClr val="tx1"/>
          </a:fontRef>
        </p:style>
      </p:cxnSp>
      <p:cxnSp>
        <p:nvCxnSpPr>
          <p:cNvPr id="229" name="Straight Arrow Connector 228"/>
          <p:cNvCxnSpPr>
            <a:endCxn id="225" idx="0"/>
          </p:cNvCxnSpPr>
          <p:nvPr/>
        </p:nvCxnSpPr>
        <p:spPr>
          <a:xfrm>
            <a:off x="6286500" y="4571283"/>
            <a:ext cx="0" cy="158354"/>
          </a:xfrm>
          <a:prstGeom prst="straightConnector1">
            <a:avLst/>
          </a:prstGeom>
          <a:ln w="12700">
            <a:solidFill>
              <a:srgbClr val="149C2B"/>
            </a:solidFill>
            <a:tailEnd type="triangle"/>
          </a:ln>
        </p:spPr>
        <p:style>
          <a:lnRef idx="1">
            <a:schemeClr val="accent1"/>
          </a:lnRef>
          <a:fillRef idx="0">
            <a:schemeClr val="accent1"/>
          </a:fillRef>
          <a:effectRef idx="0">
            <a:schemeClr val="accent1"/>
          </a:effectRef>
          <a:fontRef idx="minor">
            <a:schemeClr val="tx1"/>
          </a:fontRef>
        </p:style>
      </p:cxnSp>
      <p:cxnSp>
        <p:nvCxnSpPr>
          <p:cNvPr id="231" name="Straight Arrow Connector 230"/>
          <p:cNvCxnSpPr/>
          <p:nvPr/>
        </p:nvCxnSpPr>
        <p:spPr>
          <a:xfrm>
            <a:off x="533400" y="4043837"/>
            <a:ext cx="683418" cy="0"/>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p:cNvCxnSpPr/>
          <p:nvPr/>
        </p:nvCxnSpPr>
        <p:spPr>
          <a:xfrm>
            <a:off x="533400" y="3967637"/>
            <a:ext cx="761111" cy="0"/>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33" name="Straight Arrow Connector 232"/>
          <p:cNvCxnSpPr/>
          <p:nvPr/>
        </p:nvCxnSpPr>
        <p:spPr>
          <a:xfrm flipV="1">
            <a:off x="533400" y="3878341"/>
            <a:ext cx="838200" cy="7141"/>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34" name="Flowchart: Magnetic Disk 233"/>
          <p:cNvSpPr/>
          <p:nvPr/>
        </p:nvSpPr>
        <p:spPr>
          <a:xfrm>
            <a:off x="4492730" y="5872637"/>
            <a:ext cx="322659" cy="304800"/>
          </a:xfrm>
          <a:prstGeom prst="flowChartMagneticDisk">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ln w="6350">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buClrTx/>
              <a:buFontTx/>
              <a:buNone/>
            </a:pPr>
            <a:endParaRPr lang="en-US" sz="1800" b="0">
              <a:solidFill>
                <a:prstClr val="white"/>
              </a:solidFill>
            </a:endParaRPr>
          </a:p>
        </p:txBody>
      </p:sp>
      <p:sp>
        <p:nvSpPr>
          <p:cNvPr id="235" name="Flowchart: Magnetic Disk 234"/>
          <p:cNvSpPr/>
          <p:nvPr/>
        </p:nvSpPr>
        <p:spPr>
          <a:xfrm>
            <a:off x="4895955" y="5877399"/>
            <a:ext cx="322659" cy="304800"/>
          </a:xfrm>
          <a:prstGeom prst="flowChartMagneticDisk">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ln w="6350">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buClrTx/>
              <a:buFontTx/>
              <a:buNone/>
            </a:pPr>
            <a:endParaRPr lang="en-US" sz="1800" b="0">
              <a:solidFill>
                <a:prstClr val="white"/>
              </a:solidFill>
            </a:endParaRPr>
          </a:p>
        </p:txBody>
      </p:sp>
      <p:sp>
        <p:nvSpPr>
          <p:cNvPr id="236" name="Flowchart: Magnetic Disk 235"/>
          <p:cNvSpPr/>
          <p:nvPr/>
        </p:nvSpPr>
        <p:spPr>
          <a:xfrm>
            <a:off x="5292830" y="5886924"/>
            <a:ext cx="322659" cy="304800"/>
          </a:xfrm>
          <a:prstGeom prst="flowChartMagneticDisk">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ln w="6350">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buClrTx/>
              <a:buFontTx/>
              <a:buNone/>
            </a:pPr>
            <a:endParaRPr lang="en-US" sz="1800" b="0">
              <a:solidFill>
                <a:prstClr val="white"/>
              </a:solidFill>
            </a:endParaRPr>
          </a:p>
        </p:txBody>
      </p:sp>
      <p:cxnSp>
        <p:nvCxnSpPr>
          <p:cNvPr id="237" name="Straight Arrow Connector 236"/>
          <p:cNvCxnSpPr>
            <a:endCxn id="234" idx="0"/>
          </p:cNvCxnSpPr>
          <p:nvPr/>
        </p:nvCxnSpPr>
        <p:spPr>
          <a:xfrm>
            <a:off x="4654059" y="4879654"/>
            <a:ext cx="1" cy="1094583"/>
          </a:xfrm>
          <a:prstGeom prst="straightConnector1">
            <a:avLst/>
          </a:prstGeom>
          <a:ln w="127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8" name="Straight Arrow Connector 237"/>
          <p:cNvCxnSpPr>
            <a:stCxn id="240" idx="2"/>
            <a:endCxn id="235" idx="0"/>
          </p:cNvCxnSpPr>
          <p:nvPr/>
        </p:nvCxnSpPr>
        <p:spPr>
          <a:xfrm flipH="1">
            <a:off x="5057285" y="5298754"/>
            <a:ext cx="7633" cy="680245"/>
          </a:xfrm>
          <a:prstGeom prst="straightConnector1">
            <a:avLst/>
          </a:prstGeom>
          <a:ln w="127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9" name="Straight Arrow Connector 238"/>
          <p:cNvCxnSpPr>
            <a:endCxn id="236" idx="0"/>
          </p:cNvCxnSpPr>
          <p:nvPr/>
        </p:nvCxnSpPr>
        <p:spPr>
          <a:xfrm flipH="1">
            <a:off x="5454160" y="4727254"/>
            <a:ext cx="491" cy="1261270"/>
          </a:xfrm>
          <a:prstGeom prst="straightConnector1">
            <a:avLst/>
          </a:prstGeom>
          <a:ln w="127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0" name="Rectangle 239"/>
          <p:cNvSpPr/>
          <p:nvPr/>
        </p:nvSpPr>
        <p:spPr>
          <a:xfrm>
            <a:off x="4607718" y="4727254"/>
            <a:ext cx="914400" cy="571500"/>
          </a:xfrm>
          <a:prstGeom prst="rect">
            <a:avLst/>
          </a:prstGeom>
          <a:solidFill>
            <a:schemeClr val="tx2">
              <a:lumMod val="40000"/>
              <a:lumOff val="60000"/>
            </a:schemeClr>
          </a:solidFill>
          <a:ln w="952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buClrTx/>
              <a:buFontTx/>
              <a:buNone/>
            </a:pPr>
            <a:r>
              <a:rPr lang="en-US" sz="1200" dirty="0" smtClean="0">
                <a:solidFill>
                  <a:srgbClr val="1F497D">
                    <a:lumMod val="50000"/>
                  </a:srgbClr>
                </a:solidFill>
              </a:rPr>
              <a:t>Batch Loader[s]</a:t>
            </a:r>
            <a:endParaRPr lang="en-US" sz="1200" dirty="0">
              <a:solidFill>
                <a:srgbClr val="1F497D">
                  <a:lumMod val="50000"/>
                </a:srgbClr>
              </a:solidFill>
            </a:endParaRPr>
          </a:p>
        </p:txBody>
      </p:sp>
      <p:cxnSp>
        <p:nvCxnSpPr>
          <p:cNvPr id="241" name="Straight Arrow Connector 240"/>
          <p:cNvCxnSpPr>
            <a:stCxn id="209" idx="3"/>
            <a:endCxn id="244" idx="2"/>
          </p:cNvCxnSpPr>
          <p:nvPr/>
        </p:nvCxnSpPr>
        <p:spPr>
          <a:xfrm>
            <a:off x="5445918" y="4285533"/>
            <a:ext cx="347882" cy="5954"/>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2" name="Straight Arrow Connector 241"/>
          <p:cNvCxnSpPr>
            <a:stCxn id="208" idx="3"/>
          </p:cNvCxnSpPr>
          <p:nvPr/>
        </p:nvCxnSpPr>
        <p:spPr>
          <a:xfrm>
            <a:off x="5524500" y="4209333"/>
            <a:ext cx="419100" cy="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3" name="Straight Arrow Connector 242"/>
          <p:cNvCxnSpPr>
            <a:stCxn id="207" idx="3"/>
          </p:cNvCxnSpPr>
          <p:nvPr/>
        </p:nvCxnSpPr>
        <p:spPr>
          <a:xfrm>
            <a:off x="5600700" y="4133133"/>
            <a:ext cx="452936" cy="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4" name="Cloud 243"/>
          <p:cNvSpPr/>
          <p:nvPr/>
        </p:nvSpPr>
        <p:spPr>
          <a:xfrm>
            <a:off x="5791200" y="4005737"/>
            <a:ext cx="838200" cy="571500"/>
          </a:xfrm>
          <a:prstGeom prst="cloud">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91440" rIns="0" rtlCol="0" anchor="ctr"/>
          <a:lstStyle/>
          <a:p>
            <a:pPr fontAlgn="auto">
              <a:lnSpc>
                <a:spcPct val="100000"/>
              </a:lnSpc>
              <a:spcBef>
                <a:spcPts val="0"/>
              </a:spcBef>
              <a:spcAft>
                <a:spcPts val="0"/>
              </a:spcAft>
              <a:buClrTx/>
              <a:buFontTx/>
              <a:buNone/>
            </a:pPr>
            <a:r>
              <a:rPr lang="en-US" sz="1000" dirty="0" smtClean="0">
                <a:solidFill>
                  <a:prstClr val="white">
                    <a:lumMod val="50000"/>
                  </a:prstClr>
                </a:solidFill>
              </a:rPr>
              <a:t>Intraday</a:t>
            </a:r>
            <a:endParaRPr lang="en-US" sz="1000" dirty="0">
              <a:solidFill>
                <a:prstClr val="white">
                  <a:lumMod val="50000"/>
                </a:prstClr>
              </a:solidFill>
            </a:endParaRPr>
          </a:p>
        </p:txBody>
      </p:sp>
      <p:cxnSp>
        <p:nvCxnSpPr>
          <p:cNvPr id="245" name="Straight Arrow Connector 244"/>
          <p:cNvCxnSpPr>
            <a:stCxn id="205" idx="3"/>
          </p:cNvCxnSpPr>
          <p:nvPr/>
        </p:nvCxnSpPr>
        <p:spPr>
          <a:xfrm>
            <a:off x="3276600" y="4155160"/>
            <a:ext cx="1331118" cy="625475"/>
          </a:xfrm>
          <a:prstGeom prst="straightConnector1">
            <a:avLst/>
          </a:prstGeom>
          <a:ln w="12700">
            <a:solidFill>
              <a:srgbClr val="149C2B"/>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246" name="Straight Arrow Connector 245"/>
          <p:cNvCxnSpPr/>
          <p:nvPr/>
        </p:nvCxnSpPr>
        <p:spPr>
          <a:xfrm>
            <a:off x="3276600" y="4164091"/>
            <a:ext cx="1252535" cy="717946"/>
          </a:xfrm>
          <a:prstGeom prst="straightConnector1">
            <a:avLst/>
          </a:prstGeom>
          <a:ln w="12700">
            <a:solidFill>
              <a:srgbClr val="149C2B"/>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247" name="Straight Arrow Connector 246"/>
          <p:cNvCxnSpPr>
            <a:stCxn id="205" idx="3"/>
          </p:cNvCxnSpPr>
          <p:nvPr/>
        </p:nvCxnSpPr>
        <p:spPr>
          <a:xfrm>
            <a:off x="3276600" y="4155160"/>
            <a:ext cx="1409700" cy="536377"/>
          </a:xfrm>
          <a:prstGeom prst="straightConnector1">
            <a:avLst/>
          </a:prstGeom>
          <a:ln w="12700">
            <a:solidFill>
              <a:srgbClr val="149C2B"/>
            </a:solidFill>
            <a:prstDash val="lgDashDot"/>
            <a:tailEnd type="triangle"/>
          </a:ln>
        </p:spPr>
        <p:style>
          <a:lnRef idx="1">
            <a:schemeClr val="accent1"/>
          </a:lnRef>
          <a:fillRef idx="0">
            <a:schemeClr val="accent1"/>
          </a:fillRef>
          <a:effectRef idx="0">
            <a:schemeClr val="accent1"/>
          </a:effectRef>
          <a:fontRef idx="minor">
            <a:schemeClr val="tx1"/>
          </a:fontRef>
        </p:style>
      </p:cxnSp>
      <p:sp>
        <p:nvSpPr>
          <p:cNvPr id="248" name="Rectangle 247"/>
          <p:cNvSpPr/>
          <p:nvPr/>
        </p:nvSpPr>
        <p:spPr>
          <a:xfrm>
            <a:off x="4529135" y="4803454"/>
            <a:ext cx="881065" cy="571500"/>
          </a:xfrm>
          <a:prstGeom prst="rect">
            <a:avLst/>
          </a:prstGeom>
          <a:solidFill>
            <a:schemeClr val="tx2">
              <a:lumMod val="40000"/>
              <a:lumOff val="60000"/>
            </a:schemeClr>
          </a:solidFill>
          <a:ln w="952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buClrTx/>
              <a:buFontTx/>
              <a:buNone/>
            </a:pPr>
            <a:r>
              <a:rPr lang="en-US" sz="1100" dirty="0" smtClean="0">
                <a:solidFill>
                  <a:srgbClr val="1F497D">
                    <a:lumMod val="50000"/>
                  </a:srgbClr>
                </a:solidFill>
              </a:rPr>
              <a:t>Batch Loader[s]</a:t>
            </a:r>
            <a:endParaRPr lang="en-US" sz="1100" dirty="0">
              <a:solidFill>
                <a:srgbClr val="1F497D">
                  <a:lumMod val="50000"/>
                </a:srgbClr>
              </a:solidFill>
            </a:endParaRPr>
          </a:p>
        </p:txBody>
      </p:sp>
      <p:cxnSp>
        <p:nvCxnSpPr>
          <p:cNvPr id="249" name="Elbow Connector 248"/>
          <p:cNvCxnSpPr>
            <a:stCxn id="230" idx="2"/>
            <a:endCxn id="227" idx="3"/>
          </p:cNvCxnSpPr>
          <p:nvPr/>
        </p:nvCxnSpPr>
        <p:spPr>
          <a:xfrm rot="5400000" flipH="1" flipV="1">
            <a:off x="3132533" y="2223371"/>
            <a:ext cx="783433" cy="6210300"/>
          </a:xfrm>
          <a:prstGeom prst="bentConnector4">
            <a:avLst>
              <a:gd name="adj1" fmla="val -105576"/>
              <a:gd name="adj2" fmla="val 103681"/>
            </a:avLst>
          </a:prstGeom>
          <a:ln w="12700">
            <a:solidFill>
              <a:srgbClr val="FFC000"/>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0" name="Elbow Connector 249"/>
          <p:cNvCxnSpPr>
            <a:stCxn id="236" idx="4"/>
            <a:endCxn id="226" idx="2"/>
          </p:cNvCxnSpPr>
          <p:nvPr/>
        </p:nvCxnSpPr>
        <p:spPr>
          <a:xfrm flipV="1">
            <a:off x="5615489" y="5377337"/>
            <a:ext cx="594811" cy="661987"/>
          </a:xfrm>
          <a:prstGeom prst="bentConnector2">
            <a:avLst/>
          </a:prstGeom>
          <a:ln w="12700">
            <a:solidFill>
              <a:srgbClr val="149C2B"/>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a:off x="152400" y="3434237"/>
            <a:ext cx="8686800" cy="0"/>
          </a:xfrm>
          <a:prstGeom prst="line">
            <a:avLst/>
          </a:prstGeom>
          <a:ln w="28575">
            <a:solidFill>
              <a:srgbClr val="7030A0"/>
            </a:solidFill>
            <a:prstDash val="lgDash"/>
          </a:ln>
        </p:spPr>
        <p:style>
          <a:lnRef idx="1">
            <a:schemeClr val="accent1"/>
          </a:lnRef>
          <a:fillRef idx="0">
            <a:schemeClr val="accent1"/>
          </a:fillRef>
          <a:effectRef idx="0">
            <a:schemeClr val="accent1"/>
          </a:effectRef>
          <a:fontRef idx="minor">
            <a:schemeClr val="tx1"/>
          </a:fontRef>
        </p:style>
      </p:cxnSp>
      <p:cxnSp>
        <p:nvCxnSpPr>
          <p:cNvPr id="253" name="Straight Arrow Connector 252"/>
          <p:cNvCxnSpPr>
            <a:stCxn id="13" idx="2"/>
            <a:endCxn id="209" idx="0"/>
          </p:cNvCxnSpPr>
          <p:nvPr/>
        </p:nvCxnSpPr>
        <p:spPr>
          <a:xfrm>
            <a:off x="2971800" y="1338736"/>
            <a:ext cx="2016918" cy="2661047"/>
          </a:xfrm>
          <a:prstGeom prst="straightConnector1">
            <a:avLst/>
          </a:prstGeom>
          <a:ln w="12700">
            <a:solidFill>
              <a:schemeClr val="accent4">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13" idx="2"/>
          </p:cNvCxnSpPr>
          <p:nvPr/>
        </p:nvCxnSpPr>
        <p:spPr>
          <a:xfrm>
            <a:off x="2971800" y="1338736"/>
            <a:ext cx="1559718" cy="3543301"/>
          </a:xfrm>
          <a:prstGeom prst="straightConnector1">
            <a:avLst/>
          </a:prstGeom>
          <a:ln w="12700">
            <a:solidFill>
              <a:schemeClr val="accent4">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73" name="Straight Arrow Connector 272"/>
          <p:cNvCxnSpPr>
            <a:stCxn id="205" idx="0"/>
            <a:endCxn id="22" idx="1"/>
          </p:cNvCxnSpPr>
          <p:nvPr/>
        </p:nvCxnSpPr>
        <p:spPr>
          <a:xfrm flipV="1">
            <a:off x="2971800" y="1161333"/>
            <a:ext cx="1559718" cy="2686050"/>
          </a:xfrm>
          <a:prstGeom prst="straightConnector1">
            <a:avLst/>
          </a:prstGeom>
          <a:ln w="12700">
            <a:solidFill>
              <a:schemeClr val="accent4">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76" name="Straight Arrow Connector 275"/>
          <p:cNvCxnSpPr>
            <a:stCxn id="205" idx="0"/>
            <a:endCxn id="26" idx="1"/>
          </p:cNvCxnSpPr>
          <p:nvPr/>
        </p:nvCxnSpPr>
        <p:spPr>
          <a:xfrm flipV="1">
            <a:off x="2971800" y="1965004"/>
            <a:ext cx="1557335" cy="1882379"/>
          </a:xfrm>
          <a:prstGeom prst="straightConnector1">
            <a:avLst/>
          </a:prstGeom>
          <a:ln w="12700">
            <a:solidFill>
              <a:schemeClr val="accent4">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531518" y="875583"/>
            <a:ext cx="914400" cy="571500"/>
          </a:xfrm>
          <a:prstGeom prst="rect">
            <a:avLst/>
          </a:prstGeom>
          <a:solidFill>
            <a:schemeClr val="accent1">
              <a:lumMod val="40000"/>
              <a:lumOff val="60000"/>
            </a:schemeClr>
          </a:solidFill>
          <a:ln w="952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buClrTx/>
              <a:buFontTx/>
              <a:buNone/>
            </a:pPr>
            <a:r>
              <a:rPr lang="en-US" sz="1100" dirty="0" smtClean="0">
                <a:solidFill>
                  <a:srgbClr val="1F497D">
                    <a:lumMod val="50000"/>
                  </a:srgbClr>
                </a:solidFill>
              </a:rPr>
              <a:t>Real-Time Memory Loader[s]</a:t>
            </a:r>
            <a:endParaRPr lang="en-US" sz="1100" dirty="0">
              <a:solidFill>
                <a:srgbClr val="1F497D">
                  <a:lumMod val="50000"/>
                </a:srgbClr>
              </a:solidFill>
            </a:endParaRPr>
          </a:p>
        </p:txBody>
      </p:sp>
      <p:sp>
        <p:nvSpPr>
          <p:cNvPr id="293" name="Rounded Rectangle 292"/>
          <p:cNvSpPr/>
          <p:nvPr/>
        </p:nvSpPr>
        <p:spPr>
          <a:xfrm>
            <a:off x="7620000" y="614837"/>
            <a:ext cx="914400" cy="1981199"/>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0" numCol="1" spcCol="0" rtlCol="0" fromWordArt="0" anchor="b" anchorCtr="0" forceAA="0" compatLnSpc="1">
            <a:prstTxWarp prst="textNoShape">
              <a:avLst/>
            </a:prstTxWarp>
            <a:noAutofit/>
          </a:bodyPr>
          <a:lstStyle/>
          <a:p>
            <a:pPr algn="r" fontAlgn="auto">
              <a:lnSpc>
                <a:spcPct val="100000"/>
              </a:lnSpc>
              <a:spcBef>
                <a:spcPts val="0"/>
              </a:spcBef>
              <a:spcAft>
                <a:spcPts val="0"/>
              </a:spcAft>
              <a:buClrTx/>
              <a:buFontTx/>
              <a:buNone/>
            </a:pPr>
            <a:r>
              <a:rPr lang="en-US" sz="1200" i="1" dirty="0" smtClean="0">
                <a:solidFill>
                  <a:prstClr val="white">
                    <a:lumMod val="50000"/>
                  </a:prstClr>
                </a:solidFill>
              </a:rPr>
              <a:t>Clients</a:t>
            </a:r>
            <a:endParaRPr lang="en-US" sz="1200" i="1" dirty="0">
              <a:solidFill>
                <a:prstClr val="white">
                  <a:lumMod val="50000"/>
                </a:prstClr>
              </a:solidFill>
            </a:endParaRPr>
          </a:p>
        </p:txBody>
      </p:sp>
      <p:sp>
        <p:nvSpPr>
          <p:cNvPr id="296" name="Rectangle 295"/>
          <p:cNvSpPr/>
          <p:nvPr/>
        </p:nvSpPr>
        <p:spPr>
          <a:xfrm>
            <a:off x="7772400" y="767237"/>
            <a:ext cx="609600" cy="184546"/>
          </a:xfrm>
          <a:prstGeom prst="rect">
            <a:avLst/>
          </a:prstGeom>
          <a:solidFill>
            <a:schemeClr val="accent1">
              <a:lumMod val="20000"/>
              <a:lumOff val="80000"/>
            </a:schemeClr>
          </a:solidFill>
          <a:ln w="952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buClrTx/>
              <a:buFontTx/>
              <a:buNone/>
            </a:pPr>
            <a:r>
              <a:rPr lang="en-US" sz="1100" dirty="0" smtClean="0">
                <a:solidFill>
                  <a:srgbClr val="1F497D">
                    <a:lumMod val="75000"/>
                  </a:srgbClr>
                </a:solidFill>
              </a:rPr>
              <a:t>GUI</a:t>
            </a:r>
            <a:endParaRPr lang="en-US" sz="1100" dirty="0">
              <a:solidFill>
                <a:srgbClr val="1F497D">
                  <a:lumMod val="75000"/>
                </a:srgbClr>
              </a:solidFill>
            </a:endParaRPr>
          </a:p>
        </p:txBody>
      </p:sp>
      <p:sp>
        <p:nvSpPr>
          <p:cNvPr id="298" name="Rectangle 297"/>
          <p:cNvSpPr/>
          <p:nvPr/>
        </p:nvSpPr>
        <p:spPr>
          <a:xfrm>
            <a:off x="7772400" y="1008933"/>
            <a:ext cx="609600" cy="184546"/>
          </a:xfrm>
          <a:prstGeom prst="rect">
            <a:avLst/>
          </a:prstGeom>
          <a:solidFill>
            <a:schemeClr val="accent1">
              <a:lumMod val="20000"/>
              <a:lumOff val="80000"/>
            </a:schemeClr>
          </a:solidFill>
          <a:ln w="952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buClrTx/>
              <a:buFontTx/>
              <a:buNone/>
            </a:pPr>
            <a:r>
              <a:rPr lang="en-US" sz="1100" dirty="0" smtClean="0">
                <a:solidFill>
                  <a:srgbClr val="1F497D">
                    <a:lumMod val="75000"/>
                  </a:srgbClr>
                </a:solidFill>
              </a:rPr>
              <a:t>GUI</a:t>
            </a:r>
            <a:endParaRPr lang="en-US" sz="1100" dirty="0">
              <a:solidFill>
                <a:srgbClr val="1F497D">
                  <a:lumMod val="75000"/>
                </a:srgbClr>
              </a:solidFill>
            </a:endParaRPr>
          </a:p>
        </p:txBody>
      </p:sp>
      <p:sp>
        <p:nvSpPr>
          <p:cNvPr id="299" name="Rectangle 298"/>
          <p:cNvSpPr/>
          <p:nvPr/>
        </p:nvSpPr>
        <p:spPr>
          <a:xfrm>
            <a:off x="7772400" y="1241998"/>
            <a:ext cx="609600" cy="184546"/>
          </a:xfrm>
          <a:prstGeom prst="rect">
            <a:avLst/>
          </a:prstGeom>
          <a:solidFill>
            <a:schemeClr val="accent1">
              <a:lumMod val="20000"/>
              <a:lumOff val="80000"/>
            </a:schemeClr>
          </a:solidFill>
          <a:ln w="952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buClrTx/>
              <a:buFontTx/>
              <a:buNone/>
            </a:pPr>
            <a:r>
              <a:rPr lang="en-US" sz="1100" dirty="0" smtClean="0">
                <a:solidFill>
                  <a:srgbClr val="1F497D">
                    <a:lumMod val="75000"/>
                  </a:srgbClr>
                </a:solidFill>
              </a:rPr>
              <a:t>Excel</a:t>
            </a:r>
            <a:endParaRPr lang="en-US" sz="1100" dirty="0">
              <a:solidFill>
                <a:srgbClr val="1F497D">
                  <a:lumMod val="75000"/>
                </a:srgbClr>
              </a:solidFill>
            </a:endParaRPr>
          </a:p>
        </p:txBody>
      </p:sp>
      <p:sp>
        <p:nvSpPr>
          <p:cNvPr id="300" name="Rectangle 299"/>
          <p:cNvSpPr/>
          <p:nvPr/>
        </p:nvSpPr>
        <p:spPr>
          <a:xfrm>
            <a:off x="7772400" y="1489945"/>
            <a:ext cx="609600" cy="184546"/>
          </a:xfrm>
          <a:prstGeom prst="rect">
            <a:avLst/>
          </a:prstGeom>
          <a:solidFill>
            <a:schemeClr val="accent1">
              <a:lumMod val="20000"/>
              <a:lumOff val="80000"/>
            </a:schemeClr>
          </a:solidFill>
          <a:ln w="952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buClrTx/>
              <a:buFontTx/>
              <a:buNone/>
            </a:pPr>
            <a:r>
              <a:rPr lang="en-US" sz="1050" dirty="0" err="1" smtClean="0">
                <a:solidFill>
                  <a:srgbClr val="1F497D">
                    <a:lumMod val="75000"/>
                  </a:srgbClr>
                </a:solidFill>
              </a:rPr>
              <a:t>MatLab</a:t>
            </a:r>
            <a:endParaRPr lang="en-US" sz="1050" dirty="0">
              <a:solidFill>
                <a:srgbClr val="1F497D">
                  <a:lumMod val="75000"/>
                </a:srgbClr>
              </a:solidFill>
            </a:endParaRPr>
          </a:p>
        </p:txBody>
      </p:sp>
      <p:sp>
        <p:nvSpPr>
          <p:cNvPr id="301" name="Rectangle 300"/>
          <p:cNvSpPr/>
          <p:nvPr/>
        </p:nvSpPr>
        <p:spPr>
          <a:xfrm>
            <a:off x="7772400" y="1733426"/>
            <a:ext cx="609600" cy="184546"/>
          </a:xfrm>
          <a:prstGeom prst="rect">
            <a:avLst/>
          </a:prstGeom>
          <a:solidFill>
            <a:schemeClr val="accent1">
              <a:lumMod val="20000"/>
              <a:lumOff val="80000"/>
            </a:schemeClr>
          </a:solidFill>
          <a:ln w="952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buClrTx/>
              <a:buFontTx/>
              <a:buNone/>
            </a:pPr>
            <a:r>
              <a:rPr lang="en-US" sz="1100" dirty="0" smtClean="0">
                <a:solidFill>
                  <a:srgbClr val="1F497D">
                    <a:lumMod val="75000"/>
                  </a:srgbClr>
                </a:solidFill>
              </a:rPr>
              <a:t>API</a:t>
            </a:r>
            <a:endParaRPr lang="en-US" sz="1100" dirty="0">
              <a:solidFill>
                <a:srgbClr val="1F497D">
                  <a:lumMod val="75000"/>
                </a:srgbClr>
              </a:solidFill>
            </a:endParaRPr>
          </a:p>
        </p:txBody>
      </p:sp>
      <p:sp>
        <p:nvSpPr>
          <p:cNvPr id="302" name="Rectangle 301"/>
          <p:cNvSpPr/>
          <p:nvPr/>
        </p:nvSpPr>
        <p:spPr>
          <a:xfrm>
            <a:off x="7772400" y="1992391"/>
            <a:ext cx="609600" cy="184546"/>
          </a:xfrm>
          <a:prstGeom prst="rect">
            <a:avLst/>
          </a:prstGeom>
          <a:solidFill>
            <a:schemeClr val="accent1">
              <a:lumMod val="20000"/>
              <a:lumOff val="80000"/>
            </a:schemeClr>
          </a:solidFill>
          <a:ln w="952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buClrTx/>
              <a:buFontTx/>
              <a:buNone/>
            </a:pPr>
            <a:r>
              <a:rPr lang="en-US" sz="1100" dirty="0" smtClean="0">
                <a:solidFill>
                  <a:srgbClr val="1F497D">
                    <a:lumMod val="75000"/>
                  </a:srgbClr>
                </a:solidFill>
              </a:rPr>
              <a:t>Other..</a:t>
            </a:r>
            <a:endParaRPr lang="en-US" sz="1100" dirty="0">
              <a:solidFill>
                <a:srgbClr val="1F497D">
                  <a:lumMod val="75000"/>
                </a:srgbClr>
              </a:solidFill>
            </a:endParaRPr>
          </a:p>
        </p:txBody>
      </p:sp>
      <p:cxnSp>
        <p:nvCxnSpPr>
          <p:cNvPr id="303" name="Straight Arrow Connector 302"/>
          <p:cNvCxnSpPr>
            <a:stCxn id="87" idx="3"/>
            <a:endCxn id="296" idx="1"/>
          </p:cNvCxnSpPr>
          <p:nvPr/>
        </p:nvCxnSpPr>
        <p:spPr>
          <a:xfrm flipV="1">
            <a:off x="6705600" y="859510"/>
            <a:ext cx="1066800" cy="1107877"/>
          </a:xfrm>
          <a:prstGeom prst="straightConnector1">
            <a:avLst/>
          </a:prstGeom>
          <a:ln w="12700">
            <a:solidFill>
              <a:schemeClr val="accent4">
                <a:lumMod val="75000"/>
              </a:schemeClr>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6" name="Straight Arrow Connector 305"/>
          <p:cNvCxnSpPr>
            <a:stCxn id="87" idx="3"/>
            <a:endCxn id="298" idx="1"/>
          </p:cNvCxnSpPr>
          <p:nvPr/>
        </p:nvCxnSpPr>
        <p:spPr>
          <a:xfrm flipV="1">
            <a:off x="6705600" y="1101206"/>
            <a:ext cx="1066800" cy="866181"/>
          </a:xfrm>
          <a:prstGeom prst="straightConnector1">
            <a:avLst/>
          </a:prstGeom>
          <a:ln w="12700">
            <a:solidFill>
              <a:schemeClr val="accent4">
                <a:lumMod val="75000"/>
              </a:schemeClr>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9" name="Straight Arrow Connector 308"/>
          <p:cNvCxnSpPr>
            <a:stCxn id="87" idx="3"/>
            <a:endCxn id="299" idx="1"/>
          </p:cNvCxnSpPr>
          <p:nvPr/>
        </p:nvCxnSpPr>
        <p:spPr>
          <a:xfrm flipV="1">
            <a:off x="6705600" y="1334271"/>
            <a:ext cx="1066800" cy="633116"/>
          </a:xfrm>
          <a:prstGeom prst="straightConnector1">
            <a:avLst/>
          </a:prstGeom>
          <a:ln w="12700">
            <a:solidFill>
              <a:schemeClr val="accent4">
                <a:lumMod val="75000"/>
              </a:schemeClr>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a:stCxn id="87" idx="3"/>
            <a:endCxn id="300" idx="1"/>
          </p:cNvCxnSpPr>
          <p:nvPr/>
        </p:nvCxnSpPr>
        <p:spPr>
          <a:xfrm flipV="1">
            <a:off x="6705600" y="1582218"/>
            <a:ext cx="1066800" cy="385169"/>
          </a:xfrm>
          <a:prstGeom prst="straightConnector1">
            <a:avLst/>
          </a:prstGeom>
          <a:ln w="12700">
            <a:solidFill>
              <a:schemeClr val="accent4">
                <a:lumMod val="75000"/>
              </a:schemeClr>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6" name="Straight Arrow Connector 315"/>
          <p:cNvCxnSpPr>
            <a:stCxn id="87" idx="3"/>
            <a:endCxn id="301" idx="1"/>
          </p:cNvCxnSpPr>
          <p:nvPr/>
        </p:nvCxnSpPr>
        <p:spPr>
          <a:xfrm flipV="1">
            <a:off x="6705600" y="1825699"/>
            <a:ext cx="1066800" cy="141688"/>
          </a:xfrm>
          <a:prstGeom prst="straightConnector1">
            <a:avLst/>
          </a:prstGeom>
          <a:ln w="12700">
            <a:solidFill>
              <a:schemeClr val="accent4">
                <a:lumMod val="75000"/>
              </a:schemeClr>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9" name="Straight Arrow Connector 318"/>
          <p:cNvCxnSpPr>
            <a:stCxn id="87" idx="3"/>
            <a:endCxn id="302" idx="1"/>
          </p:cNvCxnSpPr>
          <p:nvPr/>
        </p:nvCxnSpPr>
        <p:spPr>
          <a:xfrm>
            <a:off x="6705600" y="1967387"/>
            <a:ext cx="1066800" cy="117277"/>
          </a:xfrm>
          <a:prstGeom prst="straightConnector1">
            <a:avLst/>
          </a:prstGeom>
          <a:ln w="12700">
            <a:solidFill>
              <a:schemeClr val="accent4">
                <a:lumMod val="75000"/>
              </a:schemeClr>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2" name="Rounded Rectangle 321"/>
          <p:cNvSpPr/>
          <p:nvPr/>
        </p:nvSpPr>
        <p:spPr>
          <a:xfrm>
            <a:off x="7620000" y="3739039"/>
            <a:ext cx="914400" cy="1197766"/>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0" numCol="1" spcCol="0" rtlCol="0" fromWordArt="0" anchor="b" anchorCtr="0" forceAA="0" compatLnSpc="1">
            <a:prstTxWarp prst="textNoShape">
              <a:avLst/>
            </a:prstTxWarp>
            <a:noAutofit/>
          </a:bodyPr>
          <a:lstStyle/>
          <a:p>
            <a:pPr algn="r" fontAlgn="auto">
              <a:lnSpc>
                <a:spcPct val="100000"/>
              </a:lnSpc>
              <a:spcBef>
                <a:spcPts val="0"/>
              </a:spcBef>
              <a:spcAft>
                <a:spcPts val="0"/>
              </a:spcAft>
              <a:buClrTx/>
              <a:buFontTx/>
              <a:buNone/>
            </a:pPr>
            <a:r>
              <a:rPr lang="en-US" sz="1200" i="1" dirty="0" smtClean="0">
                <a:solidFill>
                  <a:prstClr val="white">
                    <a:lumMod val="50000"/>
                  </a:prstClr>
                </a:solidFill>
              </a:rPr>
              <a:t>Clients</a:t>
            </a:r>
            <a:endParaRPr lang="en-US" sz="1200" i="1" dirty="0">
              <a:solidFill>
                <a:prstClr val="white">
                  <a:lumMod val="50000"/>
                </a:prstClr>
              </a:solidFill>
            </a:endParaRPr>
          </a:p>
        </p:txBody>
      </p:sp>
      <p:sp>
        <p:nvSpPr>
          <p:cNvPr id="323" name="Rectangle 322"/>
          <p:cNvSpPr/>
          <p:nvPr/>
        </p:nvSpPr>
        <p:spPr>
          <a:xfrm>
            <a:off x="7772400" y="3891438"/>
            <a:ext cx="609600" cy="184546"/>
          </a:xfrm>
          <a:prstGeom prst="rect">
            <a:avLst/>
          </a:prstGeom>
          <a:solidFill>
            <a:schemeClr val="accent1">
              <a:lumMod val="20000"/>
              <a:lumOff val="80000"/>
            </a:schemeClr>
          </a:solidFill>
          <a:ln w="952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buClrTx/>
              <a:buFontTx/>
              <a:buNone/>
            </a:pPr>
            <a:r>
              <a:rPr lang="en-US" sz="1100" dirty="0" smtClean="0">
                <a:solidFill>
                  <a:srgbClr val="1F497D">
                    <a:lumMod val="75000"/>
                  </a:srgbClr>
                </a:solidFill>
              </a:rPr>
              <a:t>Client</a:t>
            </a:r>
            <a:endParaRPr lang="en-US" sz="1100" dirty="0">
              <a:solidFill>
                <a:srgbClr val="1F497D">
                  <a:lumMod val="75000"/>
                </a:srgbClr>
              </a:solidFill>
            </a:endParaRPr>
          </a:p>
        </p:txBody>
      </p:sp>
      <p:sp>
        <p:nvSpPr>
          <p:cNvPr id="324" name="Rectangle 323"/>
          <p:cNvSpPr/>
          <p:nvPr/>
        </p:nvSpPr>
        <p:spPr>
          <a:xfrm>
            <a:off x="7772400" y="4133134"/>
            <a:ext cx="609600" cy="184546"/>
          </a:xfrm>
          <a:prstGeom prst="rect">
            <a:avLst/>
          </a:prstGeom>
          <a:solidFill>
            <a:schemeClr val="accent1">
              <a:lumMod val="20000"/>
              <a:lumOff val="80000"/>
            </a:schemeClr>
          </a:solidFill>
          <a:ln w="952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buClrTx/>
              <a:buFontTx/>
              <a:buNone/>
            </a:pPr>
            <a:r>
              <a:rPr lang="en-US" sz="1100" dirty="0" smtClean="0">
                <a:solidFill>
                  <a:srgbClr val="1F497D">
                    <a:lumMod val="75000"/>
                  </a:srgbClr>
                </a:solidFill>
              </a:rPr>
              <a:t>Client</a:t>
            </a:r>
            <a:endParaRPr lang="en-US" sz="1100" dirty="0">
              <a:solidFill>
                <a:srgbClr val="1F497D">
                  <a:lumMod val="75000"/>
                </a:srgbClr>
              </a:solidFill>
            </a:endParaRPr>
          </a:p>
        </p:txBody>
      </p:sp>
      <p:sp>
        <p:nvSpPr>
          <p:cNvPr id="325" name="Rectangle 324"/>
          <p:cNvSpPr/>
          <p:nvPr/>
        </p:nvSpPr>
        <p:spPr>
          <a:xfrm>
            <a:off x="7772400" y="4366199"/>
            <a:ext cx="609600" cy="184546"/>
          </a:xfrm>
          <a:prstGeom prst="rect">
            <a:avLst/>
          </a:prstGeom>
          <a:solidFill>
            <a:schemeClr val="accent1">
              <a:lumMod val="20000"/>
              <a:lumOff val="80000"/>
            </a:schemeClr>
          </a:solidFill>
          <a:ln w="952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buClrTx/>
              <a:buFontTx/>
              <a:buNone/>
            </a:pPr>
            <a:r>
              <a:rPr lang="en-US" sz="1100" dirty="0" smtClean="0">
                <a:solidFill>
                  <a:srgbClr val="1F497D">
                    <a:lumMod val="75000"/>
                  </a:srgbClr>
                </a:solidFill>
              </a:rPr>
              <a:t>Client</a:t>
            </a:r>
            <a:endParaRPr lang="en-US" sz="1100" dirty="0">
              <a:solidFill>
                <a:srgbClr val="1F497D">
                  <a:lumMod val="75000"/>
                </a:srgbClr>
              </a:solidFill>
            </a:endParaRPr>
          </a:p>
        </p:txBody>
      </p:sp>
      <p:cxnSp>
        <p:nvCxnSpPr>
          <p:cNvPr id="329" name="Straight Arrow Connector 328"/>
          <p:cNvCxnSpPr>
            <a:stCxn id="226" idx="3"/>
            <a:endCxn id="323" idx="1"/>
          </p:cNvCxnSpPr>
          <p:nvPr/>
        </p:nvCxnSpPr>
        <p:spPr>
          <a:xfrm flipV="1">
            <a:off x="6705600" y="3983711"/>
            <a:ext cx="1066800" cy="1107876"/>
          </a:xfrm>
          <a:prstGeom prst="straightConnector1">
            <a:avLst/>
          </a:prstGeom>
          <a:ln w="12700">
            <a:solidFill>
              <a:schemeClr val="accent4">
                <a:lumMod val="75000"/>
              </a:schemeClr>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0" name="Straight Arrow Connector 329"/>
          <p:cNvCxnSpPr>
            <a:stCxn id="226" idx="3"/>
            <a:endCxn id="324" idx="1"/>
          </p:cNvCxnSpPr>
          <p:nvPr/>
        </p:nvCxnSpPr>
        <p:spPr>
          <a:xfrm flipV="1">
            <a:off x="6705600" y="4225407"/>
            <a:ext cx="1066800" cy="866180"/>
          </a:xfrm>
          <a:prstGeom prst="straightConnector1">
            <a:avLst/>
          </a:prstGeom>
          <a:ln w="12700">
            <a:solidFill>
              <a:schemeClr val="accent4">
                <a:lumMod val="75000"/>
              </a:schemeClr>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1" name="Straight Arrow Connector 330"/>
          <p:cNvCxnSpPr>
            <a:stCxn id="226" idx="3"/>
            <a:endCxn id="325" idx="1"/>
          </p:cNvCxnSpPr>
          <p:nvPr/>
        </p:nvCxnSpPr>
        <p:spPr>
          <a:xfrm flipV="1">
            <a:off x="6705600" y="4458472"/>
            <a:ext cx="1066800" cy="633115"/>
          </a:xfrm>
          <a:prstGeom prst="straightConnector1">
            <a:avLst/>
          </a:prstGeom>
          <a:ln w="12700">
            <a:solidFill>
              <a:schemeClr val="accent4">
                <a:lumMod val="75000"/>
              </a:schemeClr>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4" name="Straight Arrow Connector 333"/>
          <p:cNvCxnSpPr>
            <a:stCxn id="226" idx="3"/>
            <a:endCxn id="296" idx="1"/>
          </p:cNvCxnSpPr>
          <p:nvPr/>
        </p:nvCxnSpPr>
        <p:spPr>
          <a:xfrm flipV="1">
            <a:off x="6705600" y="859510"/>
            <a:ext cx="1066800" cy="4232077"/>
          </a:xfrm>
          <a:prstGeom prst="straightConnector1">
            <a:avLst/>
          </a:prstGeom>
          <a:ln w="12700">
            <a:solidFill>
              <a:schemeClr val="accent4">
                <a:lumMod val="75000"/>
              </a:schemeClr>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7" name="Straight Arrow Connector 336"/>
          <p:cNvCxnSpPr>
            <a:stCxn id="226" idx="3"/>
            <a:endCxn id="298" idx="1"/>
          </p:cNvCxnSpPr>
          <p:nvPr/>
        </p:nvCxnSpPr>
        <p:spPr>
          <a:xfrm flipV="1">
            <a:off x="6705600" y="1101206"/>
            <a:ext cx="1066800" cy="3990381"/>
          </a:xfrm>
          <a:prstGeom prst="straightConnector1">
            <a:avLst/>
          </a:prstGeom>
          <a:ln w="12700">
            <a:solidFill>
              <a:schemeClr val="accent4">
                <a:lumMod val="75000"/>
              </a:schemeClr>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3" name="Straight Arrow Connector 342"/>
          <p:cNvCxnSpPr>
            <a:stCxn id="226" idx="3"/>
            <a:endCxn id="299" idx="1"/>
          </p:cNvCxnSpPr>
          <p:nvPr/>
        </p:nvCxnSpPr>
        <p:spPr>
          <a:xfrm flipV="1">
            <a:off x="6705600" y="1334271"/>
            <a:ext cx="1066800" cy="3757316"/>
          </a:xfrm>
          <a:prstGeom prst="straightConnector1">
            <a:avLst/>
          </a:prstGeom>
          <a:ln w="12700">
            <a:solidFill>
              <a:schemeClr val="accent4">
                <a:lumMod val="75000"/>
              </a:schemeClr>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6" name="Straight Arrow Connector 345"/>
          <p:cNvCxnSpPr>
            <a:stCxn id="226" idx="3"/>
            <a:endCxn id="300" idx="1"/>
          </p:cNvCxnSpPr>
          <p:nvPr/>
        </p:nvCxnSpPr>
        <p:spPr>
          <a:xfrm flipV="1">
            <a:off x="6705600" y="1582218"/>
            <a:ext cx="1066800" cy="3509369"/>
          </a:xfrm>
          <a:prstGeom prst="straightConnector1">
            <a:avLst/>
          </a:prstGeom>
          <a:ln w="12700">
            <a:solidFill>
              <a:schemeClr val="accent4">
                <a:lumMod val="75000"/>
              </a:schemeClr>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9" name="Straight Arrow Connector 348"/>
          <p:cNvCxnSpPr>
            <a:stCxn id="226" idx="3"/>
            <a:endCxn id="301" idx="1"/>
          </p:cNvCxnSpPr>
          <p:nvPr/>
        </p:nvCxnSpPr>
        <p:spPr>
          <a:xfrm flipV="1">
            <a:off x="6705600" y="1825699"/>
            <a:ext cx="1066800" cy="3265888"/>
          </a:xfrm>
          <a:prstGeom prst="straightConnector1">
            <a:avLst/>
          </a:prstGeom>
          <a:ln w="12700">
            <a:solidFill>
              <a:schemeClr val="accent4">
                <a:lumMod val="75000"/>
              </a:schemeClr>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2" name="Straight Arrow Connector 351"/>
          <p:cNvCxnSpPr>
            <a:stCxn id="226" idx="3"/>
            <a:endCxn id="302" idx="1"/>
          </p:cNvCxnSpPr>
          <p:nvPr/>
        </p:nvCxnSpPr>
        <p:spPr>
          <a:xfrm flipV="1">
            <a:off x="6705600" y="2084664"/>
            <a:ext cx="1066800" cy="3006923"/>
          </a:xfrm>
          <a:prstGeom prst="straightConnector1">
            <a:avLst/>
          </a:prstGeom>
          <a:ln w="12700">
            <a:solidFill>
              <a:schemeClr val="accent4">
                <a:lumMod val="75000"/>
              </a:schemeClr>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5" name="Straight Arrow Connector 354"/>
          <p:cNvCxnSpPr>
            <a:stCxn id="87" idx="3"/>
            <a:endCxn id="323" idx="1"/>
          </p:cNvCxnSpPr>
          <p:nvPr/>
        </p:nvCxnSpPr>
        <p:spPr>
          <a:xfrm>
            <a:off x="6705600" y="1967387"/>
            <a:ext cx="1066800" cy="2016324"/>
          </a:xfrm>
          <a:prstGeom prst="straightConnector1">
            <a:avLst/>
          </a:prstGeom>
          <a:ln w="12700">
            <a:solidFill>
              <a:schemeClr val="accent4">
                <a:lumMod val="75000"/>
              </a:schemeClr>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3" name="TextBox 362"/>
          <p:cNvSpPr txBox="1"/>
          <p:nvPr/>
        </p:nvSpPr>
        <p:spPr>
          <a:xfrm>
            <a:off x="419100" y="3110386"/>
            <a:ext cx="2057400" cy="307777"/>
          </a:xfrm>
          <a:prstGeom prst="rect">
            <a:avLst/>
          </a:prstGeom>
          <a:noFill/>
        </p:spPr>
        <p:txBody>
          <a:bodyPr wrap="square" rtlCol="0">
            <a:spAutoFit/>
          </a:bodyPr>
          <a:lstStyle/>
          <a:p>
            <a:pPr algn="l" fontAlgn="auto">
              <a:lnSpc>
                <a:spcPct val="100000"/>
              </a:lnSpc>
              <a:spcBef>
                <a:spcPts val="0"/>
              </a:spcBef>
              <a:spcAft>
                <a:spcPts val="0"/>
              </a:spcAft>
              <a:buClrTx/>
              <a:buFontTx/>
              <a:buNone/>
            </a:pPr>
            <a:r>
              <a:rPr lang="en-US" sz="1400" dirty="0" smtClean="0">
                <a:solidFill>
                  <a:srgbClr val="7030A0"/>
                </a:solidFill>
                <a:latin typeface="Calibri"/>
              </a:rPr>
              <a:t>Primary Deployment</a:t>
            </a:r>
            <a:endParaRPr lang="en-US" sz="1400" dirty="0">
              <a:solidFill>
                <a:srgbClr val="7030A0"/>
              </a:solidFill>
              <a:latin typeface="Calibri"/>
            </a:endParaRPr>
          </a:p>
        </p:txBody>
      </p:sp>
      <p:sp>
        <p:nvSpPr>
          <p:cNvPr id="364" name="TextBox 363"/>
          <p:cNvSpPr txBox="1"/>
          <p:nvPr/>
        </p:nvSpPr>
        <p:spPr>
          <a:xfrm>
            <a:off x="381000" y="3434237"/>
            <a:ext cx="2057400" cy="307777"/>
          </a:xfrm>
          <a:prstGeom prst="rect">
            <a:avLst/>
          </a:prstGeom>
          <a:noFill/>
        </p:spPr>
        <p:txBody>
          <a:bodyPr wrap="square" rtlCol="0">
            <a:spAutoFit/>
          </a:bodyPr>
          <a:lstStyle/>
          <a:p>
            <a:pPr algn="l" fontAlgn="auto">
              <a:lnSpc>
                <a:spcPct val="100000"/>
              </a:lnSpc>
              <a:spcBef>
                <a:spcPts val="0"/>
              </a:spcBef>
              <a:spcAft>
                <a:spcPts val="0"/>
              </a:spcAft>
              <a:buClrTx/>
              <a:buFontTx/>
              <a:buNone/>
            </a:pPr>
            <a:r>
              <a:rPr lang="en-US" sz="1400" dirty="0" smtClean="0">
                <a:solidFill>
                  <a:srgbClr val="7030A0"/>
                </a:solidFill>
                <a:latin typeface="Calibri"/>
              </a:rPr>
              <a:t>Secondary Deployment</a:t>
            </a:r>
            <a:endParaRPr lang="en-US" sz="1400" dirty="0">
              <a:solidFill>
                <a:srgbClr val="7030A0"/>
              </a:solidFill>
              <a:latin typeface="Calibri"/>
            </a:endParaRPr>
          </a:p>
        </p:txBody>
      </p:sp>
      <p:sp>
        <p:nvSpPr>
          <p:cNvPr id="230" name="Rectangle 229"/>
          <p:cNvSpPr/>
          <p:nvPr/>
        </p:nvSpPr>
        <p:spPr>
          <a:xfrm>
            <a:off x="304800" y="3841033"/>
            <a:ext cx="228600" cy="1879204"/>
          </a:xfrm>
          <a:prstGeom prst="rect">
            <a:avLst/>
          </a:prstGeom>
          <a:solidFill>
            <a:schemeClr val="bg1">
              <a:lumMod val="6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fontAlgn="auto">
              <a:lnSpc>
                <a:spcPct val="100000"/>
              </a:lnSpc>
              <a:spcBef>
                <a:spcPts val="0"/>
              </a:spcBef>
              <a:spcAft>
                <a:spcPts val="0"/>
              </a:spcAft>
              <a:buClrTx/>
              <a:buFontTx/>
              <a:buNone/>
            </a:pPr>
            <a:r>
              <a:rPr lang="en-US" sz="1100" dirty="0" smtClean="0">
                <a:solidFill>
                  <a:prstClr val="white"/>
                </a:solidFill>
              </a:rPr>
              <a:t>Real-Time Data Feed[s]</a:t>
            </a:r>
            <a:endParaRPr lang="en-US" sz="1100" dirty="0">
              <a:solidFill>
                <a:prstClr val="white"/>
              </a:solidFill>
            </a:endParaRPr>
          </a:p>
        </p:txBody>
      </p:sp>
      <p:sp>
        <p:nvSpPr>
          <p:cNvPr id="105" name="Rectangle 104"/>
          <p:cNvSpPr/>
          <p:nvPr/>
        </p:nvSpPr>
        <p:spPr>
          <a:xfrm>
            <a:off x="304800" y="716833"/>
            <a:ext cx="228600" cy="1879204"/>
          </a:xfrm>
          <a:prstGeom prst="rect">
            <a:avLst/>
          </a:prstGeom>
          <a:solidFill>
            <a:schemeClr val="bg1">
              <a:lumMod val="6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fontAlgn="auto">
              <a:lnSpc>
                <a:spcPct val="100000"/>
              </a:lnSpc>
              <a:spcBef>
                <a:spcPts val="0"/>
              </a:spcBef>
              <a:spcAft>
                <a:spcPts val="0"/>
              </a:spcAft>
              <a:buClrTx/>
              <a:buFontTx/>
              <a:buNone/>
            </a:pPr>
            <a:r>
              <a:rPr lang="en-US" sz="1100" dirty="0" smtClean="0">
                <a:solidFill>
                  <a:prstClr val="white"/>
                </a:solidFill>
              </a:rPr>
              <a:t>Real-Time Data Feed[s]</a:t>
            </a:r>
            <a:endParaRPr lang="en-US" sz="1100" dirty="0">
              <a:solidFill>
                <a:prstClr val="white"/>
              </a:solidFill>
            </a:endParaRPr>
          </a:p>
        </p:txBody>
      </p:sp>
      <p:sp>
        <p:nvSpPr>
          <p:cNvPr id="5" name="Rectangle 4"/>
          <p:cNvSpPr/>
          <p:nvPr/>
        </p:nvSpPr>
        <p:spPr>
          <a:xfrm>
            <a:off x="1371600" y="729137"/>
            <a:ext cx="914400" cy="419100"/>
          </a:xfrm>
          <a:prstGeom prst="rect">
            <a:avLst/>
          </a:prstGeom>
          <a:solidFill>
            <a:schemeClr val="tx2">
              <a:lumMod val="60000"/>
              <a:lumOff val="40000"/>
            </a:schemeClr>
          </a:solidFill>
          <a:ln w="952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buClrTx/>
              <a:buFontTx/>
              <a:buNone/>
            </a:pPr>
            <a:r>
              <a:rPr lang="en-US" sz="1200" dirty="0" smtClean="0">
                <a:solidFill>
                  <a:srgbClr val="1F497D">
                    <a:lumMod val="50000"/>
                  </a:srgbClr>
                </a:solidFill>
              </a:rPr>
              <a:t>Collector[s]</a:t>
            </a:r>
            <a:endParaRPr lang="en-US" sz="1200" dirty="0">
              <a:solidFill>
                <a:srgbClr val="1F497D">
                  <a:lumMod val="50000"/>
                </a:srgbClr>
              </a:solidFill>
            </a:endParaRPr>
          </a:p>
        </p:txBody>
      </p:sp>
      <p:cxnSp>
        <p:nvCxnSpPr>
          <p:cNvPr id="42" name="Straight Arrow Connector 41"/>
          <p:cNvCxnSpPr>
            <a:stCxn id="5" idx="2"/>
            <a:endCxn id="34" idx="0"/>
          </p:cNvCxnSpPr>
          <p:nvPr/>
        </p:nvCxnSpPr>
        <p:spPr>
          <a:xfrm>
            <a:off x="1828800" y="1148237"/>
            <a:ext cx="0" cy="53101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295400" y="805337"/>
            <a:ext cx="914400" cy="419100"/>
          </a:xfrm>
          <a:prstGeom prst="rect">
            <a:avLst/>
          </a:prstGeom>
          <a:solidFill>
            <a:schemeClr val="tx2">
              <a:lumMod val="60000"/>
              <a:lumOff val="40000"/>
            </a:schemeClr>
          </a:solidFill>
          <a:ln w="952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buClrTx/>
              <a:buFontTx/>
              <a:buNone/>
            </a:pPr>
            <a:r>
              <a:rPr lang="en-US" sz="1200" dirty="0" smtClean="0">
                <a:solidFill>
                  <a:srgbClr val="1F497D">
                    <a:lumMod val="50000"/>
                  </a:srgbClr>
                </a:solidFill>
              </a:rPr>
              <a:t>Collector[s]</a:t>
            </a:r>
            <a:endParaRPr lang="en-US" sz="1200" dirty="0">
              <a:solidFill>
                <a:srgbClr val="1F497D">
                  <a:lumMod val="50000"/>
                </a:srgbClr>
              </a:solidFill>
            </a:endParaRPr>
          </a:p>
        </p:txBody>
      </p:sp>
      <p:sp>
        <p:nvSpPr>
          <p:cNvPr id="7" name="Rectangle 6"/>
          <p:cNvSpPr/>
          <p:nvPr/>
        </p:nvSpPr>
        <p:spPr>
          <a:xfrm>
            <a:off x="1216818" y="881537"/>
            <a:ext cx="914400" cy="419100"/>
          </a:xfrm>
          <a:prstGeom prst="rect">
            <a:avLst/>
          </a:prstGeom>
          <a:solidFill>
            <a:schemeClr val="tx2">
              <a:lumMod val="60000"/>
              <a:lumOff val="40000"/>
            </a:schemeClr>
          </a:solidFill>
          <a:ln w="952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buClrTx/>
              <a:buFontTx/>
              <a:buNone/>
            </a:pPr>
            <a:r>
              <a:rPr lang="en-US" sz="1100" dirty="0" smtClean="0">
                <a:solidFill>
                  <a:srgbClr val="1F497D">
                    <a:lumMod val="50000"/>
                  </a:srgbClr>
                </a:solidFill>
              </a:rPr>
              <a:t>Collector[s]</a:t>
            </a:r>
            <a:endParaRPr lang="en-US" sz="1100" dirty="0">
              <a:solidFill>
                <a:srgbClr val="1F497D">
                  <a:lumMod val="50000"/>
                </a:srgbClr>
              </a:solidFill>
            </a:endParaRPr>
          </a:p>
        </p:txBody>
      </p:sp>
      <p:cxnSp>
        <p:nvCxnSpPr>
          <p:cNvPr id="379" name="Straight Arrow Connector 378"/>
          <p:cNvCxnSpPr/>
          <p:nvPr/>
        </p:nvCxnSpPr>
        <p:spPr>
          <a:xfrm>
            <a:off x="533400" y="848199"/>
            <a:ext cx="761111" cy="0"/>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80" name="Straight Arrow Connector 379"/>
          <p:cNvCxnSpPr/>
          <p:nvPr/>
        </p:nvCxnSpPr>
        <p:spPr>
          <a:xfrm flipV="1">
            <a:off x="533400" y="758903"/>
            <a:ext cx="838200" cy="7141"/>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nvGrpSpPr>
          <p:cNvPr id="393" name="Group 392"/>
          <p:cNvGrpSpPr/>
          <p:nvPr/>
        </p:nvGrpSpPr>
        <p:grpSpPr>
          <a:xfrm>
            <a:off x="7239000" y="5491637"/>
            <a:ext cx="1524000" cy="1046323"/>
            <a:chOff x="7239000" y="5445917"/>
            <a:chExt cx="1524000" cy="1046323"/>
          </a:xfrm>
        </p:grpSpPr>
        <p:sp>
          <p:nvSpPr>
            <p:cNvPr id="381" name="Rectangle 380"/>
            <p:cNvSpPr/>
            <p:nvPr/>
          </p:nvSpPr>
          <p:spPr>
            <a:xfrm>
              <a:off x="7239000" y="5445917"/>
              <a:ext cx="1524000" cy="1046323"/>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tlCol="0" anchor="t"/>
            <a:lstStyle/>
            <a:p>
              <a:pPr algn="l" fontAlgn="auto">
                <a:lnSpc>
                  <a:spcPct val="150000"/>
                </a:lnSpc>
                <a:spcBef>
                  <a:spcPts val="0"/>
                </a:spcBef>
                <a:spcAft>
                  <a:spcPts val="0"/>
                </a:spcAft>
                <a:buClrTx/>
                <a:buFontTx/>
                <a:buNone/>
              </a:pPr>
              <a:r>
                <a:rPr lang="en-US" sz="900" u="sng" dirty="0" smtClean="0">
                  <a:solidFill>
                    <a:srgbClr val="1F497D">
                      <a:lumMod val="75000"/>
                    </a:srgbClr>
                  </a:solidFill>
                </a:rPr>
                <a:t>Legend</a:t>
              </a:r>
            </a:p>
            <a:p>
              <a:pPr lvl="1" algn="l" fontAlgn="auto">
                <a:lnSpc>
                  <a:spcPct val="100000"/>
                </a:lnSpc>
                <a:spcBef>
                  <a:spcPts val="0"/>
                </a:spcBef>
                <a:spcAft>
                  <a:spcPts val="0"/>
                </a:spcAft>
                <a:buClrTx/>
                <a:buFontTx/>
                <a:buNone/>
              </a:pPr>
              <a:r>
                <a:rPr lang="en-US" sz="900" dirty="0" smtClean="0">
                  <a:solidFill>
                    <a:srgbClr val="FF0000"/>
                  </a:solidFill>
                </a:rPr>
                <a:t>Real-Time Write</a:t>
              </a:r>
            </a:p>
            <a:p>
              <a:pPr lvl="1" algn="l" fontAlgn="auto">
                <a:lnSpc>
                  <a:spcPct val="100000"/>
                </a:lnSpc>
                <a:spcBef>
                  <a:spcPts val="0"/>
                </a:spcBef>
                <a:spcAft>
                  <a:spcPts val="0"/>
                </a:spcAft>
                <a:buClrTx/>
                <a:buFontTx/>
                <a:buNone/>
              </a:pPr>
              <a:r>
                <a:rPr lang="en-US" sz="900" dirty="0" smtClean="0">
                  <a:solidFill>
                    <a:srgbClr val="FFC000"/>
                  </a:solidFill>
                </a:rPr>
                <a:t>Real-Time Read</a:t>
              </a:r>
            </a:p>
            <a:p>
              <a:pPr lvl="1" algn="l" fontAlgn="auto">
                <a:lnSpc>
                  <a:spcPct val="100000"/>
                </a:lnSpc>
                <a:spcBef>
                  <a:spcPts val="0"/>
                </a:spcBef>
                <a:spcAft>
                  <a:spcPts val="0"/>
                </a:spcAft>
                <a:buClrTx/>
                <a:buFontTx/>
                <a:buNone/>
              </a:pPr>
              <a:r>
                <a:rPr lang="en-US" sz="900" dirty="0" smtClean="0">
                  <a:solidFill>
                    <a:srgbClr val="149C2B"/>
                  </a:solidFill>
                </a:rPr>
                <a:t>Batch Read</a:t>
              </a:r>
            </a:p>
            <a:p>
              <a:pPr lvl="1" algn="l" fontAlgn="auto">
                <a:lnSpc>
                  <a:spcPct val="100000"/>
                </a:lnSpc>
                <a:spcBef>
                  <a:spcPts val="0"/>
                </a:spcBef>
                <a:spcAft>
                  <a:spcPts val="0"/>
                </a:spcAft>
                <a:buClrTx/>
                <a:buFontTx/>
                <a:buNone/>
              </a:pPr>
              <a:r>
                <a:rPr lang="en-US" sz="900" dirty="0" smtClean="0">
                  <a:solidFill>
                    <a:srgbClr val="0070C0"/>
                  </a:solidFill>
                </a:rPr>
                <a:t>Batch Write</a:t>
              </a:r>
            </a:p>
            <a:p>
              <a:pPr lvl="1" algn="l" fontAlgn="auto">
                <a:lnSpc>
                  <a:spcPct val="100000"/>
                </a:lnSpc>
                <a:spcBef>
                  <a:spcPts val="0"/>
                </a:spcBef>
                <a:spcAft>
                  <a:spcPts val="0"/>
                </a:spcAft>
                <a:buClrTx/>
                <a:buFontTx/>
                <a:buNone/>
              </a:pPr>
              <a:r>
                <a:rPr lang="en-US" sz="900" dirty="0" smtClean="0">
                  <a:solidFill>
                    <a:srgbClr val="7030A0"/>
                  </a:solidFill>
                </a:rPr>
                <a:t>Fault Tolerance</a:t>
              </a:r>
              <a:endParaRPr lang="en-US" sz="900" dirty="0">
                <a:solidFill>
                  <a:srgbClr val="7030A0"/>
                </a:solidFill>
              </a:endParaRPr>
            </a:p>
          </p:txBody>
        </p:sp>
        <p:cxnSp>
          <p:nvCxnSpPr>
            <p:cNvPr id="385" name="Straight Arrow Connector 384"/>
            <p:cNvCxnSpPr/>
            <p:nvPr/>
          </p:nvCxnSpPr>
          <p:spPr>
            <a:xfrm>
              <a:off x="7446059" y="5766674"/>
              <a:ext cx="347882" cy="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9" name="Straight Arrow Connector 388"/>
            <p:cNvCxnSpPr/>
            <p:nvPr/>
          </p:nvCxnSpPr>
          <p:spPr>
            <a:xfrm>
              <a:off x="7446059" y="5907404"/>
              <a:ext cx="347882" cy="0"/>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90" name="Straight Arrow Connector 389"/>
            <p:cNvCxnSpPr/>
            <p:nvPr/>
          </p:nvCxnSpPr>
          <p:spPr>
            <a:xfrm>
              <a:off x="7446059" y="6042183"/>
              <a:ext cx="347882" cy="0"/>
            </a:xfrm>
            <a:prstGeom prst="straightConnector1">
              <a:avLst/>
            </a:prstGeom>
            <a:ln w="12700">
              <a:solidFill>
                <a:srgbClr val="149C2B"/>
              </a:solidFill>
              <a:tailEnd type="triangle"/>
            </a:ln>
          </p:spPr>
          <p:style>
            <a:lnRef idx="1">
              <a:schemeClr val="accent1"/>
            </a:lnRef>
            <a:fillRef idx="0">
              <a:schemeClr val="accent1"/>
            </a:fillRef>
            <a:effectRef idx="0">
              <a:schemeClr val="accent1"/>
            </a:effectRef>
            <a:fontRef idx="minor">
              <a:schemeClr val="tx1"/>
            </a:fontRef>
          </p:style>
        </p:cxnSp>
        <p:cxnSp>
          <p:nvCxnSpPr>
            <p:cNvPr id="391" name="Straight Arrow Connector 390"/>
            <p:cNvCxnSpPr/>
            <p:nvPr/>
          </p:nvCxnSpPr>
          <p:spPr>
            <a:xfrm>
              <a:off x="7446059" y="6172200"/>
              <a:ext cx="347882" cy="0"/>
            </a:xfrm>
            <a:prstGeom prst="straightConnector1">
              <a:avLst/>
            </a:prstGeom>
            <a:ln w="127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92" name="Straight Arrow Connector 391"/>
            <p:cNvCxnSpPr/>
            <p:nvPr/>
          </p:nvCxnSpPr>
          <p:spPr>
            <a:xfrm>
              <a:off x="7446059" y="6314083"/>
              <a:ext cx="347882" cy="0"/>
            </a:xfrm>
            <a:prstGeom prst="straightConnector1">
              <a:avLst/>
            </a:prstGeom>
            <a:ln w="12700">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grpSp>
      <p:cxnSp>
        <p:nvCxnSpPr>
          <p:cNvPr id="394" name="Straight Arrow Connector 393"/>
          <p:cNvCxnSpPr>
            <a:stCxn id="87" idx="3"/>
            <a:endCxn id="324" idx="1"/>
          </p:cNvCxnSpPr>
          <p:nvPr/>
        </p:nvCxnSpPr>
        <p:spPr>
          <a:xfrm>
            <a:off x="6705600" y="1967387"/>
            <a:ext cx="1066800" cy="2258020"/>
          </a:xfrm>
          <a:prstGeom prst="straightConnector1">
            <a:avLst/>
          </a:prstGeom>
          <a:ln w="12700">
            <a:solidFill>
              <a:schemeClr val="accent4">
                <a:lumMod val="75000"/>
              </a:schemeClr>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7465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22123" y="1454663"/>
            <a:ext cx="1945677" cy="1798646"/>
          </a:xfrm>
          <a:prstGeom prst="rect">
            <a:avLst/>
          </a:prstGeom>
        </p:spPr>
      </p:pic>
      <p:sp>
        <p:nvSpPr>
          <p:cNvPr id="4" name="Rectangle 40"/>
          <p:cNvSpPr>
            <a:spLocks noGrp="1" noChangeArrowheads="1"/>
          </p:cNvSpPr>
          <p:nvPr>
            <p:ph type="title"/>
          </p:nvPr>
        </p:nvSpPr>
        <p:spPr>
          <a:xfrm>
            <a:off x="304800" y="828675"/>
            <a:ext cx="7772400" cy="438582"/>
          </a:xfrm>
          <a:solidFill>
            <a:schemeClr val="bg1">
              <a:lumMod val="95000"/>
              <a:alpha val="70000"/>
            </a:schemeClr>
          </a:solidFill>
          <a:effectLst>
            <a:outerShdw blurRad="50800" dist="38100" dir="2700000" algn="tl" rotWithShape="0">
              <a:prstClr val="black">
                <a:alpha val="40000"/>
              </a:prstClr>
            </a:outerShdw>
          </a:effectLst>
        </p:spPr>
        <p:txBody>
          <a:bodyPr/>
          <a:lstStyle/>
          <a:p>
            <a:r>
              <a:rPr lang="en-GB" dirty="0" smtClean="0"/>
              <a:t>Connectivity Catalog</a:t>
            </a:r>
            <a:endParaRPr lang="en-US" dirty="0"/>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10412" y="3995130"/>
            <a:ext cx="1957388" cy="1567470"/>
          </a:xfrm>
          <a:prstGeom prst="rect">
            <a:avLst/>
          </a:prstGeom>
        </p:spPr>
      </p:pic>
      <p:sp>
        <p:nvSpPr>
          <p:cNvPr id="5" name="Rectangle 4"/>
          <p:cNvSpPr/>
          <p:nvPr/>
        </p:nvSpPr>
        <p:spPr bwMode="auto">
          <a:xfrm>
            <a:off x="304800" y="2057399"/>
            <a:ext cx="2209800" cy="2721465"/>
          </a:xfrm>
          <a:prstGeom prst="rect">
            <a:avLst/>
          </a:prstGeom>
          <a:solidFill>
            <a:schemeClr val="accent2">
              <a:lumMod val="20000"/>
              <a:lumOff val="80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43011" name="Rectangle 3"/>
          <p:cNvSpPr>
            <a:spLocks noGrp="1" noChangeArrowheads="1"/>
          </p:cNvSpPr>
          <p:nvPr>
            <p:ph type="body" idx="1"/>
          </p:nvPr>
        </p:nvSpPr>
        <p:spPr>
          <a:xfrm>
            <a:off x="381000" y="2226712"/>
            <a:ext cx="2286000" cy="2133600"/>
          </a:xfrm>
        </p:spPr>
        <p:txBody>
          <a:bodyPr/>
          <a:lstStyle/>
          <a:p>
            <a:pPr marL="0" lvl="1" indent="0">
              <a:lnSpc>
                <a:spcPct val="80000"/>
              </a:lnSpc>
              <a:buNone/>
              <a:defRPr/>
            </a:pPr>
            <a:r>
              <a:rPr lang="en-US" sz="1400" b="1" dirty="0" smtClean="0">
                <a:solidFill>
                  <a:schemeClr val="tx1">
                    <a:lumMod val="50000"/>
                  </a:schemeClr>
                </a:solidFill>
              </a:rPr>
              <a:t>Real time Collectors</a:t>
            </a:r>
          </a:p>
          <a:p>
            <a:pPr marL="285750" lvl="1">
              <a:lnSpc>
                <a:spcPct val="80000"/>
              </a:lnSpc>
              <a:buClr>
                <a:schemeClr val="accent1">
                  <a:lumMod val="50000"/>
                </a:schemeClr>
              </a:buClr>
              <a:buFont typeface="Arial" pitchFamily="34" charset="0"/>
              <a:buChar char="•"/>
              <a:defRPr/>
            </a:pPr>
            <a:r>
              <a:rPr lang="en-US" sz="1200" dirty="0" smtClean="0">
                <a:solidFill>
                  <a:schemeClr val="tx1">
                    <a:lumMod val="50000"/>
                  </a:schemeClr>
                </a:solidFill>
              </a:rPr>
              <a:t>Reuters RFA</a:t>
            </a:r>
          </a:p>
          <a:p>
            <a:pPr marL="285750" lvl="1">
              <a:lnSpc>
                <a:spcPct val="80000"/>
              </a:lnSpc>
              <a:buClr>
                <a:schemeClr val="accent1">
                  <a:lumMod val="50000"/>
                </a:schemeClr>
              </a:buClr>
              <a:buFont typeface="Arial" pitchFamily="34" charset="0"/>
              <a:buChar char="•"/>
              <a:defRPr/>
            </a:pPr>
            <a:r>
              <a:rPr lang="en-US" sz="1200" dirty="0" smtClean="0">
                <a:solidFill>
                  <a:schemeClr val="tx1">
                    <a:lumMod val="50000"/>
                  </a:schemeClr>
                </a:solidFill>
              </a:rPr>
              <a:t>Reuters OMM</a:t>
            </a:r>
          </a:p>
          <a:p>
            <a:pPr marL="285750" lvl="1">
              <a:lnSpc>
                <a:spcPct val="80000"/>
              </a:lnSpc>
              <a:buClr>
                <a:schemeClr val="accent1">
                  <a:lumMod val="50000"/>
                </a:schemeClr>
              </a:buClr>
              <a:buFont typeface="Arial" pitchFamily="34" charset="0"/>
              <a:buChar char="•"/>
              <a:defRPr/>
            </a:pPr>
            <a:r>
              <a:rPr lang="en-US" sz="1200" dirty="0" smtClean="0">
                <a:solidFill>
                  <a:schemeClr val="tx1">
                    <a:lumMod val="50000"/>
                  </a:schemeClr>
                </a:solidFill>
              </a:rPr>
              <a:t>NYSE Wombat 5(FAST)</a:t>
            </a:r>
          </a:p>
          <a:p>
            <a:pPr marL="285750" lvl="1">
              <a:lnSpc>
                <a:spcPct val="80000"/>
              </a:lnSpc>
              <a:buClr>
                <a:schemeClr val="accent1">
                  <a:lumMod val="50000"/>
                </a:schemeClr>
              </a:buClr>
              <a:buFont typeface="Arial" pitchFamily="34" charset="0"/>
              <a:buChar char="•"/>
              <a:defRPr/>
            </a:pPr>
            <a:r>
              <a:rPr lang="en-US" sz="1200" dirty="0" smtClean="0">
                <a:solidFill>
                  <a:schemeClr val="tx1">
                    <a:lumMod val="50000"/>
                  </a:schemeClr>
                </a:solidFill>
              </a:rPr>
              <a:t>ACTIV Financial</a:t>
            </a:r>
          </a:p>
          <a:p>
            <a:pPr marL="285750" lvl="1">
              <a:lnSpc>
                <a:spcPct val="80000"/>
              </a:lnSpc>
              <a:buClr>
                <a:schemeClr val="accent1">
                  <a:lumMod val="50000"/>
                </a:schemeClr>
              </a:buClr>
              <a:buFont typeface="Arial" pitchFamily="34" charset="0"/>
              <a:buChar char="•"/>
              <a:defRPr/>
            </a:pPr>
            <a:r>
              <a:rPr lang="en-US" sz="1200" dirty="0" err="1" smtClean="0">
                <a:solidFill>
                  <a:schemeClr val="tx1">
                    <a:lumMod val="50000"/>
                  </a:schemeClr>
                </a:solidFill>
              </a:rPr>
              <a:t>Spryware</a:t>
            </a:r>
            <a:endParaRPr lang="en-US" sz="1200" dirty="0" smtClean="0">
              <a:solidFill>
                <a:schemeClr val="tx1">
                  <a:lumMod val="50000"/>
                </a:schemeClr>
              </a:solidFill>
            </a:endParaRPr>
          </a:p>
          <a:p>
            <a:pPr marL="285750" lvl="1">
              <a:lnSpc>
                <a:spcPct val="80000"/>
              </a:lnSpc>
              <a:buClr>
                <a:schemeClr val="accent1">
                  <a:lumMod val="50000"/>
                </a:schemeClr>
              </a:buClr>
              <a:buFont typeface="Arial" pitchFamily="34" charset="0"/>
              <a:buChar char="•"/>
              <a:defRPr/>
            </a:pPr>
            <a:r>
              <a:rPr lang="en-US" sz="1200" dirty="0" err="1" smtClean="0">
                <a:solidFill>
                  <a:schemeClr val="tx1">
                    <a:lumMod val="50000"/>
                  </a:schemeClr>
                </a:solidFill>
              </a:rPr>
              <a:t>ComStock</a:t>
            </a:r>
            <a:endParaRPr lang="en-US" sz="1200" dirty="0" smtClean="0">
              <a:solidFill>
                <a:schemeClr val="tx1">
                  <a:lumMod val="50000"/>
                </a:schemeClr>
              </a:solidFill>
            </a:endParaRPr>
          </a:p>
          <a:p>
            <a:pPr marL="285750" lvl="1">
              <a:lnSpc>
                <a:spcPct val="80000"/>
              </a:lnSpc>
              <a:buClr>
                <a:schemeClr val="accent1">
                  <a:lumMod val="50000"/>
                </a:schemeClr>
              </a:buClr>
              <a:buFont typeface="Arial" pitchFamily="34" charset="0"/>
              <a:buChar char="•"/>
              <a:defRPr/>
            </a:pPr>
            <a:r>
              <a:rPr lang="en-US" sz="1200" dirty="0" smtClean="0">
                <a:solidFill>
                  <a:schemeClr val="tx1">
                    <a:lumMod val="50000"/>
                  </a:schemeClr>
                </a:solidFill>
              </a:rPr>
              <a:t>Lime </a:t>
            </a:r>
            <a:r>
              <a:rPr lang="en-US" sz="1200" dirty="0" err="1" smtClean="0">
                <a:solidFill>
                  <a:schemeClr val="tx1">
                    <a:lumMod val="50000"/>
                  </a:schemeClr>
                </a:solidFill>
              </a:rPr>
              <a:t>Citrius</a:t>
            </a:r>
            <a:endParaRPr lang="en-US" sz="1200" dirty="0" smtClean="0">
              <a:solidFill>
                <a:schemeClr val="tx1">
                  <a:lumMod val="50000"/>
                </a:schemeClr>
              </a:solidFill>
            </a:endParaRPr>
          </a:p>
          <a:p>
            <a:pPr marL="285750" lvl="1">
              <a:lnSpc>
                <a:spcPct val="80000"/>
              </a:lnSpc>
              <a:buClr>
                <a:schemeClr val="accent1">
                  <a:lumMod val="50000"/>
                </a:schemeClr>
              </a:buClr>
              <a:buFont typeface="Arial" pitchFamily="34" charset="0"/>
              <a:buChar char="•"/>
              <a:defRPr/>
            </a:pPr>
            <a:r>
              <a:rPr lang="en-US" sz="1200" dirty="0" smtClean="0">
                <a:solidFill>
                  <a:schemeClr val="tx1">
                    <a:lumMod val="50000"/>
                  </a:schemeClr>
                </a:solidFill>
              </a:rPr>
              <a:t>Bloomberg BPOD</a:t>
            </a:r>
          </a:p>
          <a:p>
            <a:pPr marL="285750" lvl="1">
              <a:lnSpc>
                <a:spcPct val="80000"/>
              </a:lnSpc>
              <a:buClr>
                <a:schemeClr val="accent1">
                  <a:lumMod val="50000"/>
                </a:schemeClr>
              </a:buClr>
              <a:buFont typeface="Arial" pitchFamily="34" charset="0"/>
              <a:buChar char="•"/>
              <a:defRPr/>
            </a:pPr>
            <a:r>
              <a:rPr lang="en-US" sz="1200" dirty="0" err="1" smtClean="0">
                <a:solidFill>
                  <a:schemeClr val="tx1">
                    <a:lumMod val="50000"/>
                  </a:schemeClr>
                </a:solidFill>
              </a:rPr>
              <a:t>QuantFEED</a:t>
            </a:r>
            <a:endParaRPr lang="en-US" sz="1200" dirty="0" smtClean="0">
              <a:solidFill>
                <a:schemeClr val="tx1">
                  <a:lumMod val="50000"/>
                </a:schemeClr>
              </a:solidFill>
            </a:endParaRPr>
          </a:p>
          <a:p>
            <a:pPr marL="285750" lvl="1">
              <a:lnSpc>
                <a:spcPct val="80000"/>
              </a:lnSpc>
              <a:buClr>
                <a:schemeClr val="accent1">
                  <a:lumMod val="50000"/>
                </a:schemeClr>
              </a:buClr>
              <a:buFont typeface="Arial" pitchFamily="34" charset="0"/>
              <a:buChar char="•"/>
              <a:defRPr/>
            </a:pPr>
            <a:r>
              <a:rPr lang="en-US" sz="1200" dirty="0">
                <a:solidFill>
                  <a:schemeClr val="tx1">
                    <a:lumMod val="50000"/>
                  </a:schemeClr>
                </a:solidFill>
              </a:rPr>
              <a:t>IDC </a:t>
            </a:r>
            <a:r>
              <a:rPr lang="en-US" sz="1200" dirty="0" err="1">
                <a:solidFill>
                  <a:schemeClr val="tx1">
                    <a:lumMod val="50000"/>
                  </a:schemeClr>
                </a:solidFill>
              </a:rPr>
              <a:t>PlusFeed</a:t>
            </a:r>
            <a:r>
              <a:rPr lang="en-US" sz="1200" dirty="0">
                <a:solidFill>
                  <a:schemeClr val="tx1">
                    <a:lumMod val="50000"/>
                  </a:schemeClr>
                </a:solidFill>
              </a:rPr>
              <a:t> CTF</a:t>
            </a:r>
            <a:endParaRPr lang="en-US" sz="1200" dirty="0" smtClean="0">
              <a:solidFill>
                <a:schemeClr val="tx1">
                  <a:lumMod val="50000"/>
                </a:schemeClr>
              </a:solidFill>
            </a:endParaRPr>
          </a:p>
          <a:p>
            <a:pPr marL="285750" lvl="1">
              <a:lnSpc>
                <a:spcPct val="80000"/>
              </a:lnSpc>
              <a:buClr>
                <a:schemeClr val="accent1">
                  <a:lumMod val="50000"/>
                </a:schemeClr>
              </a:buClr>
              <a:buFont typeface="Arial" pitchFamily="34" charset="0"/>
              <a:buChar char="•"/>
              <a:defRPr/>
            </a:pPr>
            <a:r>
              <a:rPr lang="en-US" sz="1200" dirty="0" err="1" smtClean="0">
                <a:solidFill>
                  <a:schemeClr val="tx1">
                    <a:lumMod val="50000"/>
                  </a:schemeClr>
                </a:solidFill>
              </a:rPr>
              <a:t>RedLine</a:t>
            </a:r>
            <a:endParaRPr lang="en-US" sz="1200" dirty="0" smtClean="0">
              <a:solidFill>
                <a:schemeClr val="tx1">
                  <a:lumMod val="50000"/>
                </a:schemeClr>
              </a:solidFill>
            </a:endParaRPr>
          </a:p>
          <a:p>
            <a:pPr marL="285750" lvl="1">
              <a:lnSpc>
                <a:spcPct val="80000"/>
              </a:lnSpc>
              <a:buClr>
                <a:schemeClr val="accent1">
                  <a:lumMod val="50000"/>
                </a:schemeClr>
              </a:buClr>
              <a:buFont typeface="Arial" pitchFamily="34" charset="0"/>
              <a:buChar char="•"/>
              <a:defRPr/>
            </a:pPr>
            <a:r>
              <a:rPr lang="en-US" sz="1200" dirty="0" smtClean="0">
                <a:solidFill>
                  <a:schemeClr val="tx1">
                    <a:lumMod val="50000"/>
                  </a:schemeClr>
                </a:solidFill>
              </a:rPr>
              <a:t>FIX</a:t>
            </a:r>
          </a:p>
          <a:p>
            <a:pPr marL="342900" lvl="1" indent="-342900" eaLnBrk="1" hangingPunct="1">
              <a:lnSpc>
                <a:spcPct val="90000"/>
              </a:lnSpc>
              <a:buClr>
                <a:schemeClr val="accent1">
                  <a:lumMod val="50000"/>
                </a:schemeClr>
              </a:buClr>
              <a:buFont typeface="Wingdings" pitchFamily="2" charset="2"/>
              <a:buChar char="Ø"/>
              <a:defRPr/>
            </a:pPr>
            <a:endParaRPr lang="en-US" sz="1600" dirty="0" smtClean="0">
              <a:solidFill>
                <a:schemeClr val="accent1">
                  <a:lumMod val="50000"/>
                </a:schemeClr>
              </a:solidFill>
            </a:endParaRPr>
          </a:p>
          <a:p>
            <a:pPr marL="228600" lvl="1" indent="-228600">
              <a:lnSpc>
                <a:spcPct val="90000"/>
              </a:lnSpc>
              <a:buFont typeface="Wingdings" pitchFamily="2" charset="2"/>
              <a:buChar char="§"/>
              <a:defRPr/>
            </a:pPr>
            <a:endParaRPr lang="en-US" dirty="0" smtClean="0">
              <a:solidFill>
                <a:schemeClr val="bg2">
                  <a:lumMod val="50000"/>
                </a:schemeClr>
              </a:solidFill>
            </a:endParaRPr>
          </a:p>
          <a:p>
            <a:pPr marL="228600" lvl="1" indent="-228600" eaLnBrk="1" hangingPunct="1">
              <a:lnSpc>
                <a:spcPct val="90000"/>
              </a:lnSpc>
              <a:buFont typeface="Wingdings" pitchFamily="2" charset="2"/>
              <a:buChar char="§"/>
              <a:defRPr/>
            </a:pPr>
            <a:endParaRPr lang="en-US" sz="2000" dirty="0" smtClean="0">
              <a:solidFill>
                <a:schemeClr val="bg2">
                  <a:lumMod val="50000"/>
                </a:schemeClr>
              </a:solidFill>
            </a:endParaRPr>
          </a:p>
        </p:txBody>
      </p:sp>
      <p:sp>
        <p:nvSpPr>
          <p:cNvPr id="15" name="Rectangle 14"/>
          <p:cNvSpPr/>
          <p:nvPr/>
        </p:nvSpPr>
        <p:spPr bwMode="auto">
          <a:xfrm>
            <a:off x="2667000" y="2051233"/>
            <a:ext cx="2362200" cy="3970301"/>
          </a:xfrm>
          <a:prstGeom prst="rect">
            <a:avLst/>
          </a:prstGeom>
          <a:solidFill>
            <a:schemeClr val="accent3">
              <a:lumMod val="20000"/>
              <a:lumOff val="80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11" name="Rectangle 3"/>
          <p:cNvSpPr txBox="1">
            <a:spLocks noChangeArrowheads="1"/>
          </p:cNvSpPr>
          <p:nvPr/>
        </p:nvSpPr>
        <p:spPr bwMode="auto">
          <a:xfrm>
            <a:off x="2743200" y="2057400"/>
            <a:ext cx="2362200" cy="3581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914400" rtl="0" eaLnBrk="1" fontAlgn="base" latinLnBrk="0" hangingPunct="1">
              <a:spcBef>
                <a:spcPct val="20000"/>
              </a:spcBef>
              <a:spcAft>
                <a:spcPct val="0"/>
              </a:spcAft>
              <a:buClr>
                <a:schemeClr val="accent3"/>
              </a:buClr>
              <a:buFont typeface="Wingdings" pitchFamily="2" charset="2"/>
              <a:buChar char="§"/>
              <a:defRPr lang="en-US" sz="2400" kern="1200" dirty="0" smtClean="0">
                <a:solidFill>
                  <a:schemeClr val="tx1"/>
                </a:solidFill>
                <a:latin typeface="Arial" pitchFamily="34" charset="0"/>
                <a:ea typeface="+mn-ea"/>
                <a:cs typeface="Arial" pitchFamily="34" charset="0"/>
              </a:defRPr>
            </a:lvl1pPr>
            <a:lvl2pPr marL="742950" indent="-285750" algn="l" defTabSz="914400" rtl="0" eaLnBrk="1" fontAlgn="base" latinLnBrk="0" hangingPunct="1">
              <a:spcBef>
                <a:spcPct val="20000"/>
              </a:spcBef>
              <a:spcAft>
                <a:spcPct val="0"/>
              </a:spcAft>
              <a:buClr>
                <a:schemeClr val="accent3"/>
              </a:buClr>
              <a:buChar char="•"/>
              <a:defRPr lang="en-US" sz="2000" kern="1200" dirty="0" smtClean="0">
                <a:solidFill>
                  <a:schemeClr val="tx1"/>
                </a:solidFill>
                <a:latin typeface="Arial" pitchFamily="34" charset="0"/>
                <a:ea typeface="+mn-ea"/>
                <a:cs typeface="Arial" pitchFamily="34" charset="0"/>
              </a:defRPr>
            </a:lvl2pPr>
            <a:lvl3pPr marL="1143000" indent="-228600" algn="l" defTabSz="914400" rtl="0" eaLnBrk="1" fontAlgn="base" latinLnBrk="0" hangingPunct="1">
              <a:spcBef>
                <a:spcPct val="20000"/>
              </a:spcBef>
              <a:spcAft>
                <a:spcPct val="0"/>
              </a:spcAft>
              <a:buClr>
                <a:schemeClr val="accent3"/>
              </a:buClr>
              <a:buFont typeface="Arial" charset="0"/>
              <a:buChar char="–"/>
              <a:defRPr lang="en-US" sz="1800" kern="1200" dirty="0" smtClean="0">
                <a:solidFill>
                  <a:schemeClr val="tx1"/>
                </a:solidFill>
                <a:latin typeface="Arial" pitchFamily="34" charset="0"/>
                <a:ea typeface="+mn-ea"/>
                <a:cs typeface="Arial" pitchFamily="34" charset="0"/>
              </a:defRPr>
            </a:lvl3pPr>
            <a:lvl4pPr marL="1600200" indent="-228600" algn="l" defTabSz="914400" rtl="0" eaLnBrk="1" fontAlgn="base" latinLnBrk="0" hangingPunct="1">
              <a:spcBef>
                <a:spcPct val="20000"/>
              </a:spcBef>
              <a:spcAft>
                <a:spcPct val="0"/>
              </a:spcAft>
              <a:buClr>
                <a:schemeClr val="accent3"/>
              </a:buClr>
              <a:buSzPct val="95000"/>
              <a:buFont typeface="Courier New" pitchFamily="49" charset="0"/>
              <a:buChar char="o"/>
              <a:defRPr lang="en-US" sz="1600" kern="1200" dirty="0" smtClean="0">
                <a:solidFill>
                  <a:schemeClr val="tx1"/>
                </a:solidFill>
                <a:latin typeface="Arial" pitchFamily="34" charset="0"/>
                <a:ea typeface="+mn-ea"/>
                <a:cs typeface="Arial" pitchFamily="34" charset="0"/>
              </a:defRPr>
            </a:lvl4pPr>
            <a:lvl5pPr marL="2057400" indent="-228600" algn="l" defTabSz="914400" rtl="0" eaLnBrk="1" fontAlgn="base" latinLnBrk="0" hangingPunct="1">
              <a:spcBef>
                <a:spcPct val="20000"/>
              </a:spcBef>
              <a:spcAft>
                <a:spcPct val="0"/>
              </a:spcAft>
              <a:buClr>
                <a:schemeClr val="accent3"/>
              </a:buClr>
              <a:buSzPct val="95000"/>
              <a:buFont typeface="Courier New" pitchFamily="49" charset="0"/>
              <a:buChar char="o"/>
              <a:defRPr lang="en-US" sz="1600" kern="1200" dirty="0" smtClean="0">
                <a:solidFill>
                  <a:schemeClr val="tx1"/>
                </a:solidFill>
                <a:latin typeface="Arial" pitchFamily="34" charset="0"/>
                <a:ea typeface="+mn-ea"/>
                <a:cs typeface="Arial" pitchFamily="34" charset="0"/>
              </a:defRPr>
            </a:lvl5pPr>
            <a:lvl6pPr marL="2514600" indent="-228600" algn="l" rtl="0" fontAlgn="base">
              <a:spcBef>
                <a:spcPct val="20000"/>
              </a:spcBef>
              <a:spcAft>
                <a:spcPct val="0"/>
              </a:spcAft>
              <a:buClr>
                <a:schemeClr val="accent1"/>
              </a:buClr>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Font typeface="Arial" charset="0"/>
              <a:buChar char="•"/>
              <a:defRPr sz="2000">
                <a:solidFill>
                  <a:schemeClr val="tx1"/>
                </a:solidFill>
                <a:latin typeface="+mn-lt"/>
              </a:defRPr>
            </a:lvl9pPr>
          </a:lstStyle>
          <a:p>
            <a:pPr marL="0" lvl="1" indent="0">
              <a:lnSpc>
                <a:spcPct val="80000"/>
              </a:lnSpc>
              <a:buFontTx/>
              <a:buNone/>
              <a:defRPr/>
            </a:pPr>
            <a:r>
              <a:rPr lang="en-US" sz="1400" b="1" dirty="0" smtClean="0">
                <a:solidFill>
                  <a:schemeClr val="tx1">
                    <a:lumMod val="50000"/>
                  </a:schemeClr>
                </a:solidFill>
              </a:rPr>
              <a:t>Bulk Data Loading</a:t>
            </a:r>
          </a:p>
          <a:p>
            <a:pPr marL="285750" lvl="1">
              <a:lnSpc>
                <a:spcPct val="80000"/>
              </a:lnSpc>
              <a:buClr>
                <a:schemeClr val="accent1">
                  <a:lumMod val="50000"/>
                </a:schemeClr>
              </a:buClr>
              <a:buFont typeface="Arial" pitchFamily="34" charset="0"/>
              <a:buChar char="•"/>
              <a:defRPr/>
            </a:pPr>
            <a:r>
              <a:rPr lang="en-US" sz="1200" b="0" dirty="0" smtClean="0">
                <a:solidFill>
                  <a:schemeClr val="tx1">
                    <a:lumMod val="50000"/>
                  </a:schemeClr>
                </a:solidFill>
              </a:rPr>
              <a:t>ARCA</a:t>
            </a:r>
          </a:p>
          <a:p>
            <a:pPr marL="285750" lvl="1">
              <a:lnSpc>
                <a:spcPct val="80000"/>
              </a:lnSpc>
              <a:buClr>
                <a:schemeClr val="accent1">
                  <a:lumMod val="50000"/>
                </a:schemeClr>
              </a:buClr>
              <a:buFont typeface="Arial" pitchFamily="34" charset="0"/>
              <a:buChar char="•"/>
              <a:defRPr/>
            </a:pPr>
            <a:r>
              <a:rPr lang="en-US" sz="1200" b="0" dirty="0" smtClean="0">
                <a:solidFill>
                  <a:schemeClr val="tx1">
                    <a:lumMod val="50000"/>
                  </a:schemeClr>
                </a:solidFill>
              </a:rPr>
              <a:t>BATS Multicast PITCH</a:t>
            </a:r>
          </a:p>
          <a:p>
            <a:pPr marL="285750" lvl="1">
              <a:lnSpc>
                <a:spcPct val="80000"/>
              </a:lnSpc>
              <a:buClr>
                <a:schemeClr val="accent1">
                  <a:lumMod val="50000"/>
                </a:schemeClr>
              </a:buClr>
              <a:buFont typeface="Arial" pitchFamily="34" charset="0"/>
              <a:buChar char="•"/>
              <a:defRPr/>
            </a:pPr>
            <a:r>
              <a:rPr lang="en-US" sz="1200" b="0" dirty="0" smtClean="0">
                <a:solidFill>
                  <a:schemeClr val="tx1">
                    <a:lumMod val="50000"/>
                  </a:schemeClr>
                </a:solidFill>
              </a:rPr>
              <a:t>Thomson Reuters TRTH</a:t>
            </a:r>
          </a:p>
          <a:p>
            <a:pPr marL="285750" lvl="1">
              <a:lnSpc>
                <a:spcPct val="80000"/>
              </a:lnSpc>
              <a:buClr>
                <a:schemeClr val="accent1">
                  <a:lumMod val="50000"/>
                </a:schemeClr>
              </a:buClr>
              <a:buFont typeface="Arial" pitchFamily="34" charset="0"/>
              <a:buChar char="•"/>
              <a:defRPr/>
            </a:pPr>
            <a:r>
              <a:rPr lang="en-US" sz="1200" b="0" dirty="0" smtClean="0">
                <a:solidFill>
                  <a:schemeClr val="tx1">
                    <a:lumMod val="50000"/>
                  </a:schemeClr>
                </a:solidFill>
              </a:rPr>
              <a:t>Morningstar</a:t>
            </a:r>
          </a:p>
          <a:p>
            <a:pPr marL="285750" lvl="1">
              <a:lnSpc>
                <a:spcPct val="80000"/>
              </a:lnSpc>
              <a:buClr>
                <a:schemeClr val="accent1">
                  <a:lumMod val="50000"/>
                </a:schemeClr>
              </a:buClr>
              <a:buFont typeface="Arial" pitchFamily="34" charset="0"/>
              <a:buChar char="•"/>
              <a:defRPr/>
            </a:pPr>
            <a:r>
              <a:rPr lang="en-US" sz="1200" b="0" dirty="0" smtClean="0">
                <a:solidFill>
                  <a:schemeClr val="tx1">
                    <a:lumMod val="50000"/>
                  </a:schemeClr>
                </a:solidFill>
              </a:rPr>
              <a:t>Bloomberg tick</a:t>
            </a:r>
          </a:p>
          <a:p>
            <a:pPr marL="285750" lvl="1">
              <a:lnSpc>
                <a:spcPct val="80000"/>
              </a:lnSpc>
              <a:buClr>
                <a:schemeClr val="accent1">
                  <a:lumMod val="50000"/>
                </a:schemeClr>
              </a:buClr>
              <a:buFont typeface="Arial" pitchFamily="34" charset="0"/>
              <a:buChar char="•"/>
              <a:defRPr/>
            </a:pPr>
            <a:r>
              <a:rPr lang="en-US" sz="1200" b="0" dirty="0" smtClean="0">
                <a:solidFill>
                  <a:schemeClr val="tx1">
                    <a:lumMod val="50000"/>
                  </a:schemeClr>
                </a:solidFill>
              </a:rPr>
              <a:t>CME futures</a:t>
            </a:r>
          </a:p>
          <a:p>
            <a:pPr marL="285750" lvl="1">
              <a:lnSpc>
                <a:spcPct val="80000"/>
              </a:lnSpc>
              <a:buClr>
                <a:schemeClr val="accent1">
                  <a:lumMod val="50000"/>
                </a:schemeClr>
              </a:buClr>
              <a:buFont typeface="Arial" pitchFamily="34" charset="0"/>
              <a:buChar char="•"/>
              <a:defRPr/>
            </a:pPr>
            <a:r>
              <a:rPr lang="en-US" sz="1200" b="0" dirty="0" smtClean="0">
                <a:solidFill>
                  <a:schemeClr val="tx1">
                    <a:lumMod val="50000"/>
                  </a:schemeClr>
                </a:solidFill>
              </a:rPr>
              <a:t>Deutsche Bourse</a:t>
            </a:r>
          </a:p>
          <a:p>
            <a:pPr marL="285750" lvl="1">
              <a:lnSpc>
                <a:spcPct val="80000"/>
              </a:lnSpc>
              <a:buClr>
                <a:schemeClr val="accent1">
                  <a:lumMod val="50000"/>
                </a:schemeClr>
              </a:buClr>
              <a:buFont typeface="Arial" pitchFamily="34" charset="0"/>
              <a:buChar char="•"/>
              <a:defRPr/>
            </a:pPr>
            <a:r>
              <a:rPr lang="en-US" sz="1200" b="0" dirty="0" err="1" smtClean="0">
                <a:solidFill>
                  <a:schemeClr val="tx1">
                    <a:lumMod val="50000"/>
                  </a:schemeClr>
                </a:solidFill>
              </a:rPr>
              <a:t>Eurex</a:t>
            </a:r>
            <a:r>
              <a:rPr lang="en-US" sz="1200" b="0" dirty="0" smtClean="0">
                <a:solidFill>
                  <a:schemeClr val="tx1">
                    <a:lumMod val="50000"/>
                  </a:schemeClr>
                </a:solidFill>
              </a:rPr>
              <a:t> Order Book</a:t>
            </a:r>
          </a:p>
          <a:p>
            <a:pPr marL="285750" lvl="1">
              <a:lnSpc>
                <a:spcPct val="80000"/>
              </a:lnSpc>
              <a:buClr>
                <a:schemeClr val="accent1">
                  <a:lumMod val="50000"/>
                </a:schemeClr>
              </a:buClr>
              <a:buFont typeface="Arial" pitchFamily="34" charset="0"/>
              <a:buChar char="•"/>
              <a:defRPr/>
            </a:pPr>
            <a:r>
              <a:rPr lang="en-US" sz="1200" b="0" dirty="0" smtClean="0">
                <a:solidFill>
                  <a:schemeClr val="tx1">
                    <a:lumMod val="50000"/>
                  </a:schemeClr>
                </a:solidFill>
              </a:rPr>
              <a:t>Euronext </a:t>
            </a:r>
            <a:r>
              <a:rPr lang="en-US" sz="1200" b="0" dirty="0" err="1" smtClean="0">
                <a:solidFill>
                  <a:schemeClr val="tx1">
                    <a:lumMod val="50000"/>
                  </a:schemeClr>
                </a:solidFill>
              </a:rPr>
              <a:t>NextCash</a:t>
            </a:r>
            <a:endParaRPr lang="en-US" sz="1200" b="0" dirty="0" smtClean="0">
              <a:solidFill>
                <a:schemeClr val="tx1">
                  <a:lumMod val="50000"/>
                </a:schemeClr>
              </a:solidFill>
            </a:endParaRPr>
          </a:p>
          <a:p>
            <a:pPr marL="285750" lvl="1">
              <a:lnSpc>
                <a:spcPct val="80000"/>
              </a:lnSpc>
              <a:buClr>
                <a:schemeClr val="accent1">
                  <a:lumMod val="50000"/>
                </a:schemeClr>
              </a:buClr>
              <a:buFont typeface="Arial" pitchFamily="34" charset="0"/>
              <a:buChar char="•"/>
              <a:defRPr/>
            </a:pPr>
            <a:r>
              <a:rPr lang="en-US" sz="1200" b="0" dirty="0" smtClean="0">
                <a:solidFill>
                  <a:schemeClr val="tx1">
                    <a:lumMod val="50000"/>
                  </a:schemeClr>
                </a:solidFill>
              </a:rPr>
              <a:t>ICAP </a:t>
            </a:r>
            <a:r>
              <a:rPr lang="en-US" sz="1200" b="0" dirty="0" err="1" smtClean="0">
                <a:solidFill>
                  <a:schemeClr val="tx1">
                    <a:lumMod val="50000"/>
                  </a:schemeClr>
                </a:solidFill>
              </a:rPr>
              <a:t>BrokerTec</a:t>
            </a:r>
            <a:endParaRPr lang="en-US" sz="1200" b="0" dirty="0" smtClean="0">
              <a:solidFill>
                <a:schemeClr val="tx1">
                  <a:lumMod val="50000"/>
                </a:schemeClr>
              </a:solidFill>
            </a:endParaRPr>
          </a:p>
          <a:p>
            <a:pPr marL="285750" lvl="1">
              <a:lnSpc>
                <a:spcPct val="80000"/>
              </a:lnSpc>
              <a:buClr>
                <a:schemeClr val="accent1">
                  <a:lumMod val="50000"/>
                </a:schemeClr>
              </a:buClr>
              <a:buFont typeface="Arial" pitchFamily="34" charset="0"/>
              <a:buChar char="•"/>
              <a:defRPr/>
            </a:pPr>
            <a:r>
              <a:rPr lang="en-US" sz="1200" b="0" dirty="0" smtClean="0">
                <a:solidFill>
                  <a:schemeClr val="tx1">
                    <a:lumMod val="50000"/>
                  </a:schemeClr>
                </a:solidFill>
              </a:rPr>
              <a:t>ICAP EBS</a:t>
            </a:r>
          </a:p>
          <a:p>
            <a:pPr marL="285750" lvl="1">
              <a:lnSpc>
                <a:spcPct val="80000"/>
              </a:lnSpc>
              <a:buClr>
                <a:schemeClr val="accent1">
                  <a:lumMod val="50000"/>
                </a:schemeClr>
              </a:buClr>
              <a:buFont typeface="Arial" pitchFamily="34" charset="0"/>
              <a:buChar char="•"/>
              <a:defRPr/>
            </a:pPr>
            <a:r>
              <a:rPr lang="en-US" sz="1200" b="0" dirty="0" smtClean="0">
                <a:solidFill>
                  <a:schemeClr val="tx1">
                    <a:lumMod val="50000"/>
                  </a:schemeClr>
                </a:solidFill>
              </a:rPr>
              <a:t>IDC DDF</a:t>
            </a:r>
          </a:p>
          <a:p>
            <a:pPr marL="285750" lvl="1">
              <a:lnSpc>
                <a:spcPct val="80000"/>
              </a:lnSpc>
              <a:buClr>
                <a:schemeClr val="accent1">
                  <a:lumMod val="50000"/>
                </a:schemeClr>
              </a:buClr>
              <a:buFont typeface="Arial" pitchFamily="34" charset="0"/>
              <a:buChar char="•"/>
              <a:defRPr/>
            </a:pPr>
            <a:r>
              <a:rPr lang="en-US" sz="1200" b="0" dirty="0" smtClean="0">
                <a:solidFill>
                  <a:schemeClr val="tx1">
                    <a:lumMod val="50000"/>
                  </a:schemeClr>
                </a:solidFill>
              </a:rPr>
              <a:t>LSE</a:t>
            </a:r>
          </a:p>
          <a:p>
            <a:pPr marL="285750" lvl="1">
              <a:lnSpc>
                <a:spcPct val="80000"/>
              </a:lnSpc>
              <a:buClr>
                <a:schemeClr val="accent1">
                  <a:lumMod val="50000"/>
                </a:schemeClr>
              </a:buClr>
              <a:buFont typeface="Arial" pitchFamily="34" charset="0"/>
              <a:buChar char="•"/>
              <a:defRPr/>
            </a:pPr>
            <a:r>
              <a:rPr lang="en-US" sz="1200" b="0" dirty="0" smtClean="0">
                <a:solidFill>
                  <a:schemeClr val="tx1">
                    <a:lumMod val="50000"/>
                  </a:schemeClr>
                </a:solidFill>
              </a:rPr>
              <a:t>NASDAQ </a:t>
            </a:r>
            <a:r>
              <a:rPr lang="en-US" sz="1200" b="0" dirty="0" err="1" smtClean="0">
                <a:solidFill>
                  <a:schemeClr val="tx1">
                    <a:lumMod val="50000"/>
                  </a:schemeClr>
                </a:solidFill>
              </a:rPr>
              <a:t>TotalView</a:t>
            </a:r>
            <a:r>
              <a:rPr lang="en-US" sz="1200" b="0" dirty="0" smtClean="0">
                <a:solidFill>
                  <a:schemeClr val="tx1">
                    <a:lumMod val="50000"/>
                  </a:schemeClr>
                </a:solidFill>
              </a:rPr>
              <a:t> ITCH</a:t>
            </a:r>
          </a:p>
          <a:p>
            <a:pPr marL="285750" lvl="1">
              <a:lnSpc>
                <a:spcPct val="80000"/>
              </a:lnSpc>
              <a:buClr>
                <a:schemeClr val="accent1">
                  <a:lumMod val="50000"/>
                </a:schemeClr>
              </a:buClr>
              <a:buFont typeface="Arial" pitchFamily="34" charset="0"/>
              <a:buChar char="•"/>
              <a:defRPr/>
            </a:pPr>
            <a:r>
              <a:rPr lang="en-US" sz="1200" b="0" dirty="0" smtClean="0">
                <a:solidFill>
                  <a:schemeClr val="tx1">
                    <a:lumMod val="50000"/>
                  </a:schemeClr>
                </a:solidFill>
              </a:rPr>
              <a:t>NYSE </a:t>
            </a:r>
            <a:r>
              <a:rPr lang="en-US" sz="1200" b="0" dirty="0" err="1" smtClean="0">
                <a:solidFill>
                  <a:schemeClr val="tx1">
                    <a:lumMod val="50000"/>
                  </a:schemeClr>
                </a:solidFill>
              </a:rPr>
              <a:t>OpenBook</a:t>
            </a:r>
            <a:endParaRPr lang="en-US" sz="1200" b="0" dirty="0" smtClean="0">
              <a:solidFill>
                <a:schemeClr val="tx1">
                  <a:lumMod val="50000"/>
                </a:schemeClr>
              </a:solidFill>
            </a:endParaRPr>
          </a:p>
          <a:p>
            <a:pPr marL="285750" lvl="1">
              <a:lnSpc>
                <a:spcPct val="80000"/>
              </a:lnSpc>
              <a:buClr>
                <a:schemeClr val="accent1">
                  <a:lumMod val="50000"/>
                </a:schemeClr>
              </a:buClr>
              <a:buFont typeface="Arial" pitchFamily="34" charset="0"/>
              <a:buChar char="•"/>
              <a:defRPr/>
            </a:pPr>
            <a:r>
              <a:rPr lang="en-US" sz="1200" b="0" dirty="0" smtClean="0">
                <a:solidFill>
                  <a:schemeClr val="tx1">
                    <a:lumMod val="50000"/>
                  </a:schemeClr>
                </a:solidFill>
              </a:rPr>
              <a:t>NYSE TAQ</a:t>
            </a:r>
          </a:p>
          <a:p>
            <a:pPr marL="285750" lvl="1">
              <a:lnSpc>
                <a:spcPct val="80000"/>
              </a:lnSpc>
              <a:buClr>
                <a:schemeClr val="accent1">
                  <a:lumMod val="50000"/>
                </a:schemeClr>
              </a:buClr>
              <a:buFont typeface="Arial" pitchFamily="34" charset="0"/>
              <a:buChar char="•"/>
              <a:defRPr/>
            </a:pPr>
            <a:r>
              <a:rPr lang="en-US" sz="1200" b="0" dirty="0" smtClean="0">
                <a:solidFill>
                  <a:schemeClr val="tx1">
                    <a:lumMod val="50000"/>
                  </a:schemeClr>
                </a:solidFill>
              </a:rPr>
              <a:t>OPRA</a:t>
            </a:r>
          </a:p>
          <a:p>
            <a:pPr marL="285750" lvl="1">
              <a:lnSpc>
                <a:spcPct val="80000"/>
              </a:lnSpc>
              <a:buClr>
                <a:schemeClr val="accent1">
                  <a:lumMod val="50000"/>
                </a:schemeClr>
              </a:buClr>
              <a:buFont typeface="Arial" pitchFamily="34" charset="0"/>
              <a:buChar char="•"/>
              <a:defRPr/>
            </a:pPr>
            <a:r>
              <a:rPr lang="en-US" sz="1200" b="0" dirty="0" err="1" smtClean="0">
                <a:solidFill>
                  <a:schemeClr val="tx1">
                    <a:lumMod val="50000"/>
                  </a:schemeClr>
                </a:solidFill>
              </a:rPr>
              <a:t>Spryware</a:t>
            </a:r>
            <a:r>
              <a:rPr lang="en-US" sz="1200" b="0" dirty="0" smtClean="0">
                <a:solidFill>
                  <a:schemeClr val="tx1">
                    <a:lumMod val="50000"/>
                  </a:schemeClr>
                </a:solidFill>
              </a:rPr>
              <a:t> FASTOR</a:t>
            </a:r>
          </a:p>
          <a:p>
            <a:pPr marL="285750" lvl="1">
              <a:lnSpc>
                <a:spcPct val="80000"/>
              </a:lnSpc>
              <a:buClr>
                <a:schemeClr val="accent1">
                  <a:lumMod val="50000"/>
                </a:schemeClr>
              </a:buClr>
              <a:buFont typeface="Arial" pitchFamily="34" charset="0"/>
              <a:buChar char="•"/>
              <a:defRPr/>
            </a:pPr>
            <a:r>
              <a:rPr lang="en-US" sz="1200" b="0" dirty="0" smtClean="0">
                <a:solidFill>
                  <a:schemeClr val="tx1">
                    <a:lumMod val="50000"/>
                  </a:schemeClr>
                </a:solidFill>
              </a:rPr>
              <a:t>TSX</a:t>
            </a:r>
          </a:p>
          <a:p>
            <a:pPr marL="285750" lvl="1">
              <a:lnSpc>
                <a:spcPct val="80000"/>
              </a:lnSpc>
              <a:buClr>
                <a:schemeClr val="accent1">
                  <a:lumMod val="50000"/>
                </a:schemeClr>
              </a:buClr>
              <a:buFont typeface="Arial" pitchFamily="34" charset="0"/>
              <a:buChar char="•"/>
              <a:defRPr/>
            </a:pPr>
            <a:r>
              <a:rPr lang="en-US" sz="1200" b="0" dirty="0" smtClean="0">
                <a:solidFill>
                  <a:schemeClr val="tx1">
                    <a:lumMod val="50000"/>
                  </a:schemeClr>
                </a:solidFill>
              </a:rPr>
              <a:t>Generic ASCII Loader</a:t>
            </a:r>
          </a:p>
          <a:p>
            <a:pPr marL="342900" lvl="1" indent="-342900">
              <a:lnSpc>
                <a:spcPct val="90000"/>
              </a:lnSpc>
              <a:buClr>
                <a:schemeClr val="accent1">
                  <a:lumMod val="50000"/>
                </a:schemeClr>
              </a:buClr>
              <a:buFont typeface="Wingdings" pitchFamily="2" charset="2"/>
              <a:buChar char="Ø"/>
              <a:defRPr/>
            </a:pPr>
            <a:endParaRPr lang="en-US" sz="1600" dirty="0" smtClean="0">
              <a:solidFill>
                <a:schemeClr val="accent1">
                  <a:lumMod val="50000"/>
                </a:schemeClr>
              </a:solidFill>
            </a:endParaRPr>
          </a:p>
          <a:p>
            <a:pPr marL="228600" lvl="1" indent="-228600">
              <a:lnSpc>
                <a:spcPct val="90000"/>
              </a:lnSpc>
              <a:buFont typeface="Wingdings" pitchFamily="2" charset="2"/>
              <a:buChar char="§"/>
              <a:defRPr/>
            </a:pPr>
            <a:endParaRPr lang="en-US" dirty="0" smtClean="0">
              <a:solidFill>
                <a:schemeClr val="bg2">
                  <a:lumMod val="50000"/>
                </a:schemeClr>
              </a:solidFill>
            </a:endParaRPr>
          </a:p>
          <a:p>
            <a:pPr marL="228600" lvl="1" indent="-228600">
              <a:lnSpc>
                <a:spcPct val="90000"/>
              </a:lnSpc>
              <a:buFont typeface="Wingdings" pitchFamily="2" charset="2"/>
              <a:buChar char="§"/>
              <a:defRPr/>
            </a:pPr>
            <a:endParaRPr lang="en-US" dirty="0">
              <a:solidFill>
                <a:schemeClr val="bg2">
                  <a:lumMod val="50000"/>
                </a:schemeClr>
              </a:solidFill>
            </a:endParaRPr>
          </a:p>
        </p:txBody>
      </p:sp>
      <p:sp>
        <p:nvSpPr>
          <p:cNvPr id="17" name="Rectangle 16"/>
          <p:cNvSpPr/>
          <p:nvPr/>
        </p:nvSpPr>
        <p:spPr bwMode="auto">
          <a:xfrm>
            <a:off x="5410200" y="4122751"/>
            <a:ext cx="1600200" cy="1510272"/>
          </a:xfrm>
          <a:prstGeom prst="rect">
            <a:avLst/>
          </a:prstGeom>
          <a:solidFill>
            <a:schemeClr val="tx2">
              <a:lumMod val="20000"/>
              <a:lumOff val="80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13" name="Rectangle 3"/>
          <p:cNvSpPr txBox="1">
            <a:spLocks noChangeArrowheads="1"/>
          </p:cNvSpPr>
          <p:nvPr/>
        </p:nvSpPr>
        <p:spPr bwMode="auto">
          <a:xfrm>
            <a:off x="5493689" y="4228479"/>
            <a:ext cx="2057400" cy="111564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914400" rtl="0" eaLnBrk="1" fontAlgn="base" latinLnBrk="0" hangingPunct="1">
              <a:spcBef>
                <a:spcPct val="20000"/>
              </a:spcBef>
              <a:spcAft>
                <a:spcPct val="0"/>
              </a:spcAft>
              <a:buClr>
                <a:schemeClr val="accent3"/>
              </a:buClr>
              <a:buFont typeface="Wingdings" pitchFamily="2" charset="2"/>
              <a:buChar char="§"/>
              <a:defRPr lang="en-US" sz="2400" kern="1200" dirty="0" smtClean="0">
                <a:solidFill>
                  <a:schemeClr val="tx1"/>
                </a:solidFill>
                <a:latin typeface="Arial" pitchFamily="34" charset="0"/>
                <a:ea typeface="+mn-ea"/>
                <a:cs typeface="Arial" pitchFamily="34" charset="0"/>
              </a:defRPr>
            </a:lvl1pPr>
            <a:lvl2pPr marL="742950" indent="-285750" algn="l" defTabSz="914400" rtl="0" eaLnBrk="1" fontAlgn="base" latinLnBrk="0" hangingPunct="1">
              <a:spcBef>
                <a:spcPct val="20000"/>
              </a:spcBef>
              <a:spcAft>
                <a:spcPct val="0"/>
              </a:spcAft>
              <a:buClr>
                <a:schemeClr val="accent3"/>
              </a:buClr>
              <a:buChar char="•"/>
              <a:defRPr lang="en-US" sz="2000" kern="1200" dirty="0" smtClean="0">
                <a:solidFill>
                  <a:schemeClr val="tx1"/>
                </a:solidFill>
                <a:latin typeface="Arial" pitchFamily="34" charset="0"/>
                <a:ea typeface="+mn-ea"/>
                <a:cs typeface="Arial" pitchFamily="34" charset="0"/>
              </a:defRPr>
            </a:lvl2pPr>
            <a:lvl3pPr marL="1143000" indent="-228600" algn="l" defTabSz="914400" rtl="0" eaLnBrk="1" fontAlgn="base" latinLnBrk="0" hangingPunct="1">
              <a:spcBef>
                <a:spcPct val="20000"/>
              </a:spcBef>
              <a:spcAft>
                <a:spcPct val="0"/>
              </a:spcAft>
              <a:buClr>
                <a:schemeClr val="accent3"/>
              </a:buClr>
              <a:buFont typeface="Arial" charset="0"/>
              <a:buChar char="–"/>
              <a:defRPr lang="en-US" sz="1800" kern="1200" dirty="0" smtClean="0">
                <a:solidFill>
                  <a:schemeClr val="tx1"/>
                </a:solidFill>
                <a:latin typeface="Arial" pitchFamily="34" charset="0"/>
                <a:ea typeface="+mn-ea"/>
                <a:cs typeface="Arial" pitchFamily="34" charset="0"/>
              </a:defRPr>
            </a:lvl3pPr>
            <a:lvl4pPr marL="1600200" indent="-228600" algn="l" defTabSz="914400" rtl="0" eaLnBrk="1" fontAlgn="base" latinLnBrk="0" hangingPunct="1">
              <a:spcBef>
                <a:spcPct val="20000"/>
              </a:spcBef>
              <a:spcAft>
                <a:spcPct val="0"/>
              </a:spcAft>
              <a:buClr>
                <a:schemeClr val="accent3"/>
              </a:buClr>
              <a:buSzPct val="95000"/>
              <a:buFont typeface="Courier New" pitchFamily="49" charset="0"/>
              <a:buChar char="o"/>
              <a:defRPr lang="en-US" sz="1600" kern="1200" dirty="0" smtClean="0">
                <a:solidFill>
                  <a:schemeClr val="tx1"/>
                </a:solidFill>
                <a:latin typeface="Arial" pitchFamily="34" charset="0"/>
                <a:ea typeface="+mn-ea"/>
                <a:cs typeface="Arial" pitchFamily="34" charset="0"/>
              </a:defRPr>
            </a:lvl4pPr>
            <a:lvl5pPr marL="2057400" indent="-228600" algn="l" defTabSz="914400" rtl="0" eaLnBrk="1" fontAlgn="base" latinLnBrk="0" hangingPunct="1">
              <a:spcBef>
                <a:spcPct val="20000"/>
              </a:spcBef>
              <a:spcAft>
                <a:spcPct val="0"/>
              </a:spcAft>
              <a:buClr>
                <a:schemeClr val="accent3"/>
              </a:buClr>
              <a:buSzPct val="95000"/>
              <a:buFont typeface="Courier New" pitchFamily="49" charset="0"/>
              <a:buChar char="o"/>
              <a:defRPr lang="en-US" sz="1600" kern="1200" dirty="0" smtClean="0">
                <a:solidFill>
                  <a:schemeClr val="tx1"/>
                </a:solidFill>
                <a:latin typeface="Arial" pitchFamily="34" charset="0"/>
                <a:ea typeface="+mn-ea"/>
                <a:cs typeface="Arial" pitchFamily="34" charset="0"/>
              </a:defRPr>
            </a:lvl5pPr>
            <a:lvl6pPr marL="2514600" indent="-228600" algn="l" rtl="0" fontAlgn="base">
              <a:spcBef>
                <a:spcPct val="20000"/>
              </a:spcBef>
              <a:spcAft>
                <a:spcPct val="0"/>
              </a:spcAft>
              <a:buClr>
                <a:schemeClr val="accent1"/>
              </a:buClr>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Font typeface="Arial" charset="0"/>
              <a:buChar char="•"/>
              <a:defRPr sz="2000">
                <a:solidFill>
                  <a:schemeClr val="tx1"/>
                </a:solidFill>
                <a:latin typeface="+mn-lt"/>
              </a:defRPr>
            </a:lvl9pPr>
          </a:lstStyle>
          <a:p>
            <a:pPr marL="0" lvl="1" indent="0">
              <a:lnSpc>
                <a:spcPct val="80000"/>
              </a:lnSpc>
              <a:buFontTx/>
              <a:buNone/>
              <a:defRPr/>
            </a:pPr>
            <a:r>
              <a:rPr lang="en-US" sz="1400" b="1" dirty="0" smtClean="0">
                <a:solidFill>
                  <a:schemeClr val="tx1">
                    <a:lumMod val="50000"/>
                  </a:schemeClr>
                </a:solidFill>
              </a:rPr>
              <a:t>Client APIs</a:t>
            </a:r>
          </a:p>
          <a:p>
            <a:pPr marL="285750" lvl="1">
              <a:lnSpc>
                <a:spcPct val="80000"/>
              </a:lnSpc>
              <a:buClr>
                <a:schemeClr val="accent1">
                  <a:lumMod val="50000"/>
                </a:schemeClr>
              </a:buClr>
              <a:buFont typeface="Arial" pitchFamily="34" charset="0"/>
              <a:buChar char="•"/>
              <a:defRPr/>
            </a:pPr>
            <a:r>
              <a:rPr lang="en-US" sz="1200" b="0" dirty="0" smtClean="0">
                <a:solidFill>
                  <a:schemeClr val="tx1">
                    <a:lumMod val="50000"/>
                  </a:schemeClr>
                </a:solidFill>
              </a:rPr>
              <a:t>C++</a:t>
            </a:r>
          </a:p>
          <a:p>
            <a:pPr marL="285750" lvl="1">
              <a:lnSpc>
                <a:spcPct val="80000"/>
              </a:lnSpc>
              <a:buClr>
                <a:schemeClr val="accent1">
                  <a:lumMod val="50000"/>
                </a:schemeClr>
              </a:buClr>
              <a:buFont typeface="Arial" pitchFamily="34" charset="0"/>
              <a:buChar char="•"/>
              <a:defRPr/>
            </a:pPr>
            <a:r>
              <a:rPr lang="en-US" sz="1200" b="0" dirty="0" smtClean="0">
                <a:solidFill>
                  <a:schemeClr val="tx1">
                    <a:lumMod val="50000"/>
                  </a:schemeClr>
                </a:solidFill>
              </a:rPr>
              <a:t>C#</a:t>
            </a:r>
          </a:p>
          <a:p>
            <a:pPr marL="285750" lvl="1">
              <a:lnSpc>
                <a:spcPct val="80000"/>
              </a:lnSpc>
              <a:buClr>
                <a:schemeClr val="accent1">
                  <a:lumMod val="50000"/>
                </a:schemeClr>
              </a:buClr>
              <a:buFont typeface="Arial" pitchFamily="34" charset="0"/>
              <a:buChar char="•"/>
              <a:defRPr/>
            </a:pPr>
            <a:r>
              <a:rPr lang="en-US" sz="1200" b="0" dirty="0" smtClean="0">
                <a:solidFill>
                  <a:schemeClr val="tx1">
                    <a:lumMod val="50000"/>
                  </a:schemeClr>
                </a:solidFill>
              </a:rPr>
              <a:t>Java</a:t>
            </a:r>
          </a:p>
          <a:p>
            <a:pPr marL="285750" lvl="1">
              <a:lnSpc>
                <a:spcPct val="80000"/>
              </a:lnSpc>
              <a:buClr>
                <a:schemeClr val="accent1">
                  <a:lumMod val="50000"/>
                </a:schemeClr>
              </a:buClr>
              <a:buFont typeface="Arial" pitchFamily="34" charset="0"/>
              <a:buChar char="•"/>
              <a:defRPr/>
            </a:pPr>
            <a:r>
              <a:rPr lang="en-US" sz="1200" b="0" dirty="0" smtClean="0">
                <a:solidFill>
                  <a:schemeClr val="tx1">
                    <a:lumMod val="50000"/>
                  </a:schemeClr>
                </a:solidFill>
              </a:rPr>
              <a:t>Perl</a:t>
            </a:r>
          </a:p>
          <a:p>
            <a:pPr marL="285750" lvl="1">
              <a:lnSpc>
                <a:spcPct val="80000"/>
              </a:lnSpc>
              <a:buClr>
                <a:schemeClr val="accent1">
                  <a:lumMod val="50000"/>
                </a:schemeClr>
              </a:buClr>
              <a:buFont typeface="Arial" pitchFamily="34" charset="0"/>
              <a:buChar char="•"/>
              <a:defRPr/>
            </a:pPr>
            <a:r>
              <a:rPr lang="en-US" sz="1200" b="0" dirty="0" smtClean="0">
                <a:solidFill>
                  <a:schemeClr val="tx1">
                    <a:lumMod val="50000"/>
                  </a:schemeClr>
                </a:solidFill>
              </a:rPr>
              <a:t>Python</a:t>
            </a:r>
            <a:endParaRPr lang="en-US" dirty="0" smtClean="0">
              <a:solidFill>
                <a:schemeClr val="tx1">
                  <a:lumMod val="50000"/>
                </a:schemeClr>
              </a:solidFill>
            </a:endParaRPr>
          </a:p>
          <a:p>
            <a:pPr marL="228600" lvl="1" indent="-228600">
              <a:lnSpc>
                <a:spcPct val="90000"/>
              </a:lnSpc>
              <a:buFont typeface="Wingdings" pitchFamily="2" charset="2"/>
              <a:buChar char="§"/>
              <a:defRPr/>
            </a:pPr>
            <a:endParaRPr lang="en-US" dirty="0">
              <a:solidFill>
                <a:schemeClr val="bg2">
                  <a:lumMod val="50000"/>
                </a:schemeClr>
              </a:solidFill>
            </a:endParaRPr>
          </a:p>
        </p:txBody>
      </p:sp>
      <p:pic>
        <p:nvPicPr>
          <p:cNvPr id="18"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913" y="4877887"/>
            <a:ext cx="1716087" cy="1143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41"/>
          <p:cNvSpPr txBox="1">
            <a:spLocks noChangeArrowheads="1"/>
          </p:cNvSpPr>
          <p:nvPr/>
        </p:nvSpPr>
        <p:spPr bwMode="auto">
          <a:xfrm>
            <a:off x="4067824" y="5995256"/>
            <a:ext cx="4923776" cy="5579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914400" rtl="0" eaLnBrk="1" fontAlgn="base" latinLnBrk="0" hangingPunct="1">
              <a:spcBef>
                <a:spcPct val="20000"/>
              </a:spcBef>
              <a:spcAft>
                <a:spcPct val="0"/>
              </a:spcAft>
              <a:buClr>
                <a:schemeClr val="accent3"/>
              </a:buClr>
              <a:buFont typeface="Wingdings" pitchFamily="2" charset="2"/>
              <a:buChar char="§"/>
              <a:defRPr lang="en-US" sz="2400" kern="1200" dirty="0" smtClean="0">
                <a:solidFill>
                  <a:schemeClr val="tx1"/>
                </a:solidFill>
                <a:latin typeface="Arial" pitchFamily="34" charset="0"/>
                <a:ea typeface="+mn-ea"/>
                <a:cs typeface="Arial" pitchFamily="34" charset="0"/>
              </a:defRPr>
            </a:lvl1pPr>
            <a:lvl2pPr marL="742950" indent="-285750" algn="l" defTabSz="914400" rtl="0" eaLnBrk="1" fontAlgn="base" latinLnBrk="0" hangingPunct="1">
              <a:spcBef>
                <a:spcPct val="20000"/>
              </a:spcBef>
              <a:spcAft>
                <a:spcPct val="0"/>
              </a:spcAft>
              <a:buClr>
                <a:schemeClr val="accent3"/>
              </a:buClr>
              <a:buChar char="•"/>
              <a:defRPr lang="en-US" sz="2000" kern="1200" dirty="0" smtClean="0">
                <a:solidFill>
                  <a:schemeClr val="tx1"/>
                </a:solidFill>
                <a:latin typeface="Arial" pitchFamily="34" charset="0"/>
                <a:ea typeface="+mn-ea"/>
                <a:cs typeface="Arial" pitchFamily="34" charset="0"/>
              </a:defRPr>
            </a:lvl2pPr>
            <a:lvl3pPr marL="1143000" indent="-228600" algn="l" defTabSz="914400" rtl="0" eaLnBrk="1" fontAlgn="base" latinLnBrk="0" hangingPunct="1">
              <a:spcBef>
                <a:spcPct val="20000"/>
              </a:spcBef>
              <a:spcAft>
                <a:spcPct val="0"/>
              </a:spcAft>
              <a:buClr>
                <a:schemeClr val="accent3"/>
              </a:buClr>
              <a:buFont typeface="Arial" charset="0"/>
              <a:buChar char="–"/>
              <a:defRPr lang="en-US" sz="1800" kern="1200" dirty="0" smtClean="0">
                <a:solidFill>
                  <a:schemeClr val="tx1"/>
                </a:solidFill>
                <a:latin typeface="Arial" pitchFamily="34" charset="0"/>
                <a:ea typeface="+mn-ea"/>
                <a:cs typeface="Arial" pitchFamily="34" charset="0"/>
              </a:defRPr>
            </a:lvl3pPr>
            <a:lvl4pPr marL="1600200" indent="-228600" algn="l" defTabSz="914400" rtl="0" eaLnBrk="1" fontAlgn="base" latinLnBrk="0" hangingPunct="1">
              <a:spcBef>
                <a:spcPct val="20000"/>
              </a:spcBef>
              <a:spcAft>
                <a:spcPct val="0"/>
              </a:spcAft>
              <a:buClr>
                <a:schemeClr val="accent3"/>
              </a:buClr>
              <a:buSzPct val="95000"/>
              <a:buFont typeface="Courier New" pitchFamily="49" charset="0"/>
              <a:buChar char="o"/>
              <a:defRPr lang="en-US" sz="1600" kern="1200" dirty="0" smtClean="0">
                <a:solidFill>
                  <a:schemeClr val="tx1"/>
                </a:solidFill>
                <a:latin typeface="Arial" pitchFamily="34" charset="0"/>
                <a:ea typeface="+mn-ea"/>
                <a:cs typeface="Arial" pitchFamily="34" charset="0"/>
              </a:defRPr>
            </a:lvl4pPr>
            <a:lvl5pPr marL="2057400" indent="-228600" algn="l" defTabSz="914400" rtl="0" eaLnBrk="1" fontAlgn="base" latinLnBrk="0" hangingPunct="1">
              <a:spcBef>
                <a:spcPct val="20000"/>
              </a:spcBef>
              <a:spcAft>
                <a:spcPct val="0"/>
              </a:spcAft>
              <a:buClr>
                <a:schemeClr val="accent3"/>
              </a:buClr>
              <a:buSzPct val="95000"/>
              <a:buFont typeface="Courier New" pitchFamily="49" charset="0"/>
              <a:buChar char="o"/>
              <a:defRPr lang="en-US" sz="1600" kern="1200" dirty="0" smtClean="0">
                <a:solidFill>
                  <a:schemeClr val="tx1"/>
                </a:solidFill>
                <a:latin typeface="Arial" pitchFamily="34" charset="0"/>
                <a:ea typeface="+mn-ea"/>
                <a:cs typeface="Arial" pitchFamily="34" charset="0"/>
              </a:defRPr>
            </a:lvl5pPr>
            <a:lvl6pPr marL="2514600" indent="-228600" algn="l" rtl="0" fontAlgn="base">
              <a:spcBef>
                <a:spcPct val="20000"/>
              </a:spcBef>
              <a:spcAft>
                <a:spcPct val="0"/>
              </a:spcAft>
              <a:buClr>
                <a:schemeClr val="accent1"/>
              </a:buClr>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Font typeface="Arial" charset="0"/>
              <a:buChar char="•"/>
              <a:defRPr sz="2000">
                <a:solidFill>
                  <a:schemeClr val="tx1"/>
                </a:solidFill>
                <a:latin typeface="+mn-lt"/>
              </a:defRPr>
            </a:lvl9pPr>
          </a:lstStyle>
          <a:p>
            <a:pPr>
              <a:buClr>
                <a:schemeClr val="accent1">
                  <a:lumMod val="50000"/>
                </a:schemeClr>
              </a:buClr>
              <a:buFont typeface="Wingdings" pitchFamily="2" charset="2"/>
              <a:buChar char="Ø"/>
            </a:pPr>
            <a:r>
              <a:rPr lang="en-US" sz="1800" b="0" dirty="0" smtClean="0">
                <a:solidFill>
                  <a:schemeClr val="accent1">
                    <a:lumMod val="75000"/>
                  </a:schemeClr>
                </a:solidFill>
              </a:rPr>
              <a:t>Can monitor access usage for security entitlements, Exchange fee costing, etc.</a:t>
            </a:r>
          </a:p>
          <a:p>
            <a:pPr marL="457200" lvl="1" indent="0">
              <a:lnSpc>
                <a:spcPct val="90000"/>
              </a:lnSpc>
              <a:buFontTx/>
              <a:buNone/>
            </a:pPr>
            <a:endParaRPr lang="en-US" sz="1600" dirty="0"/>
          </a:p>
        </p:txBody>
      </p:sp>
      <p:sp>
        <p:nvSpPr>
          <p:cNvPr id="19" name="Rectangle 18"/>
          <p:cNvSpPr/>
          <p:nvPr/>
        </p:nvSpPr>
        <p:spPr bwMode="auto">
          <a:xfrm>
            <a:off x="7391400" y="1981200"/>
            <a:ext cx="1600200" cy="1586472"/>
          </a:xfrm>
          <a:prstGeom prst="rect">
            <a:avLst/>
          </a:prstGeom>
          <a:solidFill>
            <a:schemeClr val="accent6">
              <a:lumMod val="40000"/>
              <a:lumOff val="60000"/>
              <a:alpha val="82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20" name="Rectangle 3"/>
          <p:cNvSpPr txBox="1">
            <a:spLocks noChangeArrowheads="1"/>
          </p:cNvSpPr>
          <p:nvPr/>
        </p:nvSpPr>
        <p:spPr bwMode="auto">
          <a:xfrm>
            <a:off x="7467600" y="2016116"/>
            <a:ext cx="1524000" cy="14890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914400" rtl="0" eaLnBrk="1" fontAlgn="base" latinLnBrk="0" hangingPunct="1">
              <a:spcBef>
                <a:spcPct val="20000"/>
              </a:spcBef>
              <a:spcAft>
                <a:spcPct val="0"/>
              </a:spcAft>
              <a:buClr>
                <a:schemeClr val="accent3"/>
              </a:buClr>
              <a:buFont typeface="Wingdings" pitchFamily="2" charset="2"/>
              <a:buChar char="§"/>
              <a:defRPr lang="en-US" sz="2400" kern="1200" dirty="0" smtClean="0">
                <a:solidFill>
                  <a:schemeClr val="tx1"/>
                </a:solidFill>
                <a:latin typeface="Arial" pitchFamily="34" charset="0"/>
                <a:ea typeface="+mn-ea"/>
                <a:cs typeface="Arial" pitchFamily="34" charset="0"/>
              </a:defRPr>
            </a:lvl1pPr>
            <a:lvl2pPr marL="742950" indent="-285750" algn="l" defTabSz="914400" rtl="0" eaLnBrk="1" fontAlgn="base" latinLnBrk="0" hangingPunct="1">
              <a:spcBef>
                <a:spcPct val="20000"/>
              </a:spcBef>
              <a:spcAft>
                <a:spcPct val="0"/>
              </a:spcAft>
              <a:buClr>
                <a:schemeClr val="accent3"/>
              </a:buClr>
              <a:buChar char="•"/>
              <a:defRPr lang="en-US" sz="2000" kern="1200" dirty="0" smtClean="0">
                <a:solidFill>
                  <a:schemeClr val="tx1"/>
                </a:solidFill>
                <a:latin typeface="Arial" pitchFamily="34" charset="0"/>
                <a:ea typeface="+mn-ea"/>
                <a:cs typeface="Arial" pitchFamily="34" charset="0"/>
              </a:defRPr>
            </a:lvl2pPr>
            <a:lvl3pPr marL="1143000" indent="-228600" algn="l" defTabSz="914400" rtl="0" eaLnBrk="1" fontAlgn="base" latinLnBrk="0" hangingPunct="1">
              <a:spcBef>
                <a:spcPct val="20000"/>
              </a:spcBef>
              <a:spcAft>
                <a:spcPct val="0"/>
              </a:spcAft>
              <a:buClr>
                <a:schemeClr val="accent3"/>
              </a:buClr>
              <a:buFont typeface="Arial" charset="0"/>
              <a:buChar char="–"/>
              <a:defRPr lang="en-US" sz="1800" kern="1200" dirty="0" smtClean="0">
                <a:solidFill>
                  <a:schemeClr val="tx1"/>
                </a:solidFill>
                <a:latin typeface="Arial" pitchFamily="34" charset="0"/>
                <a:ea typeface="+mn-ea"/>
                <a:cs typeface="Arial" pitchFamily="34" charset="0"/>
              </a:defRPr>
            </a:lvl3pPr>
            <a:lvl4pPr marL="1600200" indent="-228600" algn="l" defTabSz="914400" rtl="0" eaLnBrk="1" fontAlgn="base" latinLnBrk="0" hangingPunct="1">
              <a:spcBef>
                <a:spcPct val="20000"/>
              </a:spcBef>
              <a:spcAft>
                <a:spcPct val="0"/>
              </a:spcAft>
              <a:buClr>
                <a:schemeClr val="accent3"/>
              </a:buClr>
              <a:buSzPct val="95000"/>
              <a:buFont typeface="Courier New" pitchFamily="49" charset="0"/>
              <a:buChar char="o"/>
              <a:defRPr lang="en-US" sz="1600" kern="1200" dirty="0" smtClean="0">
                <a:solidFill>
                  <a:schemeClr val="tx1"/>
                </a:solidFill>
                <a:latin typeface="Arial" pitchFamily="34" charset="0"/>
                <a:ea typeface="+mn-ea"/>
                <a:cs typeface="Arial" pitchFamily="34" charset="0"/>
              </a:defRPr>
            </a:lvl4pPr>
            <a:lvl5pPr marL="2057400" indent="-228600" algn="l" defTabSz="914400" rtl="0" eaLnBrk="1" fontAlgn="base" latinLnBrk="0" hangingPunct="1">
              <a:spcBef>
                <a:spcPct val="20000"/>
              </a:spcBef>
              <a:spcAft>
                <a:spcPct val="0"/>
              </a:spcAft>
              <a:buClr>
                <a:schemeClr val="accent3"/>
              </a:buClr>
              <a:buSzPct val="95000"/>
              <a:buFont typeface="Courier New" pitchFamily="49" charset="0"/>
              <a:buChar char="o"/>
              <a:defRPr lang="en-US" sz="1600" kern="1200" dirty="0" smtClean="0">
                <a:solidFill>
                  <a:schemeClr val="tx1"/>
                </a:solidFill>
                <a:latin typeface="Arial" pitchFamily="34" charset="0"/>
                <a:ea typeface="+mn-ea"/>
                <a:cs typeface="Arial" pitchFamily="34" charset="0"/>
              </a:defRPr>
            </a:lvl5pPr>
            <a:lvl6pPr marL="2514600" indent="-228600" algn="l" rtl="0" fontAlgn="base">
              <a:spcBef>
                <a:spcPct val="20000"/>
              </a:spcBef>
              <a:spcAft>
                <a:spcPct val="0"/>
              </a:spcAft>
              <a:buClr>
                <a:schemeClr val="accent1"/>
              </a:buClr>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Font typeface="Arial" charset="0"/>
              <a:buChar char="•"/>
              <a:defRPr sz="2000">
                <a:solidFill>
                  <a:schemeClr val="tx1"/>
                </a:solidFill>
                <a:latin typeface="+mn-lt"/>
              </a:defRPr>
            </a:lvl9pPr>
          </a:lstStyle>
          <a:p>
            <a:pPr marL="0" lvl="1" indent="0">
              <a:lnSpc>
                <a:spcPct val="80000"/>
              </a:lnSpc>
              <a:buFontTx/>
              <a:buNone/>
              <a:defRPr/>
            </a:pPr>
            <a:r>
              <a:rPr lang="en-US" sz="1400" b="1" dirty="0" smtClean="0">
                <a:solidFill>
                  <a:schemeClr val="tx1">
                    <a:lumMod val="50000"/>
                  </a:schemeClr>
                </a:solidFill>
              </a:rPr>
              <a:t>Visibility</a:t>
            </a:r>
            <a:br>
              <a:rPr lang="en-US" sz="1400" b="1" dirty="0" smtClean="0">
                <a:solidFill>
                  <a:schemeClr val="tx1">
                    <a:lumMod val="50000"/>
                  </a:schemeClr>
                </a:solidFill>
              </a:rPr>
            </a:br>
            <a:endParaRPr lang="en-US" sz="1400" b="1" dirty="0" smtClean="0">
              <a:solidFill>
                <a:schemeClr val="tx1">
                  <a:lumMod val="50000"/>
                </a:schemeClr>
              </a:solidFill>
            </a:endParaRPr>
          </a:p>
          <a:p>
            <a:pPr marL="285750" lvl="1">
              <a:lnSpc>
                <a:spcPct val="80000"/>
              </a:lnSpc>
              <a:buClr>
                <a:schemeClr val="accent1">
                  <a:lumMod val="50000"/>
                </a:schemeClr>
              </a:buClr>
              <a:buFont typeface="Arial" pitchFamily="34" charset="0"/>
              <a:buChar char="•"/>
              <a:defRPr/>
            </a:pPr>
            <a:r>
              <a:rPr lang="en-US" sz="1200" b="0" dirty="0" err="1" smtClean="0">
                <a:solidFill>
                  <a:schemeClr val="tx1">
                    <a:lumMod val="50000"/>
                  </a:schemeClr>
                </a:solidFill>
              </a:rPr>
              <a:t>Panopticon</a:t>
            </a:r>
            <a:endParaRPr lang="en-US" sz="1200" b="0" dirty="0" smtClean="0">
              <a:solidFill>
                <a:schemeClr val="tx1">
                  <a:lumMod val="50000"/>
                </a:schemeClr>
              </a:solidFill>
            </a:endParaRPr>
          </a:p>
          <a:p>
            <a:pPr marL="285750" lvl="1">
              <a:lnSpc>
                <a:spcPct val="80000"/>
              </a:lnSpc>
              <a:buClr>
                <a:schemeClr val="accent1">
                  <a:lumMod val="50000"/>
                </a:schemeClr>
              </a:buClr>
              <a:buFont typeface="Arial" pitchFamily="34" charset="0"/>
              <a:buChar char="•"/>
              <a:defRPr/>
            </a:pPr>
            <a:r>
              <a:rPr lang="en-US" sz="1200" b="0" dirty="0" smtClean="0">
                <a:solidFill>
                  <a:schemeClr val="tx1">
                    <a:lumMod val="50000"/>
                  </a:schemeClr>
                </a:solidFill>
              </a:rPr>
              <a:t>Tableau</a:t>
            </a:r>
          </a:p>
          <a:p>
            <a:pPr marL="285750" lvl="1">
              <a:lnSpc>
                <a:spcPct val="80000"/>
              </a:lnSpc>
              <a:buClr>
                <a:schemeClr val="accent1">
                  <a:lumMod val="50000"/>
                </a:schemeClr>
              </a:buClr>
              <a:buFont typeface="Arial" pitchFamily="34" charset="0"/>
              <a:buChar char="•"/>
              <a:defRPr/>
            </a:pPr>
            <a:r>
              <a:rPr lang="en-US" sz="1200" b="0" dirty="0" err="1" smtClean="0">
                <a:solidFill>
                  <a:schemeClr val="tx1">
                    <a:lumMod val="50000"/>
                  </a:schemeClr>
                </a:solidFill>
              </a:rPr>
              <a:t>SpotFire</a:t>
            </a:r>
            <a:endParaRPr lang="en-US" sz="1200" b="0" dirty="0" smtClean="0">
              <a:solidFill>
                <a:schemeClr val="tx1">
                  <a:lumMod val="50000"/>
                </a:schemeClr>
              </a:solidFill>
            </a:endParaRPr>
          </a:p>
          <a:p>
            <a:pPr marL="285750" lvl="1">
              <a:lnSpc>
                <a:spcPct val="80000"/>
              </a:lnSpc>
              <a:buClr>
                <a:schemeClr val="accent1">
                  <a:lumMod val="50000"/>
                </a:schemeClr>
              </a:buClr>
              <a:buFont typeface="Arial" pitchFamily="34" charset="0"/>
              <a:buChar char="•"/>
              <a:defRPr/>
            </a:pPr>
            <a:r>
              <a:rPr lang="en-US" sz="1200" b="0" dirty="0" err="1" smtClean="0">
                <a:solidFill>
                  <a:schemeClr val="tx1">
                    <a:lumMod val="50000"/>
                  </a:schemeClr>
                </a:solidFill>
              </a:rPr>
              <a:t>RTView</a:t>
            </a:r>
            <a:endParaRPr lang="en-US" sz="1200" b="0" dirty="0" smtClean="0">
              <a:solidFill>
                <a:schemeClr val="tx1">
                  <a:lumMod val="50000"/>
                </a:schemeClr>
              </a:solidFill>
            </a:endParaRPr>
          </a:p>
          <a:p>
            <a:pPr marL="285750" lvl="1">
              <a:lnSpc>
                <a:spcPct val="80000"/>
              </a:lnSpc>
              <a:buClr>
                <a:schemeClr val="accent1">
                  <a:lumMod val="50000"/>
                </a:schemeClr>
              </a:buClr>
              <a:buFont typeface="Arial" pitchFamily="34" charset="0"/>
              <a:buChar char="•"/>
              <a:defRPr/>
            </a:pPr>
            <a:r>
              <a:rPr lang="en-US" sz="1200" b="0" dirty="0" smtClean="0">
                <a:solidFill>
                  <a:schemeClr val="tx1">
                    <a:lumMod val="50000"/>
                  </a:schemeClr>
                </a:solidFill>
              </a:rPr>
              <a:t>MS Excel</a:t>
            </a:r>
          </a:p>
          <a:p>
            <a:pPr marL="228600" lvl="1" indent="-228600">
              <a:lnSpc>
                <a:spcPct val="90000"/>
              </a:lnSpc>
              <a:buFont typeface="Wingdings" pitchFamily="2" charset="2"/>
              <a:buChar char="§"/>
              <a:defRPr/>
            </a:pPr>
            <a:endParaRPr lang="en-US" dirty="0" smtClean="0">
              <a:solidFill>
                <a:schemeClr val="bg2">
                  <a:lumMod val="50000"/>
                </a:schemeClr>
              </a:solidFill>
            </a:endParaRPr>
          </a:p>
          <a:p>
            <a:pPr marL="228600" lvl="1" indent="-228600">
              <a:lnSpc>
                <a:spcPct val="90000"/>
              </a:lnSpc>
              <a:buFont typeface="Wingdings" pitchFamily="2" charset="2"/>
              <a:buChar char="§"/>
              <a:defRPr/>
            </a:pPr>
            <a:endParaRPr lang="en-US" dirty="0">
              <a:solidFill>
                <a:schemeClr val="bg2">
                  <a:lumMod val="50000"/>
                </a:schemeClr>
              </a:solidFill>
            </a:endParaRPr>
          </a:p>
        </p:txBody>
      </p:sp>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90588" y="1765816"/>
            <a:ext cx="1877474" cy="1717689"/>
          </a:xfrm>
          <a:prstGeom prst="rect">
            <a:avLst/>
          </a:prstGeom>
        </p:spPr>
      </p:pic>
      <p:sp>
        <p:nvSpPr>
          <p:cNvPr id="16" name="Rectangle 15"/>
          <p:cNvSpPr/>
          <p:nvPr/>
        </p:nvSpPr>
        <p:spPr bwMode="auto">
          <a:xfrm>
            <a:off x="5257800" y="2313456"/>
            <a:ext cx="1600200" cy="1572744"/>
          </a:xfrm>
          <a:prstGeom prst="rect">
            <a:avLst/>
          </a:prstGeom>
          <a:solidFill>
            <a:schemeClr val="accent4">
              <a:lumMod val="20000"/>
              <a:lumOff val="80000"/>
              <a:alpha val="90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12" name="Rectangle 3"/>
          <p:cNvSpPr txBox="1">
            <a:spLocks noChangeArrowheads="1"/>
          </p:cNvSpPr>
          <p:nvPr/>
        </p:nvSpPr>
        <p:spPr bwMode="auto">
          <a:xfrm>
            <a:off x="5257800" y="2353986"/>
            <a:ext cx="1524000" cy="14890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914400" rtl="0" eaLnBrk="1" fontAlgn="base" latinLnBrk="0" hangingPunct="1">
              <a:spcBef>
                <a:spcPct val="20000"/>
              </a:spcBef>
              <a:spcAft>
                <a:spcPct val="0"/>
              </a:spcAft>
              <a:buClr>
                <a:schemeClr val="accent3"/>
              </a:buClr>
              <a:buFont typeface="Wingdings" pitchFamily="2" charset="2"/>
              <a:buChar char="§"/>
              <a:defRPr lang="en-US" sz="2400" kern="1200" dirty="0" smtClean="0">
                <a:solidFill>
                  <a:schemeClr val="tx1"/>
                </a:solidFill>
                <a:latin typeface="Arial" pitchFamily="34" charset="0"/>
                <a:ea typeface="+mn-ea"/>
                <a:cs typeface="Arial" pitchFamily="34" charset="0"/>
              </a:defRPr>
            </a:lvl1pPr>
            <a:lvl2pPr marL="742950" indent="-285750" algn="l" defTabSz="914400" rtl="0" eaLnBrk="1" fontAlgn="base" latinLnBrk="0" hangingPunct="1">
              <a:spcBef>
                <a:spcPct val="20000"/>
              </a:spcBef>
              <a:spcAft>
                <a:spcPct val="0"/>
              </a:spcAft>
              <a:buClr>
                <a:schemeClr val="accent3"/>
              </a:buClr>
              <a:buChar char="•"/>
              <a:defRPr lang="en-US" sz="2000" kern="1200" dirty="0" smtClean="0">
                <a:solidFill>
                  <a:schemeClr val="tx1"/>
                </a:solidFill>
                <a:latin typeface="Arial" pitchFamily="34" charset="0"/>
                <a:ea typeface="+mn-ea"/>
                <a:cs typeface="Arial" pitchFamily="34" charset="0"/>
              </a:defRPr>
            </a:lvl2pPr>
            <a:lvl3pPr marL="1143000" indent="-228600" algn="l" defTabSz="914400" rtl="0" eaLnBrk="1" fontAlgn="base" latinLnBrk="0" hangingPunct="1">
              <a:spcBef>
                <a:spcPct val="20000"/>
              </a:spcBef>
              <a:spcAft>
                <a:spcPct val="0"/>
              </a:spcAft>
              <a:buClr>
                <a:schemeClr val="accent3"/>
              </a:buClr>
              <a:buFont typeface="Arial" charset="0"/>
              <a:buChar char="–"/>
              <a:defRPr lang="en-US" sz="1800" kern="1200" dirty="0" smtClean="0">
                <a:solidFill>
                  <a:schemeClr val="tx1"/>
                </a:solidFill>
                <a:latin typeface="Arial" pitchFamily="34" charset="0"/>
                <a:ea typeface="+mn-ea"/>
                <a:cs typeface="Arial" pitchFamily="34" charset="0"/>
              </a:defRPr>
            </a:lvl3pPr>
            <a:lvl4pPr marL="1600200" indent="-228600" algn="l" defTabSz="914400" rtl="0" eaLnBrk="1" fontAlgn="base" latinLnBrk="0" hangingPunct="1">
              <a:spcBef>
                <a:spcPct val="20000"/>
              </a:spcBef>
              <a:spcAft>
                <a:spcPct val="0"/>
              </a:spcAft>
              <a:buClr>
                <a:schemeClr val="accent3"/>
              </a:buClr>
              <a:buSzPct val="95000"/>
              <a:buFont typeface="Courier New" pitchFamily="49" charset="0"/>
              <a:buChar char="o"/>
              <a:defRPr lang="en-US" sz="1600" kern="1200" dirty="0" smtClean="0">
                <a:solidFill>
                  <a:schemeClr val="tx1"/>
                </a:solidFill>
                <a:latin typeface="Arial" pitchFamily="34" charset="0"/>
                <a:ea typeface="+mn-ea"/>
                <a:cs typeface="Arial" pitchFamily="34" charset="0"/>
              </a:defRPr>
            </a:lvl4pPr>
            <a:lvl5pPr marL="2057400" indent="-228600" algn="l" defTabSz="914400" rtl="0" eaLnBrk="1" fontAlgn="base" latinLnBrk="0" hangingPunct="1">
              <a:spcBef>
                <a:spcPct val="20000"/>
              </a:spcBef>
              <a:spcAft>
                <a:spcPct val="0"/>
              </a:spcAft>
              <a:buClr>
                <a:schemeClr val="accent3"/>
              </a:buClr>
              <a:buSzPct val="95000"/>
              <a:buFont typeface="Courier New" pitchFamily="49" charset="0"/>
              <a:buChar char="o"/>
              <a:defRPr lang="en-US" sz="1600" kern="1200" dirty="0" smtClean="0">
                <a:solidFill>
                  <a:schemeClr val="tx1"/>
                </a:solidFill>
                <a:latin typeface="Arial" pitchFamily="34" charset="0"/>
                <a:ea typeface="+mn-ea"/>
                <a:cs typeface="Arial" pitchFamily="34" charset="0"/>
              </a:defRPr>
            </a:lvl5pPr>
            <a:lvl6pPr marL="2514600" indent="-228600" algn="l" rtl="0" fontAlgn="base">
              <a:spcBef>
                <a:spcPct val="20000"/>
              </a:spcBef>
              <a:spcAft>
                <a:spcPct val="0"/>
              </a:spcAft>
              <a:buClr>
                <a:schemeClr val="accent1"/>
              </a:buClr>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Font typeface="Arial" charset="0"/>
              <a:buChar char="•"/>
              <a:defRPr sz="2000">
                <a:solidFill>
                  <a:schemeClr val="tx1"/>
                </a:solidFill>
                <a:latin typeface="+mn-lt"/>
              </a:defRPr>
            </a:lvl9pPr>
          </a:lstStyle>
          <a:p>
            <a:pPr marL="0" lvl="1" indent="0">
              <a:lnSpc>
                <a:spcPct val="80000"/>
              </a:lnSpc>
              <a:buFontTx/>
              <a:buNone/>
              <a:defRPr/>
            </a:pPr>
            <a:r>
              <a:rPr lang="en-US" sz="1400" b="1" dirty="0" smtClean="0">
                <a:solidFill>
                  <a:schemeClr val="tx1">
                    <a:lumMod val="50000"/>
                  </a:schemeClr>
                </a:solidFill>
              </a:rPr>
              <a:t>Interoperability</a:t>
            </a:r>
          </a:p>
          <a:p>
            <a:pPr marL="285750" lvl="1">
              <a:lnSpc>
                <a:spcPct val="80000"/>
              </a:lnSpc>
              <a:buClr>
                <a:schemeClr val="accent1">
                  <a:lumMod val="50000"/>
                </a:schemeClr>
              </a:buClr>
              <a:buFont typeface="Arial" pitchFamily="34" charset="0"/>
              <a:buChar char="•"/>
              <a:defRPr/>
            </a:pPr>
            <a:r>
              <a:rPr lang="en-US" sz="1200" b="0" dirty="0" smtClean="0">
                <a:solidFill>
                  <a:schemeClr val="tx1">
                    <a:lumMod val="50000"/>
                  </a:schemeClr>
                </a:solidFill>
              </a:rPr>
              <a:t>MATLAB</a:t>
            </a:r>
          </a:p>
          <a:p>
            <a:pPr marL="285750" lvl="1">
              <a:lnSpc>
                <a:spcPct val="80000"/>
              </a:lnSpc>
              <a:buClr>
                <a:schemeClr val="accent1">
                  <a:lumMod val="50000"/>
                </a:schemeClr>
              </a:buClr>
              <a:buFont typeface="Arial" pitchFamily="34" charset="0"/>
              <a:buChar char="•"/>
              <a:defRPr/>
            </a:pPr>
            <a:r>
              <a:rPr lang="en-US" sz="1200" b="0" dirty="0" smtClean="0">
                <a:solidFill>
                  <a:schemeClr val="tx1">
                    <a:lumMod val="50000"/>
                  </a:schemeClr>
                </a:solidFill>
              </a:rPr>
              <a:t>R</a:t>
            </a:r>
          </a:p>
          <a:p>
            <a:pPr marL="285750" lvl="1">
              <a:lnSpc>
                <a:spcPct val="80000"/>
              </a:lnSpc>
              <a:buClr>
                <a:schemeClr val="accent1">
                  <a:lumMod val="50000"/>
                </a:schemeClr>
              </a:buClr>
              <a:buFont typeface="Arial" pitchFamily="34" charset="0"/>
              <a:buChar char="•"/>
              <a:defRPr/>
            </a:pPr>
            <a:r>
              <a:rPr lang="en-US" sz="1200" b="0" dirty="0" smtClean="0">
                <a:solidFill>
                  <a:schemeClr val="tx1">
                    <a:lumMod val="50000"/>
                  </a:schemeClr>
                </a:solidFill>
              </a:rPr>
              <a:t>ODBC</a:t>
            </a:r>
          </a:p>
          <a:p>
            <a:pPr marL="285750" lvl="1">
              <a:lnSpc>
                <a:spcPct val="80000"/>
              </a:lnSpc>
              <a:buClr>
                <a:schemeClr val="accent1">
                  <a:lumMod val="50000"/>
                </a:schemeClr>
              </a:buClr>
              <a:buFont typeface="Arial" pitchFamily="34" charset="0"/>
              <a:buChar char="•"/>
              <a:defRPr/>
            </a:pPr>
            <a:r>
              <a:rPr lang="en-US" sz="1200" b="0" dirty="0" smtClean="0">
                <a:solidFill>
                  <a:schemeClr val="tx1">
                    <a:lumMod val="50000"/>
                  </a:schemeClr>
                </a:solidFill>
              </a:rPr>
              <a:t>SAS</a:t>
            </a:r>
          </a:p>
          <a:p>
            <a:pPr marL="285750" lvl="1">
              <a:lnSpc>
                <a:spcPct val="80000"/>
              </a:lnSpc>
              <a:buClr>
                <a:schemeClr val="accent1">
                  <a:lumMod val="50000"/>
                </a:schemeClr>
              </a:buClr>
              <a:buFont typeface="Arial" pitchFamily="34" charset="0"/>
              <a:buChar char="•"/>
              <a:defRPr/>
            </a:pPr>
            <a:r>
              <a:rPr lang="en-US" sz="1200" b="0" dirty="0" smtClean="0">
                <a:solidFill>
                  <a:schemeClr val="tx1">
                    <a:lumMod val="50000"/>
                  </a:schemeClr>
                </a:solidFill>
              </a:rPr>
              <a:t>Oracle</a:t>
            </a:r>
          </a:p>
          <a:p>
            <a:pPr marL="285750" lvl="1">
              <a:lnSpc>
                <a:spcPct val="80000"/>
              </a:lnSpc>
              <a:buClr>
                <a:schemeClr val="accent1">
                  <a:lumMod val="50000"/>
                </a:schemeClr>
              </a:buClr>
              <a:buFont typeface="Arial" pitchFamily="34" charset="0"/>
              <a:buChar char="•"/>
              <a:defRPr/>
            </a:pPr>
            <a:r>
              <a:rPr lang="en-US" sz="1200" b="0" dirty="0" err="1" smtClean="0">
                <a:solidFill>
                  <a:schemeClr val="tx1">
                    <a:lumMod val="50000"/>
                  </a:schemeClr>
                </a:solidFill>
              </a:rPr>
              <a:t>TibRV</a:t>
            </a:r>
            <a:endParaRPr lang="en-US" sz="1600" b="0" dirty="0" smtClean="0">
              <a:solidFill>
                <a:schemeClr val="tx1">
                  <a:lumMod val="50000"/>
                </a:schemeClr>
              </a:solidFill>
            </a:endParaRPr>
          </a:p>
          <a:p>
            <a:pPr marL="228600" lvl="1" indent="-228600">
              <a:lnSpc>
                <a:spcPct val="90000"/>
              </a:lnSpc>
              <a:buFont typeface="Wingdings" pitchFamily="2" charset="2"/>
              <a:buChar char="§"/>
              <a:defRPr/>
            </a:pPr>
            <a:endParaRPr lang="en-US" dirty="0" smtClean="0">
              <a:solidFill>
                <a:schemeClr val="bg2">
                  <a:lumMod val="50000"/>
                </a:schemeClr>
              </a:solidFill>
            </a:endParaRPr>
          </a:p>
          <a:p>
            <a:pPr marL="228600" lvl="1" indent="-228600">
              <a:lnSpc>
                <a:spcPct val="90000"/>
              </a:lnSpc>
              <a:buFont typeface="Wingdings" pitchFamily="2" charset="2"/>
              <a:buChar char="§"/>
              <a:defRPr/>
            </a:pPr>
            <a:endParaRPr lang="en-US" dirty="0">
              <a:solidFill>
                <a:schemeClr val="bg2">
                  <a:lumMod val="50000"/>
                </a:schemeClr>
              </a:solidFill>
            </a:endParaRPr>
          </a:p>
        </p:txBody>
      </p:sp>
      <p:sp>
        <p:nvSpPr>
          <p:cNvPr id="6" name="TextBox 5"/>
          <p:cNvSpPr txBox="1"/>
          <p:nvPr/>
        </p:nvSpPr>
        <p:spPr>
          <a:xfrm>
            <a:off x="247650" y="1524000"/>
            <a:ext cx="7848600" cy="369332"/>
          </a:xfrm>
          <a:prstGeom prst="rect">
            <a:avLst/>
          </a:prstGeom>
          <a:noFill/>
        </p:spPr>
        <p:txBody>
          <a:bodyPr wrap="square" rtlCol="0">
            <a:spAutoFit/>
          </a:bodyPr>
          <a:lstStyle/>
          <a:p>
            <a:pPr algn="l"/>
            <a:r>
              <a:rPr lang="en-US" sz="2000" dirty="0" smtClean="0">
                <a:solidFill>
                  <a:srgbClr val="A20008"/>
                </a:solidFill>
              </a:rPr>
              <a:t>ONE</a:t>
            </a:r>
            <a:r>
              <a:rPr lang="en-US" sz="2000" dirty="0" smtClean="0">
                <a:solidFill>
                  <a:schemeClr val="accent1">
                    <a:lumMod val="50000"/>
                  </a:schemeClr>
                </a:solidFill>
              </a:rPr>
              <a:t>TICK</a:t>
            </a:r>
            <a:r>
              <a:rPr lang="en-US" sz="2000" dirty="0" smtClean="0">
                <a:solidFill>
                  <a:srgbClr val="A20008"/>
                </a:solidFill>
              </a:rPr>
              <a:t> Consumes the </a:t>
            </a:r>
            <a:r>
              <a:rPr lang="en-US" sz="2000" i="1" dirty="0" smtClean="0">
                <a:solidFill>
                  <a:srgbClr val="A20008"/>
                </a:solidFill>
              </a:rPr>
              <a:t>Big Data </a:t>
            </a:r>
            <a:r>
              <a:rPr lang="en-US" sz="2000" dirty="0" smtClean="0">
                <a:solidFill>
                  <a:srgbClr val="A20008"/>
                </a:solidFill>
              </a:rPr>
              <a:t>Complexity</a:t>
            </a:r>
            <a:endParaRPr lang="en-US" sz="1000" dirty="0">
              <a:solidFill>
                <a:srgbClr val="A20008"/>
              </a:solidFill>
            </a:endParaRPr>
          </a:p>
        </p:txBody>
      </p:sp>
    </p:spTree>
    <p:extLst>
      <p:ext uri="{BB962C8B-B14F-4D97-AF65-F5344CB8AC3E}">
        <p14:creationId xmlns:p14="http://schemas.microsoft.com/office/powerpoint/2010/main" val="4231372268"/>
      </p:ext>
    </p:extLst>
  </p:cSld>
  <p:clrMapOvr>
    <a:masterClrMapping/>
  </p:clrMapOvr>
  <p:transition advTm="9987">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body" idx="1"/>
          </p:nvPr>
        </p:nvSpPr>
        <p:spPr>
          <a:xfrm>
            <a:off x="76200" y="2133600"/>
            <a:ext cx="7515225" cy="2819400"/>
          </a:xfrm>
        </p:spPr>
        <p:txBody>
          <a:bodyPr/>
          <a:lstStyle/>
          <a:p>
            <a:pPr marL="285750" lvl="1">
              <a:lnSpc>
                <a:spcPct val="80000"/>
              </a:lnSpc>
              <a:buClr>
                <a:schemeClr val="accent1">
                  <a:lumMod val="50000"/>
                </a:schemeClr>
              </a:buClr>
              <a:buFont typeface="Wingdings" pitchFamily="2" charset="2"/>
              <a:buChar char="Ø"/>
              <a:defRPr/>
            </a:pPr>
            <a:r>
              <a:rPr lang="en-US" sz="1800" dirty="0">
                <a:solidFill>
                  <a:schemeClr val="accent1">
                    <a:lumMod val="50000"/>
                  </a:schemeClr>
                </a:solidFill>
              </a:rPr>
              <a:t>Scalable multi-threaded 64bit server </a:t>
            </a:r>
            <a:r>
              <a:rPr lang="en-US" sz="1800" dirty="0" smtClean="0">
                <a:solidFill>
                  <a:schemeClr val="accent1">
                    <a:lumMod val="50000"/>
                  </a:schemeClr>
                </a:solidFill>
              </a:rPr>
              <a:t>architecture</a:t>
            </a:r>
          </a:p>
          <a:p>
            <a:pPr marL="685800" lvl="2">
              <a:lnSpc>
                <a:spcPct val="80000"/>
              </a:lnSpc>
              <a:buClr>
                <a:schemeClr val="accent1">
                  <a:lumMod val="50000"/>
                </a:schemeClr>
              </a:buClr>
              <a:buFont typeface="Wingdings" pitchFamily="2" charset="2"/>
              <a:buChar char="Ø"/>
              <a:defRPr/>
            </a:pPr>
            <a:r>
              <a:rPr lang="en-US" sz="1600" dirty="0">
                <a:solidFill>
                  <a:schemeClr val="accent1">
                    <a:lumMod val="50000"/>
                  </a:schemeClr>
                </a:solidFill>
              </a:rPr>
              <a:t>Automatic thread distribution and </a:t>
            </a:r>
            <a:r>
              <a:rPr lang="en-US" sz="1600" dirty="0" smtClean="0">
                <a:solidFill>
                  <a:schemeClr val="accent1">
                    <a:lumMod val="50000"/>
                  </a:schemeClr>
                </a:solidFill>
              </a:rPr>
              <a:t>optimization</a:t>
            </a:r>
            <a:endParaRPr lang="en-US" sz="1600" dirty="0">
              <a:solidFill>
                <a:schemeClr val="accent1">
                  <a:lumMod val="50000"/>
                </a:schemeClr>
              </a:solidFill>
            </a:endParaRPr>
          </a:p>
          <a:p>
            <a:pPr marL="285750" lvl="1">
              <a:lnSpc>
                <a:spcPct val="80000"/>
              </a:lnSpc>
              <a:buClr>
                <a:schemeClr val="accent1">
                  <a:lumMod val="50000"/>
                </a:schemeClr>
              </a:buClr>
              <a:buFont typeface="Wingdings" pitchFamily="2" charset="2"/>
              <a:buChar char="Ø"/>
              <a:defRPr/>
            </a:pPr>
            <a:r>
              <a:rPr lang="en-US" sz="1800" dirty="0">
                <a:solidFill>
                  <a:schemeClr val="accent1">
                    <a:lumMod val="50000"/>
                  </a:schemeClr>
                </a:solidFill>
              </a:rPr>
              <a:t>Single-digit microsecond latency of CEP adapter for </a:t>
            </a:r>
            <a:r>
              <a:rPr lang="en-US" sz="1800" dirty="0" smtClean="0">
                <a:solidFill>
                  <a:schemeClr val="accent1">
                    <a:lumMod val="50000"/>
                  </a:schemeClr>
                </a:solidFill>
              </a:rPr>
              <a:t>basic </a:t>
            </a:r>
            <a:r>
              <a:rPr lang="en-US" sz="1800" dirty="0">
                <a:solidFill>
                  <a:schemeClr val="accent1">
                    <a:lumMod val="50000"/>
                  </a:schemeClr>
                </a:solidFill>
              </a:rPr>
              <a:t>query</a:t>
            </a:r>
          </a:p>
          <a:p>
            <a:pPr marL="228600" lvl="1" indent="-228600">
              <a:lnSpc>
                <a:spcPct val="80000"/>
              </a:lnSpc>
              <a:buFont typeface="Wingdings" pitchFamily="2" charset="2"/>
              <a:buChar char="§"/>
              <a:defRPr/>
            </a:pPr>
            <a:endParaRPr lang="en-US" sz="1800" dirty="0" smtClean="0">
              <a:solidFill>
                <a:schemeClr val="accent1">
                  <a:lumMod val="50000"/>
                </a:schemeClr>
              </a:solidFill>
            </a:endParaRPr>
          </a:p>
          <a:p>
            <a:pPr marL="285750" lvl="1">
              <a:lnSpc>
                <a:spcPct val="80000"/>
              </a:lnSpc>
              <a:buClr>
                <a:schemeClr val="accent1">
                  <a:lumMod val="50000"/>
                </a:schemeClr>
              </a:buClr>
              <a:buFont typeface="Wingdings" pitchFamily="2" charset="2"/>
              <a:buChar char="Ø"/>
              <a:defRPr/>
            </a:pPr>
            <a:r>
              <a:rPr lang="en-US" sz="1800" dirty="0" smtClean="0">
                <a:solidFill>
                  <a:schemeClr val="accent1">
                    <a:lumMod val="50000"/>
                  </a:schemeClr>
                </a:solidFill>
              </a:rPr>
              <a:t>Bulk </a:t>
            </a:r>
            <a:r>
              <a:rPr lang="en-US" sz="1800" dirty="0">
                <a:solidFill>
                  <a:schemeClr val="accent1">
                    <a:lumMod val="50000"/>
                  </a:schemeClr>
                </a:solidFill>
              </a:rPr>
              <a:t>processing </a:t>
            </a:r>
            <a:r>
              <a:rPr lang="en-US" sz="1800" dirty="0" smtClean="0">
                <a:solidFill>
                  <a:schemeClr val="accent1">
                    <a:lumMod val="50000"/>
                  </a:schemeClr>
                </a:solidFill>
              </a:rPr>
              <a:t>rate – more </a:t>
            </a:r>
            <a:r>
              <a:rPr lang="en-US" sz="1800" dirty="0">
                <a:solidFill>
                  <a:schemeClr val="accent1">
                    <a:lumMod val="50000"/>
                  </a:schemeClr>
                </a:solidFill>
              </a:rPr>
              <a:t>than </a:t>
            </a:r>
            <a:r>
              <a:rPr lang="en-US" sz="1800" dirty="0" smtClean="0">
                <a:solidFill>
                  <a:schemeClr val="accent1">
                    <a:lumMod val="50000"/>
                  </a:schemeClr>
                </a:solidFill>
              </a:rPr>
              <a:t>7 </a:t>
            </a:r>
            <a:r>
              <a:rPr lang="en-US" sz="1800" dirty="0">
                <a:solidFill>
                  <a:schemeClr val="accent1">
                    <a:lumMod val="50000"/>
                  </a:schemeClr>
                </a:solidFill>
              </a:rPr>
              <a:t>million </a:t>
            </a:r>
            <a:r>
              <a:rPr lang="en-US" sz="1800" dirty="0" smtClean="0">
                <a:solidFill>
                  <a:schemeClr val="accent1">
                    <a:lumMod val="50000"/>
                  </a:schemeClr>
                </a:solidFill>
              </a:rPr>
              <a:t>ticks/sec/Core</a:t>
            </a:r>
            <a:endParaRPr lang="en-US" sz="1800" dirty="0">
              <a:solidFill>
                <a:schemeClr val="accent1">
                  <a:lumMod val="50000"/>
                </a:schemeClr>
              </a:solidFill>
            </a:endParaRPr>
          </a:p>
          <a:p>
            <a:pPr marL="285750" lvl="1">
              <a:lnSpc>
                <a:spcPct val="80000"/>
              </a:lnSpc>
              <a:buClr>
                <a:schemeClr val="accent1">
                  <a:lumMod val="50000"/>
                </a:schemeClr>
              </a:buClr>
              <a:buFont typeface="Wingdings" pitchFamily="2" charset="2"/>
              <a:buChar char="Ø"/>
              <a:defRPr/>
            </a:pPr>
            <a:r>
              <a:rPr lang="en-US" sz="1800" dirty="0">
                <a:solidFill>
                  <a:schemeClr val="accent1">
                    <a:lumMod val="50000"/>
                  </a:schemeClr>
                </a:solidFill>
              </a:rPr>
              <a:t>Ability to capture all ticks globally (currently over 7 billion ticks/day</a:t>
            </a:r>
            <a:r>
              <a:rPr lang="en-US" sz="1800" dirty="0" smtClean="0">
                <a:solidFill>
                  <a:schemeClr val="accent1">
                    <a:lumMod val="50000"/>
                  </a:schemeClr>
                </a:solidFill>
              </a:rPr>
              <a:t>)</a:t>
            </a:r>
          </a:p>
          <a:p>
            <a:pPr marL="285750" lvl="1">
              <a:lnSpc>
                <a:spcPct val="80000"/>
              </a:lnSpc>
              <a:buClr>
                <a:schemeClr val="accent1">
                  <a:lumMod val="50000"/>
                </a:schemeClr>
              </a:buClr>
              <a:buFont typeface="Wingdings" pitchFamily="2" charset="2"/>
              <a:buChar char="Ø"/>
              <a:defRPr/>
            </a:pPr>
            <a:r>
              <a:rPr lang="en-US" sz="1800" dirty="0">
                <a:solidFill>
                  <a:schemeClr val="accent1">
                    <a:lumMod val="50000"/>
                  </a:schemeClr>
                </a:solidFill>
              </a:rPr>
              <a:t>Immediate access to the latest tick as well as years of </a:t>
            </a:r>
            <a:r>
              <a:rPr lang="en-US" sz="1800" dirty="0" smtClean="0">
                <a:solidFill>
                  <a:schemeClr val="accent1">
                    <a:lumMod val="50000"/>
                  </a:schemeClr>
                </a:solidFill>
              </a:rPr>
              <a:t>history</a:t>
            </a:r>
          </a:p>
          <a:p>
            <a:pPr marL="285750" lvl="1">
              <a:lnSpc>
                <a:spcPct val="80000"/>
              </a:lnSpc>
              <a:buClr>
                <a:schemeClr val="accent1">
                  <a:lumMod val="50000"/>
                </a:schemeClr>
              </a:buClr>
              <a:buFont typeface="Wingdings" pitchFamily="2" charset="2"/>
              <a:buChar char="Ø"/>
              <a:defRPr/>
            </a:pPr>
            <a:endParaRPr lang="en-US" sz="1800" dirty="0">
              <a:solidFill>
                <a:schemeClr val="accent1">
                  <a:lumMod val="50000"/>
                </a:schemeClr>
              </a:solidFill>
            </a:endParaRPr>
          </a:p>
          <a:p>
            <a:pPr marL="285750" lvl="1">
              <a:lnSpc>
                <a:spcPct val="80000"/>
              </a:lnSpc>
              <a:buClr>
                <a:schemeClr val="accent1">
                  <a:lumMod val="50000"/>
                </a:schemeClr>
              </a:buClr>
              <a:buFont typeface="Wingdings" pitchFamily="2" charset="2"/>
              <a:buChar char="Ø"/>
              <a:defRPr/>
            </a:pPr>
            <a:r>
              <a:rPr lang="en-US" sz="1800" dirty="0">
                <a:solidFill>
                  <a:schemeClr val="accent1">
                    <a:lumMod val="50000"/>
                  </a:schemeClr>
                </a:solidFill>
              </a:rPr>
              <a:t>Standard setup handles over 10 million data/analytics requests daily</a:t>
            </a:r>
          </a:p>
          <a:p>
            <a:pPr marL="285750" lvl="1">
              <a:lnSpc>
                <a:spcPct val="80000"/>
              </a:lnSpc>
              <a:buClr>
                <a:schemeClr val="accent1">
                  <a:lumMod val="50000"/>
                </a:schemeClr>
              </a:buClr>
              <a:buFont typeface="Wingdings" pitchFamily="2" charset="2"/>
              <a:buChar char="Ø"/>
              <a:defRPr/>
            </a:pPr>
            <a:r>
              <a:rPr lang="en-US" sz="1800" dirty="0" smtClean="0">
                <a:solidFill>
                  <a:schemeClr val="accent1">
                    <a:lumMod val="50000"/>
                  </a:schemeClr>
                </a:solidFill>
              </a:rPr>
              <a:t>Proprietary </a:t>
            </a:r>
            <a:r>
              <a:rPr lang="en-US" sz="1800" dirty="0">
                <a:solidFill>
                  <a:schemeClr val="accent1">
                    <a:lumMod val="50000"/>
                  </a:schemeClr>
                </a:solidFill>
              </a:rPr>
              <a:t>compression to optimize disk use and retrieval </a:t>
            </a:r>
            <a:r>
              <a:rPr lang="en-US" sz="1800" dirty="0" smtClean="0">
                <a:solidFill>
                  <a:schemeClr val="accent1">
                    <a:lumMod val="50000"/>
                  </a:schemeClr>
                </a:solidFill>
              </a:rPr>
              <a:t>rates</a:t>
            </a:r>
          </a:p>
          <a:p>
            <a:pPr marL="285750" lvl="1">
              <a:lnSpc>
                <a:spcPct val="80000"/>
              </a:lnSpc>
              <a:buClr>
                <a:schemeClr val="accent1">
                  <a:lumMod val="50000"/>
                </a:schemeClr>
              </a:buClr>
              <a:buFont typeface="Wingdings" pitchFamily="2" charset="2"/>
              <a:buChar char="Ø"/>
              <a:defRPr/>
            </a:pPr>
            <a:endParaRPr lang="en-US" sz="1800" dirty="0" smtClean="0">
              <a:solidFill>
                <a:schemeClr val="accent1">
                  <a:lumMod val="50000"/>
                </a:schemeClr>
              </a:solidFill>
            </a:endParaRPr>
          </a:p>
          <a:p>
            <a:pPr marL="228600" lvl="1" indent="-228600">
              <a:lnSpc>
                <a:spcPct val="80000"/>
              </a:lnSpc>
              <a:buFont typeface="Wingdings" pitchFamily="2" charset="2"/>
              <a:buChar char="§"/>
              <a:defRPr/>
            </a:pPr>
            <a:endParaRPr lang="en-US" sz="1800" dirty="0" smtClean="0">
              <a:solidFill>
                <a:schemeClr val="accent1">
                  <a:lumMod val="50000"/>
                </a:schemeClr>
              </a:solidFill>
            </a:endParaRPr>
          </a:p>
          <a:p>
            <a:pPr marL="342900" lvl="1" indent="-342900" eaLnBrk="1" hangingPunct="1">
              <a:lnSpc>
                <a:spcPct val="90000"/>
              </a:lnSpc>
              <a:buClr>
                <a:schemeClr val="accent1">
                  <a:lumMod val="50000"/>
                </a:schemeClr>
              </a:buClr>
              <a:buFont typeface="Wingdings" pitchFamily="2" charset="2"/>
              <a:buChar char="Ø"/>
              <a:defRPr/>
            </a:pPr>
            <a:endParaRPr lang="en-US" sz="1600" dirty="0" smtClean="0">
              <a:solidFill>
                <a:schemeClr val="accent1">
                  <a:lumMod val="50000"/>
                </a:schemeClr>
              </a:solidFill>
            </a:endParaRPr>
          </a:p>
          <a:p>
            <a:pPr marL="228600" lvl="1" indent="-228600">
              <a:lnSpc>
                <a:spcPct val="90000"/>
              </a:lnSpc>
              <a:buFont typeface="Wingdings" pitchFamily="2" charset="2"/>
              <a:buChar char="§"/>
              <a:defRPr/>
            </a:pPr>
            <a:endParaRPr lang="en-US" dirty="0" smtClean="0">
              <a:solidFill>
                <a:schemeClr val="bg2">
                  <a:lumMod val="50000"/>
                </a:schemeClr>
              </a:solidFill>
            </a:endParaRPr>
          </a:p>
          <a:p>
            <a:pPr marL="228600" lvl="1" indent="-228600" eaLnBrk="1" hangingPunct="1">
              <a:lnSpc>
                <a:spcPct val="90000"/>
              </a:lnSpc>
              <a:buFont typeface="Wingdings" pitchFamily="2" charset="2"/>
              <a:buChar char="§"/>
              <a:defRPr/>
            </a:pPr>
            <a:endParaRPr lang="en-US" sz="2000" dirty="0" smtClean="0">
              <a:solidFill>
                <a:schemeClr val="bg2">
                  <a:lumMod val="50000"/>
                </a:schemeClr>
              </a:solidFill>
            </a:endParaRPr>
          </a:p>
        </p:txBody>
      </p:sp>
      <p:sp>
        <p:nvSpPr>
          <p:cNvPr id="4" name="Rectangle 40"/>
          <p:cNvSpPr>
            <a:spLocks noGrp="1" noChangeArrowheads="1"/>
          </p:cNvSpPr>
          <p:nvPr>
            <p:ph type="title"/>
          </p:nvPr>
        </p:nvSpPr>
        <p:spPr>
          <a:xfrm>
            <a:off x="304800" y="828675"/>
            <a:ext cx="7772400" cy="438582"/>
          </a:xfrm>
          <a:solidFill>
            <a:schemeClr val="bg1">
              <a:lumMod val="95000"/>
              <a:alpha val="70000"/>
            </a:schemeClr>
          </a:solidFill>
          <a:effectLst>
            <a:outerShdw blurRad="50800" dist="38100" dir="2700000" algn="tl" rotWithShape="0">
              <a:prstClr val="black">
                <a:alpha val="40000"/>
              </a:prstClr>
            </a:outerShdw>
          </a:effectLst>
        </p:spPr>
        <p:txBody>
          <a:bodyPr/>
          <a:lstStyle/>
          <a:p>
            <a:r>
              <a:rPr lang="en-GB" dirty="0" smtClean="0"/>
              <a:t>Performance Characteristics Designed to Win</a:t>
            </a:r>
            <a:endParaRPr lang="en-US" dirty="0"/>
          </a:p>
        </p:txBody>
      </p:sp>
      <p:sp>
        <p:nvSpPr>
          <p:cNvPr id="6" name="TextBox 5"/>
          <p:cNvSpPr txBox="1"/>
          <p:nvPr/>
        </p:nvSpPr>
        <p:spPr>
          <a:xfrm>
            <a:off x="457200" y="1524000"/>
            <a:ext cx="7134225" cy="369332"/>
          </a:xfrm>
          <a:prstGeom prst="rect">
            <a:avLst/>
          </a:prstGeom>
          <a:noFill/>
        </p:spPr>
        <p:txBody>
          <a:bodyPr wrap="square" rtlCol="0">
            <a:spAutoFit/>
          </a:bodyPr>
          <a:lstStyle/>
          <a:p>
            <a:pPr algn="l"/>
            <a:r>
              <a:rPr lang="en-US" sz="2000" dirty="0" smtClean="0">
                <a:solidFill>
                  <a:srgbClr val="A20008"/>
                </a:solidFill>
              </a:rPr>
              <a:t>ONE</a:t>
            </a:r>
            <a:r>
              <a:rPr lang="en-US" sz="2000" dirty="0" smtClean="0">
                <a:solidFill>
                  <a:schemeClr val="accent1">
                    <a:lumMod val="50000"/>
                  </a:schemeClr>
                </a:solidFill>
              </a:rPr>
              <a:t>TICK</a:t>
            </a:r>
            <a:r>
              <a:rPr lang="en-US" sz="2000" dirty="0" smtClean="0">
                <a:solidFill>
                  <a:srgbClr val="A20008"/>
                </a:solidFill>
              </a:rPr>
              <a:t> </a:t>
            </a:r>
            <a:r>
              <a:rPr lang="en-US" sz="2000" dirty="0">
                <a:solidFill>
                  <a:srgbClr val="A20008"/>
                </a:solidFill>
              </a:rPr>
              <a:t>Industry leading </a:t>
            </a:r>
            <a:r>
              <a:rPr lang="en-US" sz="2000" dirty="0" smtClean="0">
                <a:solidFill>
                  <a:srgbClr val="A20008"/>
                </a:solidFill>
              </a:rPr>
              <a:t>performance</a:t>
            </a:r>
            <a:endParaRPr lang="en-US" sz="1000" dirty="0">
              <a:solidFill>
                <a:srgbClr val="A20008"/>
              </a:solidFill>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9000" y="5466128"/>
            <a:ext cx="1529561" cy="1042651"/>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91425" y="1524000"/>
            <a:ext cx="1428750" cy="2857500"/>
          </a:xfrm>
          <a:prstGeom prst="rect">
            <a:avLst/>
          </a:prstGeom>
        </p:spPr>
      </p:pic>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1000" y="5558828"/>
            <a:ext cx="6795274" cy="840075"/>
          </a:xfrm>
          <a:prstGeom prst="rect">
            <a:avLst/>
          </a:prstGeom>
        </p:spPr>
      </p:pic>
    </p:spTree>
    <p:extLst>
      <p:ext uri="{BB962C8B-B14F-4D97-AF65-F5344CB8AC3E}">
        <p14:creationId xmlns:p14="http://schemas.microsoft.com/office/powerpoint/2010/main" val="1200208260"/>
      </p:ext>
    </p:extLst>
  </p:cSld>
  <p:clrMapOvr>
    <a:masterClrMapping/>
  </p:clrMapOvr>
  <p:transition advTm="9160">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76" name="Rectangle 40"/>
          <p:cNvSpPr>
            <a:spLocks noGrp="1" noChangeArrowheads="1"/>
          </p:cNvSpPr>
          <p:nvPr>
            <p:ph type="title"/>
          </p:nvPr>
        </p:nvSpPr>
        <p:spPr>
          <a:xfrm>
            <a:off x="304800" y="828675"/>
            <a:ext cx="7772400" cy="438582"/>
          </a:xfrm>
          <a:solidFill>
            <a:schemeClr val="bg1">
              <a:lumMod val="95000"/>
              <a:alpha val="70000"/>
            </a:schemeClr>
          </a:solidFill>
          <a:effectLst>
            <a:outerShdw blurRad="50800" dist="38100" dir="2700000" algn="tl" rotWithShape="0">
              <a:prstClr val="black">
                <a:alpha val="40000"/>
              </a:prstClr>
            </a:outerShdw>
          </a:effectLst>
        </p:spPr>
        <p:txBody>
          <a:bodyPr/>
          <a:lstStyle/>
          <a:p>
            <a:r>
              <a:rPr lang="en-GB" dirty="0" smtClean="0"/>
              <a:t>What does OneMarketData do?</a:t>
            </a:r>
            <a:endParaRPr lang="en-US" dirty="0"/>
          </a:p>
        </p:txBody>
      </p:sp>
      <p:sp>
        <p:nvSpPr>
          <p:cNvPr id="4" name="Rectangle 41"/>
          <p:cNvSpPr txBox="1">
            <a:spLocks noChangeArrowheads="1"/>
          </p:cNvSpPr>
          <p:nvPr/>
        </p:nvSpPr>
        <p:spPr bwMode="auto">
          <a:xfrm>
            <a:off x="152400" y="2362200"/>
            <a:ext cx="8991600" cy="21337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914400" rtl="0" eaLnBrk="1" fontAlgn="base" latinLnBrk="0" hangingPunct="1">
              <a:spcBef>
                <a:spcPct val="20000"/>
              </a:spcBef>
              <a:spcAft>
                <a:spcPct val="0"/>
              </a:spcAft>
              <a:buClr>
                <a:schemeClr val="accent3"/>
              </a:buClr>
              <a:buFont typeface="Wingdings" pitchFamily="2" charset="2"/>
              <a:buChar char="§"/>
              <a:defRPr lang="en-US" sz="2400" kern="1200" dirty="0" smtClean="0">
                <a:solidFill>
                  <a:schemeClr val="tx1"/>
                </a:solidFill>
                <a:latin typeface="Arial" pitchFamily="34" charset="0"/>
                <a:ea typeface="+mn-ea"/>
                <a:cs typeface="Arial" pitchFamily="34" charset="0"/>
              </a:defRPr>
            </a:lvl1pPr>
            <a:lvl2pPr marL="742950" indent="-285750" algn="l" defTabSz="914400" rtl="0" eaLnBrk="1" fontAlgn="base" latinLnBrk="0" hangingPunct="1">
              <a:spcBef>
                <a:spcPct val="20000"/>
              </a:spcBef>
              <a:spcAft>
                <a:spcPct val="0"/>
              </a:spcAft>
              <a:buClr>
                <a:schemeClr val="accent3"/>
              </a:buClr>
              <a:buChar char="•"/>
              <a:defRPr lang="en-US" sz="2000" kern="1200" dirty="0" smtClean="0">
                <a:solidFill>
                  <a:schemeClr val="tx1"/>
                </a:solidFill>
                <a:latin typeface="Arial" pitchFamily="34" charset="0"/>
                <a:ea typeface="+mn-ea"/>
                <a:cs typeface="Arial" pitchFamily="34" charset="0"/>
              </a:defRPr>
            </a:lvl2pPr>
            <a:lvl3pPr marL="1143000" indent="-228600" algn="l" defTabSz="914400" rtl="0" eaLnBrk="1" fontAlgn="base" latinLnBrk="0" hangingPunct="1">
              <a:spcBef>
                <a:spcPct val="20000"/>
              </a:spcBef>
              <a:spcAft>
                <a:spcPct val="0"/>
              </a:spcAft>
              <a:buClr>
                <a:schemeClr val="accent3"/>
              </a:buClr>
              <a:buFont typeface="Arial" charset="0"/>
              <a:buChar char="–"/>
              <a:defRPr lang="en-US" sz="1800" kern="1200" dirty="0" smtClean="0">
                <a:solidFill>
                  <a:schemeClr val="tx1"/>
                </a:solidFill>
                <a:latin typeface="Arial" pitchFamily="34" charset="0"/>
                <a:ea typeface="+mn-ea"/>
                <a:cs typeface="Arial" pitchFamily="34" charset="0"/>
              </a:defRPr>
            </a:lvl3pPr>
            <a:lvl4pPr marL="1600200" indent="-228600" algn="l" defTabSz="914400" rtl="0" eaLnBrk="1" fontAlgn="base" latinLnBrk="0" hangingPunct="1">
              <a:spcBef>
                <a:spcPct val="20000"/>
              </a:spcBef>
              <a:spcAft>
                <a:spcPct val="0"/>
              </a:spcAft>
              <a:buClr>
                <a:schemeClr val="accent3"/>
              </a:buClr>
              <a:buSzPct val="95000"/>
              <a:buFont typeface="Courier New" pitchFamily="49" charset="0"/>
              <a:buChar char="o"/>
              <a:defRPr lang="en-US" sz="1600" kern="1200" dirty="0" smtClean="0">
                <a:solidFill>
                  <a:schemeClr val="tx1"/>
                </a:solidFill>
                <a:latin typeface="Arial" pitchFamily="34" charset="0"/>
                <a:ea typeface="+mn-ea"/>
                <a:cs typeface="Arial" pitchFamily="34" charset="0"/>
              </a:defRPr>
            </a:lvl4pPr>
            <a:lvl5pPr marL="2057400" indent="-228600" algn="l" defTabSz="914400" rtl="0" eaLnBrk="1" fontAlgn="base" latinLnBrk="0" hangingPunct="1">
              <a:spcBef>
                <a:spcPct val="20000"/>
              </a:spcBef>
              <a:spcAft>
                <a:spcPct val="0"/>
              </a:spcAft>
              <a:buClr>
                <a:schemeClr val="accent3"/>
              </a:buClr>
              <a:buSzPct val="95000"/>
              <a:buFont typeface="Courier New" pitchFamily="49" charset="0"/>
              <a:buChar char="o"/>
              <a:defRPr lang="en-US" sz="1600" kern="1200" dirty="0" smtClean="0">
                <a:solidFill>
                  <a:schemeClr val="tx1"/>
                </a:solidFill>
                <a:latin typeface="Arial" pitchFamily="34" charset="0"/>
                <a:ea typeface="+mn-ea"/>
                <a:cs typeface="Arial" pitchFamily="34" charset="0"/>
              </a:defRPr>
            </a:lvl5pPr>
            <a:lvl6pPr marL="2514600" indent="-228600" algn="l" rtl="0" fontAlgn="base">
              <a:spcBef>
                <a:spcPct val="20000"/>
              </a:spcBef>
              <a:spcAft>
                <a:spcPct val="0"/>
              </a:spcAft>
              <a:buClr>
                <a:schemeClr val="accent1"/>
              </a:buClr>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Font typeface="Arial" charset="0"/>
              <a:buChar char="•"/>
              <a:defRPr sz="2000">
                <a:solidFill>
                  <a:schemeClr val="tx1"/>
                </a:solidFill>
                <a:latin typeface="+mn-lt"/>
              </a:defRPr>
            </a:lvl9pPr>
          </a:lstStyle>
          <a:p>
            <a:pPr>
              <a:lnSpc>
                <a:spcPct val="125000"/>
              </a:lnSpc>
              <a:buClr>
                <a:schemeClr val="accent1">
                  <a:lumMod val="50000"/>
                </a:schemeClr>
              </a:buClr>
              <a:buFont typeface="Wingdings" pitchFamily="2" charset="2"/>
              <a:buChar char="Ø"/>
            </a:pPr>
            <a:r>
              <a:rPr lang="en-US" sz="1800" b="0" dirty="0" smtClean="0">
                <a:solidFill>
                  <a:schemeClr val="accent1">
                    <a:lumMod val="75000"/>
                  </a:schemeClr>
                </a:solidFill>
              </a:rPr>
              <a:t>Single-Point solution integrating </a:t>
            </a:r>
            <a:r>
              <a:rPr lang="en-US" sz="1800" b="0" dirty="0">
                <a:solidFill>
                  <a:schemeClr val="accent1">
                    <a:lumMod val="75000"/>
                  </a:schemeClr>
                </a:solidFill>
              </a:rPr>
              <a:t>historical tick data, real-time CEP and </a:t>
            </a:r>
            <a:r>
              <a:rPr lang="en-US" sz="1800" b="0" dirty="0" smtClean="0">
                <a:solidFill>
                  <a:schemeClr val="accent1">
                    <a:lumMod val="75000"/>
                  </a:schemeClr>
                </a:solidFill>
              </a:rPr>
              <a:t>analytics</a:t>
            </a:r>
          </a:p>
          <a:p>
            <a:pPr>
              <a:lnSpc>
                <a:spcPct val="125000"/>
              </a:lnSpc>
              <a:buClr>
                <a:schemeClr val="accent1">
                  <a:lumMod val="50000"/>
                </a:schemeClr>
              </a:buClr>
              <a:buFont typeface="Wingdings" pitchFamily="2" charset="2"/>
              <a:buChar char="Ø"/>
            </a:pPr>
            <a:r>
              <a:rPr lang="en-US" sz="1800" b="0" dirty="0" smtClean="0">
                <a:solidFill>
                  <a:schemeClr val="accent1">
                    <a:lumMod val="75000"/>
                  </a:schemeClr>
                </a:solidFill>
              </a:rPr>
              <a:t>Manage, Consume, Query, Analyze  years of Big Data</a:t>
            </a:r>
          </a:p>
          <a:p>
            <a:pPr>
              <a:lnSpc>
                <a:spcPct val="125000"/>
              </a:lnSpc>
              <a:buClr>
                <a:schemeClr val="accent1">
                  <a:lumMod val="50000"/>
                </a:schemeClr>
              </a:buClr>
              <a:buFont typeface="Wingdings" pitchFamily="2" charset="2"/>
              <a:buChar char="Ø"/>
            </a:pPr>
            <a:r>
              <a:rPr lang="en-US" sz="1800" b="0" dirty="0" smtClean="0">
                <a:solidFill>
                  <a:schemeClr val="accent1">
                    <a:lumMod val="75000"/>
                  </a:schemeClr>
                </a:solidFill>
              </a:rPr>
              <a:t>Asset Class neutral:</a:t>
            </a:r>
          </a:p>
          <a:p>
            <a:pPr lvl="1">
              <a:lnSpc>
                <a:spcPct val="125000"/>
              </a:lnSpc>
              <a:buClr>
                <a:schemeClr val="accent1">
                  <a:lumMod val="50000"/>
                </a:schemeClr>
              </a:buClr>
              <a:buFont typeface="Wingdings" pitchFamily="2" charset="2"/>
              <a:buChar char="Ø"/>
            </a:pPr>
            <a:r>
              <a:rPr lang="en-US" sz="1700" b="0" dirty="0" smtClean="0">
                <a:solidFill>
                  <a:schemeClr val="accent1">
                    <a:lumMod val="75000"/>
                  </a:schemeClr>
                </a:solidFill>
              </a:rPr>
              <a:t>Equities, </a:t>
            </a:r>
            <a:r>
              <a:rPr lang="en-US" sz="1700" b="0" dirty="0">
                <a:solidFill>
                  <a:schemeClr val="accent1">
                    <a:lumMod val="75000"/>
                  </a:schemeClr>
                </a:solidFill>
              </a:rPr>
              <a:t>Futures, Options, FX </a:t>
            </a:r>
            <a:r>
              <a:rPr lang="en-US" sz="1700" b="0" dirty="0" smtClean="0">
                <a:solidFill>
                  <a:schemeClr val="accent1">
                    <a:lumMod val="75000"/>
                  </a:schemeClr>
                </a:solidFill>
              </a:rPr>
              <a:t>…</a:t>
            </a:r>
          </a:p>
          <a:p>
            <a:pPr>
              <a:lnSpc>
                <a:spcPct val="125000"/>
              </a:lnSpc>
              <a:buClr>
                <a:schemeClr val="accent1">
                  <a:lumMod val="50000"/>
                </a:schemeClr>
              </a:buClr>
              <a:buFont typeface="Wingdings" pitchFamily="2" charset="2"/>
              <a:buChar char="Ø"/>
            </a:pPr>
            <a:r>
              <a:rPr lang="en-US" sz="1800" b="0" dirty="0" smtClean="0">
                <a:solidFill>
                  <a:schemeClr val="accent1">
                    <a:lumMod val="75000"/>
                  </a:schemeClr>
                </a:solidFill>
              </a:rPr>
              <a:t>Visual Query development for non-programmers</a:t>
            </a:r>
          </a:p>
          <a:p>
            <a:pPr>
              <a:lnSpc>
                <a:spcPct val="125000"/>
              </a:lnSpc>
              <a:buClr>
                <a:schemeClr val="accent1">
                  <a:lumMod val="50000"/>
                </a:schemeClr>
              </a:buClr>
              <a:buFont typeface="Wingdings" pitchFamily="2" charset="2"/>
              <a:buChar char="Ø"/>
            </a:pPr>
            <a:endParaRPr lang="en-US" dirty="0" smtClean="0">
              <a:solidFill>
                <a:schemeClr val="accent1">
                  <a:lumMod val="75000"/>
                </a:schemeClr>
              </a:solidFill>
            </a:endParaRPr>
          </a:p>
          <a:p>
            <a:pPr marL="457200" lvl="1" indent="0">
              <a:lnSpc>
                <a:spcPct val="125000"/>
              </a:lnSpc>
              <a:buFontTx/>
              <a:buNone/>
            </a:pPr>
            <a:endParaRPr lang="en-US" sz="1600" dirty="0"/>
          </a:p>
        </p:txBody>
      </p:sp>
      <p:sp>
        <p:nvSpPr>
          <p:cNvPr id="2" name="Rounded Rectangle 1"/>
          <p:cNvSpPr/>
          <p:nvPr/>
        </p:nvSpPr>
        <p:spPr bwMode="auto">
          <a:xfrm>
            <a:off x="152400" y="1444490"/>
            <a:ext cx="8763000" cy="838200"/>
          </a:xfrm>
          <a:prstGeom prst="roundRect">
            <a:avLst/>
          </a:prstGeom>
          <a:solidFill>
            <a:schemeClr val="tx1">
              <a:lumMod val="40000"/>
              <a:lumOff val="6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449577" name="Rectangle 41"/>
          <p:cNvSpPr>
            <a:spLocks noGrp="1" noChangeArrowheads="1"/>
          </p:cNvSpPr>
          <p:nvPr>
            <p:ph idx="1"/>
          </p:nvPr>
        </p:nvSpPr>
        <p:spPr>
          <a:xfrm>
            <a:off x="304800" y="1558547"/>
            <a:ext cx="8610600" cy="676518"/>
          </a:xfrm>
        </p:spPr>
        <p:txBody>
          <a:bodyPr/>
          <a:lstStyle/>
          <a:p>
            <a:pPr marL="0" indent="0">
              <a:lnSpc>
                <a:spcPct val="90000"/>
              </a:lnSpc>
              <a:buNone/>
            </a:pPr>
            <a:r>
              <a:rPr lang="en-GB" sz="2200" b="1" dirty="0" smtClean="0">
                <a:solidFill>
                  <a:srgbClr val="C00000"/>
                </a:solidFill>
              </a:rPr>
              <a:t>ONE</a:t>
            </a:r>
            <a:r>
              <a:rPr lang="en-GB" sz="2200" b="1" dirty="0" smtClean="0">
                <a:solidFill>
                  <a:schemeClr val="accent1">
                    <a:lumMod val="50000"/>
                  </a:schemeClr>
                </a:solidFill>
              </a:rPr>
              <a:t>TICK</a:t>
            </a:r>
            <a:r>
              <a:rPr lang="en-GB" sz="2200" b="1" i="1" dirty="0" smtClean="0">
                <a:solidFill>
                  <a:schemeClr val="accent1">
                    <a:lumMod val="75000"/>
                  </a:schemeClr>
                </a:solidFill>
              </a:rPr>
              <a:t> is a Market Data Storage &amp; Analytical Solution</a:t>
            </a:r>
          </a:p>
          <a:p>
            <a:pPr marL="0" indent="0">
              <a:lnSpc>
                <a:spcPct val="90000"/>
              </a:lnSpc>
              <a:buNone/>
            </a:pPr>
            <a:r>
              <a:rPr lang="en-GB" sz="1800" b="1" i="1" dirty="0" smtClean="0">
                <a:solidFill>
                  <a:schemeClr val="accent1">
                    <a:lumMod val="75000"/>
                  </a:schemeClr>
                </a:solidFill>
              </a:rPr>
              <a:t>enabling better trade performance at a lower cost</a:t>
            </a:r>
          </a:p>
          <a:p>
            <a:pPr marL="457200" lvl="1" indent="0">
              <a:lnSpc>
                <a:spcPct val="90000"/>
              </a:lnSpc>
              <a:buNone/>
            </a:pPr>
            <a:endParaRPr lang="en-US" sz="1600" dirty="0"/>
          </a:p>
        </p:txBody>
      </p:sp>
      <p:grpSp>
        <p:nvGrpSpPr>
          <p:cNvPr id="475" name="Group 213"/>
          <p:cNvGrpSpPr>
            <a:grpSpLocks/>
          </p:cNvGrpSpPr>
          <p:nvPr/>
        </p:nvGrpSpPr>
        <p:grpSpPr bwMode="auto">
          <a:xfrm>
            <a:off x="1665191" y="4977664"/>
            <a:ext cx="1001809" cy="473668"/>
            <a:chOff x="479" y="1404"/>
            <a:chExt cx="1193" cy="504"/>
          </a:xfrm>
        </p:grpSpPr>
        <p:sp>
          <p:nvSpPr>
            <p:cNvPr id="476" name="Rectangle 214"/>
            <p:cNvSpPr>
              <a:spLocks noChangeArrowheads="1"/>
            </p:cNvSpPr>
            <p:nvPr/>
          </p:nvSpPr>
          <p:spPr bwMode="auto">
            <a:xfrm>
              <a:off x="567" y="1600"/>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477" name="Rectangle 215"/>
            <p:cNvSpPr>
              <a:spLocks noChangeArrowheads="1"/>
            </p:cNvSpPr>
            <p:nvPr/>
          </p:nvSpPr>
          <p:spPr bwMode="auto">
            <a:xfrm>
              <a:off x="613" y="1647"/>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478" name="Rectangle 216"/>
            <p:cNvSpPr>
              <a:spLocks noChangeArrowheads="1"/>
            </p:cNvSpPr>
            <p:nvPr/>
          </p:nvSpPr>
          <p:spPr bwMode="auto">
            <a:xfrm>
              <a:off x="635" y="1697"/>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479" name="Rectangle 217"/>
            <p:cNvSpPr>
              <a:spLocks noChangeArrowheads="1"/>
            </p:cNvSpPr>
            <p:nvPr/>
          </p:nvSpPr>
          <p:spPr bwMode="auto">
            <a:xfrm>
              <a:off x="621" y="1596"/>
              <a:ext cx="37"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480" name="Rectangle 218"/>
            <p:cNvSpPr>
              <a:spLocks noChangeArrowheads="1"/>
            </p:cNvSpPr>
            <p:nvPr/>
          </p:nvSpPr>
          <p:spPr bwMode="auto">
            <a:xfrm>
              <a:off x="564" y="1649"/>
              <a:ext cx="37"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481" name="Rectangle 219"/>
            <p:cNvSpPr>
              <a:spLocks noChangeArrowheads="1"/>
            </p:cNvSpPr>
            <p:nvPr/>
          </p:nvSpPr>
          <p:spPr bwMode="auto">
            <a:xfrm>
              <a:off x="576" y="1700"/>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482" name="Rectangle 220"/>
            <p:cNvSpPr>
              <a:spLocks noChangeArrowheads="1"/>
            </p:cNvSpPr>
            <p:nvPr/>
          </p:nvSpPr>
          <p:spPr bwMode="auto">
            <a:xfrm>
              <a:off x="482" y="1442"/>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483" name="Rectangle 221"/>
            <p:cNvSpPr>
              <a:spLocks noChangeArrowheads="1"/>
            </p:cNvSpPr>
            <p:nvPr/>
          </p:nvSpPr>
          <p:spPr bwMode="auto">
            <a:xfrm>
              <a:off x="529" y="1489"/>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484" name="Rectangle 222"/>
            <p:cNvSpPr>
              <a:spLocks noChangeArrowheads="1"/>
            </p:cNvSpPr>
            <p:nvPr/>
          </p:nvSpPr>
          <p:spPr bwMode="auto">
            <a:xfrm>
              <a:off x="550" y="1539"/>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485" name="Rectangle 223"/>
            <p:cNvSpPr>
              <a:spLocks noChangeArrowheads="1"/>
            </p:cNvSpPr>
            <p:nvPr/>
          </p:nvSpPr>
          <p:spPr bwMode="auto">
            <a:xfrm>
              <a:off x="536" y="1438"/>
              <a:ext cx="37"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486" name="Rectangle 224"/>
            <p:cNvSpPr>
              <a:spLocks noChangeArrowheads="1"/>
            </p:cNvSpPr>
            <p:nvPr/>
          </p:nvSpPr>
          <p:spPr bwMode="auto">
            <a:xfrm>
              <a:off x="479" y="1491"/>
              <a:ext cx="37"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487" name="Rectangle 225"/>
            <p:cNvSpPr>
              <a:spLocks noChangeArrowheads="1"/>
            </p:cNvSpPr>
            <p:nvPr/>
          </p:nvSpPr>
          <p:spPr bwMode="auto">
            <a:xfrm>
              <a:off x="491" y="1542"/>
              <a:ext cx="38"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488" name="Rectangle 226"/>
            <p:cNvSpPr>
              <a:spLocks noChangeArrowheads="1"/>
            </p:cNvSpPr>
            <p:nvPr/>
          </p:nvSpPr>
          <p:spPr bwMode="auto">
            <a:xfrm>
              <a:off x="593" y="1408"/>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489" name="Rectangle 227"/>
            <p:cNvSpPr>
              <a:spLocks noChangeArrowheads="1"/>
            </p:cNvSpPr>
            <p:nvPr/>
          </p:nvSpPr>
          <p:spPr bwMode="auto">
            <a:xfrm>
              <a:off x="639" y="1454"/>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490" name="Rectangle 228"/>
            <p:cNvSpPr>
              <a:spLocks noChangeArrowheads="1"/>
            </p:cNvSpPr>
            <p:nvPr/>
          </p:nvSpPr>
          <p:spPr bwMode="auto">
            <a:xfrm>
              <a:off x="661" y="1504"/>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491" name="Rectangle 229"/>
            <p:cNvSpPr>
              <a:spLocks noChangeArrowheads="1"/>
            </p:cNvSpPr>
            <p:nvPr/>
          </p:nvSpPr>
          <p:spPr bwMode="auto">
            <a:xfrm>
              <a:off x="646" y="1404"/>
              <a:ext cx="38"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492" name="Rectangle 230"/>
            <p:cNvSpPr>
              <a:spLocks noChangeArrowheads="1"/>
            </p:cNvSpPr>
            <p:nvPr/>
          </p:nvSpPr>
          <p:spPr bwMode="auto">
            <a:xfrm>
              <a:off x="589" y="1457"/>
              <a:ext cx="38"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493" name="Rectangle 231"/>
            <p:cNvSpPr>
              <a:spLocks noChangeArrowheads="1"/>
            </p:cNvSpPr>
            <p:nvPr/>
          </p:nvSpPr>
          <p:spPr bwMode="auto">
            <a:xfrm>
              <a:off x="602" y="1508"/>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494" name="Rectangle 232"/>
            <p:cNvSpPr>
              <a:spLocks noChangeArrowheads="1"/>
            </p:cNvSpPr>
            <p:nvPr/>
          </p:nvSpPr>
          <p:spPr bwMode="auto">
            <a:xfrm>
              <a:off x="711" y="1415"/>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495" name="Rectangle 233"/>
            <p:cNvSpPr>
              <a:spLocks noChangeArrowheads="1"/>
            </p:cNvSpPr>
            <p:nvPr/>
          </p:nvSpPr>
          <p:spPr bwMode="auto">
            <a:xfrm>
              <a:off x="497" y="1655"/>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496" name="Rectangle 234"/>
            <p:cNvSpPr>
              <a:spLocks noChangeArrowheads="1"/>
            </p:cNvSpPr>
            <p:nvPr/>
          </p:nvSpPr>
          <p:spPr bwMode="auto">
            <a:xfrm>
              <a:off x="518" y="1705"/>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497" name="Rectangle 235"/>
            <p:cNvSpPr>
              <a:spLocks noChangeArrowheads="1"/>
            </p:cNvSpPr>
            <p:nvPr/>
          </p:nvSpPr>
          <p:spPr bwMode="auto">
            <a:xfrm>
              <a:off x="504" y="1604"/>
              <a:ext cx="38"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498" name="Rectangle 236"/>
            <p:cNvSpPr>
              <a:spLocks noChangeArrowheads="1"/>
            </p:cNvSpPr>
            <p:nvPr/>
          </p:nvSpPr>
          <p:spPr bwMode="auto">
            <a:xfrm>
              <a:off x="708" y="1464"/>
              <a:ext cx="37"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499" name="Rectangle 237"/>
            <p:cNvSpPr>
              <a:spLocks noChangeArrowheads="1"/>
            </p:cNvSpPr>
            <p:nvPr/>
          </p:nvSpPr>
          <p:spPr bwMode="auto">
            <a:xfrm>
              <a:off x="720" y="1515"/>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500" name="Rectangle 238"/>
            <p:cNvSpPr>
              <a:spLocks noChangeArrowheads="1"/>
            </p:cNvSpPr>
            <p:nvPr/>
          </p:nvSpPr>
          <p:spPr bwMode="auto">
            <a:xfrm>
              <a:off x="683" y="1574"/>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501" name="Rectangle 239"/>
            <p:cNvSpPr>
              <a:spLocks noChangeArrowheads="1"/>
            </p:cNvSpPr>
            <p:nvPr/>
          </p:nvSpPr>
          <p:spPr bwMode="auto">
            <a:xfrm>
              <a:off x="729" y="1620"/>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502" name="Rectangle 240"/>
            <p:cNvSpPr>
              <a:spLocks noChangeArrowheads="1"/>
            </p:cNvSpPr>
            <p:nvPr/>
          </p:nvSpPr>
          <p:spPr bwMode="auto">
            <a:xfrm>
              <a:off x="751" y="1670"/>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503" name="Rectangle 241"/>
            <p:cNvSpPr>
              <a:spLocks noChangeArrowheads="1"/>
            </p:cNvSpPr>
            <p:nvPr/>
          </p:nvSpPr>
          <p:spPr bwMode="auto">
            <a:xfrm>
              <a:off x="736" y="1570"/>
              <a:ext cx="38"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504" name="Rectangle 242"/>
            <p:cNvSpPr>
              <a:spLocks noChangeArrowheads="1"/>
            </p:cNvSpPr>
            <p:nvPr/>
          </p:nvSpPr>
          <p:spPr bwMode="auto">
            <a:xfrm>
              <a:off x="679" y="1623"/>
              <a:ext cx="38"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505" name="Rectangle 243"/>
            <p:cNvSpPr>
              <a:spLocks noChangeArrowheads="1"/>
            </p:cNvSpPr>
            <p:nvPr/>
          </p:nvSpPr>
          <p:spPr bwMode="auto">
            <a:xfrm>
              <a:off x="692" y="1674"/>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506" name="Rectangle 244"/>
            <p:cNvSpPr>
              <a:spLocks noChangeArrowheads="1"/>
            </p:cNvSpPr>
            <p:nvPr/>
          </p:nvSpPr>
          <p:spPr bwMode="auto">
            <a:xfrm>
              <a:off x="628" y="1553"/>
              <a:ext cx="38"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507" name="Rectangle 245"/>
            <p:cNvSpPr>
              <a:spLocks noChangeArrowheads="1"/>
            </p:cNvSpPr>
            <p:nvPr/>
          </p:nvSpPr>
          <p:spPr bwMode="auto">
            <a:xfrm>
              <a:off x="539" y="1754"/>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508" name="Rectangle 246"/>
            <p:cNvSpPr>
              <a:spLocks noChangeArrowheads="1"/>
            </p:cNvSpPr>
            <p:nvPr/>
          </p:nvSpPr>
          <p:spPr bwMode="auto">
            <a:xfrm>
              <a:off x="480" y="1758"/>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509" name="Rectangle 247"/>
            <p:cNvSpPr>
              <a:spLocks noChangeArrowheads="1"/>
            </p:cNvSpPr>
            <p:nvPr/>
          </p:nvSpPr>
          <p:spPr bwMode="auto">
            <a:xfrm>
              <a:off x="709" y="1731"/>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510" name="Rectangle 248"/>
            <p:cNvSpPr>
              <a:spLocks noChangeArrowheads="1"/>
            </p:cNvSpPr>
            <p:nvPr/>
          </p:nvSpPr>
          <p:spPr bwMode="auto">
            <a:xfrm>
              <a:off x="617" y="1769"/>
              <a:ext cx="38"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511" name="Rectangle 249"/>
            <p:cNvSpPr>
              <a:spLocks noChangeArrowheads="1"/>
            </p:cNvSpPr>
            <p:nvPr/>
          </p:nvSpPr>
          <p:spPr bwMode="auto">
            <a:xfrm>
              <a:off x="841" y="1617"/>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512" name="Rectangle 250"/>
            <p:cNvSpPr>
              <a:spLocks noChangeArrowheads="1"/>
            </p:cNvSpPr>
            <p:nvPr/>
          </p:nvSpPr>
          <p:spPr bwMode="auto">
            <a:xfrm>
              <a:off x="887" y="1664"/>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513" name="Rectangle 251"/>
            <p:cNvSpPr>
              <a:spLocks noChangeArrowheads="1"/>
            </p:cNvSpPr>
            <p:nvPr/>
          </p:nvSpPr>
          <p:spPr bwMode="auto">
            <a:xfrm>
              <a:off x="909" y="1714"/>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514" name="Rectangle 252"/>
            <p:cNvSpPr>
              <a:spLocks noChangeArrowheads="1"/>
            </p:cNvSpPr>
            <p:nvPr/>
          </p:nvSpPr>
          <p:spPr bwMode="auto">
            <a:xfrm>
              <a:off x="895" y="1613"/>
              <a:ext cx="37"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515" name="Rectangle 253"/>
            <p:cNvSpPr>
              <a:spLocks noChangeArrowheads="1"/>
            </p:cNvSpPr>
            <p:nvPr/>
          </p:nvSpPr>
          <p:spPr bwMode="auto">
            <a:xfrm>
              <a:off x="838" y="1666"/>
              <a:ext cx="37"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516" name="Rectangle 254"/>
            <p:cNvSpPr>
              <a:spLocks noChangeArrowheads="1"/>
            </p:cNvSpPr>
            <p:nvPr/>
          </p:nvSpPr>
          <p:spPr bwMode="auto">
            <a:xfrm>
              <a:off x="850" y="1717"/>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517" name="Rectangle 255"/>
            <p:cNvSpPr>
              <a:spLocks noChangeArrowheads="1"/>
            </p:cNvSpPr>
            <p:nvPr/>
          </p:nvSpPr>
          <p:spPr bwMode="auto">
            <a:xfrm>
              <a:off x="756" y="1459"/>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518" name="Rectangle 256"/>
            <p:cNvSpPr>
              <a:spLocks noChangeArrowheads="1"/>
            </p:cNvSpPr>
            <p:nvPr/>
          </p:nvSpPr>
          <p:spPr bwMode="auto">
            <a:xfrm>
              <a:off x="803" y="1506"/>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519" name="Rectangle 257"/>
            <p:cNvSpPr>
              <a:spLocks noChangeArrowheads="1"/>
            </p:cNvSpPr>
            <p:nvPr/>
          </p:nvSpPr>
          <p:spPr bwMode="auto">
            <a:xfrm>
              <a:off x="824" y="1556"/>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520" name="Rectangle 258"/>
            <p:cNvSpPr>
              <a:spLocks noChangeArrowheads="1"/>
            </p:cNvSpPr>
            <p:nvPr/>
          </p:nvSpPr>
          <p:spPr bwMode="auto">
            <a:xfrm>
              <a:off x="810" y="1455"/>
              <a:ext cx="37"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521" name="Rectangle 259"/>
            <p:cNvSpPr>
              <a:spLocks noChangeArrowheads="1"/>
            </p:cNvSpPr>
            <p:nvPr/>
          </p:nvSpPr>
          <p:spPr bwMode="auto">
            <a:xfrm>
              <a:off x="753" y="1508"/>
              <a:ext cx="37"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522" name="Rectangle 260"/>
            <p:cNvSpPr>
              <a:spLocks noChangeArrowheads="1"/>
            </p:cNvSpPr>
            <p:nvPr/>
          </p:nvSpPr>
          <p:spPr bwMode="auto">
            <a:xfrm>
              <a:off x="765" y="1559"/>
              <a:ext cx="38"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523" name="Rectangle 261"/>
            <p:cNvSpPr>
              <a:spLocks noChangeArrowheads="1"/>
            </p:cNvSpPr>
            <p:nvPr/>
          </p:nvSpPr>
          <p:spPr bwMode="auto">
            <a:xfrm>
              <a:off x="867" y="1425"/>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524" name="Rectangle 262"/>
            <p:cNvSpPr>
              <a:spLocks noChangeArrowheads="1"/>
            </p:cNvSpPr>
            <p:nvPr/>
          </p:nvSpPr>
          <p:spPr bwMode="auto">
            <a:xfrm>
              <a:off x="913" y="1471"/>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525" name="Rectangle 263"/>
            <p:cNvSpPr>
              <a:spLocks noChangeArrowheads="1"/>
            </p:cNvSpPr>
            <p:nvPr/>
          </p:nvSpPr>
          <p:spPr bwMode="auto">
            <a:xfrm>
              <a:off x="935" y="1521"/>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526" name="Rectangle 264"/>
            <p:cNvSpPr>
              <a:spLocks noChangeArrowheads="1"/>
            </p:cNvSpPr>
            <p:nvPr/>
          </p:nvSpPr>
          <p:spPr bwMode="auto">
            <a:xfrm>
              <a:off x="920" y="1421"/>
              <a:ext cx="38"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527" name="Rectangle 265"/>
            <p:cNvSpPr>
              <a:spLocks noChangeArrowheads="1"/>
            </p:cNvSpPr>
            <p:nvPr/>
          </p:nvSpPr>
          <p:spPr bwMode="auto">
            <a:xfrm>
              <a:off x="863" y="1474"/>
              <a:ext cx="38"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528" name="Rectangle 266"/>
            <p:cNvSpPr>
              <a:spLocks noChangeArrowheads="1"/>
            </p:cNvSpPr>
            <p:nvPr/>
          </p:nvSpPr>
          <p:spPr bwMode="auto">
            <a:xfrm>
              <a:off x="876" y="1525"/>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529" name="Rectangle 267"/>
            <p:cNvSpPr>
              <a:spLocks noChangeArrowheads="1"/>
            </p:cNvSpPr>
            <p:nvPr/>
          </p:nvSpPr>
          <p:spPr bwMode="auto">
            <a:xfrm>
              <a:off x="985" y="1432"/>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530" name="Rectangle 268"/>
            <p:cNvSpPr>
              <a:spLocks noChangeArrowheads="1"/>
            </p:cNvSpPr>
            <p:nvPr/>
          </p:nvSpPr>
          <p:spPr bwMode="auto">
            <a:xfrm>
              <a:off x="771" y="1672"/>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531" name="Rectangle 269"/>
            <p:cNvSpPr>
              <a:spLocks noChangeArrowheads="1"/>
            </p:cNvSpPr>
            <p:nvPr/>
          </p:nvSpPr>
          <p:spPr bwMode="auto">
            <a:xfrm>
              <a:off x="792" y="1722"/>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532" name="Rectangle 270"/>
            <p:cNvSpPr>
              <a:spLocks noChangeArrowheads="1"/>
            </p:cNvSpPr>
            <p:nvPr/>
          </p:nvSpPr>
          <p:spPr bwMode="auto">
            <a:xfrm>
              <a:off x="731" y="1621"/>
              <a:ext cx="38"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533" name="Rectangle 271"/>
            <p:cNvSpPr>
              <a:spLocks noChangeArrowheads="1"/>
            </p:cNvSpPr>
            <p:nvPr/>
          </p:nvSpPr>
          <p:spPr bwMode="auto">
            <a:xfrm>
              <a:off x="982" y="1481"/>
              <a:ext cx="37"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534" name="Rectangle 272"/>
            <p:cNvSpPr>
              <a:spLocks noChangeArrowheads="1"/>
            </p:cNvSpPr>
            <p:nvPr/>
          </p:nvSpPr>
          <p:spPr bwMode="auto">
            <a:xfrm>
              <a:off x="994" y="1532"/>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535" name="Rectangle 273"/>
            <p:cNvSpPr>
              <a:spLocks noChangeArrowheads="1"/>
            </p:cNvSpPr>
            <p:nvPr/>
          </p:nvSpPr>
          <p:spPr bwMode="auto">
            <a:xfrm>
              <a:off x="957" y="1591"/>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536" name="Rectangle 274"/>
            <p:cNvSpPr>
              <a:spLocks noChangeArrowheads="1"/>
            </p:cNvSpPr>
            <p:nvPr/>
          </p:nvSpPr>
          <p:spPr bwMode="auto">
            <a:xfrm>
              <a:off x="1003" y="1637"/>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537" name="Rectangle 275"/>
            <p:cNvSpPr>
              <a:spLocks noChangeArrowheads="1"/>
            </p:cNvSpPr>
            <p:nvPr/>
          </p:nvSpPr>
          <p:spPr bwMode="auto">
            <a:xfrm>
              <a:off x="1025" y="1687"/>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538" name="Rectangle 276"/>
            <p:cNvSpPr>
              <a:spLocks noChangeArrowheads="1"/>
            </p:cNvSpPr>
            <p:nvPr/>
          </p:nvSpPr>
          <p:spPr bwMode="auto">
            <a:xfrm>
              <a:off x="1010" y="1587"/>
              <a:ext cx="38"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539" name="Rectangle 277"/>
            <p:cNvSpPr>
              <a:spLocks noChangeArrowheads="1"/>
            </p:cNvSpPr>
            <p:nvPr/>
          </p:nvSpPr>
          <p:spPr bwMode="auto">
            <a:xfrm>
              <a:off x="953" y="1640"/>
              <a:ext cx="38"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540" name="Rectangle 278"/>
            <p:cNvSpPr>
              <a:spLocks noChangeArrowheads="1"/>
            </p:cNvSpPr>
            <p:nvPr/>
          </p:nvSpPr>
          <p:spPr bwMode="auto">
            <a:xfrm>
              <a:off x="966" y="1691"/>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541" name="Rectangle 279"/>
            <p:cNvSpPr>
              <a:spLocks noChangeArrowheads="1"/>
            </p:cNvSpPr>
            <p:nvPr/>
          </p:nvSpPr>
          <p:spPr bwMode="auto">
            <a:xfrm>
              <a:off x="902" y="1570"/>
              <a:ext cx="38"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542" name="Rectangle 280"/>
            <p:cNvSpPr>
              <a:spLocks noChangeArrowheads="1"/>
            </p:cNvSpPr>
            <p:nvPr/>
          </p:nvSpPr>
          <p:spPr bwMode="auto">
            <a:xfrm>
              <a:off x="813" y="1771"/>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543" name="Rectangle 281"/>
            <p:cNvSpPr>
              <a:spLocks noChangeArrowheads="1"/>
            </p:cNvSpPr>
            <p:nvPr/>
          </p:nvSpPr>
          <p:spPr bwMode="auto">
            <a:xfrm>
              <a:off x="754" y="1775"/>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544" name="Rectangle 282"/>
            <p:cNvSpPr>
              <a:spLocks noChangeArrowheads="1"/>
            </p:cNvSpPr>
            <p:nvPr/>
          </p:nvSpPr>
          <p:spPr bwMode="auto">
            <a:xfrm>
              <a:off x="983" y="1748"/>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545" name="Rectangle 283"/>
            <p:cNvSpPr>
              <a:spLocks noChangeArrowheads="1"/>
            </p:cNvSpPr>
            <p:nvPr/>
          </p:nvSpPr>
          <p:spPr bwMode="auto">
            <a:xfrm>
              <a:off x="1163" y="1622"/>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546" name="Rectangle 284"/>
            <p:cNvSpPr>
              <a:spLocks noChangeArrowheads="1"/>
            </p:cNvSpPr>
            <p:nvPr/>
          </p:nvSpPr>
          <p:spPr bwMode="auto">
            <a:xfrm>
              <a:off x="1211" y="1674"/>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547" name="Rectangle 285"/>
            <p:cNvSpPr>
              <a:spLocks noChangeArrowheads="1"/>
            </p:cNvSpPr>
            <p:nvPr/>
          </p:nvSpPr>
          <p:spPr bwMode="auto">
            <a:xfrm>
              <a:off x="1233" y="1730"/>
              <a:ext cx="39"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548" name="Rectangle 286"/>
            <p:cNvSpPr>
              <a:spLocks noChangeArrowheads="1"/>
            </p:cNvSpPr>
            <p:nvPr/>
          </p:nvSpPr>
          <p:spPr bwMode="auto">
            <a:xfrm>
              <a:off x="1219" y="1618"/>
              <a:ext cx="38" cy="35"/>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549" name="Rectangle 287"/>
            <p:cNvSpPr>
              <a:spLocks noChangeArrowheads="1"/>
            </p:cNvSpPr>
            <p:nvPr/>
          </p:nvSpPr>
          <p:spPr bwMode="auto">
            <a:xfrm>
              <a:off x="1160" y="1677"/>
              <a:ext cx="39" cy="34"/>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550" name="Rectangle 288"/>
            <p:cNvSpPr>
              <a:spLocks noChangeArrowheads="1"/>
            </p:cNvSpPr>
            <p:nvPr/>
          </p:nvSpPr>
          <p:spPr bwMode="auto">
            <a:xfrm>
              <a:off x="1172" y="1734"/>
              <a:ext cx="39" cy="35"/>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551" name="Rectangle 289"/>
            <p:cNvSpPr>
              <a:spLocks noChangeArrowheads="1"/>
            </p:cNvSpPr>
            <p:nvPr/>
          </p:nvSpPr>
          <p:spPr bwMode="auto">
            <a:xfrm>
              <a:off x="1076" y="1447"/>
              <a:ext cx="39"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552" name="Rectangle 290"/>
            <p:cNvSpPr>
              <a:spLocks noChangeArrowheads="1"/>
            </p:cNvSpPr>
            <p:nvPr/>
          </p:nvSpPr>
          <p:spPr bwMode="auto">
            <a:xfrm>
              <a:off x="1124" y="1498"/>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553" name="Rectangle 291"/>
            <p:cNvSpPr>
              <a:spLocks noChangeArrowheads="1"/>
            </p:cNvSpPr>
            <p:nvPr/>
          </p:nvSpPr>
          <p:spPr bwMode="auto">
            <a:xfrm>
              <a:off x="1146" y="1554"/>
              <a:ext cx="39"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554" name="Rectangle 292"/>
            <p:cNvSpPr>
              <a:spLocks noChangeArrowheads="1"/>
            </p:cNvSpPr>
            <p:nvPr/>
          </p:nvSpPr>
          <p:spPr bwMode="auto">
            <a:xfrm>
              <a:off x="1132" y="1442"/>
              <a:ext cx="38" cy="35"/>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555" name="Rectangle 293"/>
            <p:cNvSpPr>
              <a:spLocks noChangeArrowheads="1"/>
            </p:cNvSpPr>
            <p:nvPr/>
          </p:nvSpPr>
          <p:spPr bwMode="auto">
            <a:xfrm>
              <a:off x="1073" y="1501"/>
              <a:ext cx="39" cy="35"/>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556" name="Rectangle 294"/>
            <p:cNvSpPr>
              <a:spLocks noChangeArrowheads="1"/>
            </p:cNvSpPr>
            <p:nvPr/>
          </p:nvSpPr>
          <p:spPr bwMode="auto">
            <a:xfrm>
              <a:off x="1085" y="1558"/>
              <a:ext cx="39" cy="35"/>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557" name="Rectangle 295"/>
            <p:cNvSpPr>
              <a:spLocks noChangeArrowheads="1"/>
            </p:cNvSpPr>
            <p:nvPr/>
          </p:nvSpPr>
          <p:spPr bwMode="auto">
            <a:xfrm>
              <a:off x="1190" y="1408"/>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558" name="Rectangle 296"/>
            <p:cNvSpPr>
              <a:spLocks noChangeArrowheads="1"/>
            </p:cNvSpPr>
            <p:nvPr/>
          </p:nvSpPr>
          <p:spPr bwMode="auto">
            <a:xfrm>
              <a:off x="1238" y="1460"/>
              <a:ext cx="38"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559" name="Rectangle 297"/>
            <p:cNvSpPr>
              <a:spLocks noChangeArrowheads="1"/>
            </p:cNvSpPr>
            <p:nvPr/>
          </p:nvSpPr>
          <p:spPr bwMode="auto">
            <a:xfrm>
              <a:off x="1260" y="1516"/>
              <a:ext cx="38"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560" name="Rectangle 298"/>
            <p:cNvSpPr>
              <a:spLocks noChangeArrowheads="1"/>
            </p:cNvSpPr>
            <p:nvPr/>
          </p:nvSpPr>
          <p:spPr bwMode="auto">
            <a:xfrm>
              <a:off x="1245" y="1404"/>
              <a:ext cx="39" cy="34"/>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561" name="Rectangle 299"/>
            <p:cNvSpPr>
              <a:spLocks noChangeArrowheads="1"/>
            </p:cNvSpPr>
            <p:nvPr/>
          </p:nvSpPr>
          <p:spPr bwMode="auto">
            <a:xfrm>
              <a:off x="1187" y="1463"/>
              <a:ext cx="38" cy="34"/>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562" name="Rectangle 300"/>
            <p:cNvSpPr>
              <a:spLocks noChangeArrowheads="1"/>
            </p:cNvSpPr>
            <p:nvPr/>
          </p:nvSpPr>
          <p:spPr bwMode="auto">
            <a:xfrm>
              <a:off x="1199" y="1520"/>
              <a:ext cx="39" cy="34"/>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563" name="Rectangle 301"/>
            <p:cNvSpPr>
              <a:spLocks noChangeArrowheads="1"/>
            </p:cNvSpPr>
            <p:nvPr/>
          </p:nvSpPr>
          <p:spPr bwMode="auto">
            <a:xfrm>
              <a:off x="1312" y="1416"/>
              <a:ext cx="38"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564" name="Rectangle 302"/>
            <p:cNvSpPr>
              <a:spLocks noChangeArrowheads="1"/>
            </p:cNvSpPr>
            <p:nvPr/>
          </p:nvSpPr>
          <p:spPr bwMode="auto">
            <a:xfrm>
              <a:off x="1092" y="1683"/>
              <a:ext cx="38"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565" name="Rectangle 303"/>
            <p:cNvSpPr>
              <a:spLocks noChangeArrowheads="1"/>
            </p:cNvSpPr>
            <p:nvPr/>
          </p:nvSpPr>
          <p:spPr bwMode="auto">
            <a:xfrm>
              <a:off x="1114" y="1739"/>
              <a:ext cx="38"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566" name="Rectangle 304"/>
            <p:cNvSpPr>
              <a:spLocks noChangeArrowheads="1"/>
            </p:cNvSpPr>
            <p:nvPr/>
          </p:nvSpPr>
          <p:spPr bwMode="auto">
            <a:xfrm>
              <a:off x="1099" y="1627"/>
              <a:ext cx="39" cy="35"/>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567" name="Rectangle 305"/>
            <p:cNvSpPr>
              <a:spLocks noChangeArrowheads="1"/>
            </p:cNvSpPr>
            <p:nvPr/>
          </p:nvSpPr>
          <p:spPr bwMode="auto">
            <a:xfrm>
              <a:off x="1309" y="1471"/>
              <a:ext cx="38" cy="34"/>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568" name="Rectangle 306"/>
            <p:cNvSpPr>
              <a:spLocks noChangeArrowheads="1"/>
            </p:cNvSpPr>
            <p:nvPr/>
          </p:nvSpPr>
          <p:spPr bwMode="auto">
            <a:xfrm>
              <a:off x="1321" y="1528"/>
              <a:ext cx="39" cy="34"/>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569" name="Rectangle 307"/>
            <p:cNvSpPr>
              <a:spLocks noChangeArrowheads="1"/>
            </p:cNvSpPr>
            <p:nvPr/>
          </p:nvSpPr>
          <p:spPr bwMode="auto">
            <a:xfrm>
              <a:off x="1283" y="1593"/>
              <a:ext cx="38"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570" name="Rectangle 308"/>
            <p:cNvSpPr>
              <a:spLocks noChangeArrowheads="1"/>
            </p:cNvSpPr>
            <p:nvPr/>
          </p:nvSpPr>
          <p:spPr bwMode="auto">
            <a:xfrm>
              <a:off x="1330" y="1645"/>
              <a:ext cx="39"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571" name="Rectangle 309"/>
            <p:cNvSpPr>
              <a:spLocks noChangeArrowheads="1"/>
            </p:cNvSpPr>
            <p:nvPr/>
          </p:nvSpPr>
          <p:spPr bwMode="auto">
            <a:xfrm>
              <a:off x="1352" y="1700"/>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572" name="Rectangle 310"/>
            <p:cNvSpPr>
              <a:spLocks noChangeArrowheads="1"/>
            </p:cNvSpPr>
            <p:nvPr/>
          </p:nvSpPr>
          <p:spPr bwMode="auto">
            <a:xfrm>
              <a:off x="1338" y="1589"/>
              <a:ext cx="39" cy="34"/>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573" name="Rectangle 311"/>
            <p:cNvSpPr>
              <a:spLocks noChangeArrowheads="1"/>
            </p:cNvSpPr>
            <p:nvPr/>
          </p:nvSpPr>
          <p:spPr bwMode="auto">
            <a:xfrm>
              <a:off x="1279" y="1648"/>
              <a:ext cx="39" cy="34"/>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574" name="Rectangle 312"/>
            <p:cNvSpPr>
              <a:spLocks noChangeArrowheads="1"/>
            </p:cNvSpPr>
            <p:nvPr/>
          </p:nvSpPr>
          <p:spPr bwMode="auto">
            <a:xfrm>
              <a:off x="1292" y="1705"/>
              <a:ext cx="38" cy="34"/>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575" name="Rectangle 313"/>
            <p:cNvSpPr>
              <a:spLocks noChangeArrowheads="1"/>
            </p:cNvSpPr>
            <p:nvPr/>
          </p:nvSpPr>
          <p:spPr bwMode="auto">
            <a:xfrm>
              <a:off x="1227" y="1570"/>
              <a:ext cx="38" cy="35"/>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576" name="Rectangle 314"/>
            <p:cNvSpPr>
              <a:spLocks noChangeArrowheads="1"/>
            </p:cNvSpPr>
            <p:nvPr/>
          </p:nvSpPr>
          <p:spPr bwMode="auto">
            <a:xfrm>
              <a:off x="1310" y="1768"/>
              <a:ext cx="38" cy="34"/>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577" name="Rectangle 315"/>
            <p:cNvSpPr>
              <a:spLocks noChangeArrowheads="1"/>
            </p:cNvSpPr>
            <p:nvPr/>
          </p:nvSpPr>
          <p:spPr bwMode="auto">
            <a:xfrm>
              <a:off x="1444" y="1641"/>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578" name="Rectangle 316"/>
            <p:cNvSpPr>
              <a:spLocks noChangeArrowheads="1"/>
            </p:cNvSpPr>
            <p:nvPr/>
          </p:nvSpPr>
          <p:spPr bwMode="auto">
            <a:xfrm>
              <a:off x="1492" y="1693"/>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579" name="Rectangle 317"/>
            <p:cNvSpPr>
              <a:spLocks noChangeArrowheads="1"/>
            </p:cNvSpPr>
            <p:nvPr/>
          </p:nvSpPr>
          <p:spPr bwMode="auto">
            <a:xfrm>
              <a:off x="1514" y="1749"/>
              <a:ext cx="39"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580" name="Rectangle 318"/>
            <p:cNvSpPr>
              <a:spLocks noChangeArrowheads="1"/>
            </p:cNvSpPr>
            <p:nvPr/>
          </p:nvSpPr>
          <p:spPr bwMode="auto">
            <a:xfrm>
              <a:off x="1500" y="1637"/>
              <a:ext cx="38" cy="35"/>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581" name="Rectangle 319"/>
            <p:cNvSpPr>
              <a:spLocks noChangeArrowheads="1"/>
            </p:cNvSpPr>
            <p:nvPr/>
          </p:nvSpPr>
          <p:spPr bwMode="auto">
            <a:xfrm>
              <a:off x="1441" y="1696"/>
              <a:ext cx="39" cy="34"/>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582" name="Rectangle 320"/>
            <p:cNvSpPr>
              <a:spLocks noChangeArrowheads="1"/>
            </p:cNvSpPr>
            <p:nvPr/>
          </p:nvSpPr>
          <p:spPr bwMode="auto">
            <a:xfrm>
              <a:off x="1453" y="1753"/>
              <a:ext cx="39" cy="35"/>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583" name="Rectangle 321"/>
            <p:cNvSpPr>
              <a:spLocks noChangeArrowheads="1"/>
            </p:cNvSpPr>
            <p:nvPr/>
          </p:nvSpPr>
          <p:spPr bwMode="auto">
            <a:xfrm>
              <a:off x="1357" y="1466"/>
              <a:ext cx="39"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584" name="Rectangle 322"/>
            <p:cNvSpPr>
              <a:spLocks noChangeArrowheads="1"/>
            </p:cNvSpPr>
            <p:nvPr/>
          </p:nvSpPr>
          <p:spPr bwMode="auto">
            <a:xfrm>
              <a:off x="1405" y="1517"/>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585" name="Rectangle 323"/>
            <p:cNvSpPr>
              <a:spLocks noChangeArrowheads="1"/>
            </p:cNvSpPr>
            <p:nvPr/>
          </p:nvSpPr>
          <p:spPr bwMode="auto">
            <a:xfrm>
              <a:off x="1427" y="1573"/>
              <a:ext cx="39"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586" name="Rectangle 324"/>
            <p:cNvSpPr>
              <a:spLocks noChangeArrowheads="1"/>
            </p:cNvSpPr>
            <p:nvPr/>
          </p:nvSpPr>
          <p:spPr bwMode="auto">
            <a:xfrm>
              <a:off x="1413" y="1461"/>
              <a:ext cx="38" cy="35"/>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587" name="Rectangle 325"/>
            <p:cNvSpPr>
              <a:spLocks noChangeArrowheads="1"/>
            </p:cNvSpPr>
            <p:nvPr/>
          </p:nvSpPr>
          <p:spPr bwMode="auto">
            <a:xfrm>
              <a:off x="1354" y="1520"/>
              <a:ext cx="39" cy="35"/>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588" name="Rectangle 326"/>
            <p:cNvSpPr>
              <a:spLocks noChangeArrowheads="1"/>
            </p:cNvSpPr>
            <p:nvPr/>
          </p:nvSpPr>
          <p:spPr bwMode="auto">
            <a:xfrm>
              <a:off x="1366" y="1577"/>
              <a:ext cx="39" cy="35"/>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589" name="Rectangle 327"/>
            <p:cNvSpPr>
              <a:spLocks noChangeArrowheads="1"/>
            </p:cNvSpPr>
            <p:nvPr/>
          </p:nvSpPr>
          <p:spPr bwMode="auto">
            <a:xfrm>
              <a:off x="1471" y="1427"/>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590" name="Rectangle 328"/>
            <p:cNvSpPr>
              <a:spLocks noChangeArrowheads="1"/>
            </p:cNvSpPr>
            <p:nvPr/>
          </p:nvSpPr>
          <p:spPr bwMode="auto">
            <a:xfrm>
              <a:off x="1519" y="1479"/>
              <a:ext cx="38"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591" name="Rectangle 329"/>
            <p:cNvSpPr>
              <a:spLocks noChangeArrowheads="1"/>
            </p:cNvSpPr>
            <p:nvPr/>
          </p:nvSpPr>
          <p:spPr bwMode="auto">
            <a:xfrm>
              <a:off x="1541" y="1535"/>
              <a:ext cx="38"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592" name="Rectangle 330"/>
            <p:cNvSpPr>
              <a:spLocks noChangeArrowheads="1"/>
            </p:cNvSpPr>
            <p:nvPr/>
          </p:nvSpPr>
          <p:spPr bwMode="auto">
            <a:xfrm>
              <a:off x="1526" y="1423"/>
              <a:ext cx="39" cy="34"/>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593" name="Rectangle 331"/>
            <p:cNvSpPr>
              <a:spLocks noChangeArrowheads="1"/>
            </p:cNvSpPr>
            <p:nvPr/>
          </p:nvSpPr>
          <p:spPr bwMode="auto">
            <a:xfrm>
              <a:off x="1468" y="1482"/>
              <a:ext cx="38" cy="34"/>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594" name="Rectangle 332"/>
            <p:cNvSpPr>
              <a:spLocks noChangeArrowheads="1"/>
            </p:cNvSpPr>
            <p:nvPr/>
          </p:nvSpPr>
          <p:spPr bwMode="auto">
            <a:xfrm>
              <a:off x="1480" y="1539"/>
              <a:ext cx="39" cy="34"/>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595" name="Rectangle 333"/>
            <p:cNvSpPr>
              <a:spLocks noChangeArrowheads="1"/>
            </p:cNvSpPr>
            <p:nvPr/>
          </p:nvSpPr>
          <p:spPr bwMode="auto">
            <a:xfrm>
              <a:off x="1593" y="1435"/>
              <a:ext cx="38"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596" name="Rectangle 334"/>
            <p:cNvSpPr>
              <a:spLocks noChangeArrowheads="1"/>
            </p:cNvSpPr>
            <p:nvPr/>
          </p:nvSpPr>
          <p:spPr bwMode="auto">
            <a:xfrm>
              <a:off x="1373" y="1702"/>
              <a:ext cx="38"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597" name="Rectangle 335"/>
            <p:cNvSpPr>
              <a:spLocks noChangeArrowheads="1"/>
            </p:cNvSpPr>
            <p:nvPr/>
          </p:nvSpPr>
          <p:spPr bwMode="auto">
            <a:xfrm>
              <a:off x="1395" y="1758"/>
              <a:ext cx="38"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598" name="Rectangle 336"/>
            <p:cNvSpPr>
              <a:spLocks noChangeArrowheads="1"/>
            </p:cNvSpPr>
            <p:nvPr/>
          </p:nvSpPr>
          <p:spPr bwMode="auto">
            <a:xfrm>
              <a:off x="1380" y="1646"/>
              <a:ext cx="39" cy="35"/>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599" name="Rectangle 337"/>
            <p:cNvSpPr>
              <a:spLocks noChangeArrowheads="1"/>
            </p:cNvSpPr>
            <p:nvPr/>
          </p:nvSpPr>
          <p:spPr bwMode="auto">
            <a:xfrm>
              <a:off x="1590" y="1490"/>
              <a:ext cx="38" cy="34"/>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600" name="Rectangle 338"/>
            <p:cNvSpPr>
              <a:spLocks noChangeArrowheads="1"/>
            </p:cNvSpPr>
            <p:nvPr/>
          </p:nvSpPr>
          <p:spPr bwMode="auto">
            <a:xfrm>
              <a:off x="1602" y="1547"/>
              <a:ext cx="39" cy="34"/>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601" name="Rectangle 339"/>
            <p:cNvSpPr>
              <a:spLocks noChangeArrowheads="1"/>
            </p:cNvSpPr>
            <p:nvPr/>
          </p:nvSpPr>
          <p:spPr bwMode="auto">
            <a:xfrm>
              <a:off x="1564" y="1612"/>
              <a:ext cx="38"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602" name="Rectangle 340"/>
            <p:cNvSpPr>
              <a:spLocks noChangeArrowheads="1"/>
            </p:cNvSpPr>
            <p:nvPr/>
          </p:nvSpPr>
          <p:spPr bwMode="auto">
            <a:xfrm>
              <a:off x="1611" y="1664"/>
              <a:ext cx="39"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603" name="Rectangle 341"/>
            <p:cNvSpPr>
              <a:spLocks noChangeArrowheads="1"/>
            </p:cNvSpPr>
            <p:nvPr/>
          </p:nvSpPr>
          <p:spPr bwMode="auto">
            <a:xfrm>
              <a:off x="1633" y="1719"/>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604" name="Rectangle 342"/>
            <p:cNvSpPr>
              <a:spLocks noChangeArrowheads="1"/>
            </p:cNvSpPr>
            <p:nvPr/>
          </p:nvSpPr>
          <p:spPr bwMode="auto">
            <a:xfrm>
              <a:off x="1619" y="1608"/>
              <a:ext cx="39" cy="34"/>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605" name="Rectangle 343"/>
            <p:cNvSpPr>
              <a:spLocks noChangeArrowheads="1"/>
            </p:cNvSpPr>
            <p:nvPr/>
          </p:nvSpPr>
          <p:spPr bwMode="auto">
            <a:xfrm>
              <a:off x="1560" y="1667"/>
              <a:ext cx="39" cy="34"/>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606" name="Rectangle 344"/>
            <p:cNvSpPr>
              <a:spLocks noChangeArrowheads="1"/>
            </p:cNvSpPr>
            <p:nvPr/>
          </p:nvSpPr>
          <p:spPr bwMode="auto">
            <a:xfrm>
              <a:off x="1573" y="1724"/>
              <a:ext cx="38" cy="34"/>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607" name="Rectangle 345"/>
            <p:cNvSpPr>
              <a:spLocks noChangeArrowheads="1"/>
            </p:cNvSpPr>
            <p:nvPr/>
          </p:nvSpPr>
          <p:spPr bwMode="auto">
            <a:xfrm>
              <a:off x="1508" y="1589"/>
              <a:ext cx="38" cy="35"/>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608" name="Rectangle 346"/>
            <p:cNvSpPr>
              <a:spLocks noChangeArrowheads="1"/>
            </p:cNvSpPr>
            <p:nvPr/>
          </p:nvSpPr>
          <p:spPr bwMode="auto">
            <a:xfrm>
              <a:off x="482" y="1760"/>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609" name="Rectangle 347"/>
            <p:cNvSpPr>
              <a:spLocks noChangeArrowheads="1"/>
            </p:cNvSpPr>
            <p:nvPr/>
          </p:nvSpPr>
          <p:spPr bwMode="auto">
            <a:xfrm>
              <a:off x="529" y="1807"/>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610" name="Rectangle 348"/>
            <p:cNvSpPr>
              <a:spLocks noChangeArrowheads="1"/>
            </p:cNvSpPr>
            <p:nvPr/>
          </p:nvSpPr>
          <p:spPr bwMode="auto">
            <a:xfrm>
              <a:off x="550" y="1857"/>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611" name="Rectangle 349"/>
            <p:cNvSpPr>
              <a:spLocks noChangeArrowheads="1"/>
            </p:cNvSpPr>
            <p:nvPr/>
          </p:nvSpPr>
          <p:spPr bwMode="auto">
            <a:xfrm>
              <a:off x="536" y="1756"/>
              <a:ext cx="37"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612" name="Rectangle 350"/>
            <p:cNvSpPr>
              <a:spLocks noChangeArrowheads="1"/>
            </p:cNvSpPr>
            <p:nvPr/>
          </p:nvSpPr>
          <p:spPr bwMode="auto">
            <a:xfrm>
              <a:off x="479" y="1809"/>
              <a:ext cx="37"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613" name="Rectangle 351"/>
            <p:cNvSpPr>
              <a:spLocks noChangeArrowheads="1"/>
            </p:cNvSpPr>
            <p:nvPr/>
          </p:nvSpPr>
          <p:spPr bwMode="auto">
            <a:xfrm>
              <a:off x="491" y="1860"/>
              <a:ext cx="38"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614" name="Rectangle 352"/>
            <p:cNvSpPr>
              <a:spLocks noChangeArrowheads="1"/>
            </p:cNvSpPr>
            <p:nvPr/>
          </p:nvSpPr>
          <p:spPr bwMode="auto">
            <a:xfrm>
              <a:off x="593" y="1726"/>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615" name="Rectangle 353"/>
            <p:cNvSpPr>
              <a:spLocks noChangeArrowheads="1"/>
            </p:cNvSpPr>
            <p:nvPr/>
          </p:nvSpPr>
          <p:spPr bwMode="auto">
            <a:xfrm>
              <a:off x="639" y="1772"/>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616" name="Rectangle 354"/>
            <p:cNvSpPr>
              <a:spLocks noChangeArrowheads="1"/>
            </p:cNvSpPr>
            <p:nvPr/>
          </p:nvSpPr>
          <p:spPr bwMode="auto">
            <a:xfrm>
              <a:off x="661" y="1822"/>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617" name="Rectangle 355"/>
            <p:cNvSpPr>
              <a:spLocks noChangeArrowheads="1"/>
            </p:cNvSpPr>
            <p:nvPr/>
          </p:nvSpPr>
          <p:spPr bwMode="auto">
            <a:xfrm>
              <a:off x="646" y="1722"/>
              <a:ext cx="38"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618" name="Rectangle 356"/>
            <p:cNvSpPr>
              <a:spLocks noChangeArrowheads="1"/>
            </p:cNvSpPr>
            <p:nvPr/>
          </p:nvSpPr>
          <p:spPr bwMode="auto">
            <a:xfrm>
              <a:off x="589" y="1775"/>
              <a:ext cx="38"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619" name="Rectangle 357"/>
            <p:cNvSpPr>
              <a:spLocks noChangeArrowheads="1"/>
            </p:cNvSpPr>
            <p:nvPr/>
          </p:nvSpPr>
          <p:spPr bwMode="auto">
            <a:xfrm>
              <a:off x="602" y="1826"/>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620" name="Rectangle 358"/>
            <p:cNvSpPr>
              <a:spLocks noChangeArrowheads="1"/>
            </p:cNvSpPr>
            <p:nvPr/>
          </p:nvSpPr>
          <p:spPr bwMode="auto">
            <a:xfrm>
              <a:off x="711" y="1733"/>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621" name="Rectangle 359"/>
            <p:cNvSpPr>
              <a:spLocks noChangeArrowheads="1"/>
            </p:cNvSpPr>
            <p:nvPr/>
          </p:nvSpPr>
          <p:spPr bwMode="auto">
            <a:xfrm>
              <a:off x="708" y="1782"/>
              <a:ext cx="37"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622" name="Rectangle 360"/>
            <p:cNvSpPr>
              <a:spLocks noChangeArrowheads="1"/>
            </p:cNvSpPr>
            <p:nvPr/>
          </p:nvSpPr>
          <p:spPr bwMode="auto">
            <a:xfrm>
              <a:off x="720" y="1833"/>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623" name="Rectangle 361"/>
            <p:cNvSpPr>
              <a:spLocks noChangeArrowheads="1"/>
            </p:cNvSpPr>
            <p:nvPr/>
          </p:nvSpPr>
          <p:spPr bwMode="auto">
            <a:xfrm>
              <a:off x="628" y="1871"/>
              <a:ext cx="38"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624" name="Rectangle 362"/>
            <p:cNvSpPr>
              <a:spLocks noChangeArrowheads="1"/>
            </p:cNvSpPr>
            <p:nvPr/>
          </p:nvSpPr>
          <p:spPr bwMode="auto">
            <a:xfrm>
              <a:off x="756" y="1777"/>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625" name="Rectangle 363"/>
            <p:cNvSpPr>
              <a:spLocks noChangeArrowheads="1"/>
            </p:cNvSpPr>
            <p:nvPr/>
          </p:nvSpPr>
          <p:spPr bwMode="auto">
            <a:xfrm>
              <a:off x="803" y="1824"/>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626" name="Rectangle 364"/>
            <p:cNvSpPr>
              <a:spLocks noChangeArrowheads="1"/>
            </p:cNvSpPr>
            <p:nvPr/>
          </p:nvSpPr>
          <p:spPr bwMode="auto">
            <a:xfrm>
              <a:off x="824" y="1874"/>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627" name="Rectangle 365"/>
            <p:cNvSpPr>
              <a:spLocks noChangeArrowheads="1"/>
            </p:cNvSpPr>
            <p:nvPr/>
          </p:nvSpPr>
          <p:spPr bwMode="auto">
            <a:xfrm>
              <a:off x="810" y="1773"/>
              <a:ext cx="37"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628" name="Rectangle 366"/>
            <p:cNvSpPr>
              <a:spLocks noChangeArrowheads="1"/>
            </p:cNvSpPr>
            <p:nvPr/>
          </p:nvSpPr>
          <p:spPr bwMode="auto">
            <a:xfrm>
              <a:off x="753" y="1826"/>
              <a:ext cx="37"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629" name="Rectangle 367"/>
            <p:cNvSpPr>
              <a:spLocks noChangeArrowheads="1"/>
            </p:cNvSpPr>
            <p:nvPr/>
          </p:nvSpPr>
          <p:spPr bwMode="auto">
            <a:xfrm>
              <a:off x="765" y="1877"/>
              <a:ext cx="38"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630" name="Rectangle 368"/>
            <p:cNvSpPr>
              <a:spLocks noChangeArrowheads="1"/>
            </p:cNvSpPr>
            <p:nvPr/>
          </p:nvSpPr>
          <p:spPr bwMode="auto">
            <a:xfrm>
              <a:off x="867" y="1743"/>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631" name="Rectangle 369"/>
            <p:cNvSpPr>
              <a:spLocks noChangeArrowheads="1"/>
            </p:cNvSpPr>
            <p:nvPr/>
          </p:nvSpPr>
          <p:spPr bwMode="auto">
            <a:xfrm>
              <a:off x="913" y="1789"/>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632" name="Rectangle 370"/>
            <p:cNvSpPr>
              <a:spLocks noChangeArrowheads="1"/>
            </p:cNvSpPr>
            <p:nvPr/>
          </p:nvSpPr>
          <p:spPr bwMode="auto">
            <a:xfrm>
              <a:off x="935" y="1839"/>
              <a:ext cx="37"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633" name="Rectangle 371"/>
            <p:cNvSpPr>
              <a:spLocks noChangeArrowheads="1"/>
            </p:cNvSpPr>
            <p:nvPr/>
          </p:nvSpPr>
          <p:spPr bwMode="auto">
            <a:xfrm>
              <a:off x="920" y="1739"/>
              <a:ext cx="38" cy="31"/>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634" name="Rectangle 372"/>
            <p:cNvSpPr>
              <a:spLocks noChangeArrowheads="1"/>
            </p:cNvSpPr>
            <p:nvPr/>
          </p:nvSpPr>
          <p:spPr bwMode="auto">
            <a:xfrm>
              <a:off x="863" y="1792"/>
              <a:ext cx="38"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635" name="Rectangle 373"/>
            <p:cNvSpPr>
              <a:spLocks noChangeArrowheads="1"/>
            </p:cNvSpPr>
            <p:nvPr/>
          </p:nvSpPr>
          <p:spPr bwMode="auto">
            <a:xfrm>
              <a:off x="876" y="1843"/>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636" name="Rectangle 374"/>
            <p:cNvSpPr>
              <a:spLocks noChangeArrowheads="1"/>
            </p:cNvSpPr>
            <p:nvPr/>
          </p:nvSpPr>
          <p:spPr bwMode="auto">
            <a:xfrm>
              <a:off x="985" y="1750"/>
              <a:ext cx="38" cy="31"/>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637" name="Rectangle 375"/>
            <p:cNvSpPr>
              <a:spLocks noChangeArrowheads="1"/>
            </p:cNvSpPr>
            <p:nvPr/>
          </p:nvSpPr>
          <p:spPr bwMode="auto">
            <a:xfrm>
              <a:off x="982" y="1799"/>
              <a:ext cx="37" cy="31"/>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638" name="Rectangle 376"/>
            <p:cNvSpPr>
              <a:spLocks noChangeArrowheads="1"/>
            </p:cNvSpPr>
            <p:nvPr/>
          </p:nvSpPr>
          <p:spPr bwMode="auto">
            <a:xfrm>
              <a:off x="994" y="1850"/>
              <a:ext cx="37" cy="31"/>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639" name="Rectangle 377"/>
            <p:cNvSpPr>
              <a:spLocks noChangeArrowheads="1"/>
            </p:cNvSpPr>
            <p:nvPr/>
          </p:nvSpPr>
          <p:spPr bwMode="auto">
            <a:xfrm>
              <a:off x="1076" y="1765"/>
              <a:ext cx="39"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640" name="Rectangle 378"/>
            <p:cNvSpPr>
              <a:spLocks noChangeArrowheads="1"/>
            </p:cNvSpPr>
            <p:nvPr/>
          </p:nvSpPr>
          <p:spPr bwMode="auto">
            <a:xfrm>
              <a:off x="1124" y="1816"/>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641" name="Rectangle 379"/>
            <p:cNvSpPr>
              <a:spLocks noChangeArrowheads="1"/>
            </p:cNvSpPr>
            <p:nvPr/>
          </p:nvSpPr>
          <p:spPr bwMode="auto">
            <a:xfrm>
              <a:off x="1146" y="1872"/>
              <a:ext cx="39"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642" name="Rectangle 380"/>
            <p:cNvSpPr>
              <a:spLocks noChangeArrowheads="1"/>
            </p:cNvSpPr>
            <p:nvPr/>
          </p:nvSpPr>
          <p:spPr bwMode="auto">
            <a:xfrm>
              <a:off x="1132" y="1760"/>
              <a:ext cx="38" cy="35"/>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643" name="Rectangle 381"/>
            <p:cNvSpPr>
              <a:spLocks noChangeArrowheads="1"/>
            </p:cNvSpPr>
            <p:nvPr/>
          </p:nvSpPr>
          <p:spPr bwMode="auto">
            <a:xfrm>
              <a:off x="1073" y="1819"/>
              <a:ext cx="39" cy="35"/>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644" name="Rectangle 382"/>
            <p:cNvSpPr>
              <a:spLocks noChangeArrowheads="1"/>
            </p:cNvSpPr>
            <p:nvPr/>
          </p:nvSpPr>
          <p:spPr bwMode="auto">
            <a:xfrm>
              <a:off x="1190" y="1726"/>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645" name="Rectangle 383"/>
            <p:cNvSpPr>
              <a:spLocks noChangeArrowheads="1"/>
            </p:cNvSpPr>
            <p:nvPr/>
          </p:nvSpPr>
          <p:spPr bwMode="auto">
            <a:xfrm>
              <a:off x="1238" y="1778"/>
              <a:ext cx="38"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646" name="Rectangle 384"/>
            <p:cNvSpPr>
              <a:spLocks noChangeArrowheads="1"/>
            </p:cNvSpPr>
            <p:nvPr/>
          </p:nvSpPr>
          <p:spPr bwMode="auto">
            <a:xfrm>
              <a:off x="1260" y="1834"/>
              <a:ext cx="38"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647" name="Rectangle 385"/>
            <p:cNvSpPr>
              <a:spLocks noChangeArrowheads="1"/>
            </p:cNvSpPr>
            <p:nvPr/>
          </p:nvSpPr>
          <p:spPr bwMode="auto">
            <a:xfrm>
              <a:off x="1245" y="1722"/>
              <a:ext cx="39" cy="34"/>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648" name="Rectangle 386"/>
            <p:cNvSpPr>
              <a:spLocks noChangeArrowheads="1"/>
            </p:cNvSpPr>
            <p:nvPr/>
          </p:nvSpPr>
          <p:spPr bwMode="auto">
            <a:xfrm>
              <a:off x="1187" y="1781"/>
              <a:ext cx="38" cy="34"/>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649" name="Rectangle 387"/>
            <p:cNvSpPr>
              <a:spLocks noChangeArrowheads="1"/>
            </p:cNvSpPr>
            <p:nvPr/>
          </p:nvSpPr>
          <p:spPr bwMode="auto">
            <a:xfrm>
              <a:off x="1199" y="1838"/>
              <a:ext cx="39" cy="34"/>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650" name="Rectangle 388"/>
            <p:cNvSpPr>
              <a:spLocks noChangeArrowheads="1"/>
            </p:cNvSpPr>
            <p:nvPr/>
          </p:nvSpPr>
          <p:spPr bwMode="auto">
            <a:xfrm>
              <a:off x="1312" y="1734"/>
              <a:ext cx="38"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651" name="Rectangle 389"/>
            <p:cNvSpPr>
              <a:spLocks noChangeArrowheads="1"/>
            </p:cNvSpPr>
            <p:nvPr/>
          </p:nvSpPr>
          <p:spPr bwMode="auto">
            <a:xfrm>
              <a:off x="1309" y="1789"/>
              <a:ext cx="38" cy="34"/>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652" name="Rectangle 390"/>
            <p:cNvSpPr>
              <a:spLocks noChangeArrowheads="1"/>
            </p:cNvSpPr>
            <p:nvPr/>
          </p:nvSpPr>
          <p:spPr bwMode="auto">
            <a:xfrm>
              <a:off x="1321" y="1846"/>
              <a:ext cx="39" cy="34"/>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653" name="Rectangle 391"/>
            <p:cNvSpPr>
              <a:spLocks noChangeArrowheads="1"/>
            </p:cNvSpPr>
            <p:nvPr/>
          </p:nvSpPr>
          <p:spPr bwMode="auto">
            <a:xfrm>
              <a:off x="1357" y="1784"/>
              <a:ext cx="39"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654" name="Rectangle 392"/>
            <p:cNvSpPr>
              <a:spLocks noChangeArrowheads="1"/>
            </p:cNvSpPr>
            <p:nvPr/>
          </p:nvSpPr>
          <p:spPr bwMode="auto">
            <a:xfrm>
              <a:off x="1405" y="1835"/>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655" name="Rectangle 393"/>
            <p:cNvSpPr>
              <a:spLocks noChangeArrowheads="1"/>
            </p:cNvSpPr>
            <p:nvPr/>
          </p:nvSpPr>
          <p:spPr bwMode="auto">
            <a:xfrm>
              <a:off x="1413" y="1779"/>
              <a:ext cx="38" cy="35"/>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656" name="Rectangle 394"/>
            <p:cNvSpPr>
              <a:spLocks noChangeArrowheads="1"/>
            </p:cNvSpPr>
            <p:nvPr/>
          </p:nvSpPr>
          <p:spPr bwMode="auto">
            <a:xfrm>
              <a:off x="1354" y="1838"/>
              <a:ext cx="39" cy="35"/>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657" name="Rectangle 395"/>
            <p:cNvSpPr>
              <a:spLocks noChangeArrowheads="1"/>
            </p:cNvSpPr>
            <p:nvPr/>
          </p:nvSpPr>
          <p:spPr bwMode="auto">
            <a:xfrm>
              <a:off x="1471" y="1745"/>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658" name="Rectangle 396"/>
            <p:cNvSpPr>
              <a:spLocks noChangeArrowheads="1"/>
            </p:cNvSpPr>
            <p:nvPr/>
          </p:nvSpPr>
          <p:spPr bwMode="auto">
            <a:xfrm>
              <a:off x="1519" y="1797"/>
              <a:ext cx="38"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659" name="Rectangle 397"/>
            <p:cNvSpPr>
              <a:spLocks noChangeArrowheads="1"/>
            </p:cNvSpPr>
            <p:nvPr/>
          </p:nvSpPr>
          <p:spPr bwMode="auto">
            <a:xfrm>
              <a:off x="1541" y="1853"/>
              <a:ext cx="38"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660" name="Rectangle 398"/>
            <p:cNvSpPr>
              <a:spLocks noChangeArrowheads="1"/>
            </p:cNvSpPr>
            <p:nvPr/>
          </p:nvSpPr>
          <p:spPr bwMode="auto">
            <a:xfrm>
              <a:off x="1526" y="1741"/>
              <a:ext cx="39" cy="34"/>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661" name="Rectangle 399"/>
            <p:cNvSpPr>
              <a:spLocks noChangeArrowheads="1"/>
            </p:cNvSpPr>
            <p:nvPr/>
          </p:nvSpPr>
          <p:spPr bwMode="auto">
            <a:xfrm>
              <a:off x="1468" y="1800"/>
              <a:ext cx="38" cy="34"/>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662" name="Rectangle 400"/>
            <p:cNvSpPr>
              <a:spLocks noChangeArrowheads="1"/>
            </p:cNvSpPr>
            <p:nvPr/>
          </p:nvSpPr>
          <p:spPr bwMode="auto">
            <a:xfrm>
              <a:off x="1480" y="1857"/>
              <a:ext cx="39" cy="34"/>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663" name="Rectangle 401"/>
            <p:cNvSpPr>
              <a:spLocks noChangeArrowheads="1"/>
            </p:cNvSpPr>
            <p:nvPr/>
          </p:nvSpPr>
          <p:spPr bwMode="auto">
            <a:xfrm>
              <a:off x="1593" y="1753"/>
              <a:ext cx="38"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664" name="Rectangle 402"/>
            <p:cNvSpPr>
              <a:spLocks noChangeArrowheads="1"/>
            </p:cNvSpPr>
            <p:nvPr/>
          </p:nvSpPr>
          <p:spPr bwMode="auto">
            <a:xfrm>
              <a:off x="1590" y="1808"/>
              <a:ext cx="38" cy="34"/>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665" name="Rectangle 403"/>
            <p:cNvSpPr>
              <a:spLocks noChangeArrowheads="1"/>
            </p:cNvSpPr>
            <p:nvPr/>
          </p:nvSpPr>
          <p:spPr bwMode="auto">
            <a:xfrm>
              <a:off x="1602" y="1865"/>
              <a:ext cx="39" cy="34"/>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666" name="Rectangle 404"/>
            <p:cNvSpPr>
              <a:spLocks noChangeArrowheads="1"/>
            </p:cNvSpPr>
            <p:nvPr/>
          </p:nvSpPr>
          <p:spPr bwMode="auto">
            <a:xfrm>
              <a:off x="1058" y="1657"/>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667" name="Rectangle 405"/>
            <p:cNvSpPr>
              <a:spLocks noChangeArrowheads="1"/>
            </p:cNvSpPr>
            <p:nvPr/>
          </p:nvSpPr>
          <p:spPr bwMode="auto">
            <a:xfrm>
              <a:off x="1080" y="1713"/>
              <a:ext cx="39"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668" name="Rectangle 406"/>
            <p:cNvSpPr>
              <a:spLocks noChangeArrowheads="1"/>
            </p:cNvSpPr>
            <p:nvPr/>
          </p:nvSpPr>
          <p:spPr bwMode="auto">
            <a:xfrm>
              <a:off x="1066" y="1601"/>
              <a:ext cx="38" cy="35"/>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sp>
          <p:nvSpPr>
            <p:cNvPr id="669" name="Rectangle 407"/>
            <p:cNvSpPr>
              <a:spLocks noChangeArrowheads="1"/>
            </p:cNvSpPr>
            <p:nvPr/>
          </p:nvSpPr>
          <p:spPr bwMode="auto">
            <a:xfrm>
              <a:off x="1019" y="1717"/>
              <a:ext cx="39" cy="35"/>
            </a:xfrm>
            <a:prstGeom prst="rect">
              <a:avLst/>
            </a:prstGeom>
            <a:solidFill>
              <a:srgbClr val="777777"/>
            </a:solidFill>
            <a:ln w="12700">
              <a:noFill/>
              <a:miter lim="800000"/>
              <a:headEnd/>
              <a:tailEnd/>
            </a:ln>
          </p:spPr>
          <p:txBody>
            <a:bodyPr wrap="none" anchor="ctr"/>
            <a:lstStyle/>
            <a:p>
              <a:endParaRPr lang="en-US">
                <a:solidFill>
                  <a:srgbClr val="7F7F7F"/>
                </a:solidFill>
              </a:endParaRPr>
            </a:p>
          </p:txBody>
        </p:sp>
        <p:sp>
          <p:nvSpPr>
            <p:cNvPr id="670" name="Rectangle 408"/>
            <p:cNvSpPr>
              <a:spLocks noChangeArrowheads="1"/>
            </p:cNvSpPr>
            <p:nvPr/>
          </p:nvSpPr>
          <p:spPr bwMode="auto">
            <a:xfrm>
              <a:off x="1124" y="1567"/>
              <a:ext cx="39" cy="35"/>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671" name="Rectangle 409"/>
            <p:cNvSpPr>
              <a:spLocks noChangeArrowheads="1"/>
            </p:cNvSpPr>
            <p:nvPr/>
          </p:nvSpPr>
          <p:spPr bwMode="auto">
            <a:xfrm>
              <a:off x="1121" y="1622"/>
              <a:ext cx="38" cy="34"/>
            </a:xfrm>
            <a:prstGeom prst="rect">
              <a:avLst/>
            </a:prstGeom>
            <a:solidFill>
              <a:srgbClr val="808080"/>
            </a:solidFill>
            <a:ln w="12700">
              <a:noFill/>
              <a:miter lim="800000"/>
              <a:headEnd/>
              <a:tailEnd/>
            </a:ln>
          </p:spPr>
          <p:txBody>
            <a:bodyPr wrap="none" anchor="ctr"/>
            <a:lstStyle/>
            <a:p>
              <a:endParaRPr lang="en-US">
                <a:solidFill>
                  <a:srgbClr val="7F7F7F"/>
                </a:solidFill>
              </a:endParaRPr>
            </a:p>
          </p:txBody>
        </p:sp>
        <p:sp>
          <p:nvSpPr>
            <p:cNvPr id="672" name="Rectangle 410"/>
            <p:cNvSpPr>
              <a:spLocks noChangeArrowheads="1"/>
            </p:cNvSpPr>
            <p:nvPr/>
          </p:nvSpPr>
          <p:spPr bwMode="auto">
            <a:xfrm>
              <a:off x="1026" y="1842"/>
              <a:ext cx="38" cy="34"/>
            </a:xfrm>
            <a:prstGeom prst="rect">
              <a:avLst/>
            </a:prstGeom>
            <a:solidFill>
              <a:srgbClr val="C0C0C0"/>
            </a:solidFill>
            <a:ln w="12700">
              <a:noFill/>
              <a:miter lim="800000"/>
              <a:headEnd/>
              <a:tailEnd/>
            </a:ln>
          </p:spPr>
          <p:txBody>
            <a:bodyPr wrap="none" anchor="ctr"/>
            <a:lstStyle/>
            <a:p>
              <a:endParaRPr lang="en-US">
                <a:solidFill>
                  <a:srgbClr val="7F7F7F"/>
                </a:solidFill>
              </a:endParaRPr>
            </a:p>
          </p:txBody>
        </p:sp>
        <p:sp>
          <p:nvSpPr>
            <p:cNvPr id="673" name="Rectangle 411"/>
            <p:cNvSpPr>
              <a:spLocks noChangeArrowheads="1"/>
            </p:cNvSpPr>
            <p:nvPr/>
          </p:nvSpPr>
          <p:spPr bwMode="auto">
            <a:xfrm>
              <a:off x="1033" y="1786"/>
              <a:ext cx="39" cy="35"/>
            </a:xfrm>
            <a:prstGeom prst="rect">
              <a:avLst/>
            </a:prstGeom>
            <a:solidFill>
              <a:srgbClr val="5F5F5F"/>
            </a:solidFill>
            <a:ln w="12700">
              <a:noFill/>
              <a:miter lim="800000"/>
              <a:headEnd/>
              <a:tailEnd/>
            </a:ln>
          </p:spPr>
          <p:txBody>
            <a:bodyPr wrap="none" anchor="ctr"/>
            <a:lstStyle/>
            <a:p>
              <a:endParaRPr lang="en-US">
                <a:solidFill>
                  <a:srgbClr val="7F7F7F"/>
                </a:solidFill>
              </a:endParaRPr>
            </a:p>
          </p:txBody>
        </p:sp>
      </p:grpSp>
      <p:grpSp>
        <p:nvGrpSpPr>
          <p:cNvPr id="674" name="Group 673"/>
          <p:cNvGrpSpPr/>
          <p:nvPr/>
        </p:nvGrpSpPr>
        <p:grpSpPr>
          <a:xfrm>
            <a:off x="6680200" y="4932454"/>
            <a:ext cx="1665802" cy="1300998"/>
            <a:chOff x="6798670" y="5006828"/>
            <a:chExt cx="1672702" cy="1317772"/>
          </a:xfrm>
        </p:grpSpPr>
        <p:pic>
          <p:nvPicPr>
            <p:cNvPr id="675" name="Picture 67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98670" y="5006828"/>
              <a:ext cx="1672702" cy="1317772"/>
            </a:xfrm>
            <a:prstGeom prst="rect">
              <a:avLst/>
            </a:prstGeom>
          </p:spPr>
        </p:pic>
        <p:sp>
          <p:nvSpPr>
            <p:cNvPr id="676" name="TextBox 675"/>
            <p:cNvSpPr txBox="1"/>
            <p:nvPr/>
          </p:nvSpPr>
          <p:spPr>
            <a:xfrm>
              <a:off x="6984146" y="5114245"/>
              <a:ext cx="752129" cy="507831"/>
            </a:xfrm>
            <a:prstGeom prst="rect">
              <a:avLst/>
            </a:prstGeom>
            <a:noFill/>
          </p:spPr>
          <p:txBody>
            <a:bodyPr wrap="none" rtlCol="0">
              <a:spAutoFit/>
            </a:bodyPr>
            <a:lstStyle/>
            <a:p>
              <a:pPr algn="l"/>
              <a:r>
                <a:rPr lang="en-US" sz="1500" b="0" i="0" dirty="0" smtClean="0">
                  <a:solidFill>
                    <a:schemeClr val="tx1">
                      <a:lumMod val="50000"/>
                    </a:schemeClr>
                  </a:solidFill>
                </a:rPr>
                <a:t>CEP</a:t>
              </a:r>
              <a:br>
                <a:rPr lang="en-US" sz="1500" b="0" i="0" dirty="0" smtClean="0">
                  <a:solidFill>
                    <a:schemeClr val="tx1">
                      <a:lumMod val="50000"/>
                    </a:schemeClr>
                  </a:solidFill>
                </a:rPr>
              </a:br>
              <a:r>
                <a:rPr lang="en-US" sz="1500" b="0" i="0" dirty="0" smtClean="0">
                  <a:solidFill>
                    <a:schemeClr val="tx1">
                      <a:lumMod val="50000"/>
                    </a:schemeClr>
                  </a:solidFill>
                </a:rPr>
                <a:t>Server</a:t>
              </a:r>
            </a:p>
          </p:txBody>
        </p:sp>
        <p:sp>
          <p:nvSpPr>
            <p:cNvPr id="677" name="TextBox 676"/>
            <p:cNvSpPr txBox="1"/>
            <p:nvPr/>
          </p:nvSpPr>
          <p:spPr>
            <a:xfrm>
              <a:off x="6984146" y="5715000"/>
              <a:ext cx="752129" cy="507831"/>
            </a:xfrm>
            <a:prstGeom prst="rect">
              <a:avLst/>
            </a:prstGeom>
            <a:noFill/>
          </p:spPr>
          <p:txBody>
            <a:bodyPr wrap="none" rtlCol="0">
              <a:spAutoFit/>
            </a:bodyPr>
            <a:lstStyle/>
            <a:p>
              <a:pPr algn="l"/>
              <a:r>
                <a:rPr lang="en-US" sz="1500" b="0" i="0" dirty="0" smtClean="0">
                  <a:solidFill>
                    <a:schemeClr val="tx1">
                      <a:lumMod val="50000"/>
                    </a:schemeClr>
                  </a:solidFill>
                </a:rPr>
                <a:t>Tick</a:t>
              </a:r>
              <a:br>
                <a:rPr lang="en-US" sz="1500" b="0" i="0" dirty="0" smtClean="0">
                  <a:solidFill>
                    <a:schemeClr val="tx1">
                      <a:lumMod val="50000"/>
                    </a:schemeClr>
                  </a:solidFill>
                </a:rPr>
              </a:br>
              <a:r>
                <a:rPr lang="en-US" sz="1500" b="0" i="0" dirty="0" smtClean="0">
                  <a:solidFill>
                    <a:schemeClr val="tx1">
                      <a:lumMod val="50000"/>
                    </a:schemeClr>
                  </a:solidFill>
                </a:rPr>
                <a:t>Server</a:t>
              </a:r>
            </a:p>
          </p:txBody>
        </p:sp>
        <p:sp>
          <p:nvSpPr>
            <p:cNvPr id="678" name="TextBox 677"/>
            <p:cNvSpPr txBox="1"/>
            <p:nvPr/>
          </p:nvSpPr>
          <p:spPr>
            <a:xfrm>
              <a:off x="7647469" y="5237020"/>
              <a:ext cx="798617" cy="258532"/>
            </a:xfrm>
            <a:prstGeom prst="rect">
              <a:avLst/>
            </a:prstGeom>
            <a:noFill/>
          </p:spPr>
          <p:txBody>
            <a:bodyPr wrap="none" rtlCol="0">
              <a:spAutoFit/>
            </a:bodyPr>
            <a:lstStyle/>
            <a:p>
              <a:pPr algn="l"/>
              <a:r>
                <a:rPr lang="en-US" sz="1200" b="0" i="0" dirty="0" smtClean="0">
                  <a:solidFill>
                    <a:schemeClr val="tx1">
                      <a:lumMod val="50000"/>
                    </a:schemeClr>
                  </a:solidFill>
                </a:rPr>
                <a:t>Analytics</a:t>
              </a:r>
            </a:p>
          </p:txBody>
        </p:sp>
        <p:sp>
          <p:nvSpPr>
            <p:cNvPr id="679" name="TextBox 678"/>
            <p:cNvSpPr txBox="1"/>
            <p:nvPr/>
          </p:nvSpPr>
          <p:spPr>
            <a:xfrm>
              <a:off x="7654820" y="5853200"/>
              <a:ext cx="798617" cy="258532"/>
            </a:xfrm>
            <a:prstGeom prst="rect">
              <a:avLst/>
            </a:prstGeom>
            <a:noFill/>
          </p:spPr>
          <p:txBody>
            <a:bodyPr wrap="none" rtlCol="0">
              <a:spAutoFit/>
            </a:bodyPr>
            <a:lstStyle/>
            <a:p>
              <a:pPr algn="l"/>
              <a:r>
                <a:rPr lang="en-US" sz="1200" b="0" i="0" dirty="0" smtClean="0">
                  <a:solidFill>
                    <a:schemeClr val="tx1">
                      <a:lumMod val="50000"/>
                    </a:schemeClr>
                  </a:solidFill>
                </a:rPr>
                <a:t>Analytics</a:t>
              </a:r>
              <a:endParaRPr lang="en-US" sz="1400" b="0" i="0" dirty="0" smtClean="0">
                <a:solidFill>
                  <a:schemeClr val="tx1">
                    <a:lumMod val="50000"/>
                  </a:schemeClr>
                </a:solidFill>
              </a:endParaRPr>
            </a:p>
          </p:txBody>
        </p:sp>
      </p:grpSp>
      <p:grpSp>
        <p:nvGrpSpPr>
          <p:cNvPr id="687" name="Group 686"/>
          <p:cNvGrpSpPr/>
          <p:nvPr/>
        </p:nvGrpSpPr>
        <p:grpSpPr>
          <a:xfrm>
            <a:off x="8191500" y="5047127"/>
            <a:ext cx="509535" cy="460516"/>
            <a:chOff x="6653265" y="3158984"/>
            <a:chExt cx="1183890" cy="1874188"/>
          </a:xfrm>
        </p:grpSpPr>
        <p:sp>
          <p:nvSpPr>
            <p:cNvPr id="688" name="Flowchart: Manual Operation 687"/>
            <p:cNvSpPr/>
            <p:nvPr/>
          </p:nvSpPr>
          <p:spPr bwMode="auto">
            <a:xfrm rot="5400000">
              <a:off x="6883169" y="3772160"/>
              <a:ext cx="937084" cy="631765"/>
            </a:xfrm>
            <a:prstGeom prst="flowChartManualOperation">
              <a:avLst/>
            </a:prstGeom>
            <a:gradFill flip="none" rotWithShape="1">
              <a:gsLst>
                <a:gs pos="48000">
                  <a:srgbClr val="BDCAE0"/>
                </a:gs>
                <a:gs pos="0">
                  <a:schemeClr val="accent1">
                    <a:tint val="66000"/>
                    <a:satMod val="160000"/>
                    <a:lumMod val="94000"/>
                    <a:lumOff val="6000"/>
                  </a:schemeClr>
                </a:gs>
                <a:gs pos="0">
                  <a:schemeClr val="accent1">
                    <a:tint val="44500"/>
                    <a:satMod val="160000"/>
                    <a:alpha val="91000"/>
                    <a:lumMod val="97000"/>
                    <a:lumOff val="3000"/>
                  </a:schemeClr>
                </a:gs>
                <a:gs pos="100000">
                  <a:schemeClr val="accent1">
                    <a:tint val="23500"/>
                    <a:satMod val="160000"/>
                    <a:alpha val="0"/>
                  </a:schemeClr>
                </a:gs>
              </a:gsLst>
              <a:lin ang="16200000" scaled="1"/>
              <a:tileRect/>
            </a:gra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689" name="Arc 688"/>
            <p:cNvSpPr/>
            <p:nvPr/>
          </p:nvSpPr>
          <p:spPr bwMode="auto">
            <a:xfrm rot="3667912">
              <a:off x="6984433" y="2868706"/>
              <a:ext cx="562444" cy="1143000"/>
            </a:xfrm>
            <a:prstGeom prst="arc">
              <a:avLst>
                <a:gd name="adj1" fmla="val 17092711"/>
                <a:gd name="adj2" fmla="val 3604794"/>
              </a:avLst>
            </a:prstGeom>
            <a:noFill/>
            <a:ln w="12700"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690" name="Arc 689"/>
            <p:cNvSpPr/>
            <p:nvPr/>
          </p:nvSpPr>
          <p:spPr bwMode="auto">
            <a:xfrm rot="7126064" flipH="1">
              <a:off x="6940236" y="4177144"/>
              <a:ext cx="569057" cy="1143000"/>
            </a:xfrm>
            <a:prstGeom prst="arc">
              <a:avLst>
                <a:gd name="adj1" fmla="val 16912734"/>
                <a:gd name="adj2" fmla="val 3386043"/>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grpSp>
      <p:grpSp>
        <p:nvGrpSpPr>
          <p:cNvPr id="691" name="Group 690"/>
          <p:cNvGrpSpPr/>
          <p:nvPr/>
        </p:nvGrpSpPr>
        <p:grpSpPr>
          <a:xfrm>
            <a:off x="8170915" y="5672147"/>
            <a:ext cx="509535" cy="460516"/>
            <a:chOff x="6653265" y="3158984"/>
            <a:chExt cx="1183890" cy="1874188"/>
          </a:xfrm>
        </p:grpSpPr>
        <p:sp>
          <p:nvSpPr>
            <p:cNvPr id="692" name="Flowchart: Manual Operation 691"/>
            <p:cNvSpPr/>
            <p:nvPr/>
          </p:nvSpPr>
          <p:spPr bwMode="auto">
            <a:xfrm rot="5400000">
              <a:off x="6883169" y="3772160"/>
              <a:ext cx="937084" cy="631765"/>
            </a:xfrm>
            <a:prstGeom prst="flowChartManualOperation">
              <a:avLst/>
            </a:prstGeom>
            <a:gradFill flip="none" rotWithShape="1">
              <a:gsLst>
                <a:gs pos="48000">
                  <a:srgbClr val="BDCAE0"/>
                </a:gs>
                <a:gs pos="0">
                  <a:schemeClr val="accent1">
                    <a:tint val="66000"/>
                    <a:satMod val="160000"/>
                    <a:lumMod val="94000"/>
                    <a:lumOff val="6000"/>
                  </a:schemeClr>
                </a:gs>
                <a:gs pos="0">
                  <a:schemeClr val="accent1">
                    <a:tint val="44500"/>
                    <a:satMod val="160000"/>
                    <a:alpha val="91000"/>
                    <a:lumMod val="97000"/>
                    <a:lumOff val="3000"/>
                  </a:schemeClr>
                </a:gs>
                <a:gs pos="100000">
                  <a:schemeClr val="accent1">
                    <a:tint val="23500"/>
                    <a:satMod val="160000"/>
                    <a:alpha val="0"/>
                  </a:schemeClr>
                </a:gs>
              </a:gsLst>
              <a:lin ang="16200000" scaled="1"/>
              <a:tileRect/>
            </a:gra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693" name="Arc 692"/>
            <p:cNvSpPr/>
            <p:nvPr/>
          </p:nvSpPr>
          <p:spPr bwMode="auto">
            <a:xfrm rot="3667912">
              <a:off x="6984433" y="2868706"/>
              <a:ext cx="562444" cy="1143000"/>
            </a:xfrm>
            <a:prstGeom prst="arc">
              <a:avLst>
                <a:gd name="adj1" fmla="val 17092711"/>
                <a:gd name="adj2" fmla="val 3604794"/>
              </a:avLst>
            </a:prstGeom>
            <a:noFill/>
            <a:ln w="12700"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694" name="Arc 693"/>
            <p:cNvSpPr/>
            <p:nvPr/>
          </p:nvSpPr>
          <p:spPr bwMode="auto">
            <a:xfrm rot="7126064" flipH="1">
              <a:off x="6940236" y="4177144"/>
              <a:ext cx="569057" cy="1143000"/>
            </a:xfrm>
            <a:prstGeom prst="arc">
              <a:avLst>
                <a:gd name="adj1" fmla="val 16912734"/>
                <a:gd name="adj2" fmla="val 3386043"/>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grpSp>
      <p:grpSp>
        <p:nvGrpSpPr>
          <p:cNvPr id="695" name="Group 694"/>
          <p:cNvGrpSpPr/>
          <p:nvPr/>
        </p:nvGrpSpPr>
        <p:grpSpPr>
          <a:xfrm>
            <a:off x="4187439" y="5793068"/>
            <a:ext cx="821646" cy="663385"/>
            <a:chOff x="6019800" y="5750697"/>
            <a:chExt cx="762000" cy="608103"/>
          </a:xfrm>
        </p:grpSpPr>
        <p:grpSp>
          <p:nvGrpSpPr>
            <p:cNvPr id="696" name="Group 93"/>
            <p:cNvGrpSpPr/>
            <p:nvPr/>
          </p:nvGrpSpPr>
          <p:grpSpPr>
            <a:xfrm>
              <a:off x="6095228" y="5750697"/>
              <a:ext cx="609603" cy="608103"/>
              <a:chOff x="285748" y="5683160"/>
              <a:chExt cx="609603" cy="608103"/>
            </a:xfrm>
            <a:solidFill>
              <a:srgbClr val="357FF7"/>
            </a:solidFill>
          </p:grpSpPr>
          <p:sp>
            <p:nvSpPr>
              <p:cNvPr id="698" name="AutoShape 390"/>
              <p:cNvSpPr>
                <a:spLocks noChangeArrowheads="1"/>
              </p:cNvSpPr>
              <p:nvPr/>
            </p:nvSpPr>
            <p:spPr bwMode="auto">
              <a:xfrm>
                <a:off x="285748" y="5930810"/>
                <a:ext cx="609601" cy="360453"/>
              </a:xfrm>
              <a:prstGeom prst="can">
                <a:avLst>
                  <a:gd name="adj" fmla="val 30611"/>
                </a:avLst>
              </a:prstGeom>
              <a:grpFill/>
              <a:ln w="19050">
                <a:solidFill>
                  <a:schemeClr val="tx1">
                    <a:lumMod val="50000"/>
                  </a:schemeClr>
                </a:solidFill>
                <a:round/>
                <a:headEnd/>
                <a:tailEnd/>
              </a:ln>
              <a:effectLst/>
            </p:spPr>
            <p:txBody>
              <a:bodyPr anchor="ctr"/>
              <a:lstStyle/>
              <a:p>
                <a:endParaRPr lang="en-GB" sz="1200">
                  <a:solidFill>
                    <a:srgbClr val="005F97"/>
                  </a:solidFill>
                  <a:cs typeface="Times New Roman" pitchFamily="18" charset="0"/>
                </a:endParaRPr>
              </a:p>
            </p:txBody>
          </p:sp>
          <p:sp>
            <p:nvSpPr>
              <p:cNvPr id="699" name="AutoShape 390"/>
              <p:cNvSpPr>
                <a:spLocks noChangeArrowheads="1"/>
              </p:cNvSpPr>
              <p:nvPr/>
            </p:nvSpPr>
            <p:spPr bwMode="auto">
              <a:xfrm>
                <a:off x="285750" y="5683160"/>
                <a:ext cx="609601" cy="360453"/>
              </a:xfrm>
              <a:prstGeom prst="can">
                <a:avLst>
                  <a:gd name="adj" fmla="val 30611"/>
                </a:avLst>
              </a:prstGeom>
              <a:grpFill/>
              <a:ln w="19050">
                <a:solidFill>
                  <a:schemeClr val="tx1">
                    <a:lumMod val="50000"/>
                  </a:schemeClr>
                </a:solidFill>
                <a:round/>
                <a:headEnd/>
                <a:tailEnd/>
              </a:ln>
              <a:effectLst/>
            </p:spPr>
            <p:txBody>
              <a:bodyPr anchor="ctr"/>
              <a:lstStyle/>
              <a:p>
                <a:endParaRPr lang="en-GB" sz="1200">
                  <a:solidFill>
                    <a:srgbClr val="005F97"/>
                  </a:solidFill>
                  <a:cs typeface="Times New Roman" pitchFamily="18" charset="0"/>
                </a:endParaRPr>
              </a:p>
            </p:txBody>
          </p:sp>
        </p:grpSp>
        <p:sp>
          <p:nvSpPr>
            <p:cNvPr id="697" name="Text Box 35"/>
            <p:cNvSpPr txBox="1">
              <a:spLocks noChangeArrowheads="1"/>
            </p:cNvSpPr>
            <p:nvPr/>
          </p:nvSpPr>
          <p:spPr bwMode="auto">
            <a:xfrm>
              <a:off x="6019800" y="5868009"/>
              <a:ext cx="762000" cy="466281"/>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r>
                <a:rPr lang="en-US" sz="900" b="1" dirty="0" smtClean="0">
                  <a:solidFill>
                    <a:schemeClr val="bg2"/>
                  </a:solidFill>
                  <a:cs typeface="+mn-cs"/>
                </a:rPr>
                <a:t>Historical</a:t>
              </a:r>
              <a:br>
                <a:rPr lang="en-US" sz="900" b="1" dirty="0" smtClean="0">
                  <a:solidFill>
                    <a:schemeClr val="bg2"/>
                  </a:solidFill>
                  <a:cs typeface="+mn-cs"/>
                </a:rPr>
              </a:br>
              <a:endParaRPr lang="en-US" sz="900" b="1" dirty="0">
                <a:solidFill>
                  <a:schemeClr val="bg2"/>
                </a:solidFill>
                <a:cs typeface="+mn-cs"/>
              </a:endParaRPr>
            </a:p>
            <a:p>
              <a:pPr algn="ctr">
                <a:defRPr/>
              </a:pPr>
              <a:r>
                <a:rPr lang="en-US" sz="900" b="1" dirty="0">
                  <a:solidFill>
                    <a:schemeClr val="bg2"/>
                  </a:solidFill>
                  <a:cs typeface="+mn-cs"/>
                </a:rPr>
                <a:t>Data</a:t>
              </a:r>
            </a:p>
          </p:txBody>
        </p:sp>
      </p:grpSp>
      <p:grpSp>
        <p:nvGrpSpPr>
          <p:cNvPr id="700" name="Group 699"/>
          <p:cNvGrpSpPr/>
          <p:nvPr/>
        </p:nvGrpSpPr>
        <p:grpSpPr>
          <a:xfrm>
            <a:off x="5063861" y="5368871"/>
            <a:ext cx="739482" cy="755774"/>
            <a:chOff x="6108700" y="2305291"/>
            <a:chExt cx="2224026" cy="3270217"/>
          </a:xfrm>
        </p:grpSpPr>
        <p:sp>
          <p:nvSpPr>
            <p:cNvPr id="701" name="Rectangle 700"/>
            <p:cNvSpPr/>
            <p:nvPr/>
          </p:nvSpPr>
          <p:spPr bwMode="auto">
            <a:xfrm>
              <a:off x="6108700" y="2305291"/>
              <a:ext cx="2224026" cy="3270217"/>
            </a:xfrm>
            <a:prstGeom prst="rect">
              <a:avLst/>
            </a:prstGeom>
            <a:solidFill>
              <a:srgbClr val="15A6FF"/>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grpSp>
          <p:nvGrpSpPr>
            <p:cNvPr id="702" name="Group 701"/>
            <p:cNvGrpSpPr/>
            <p:nvPr/>
          </p:nvGrpSpPr>
          <p:grpSpPr>
            <a:xfrm>
              <a:off x="6964736" y="2381250"/>
              <a:ext cx="1257300" cy="762000"/>
              <a:chOff x="7124700" y="2352675"/>
              <a:chExt cx="1104900" cy="762000"/>
            </a:xfrm>
          </p:grpSpPr>
          <p:sp>
            <p:nvSpPr>
              <p:cNvPr id="747" name="Rectangle 746"/>
              <p:cNvSpPr/>
              <p:nvPr/>
            </p:nvSpPr>
            <p:spPr bwMode="auto">
              <a:xfrm>
                <a:off x="7124700" y="2352675"/>
                <a:ext cx="1104900" cy="762000"/>
              </a:xfrm>
              <a:prstGeom prst="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cxnSp>
            <p:nvCxnSpPr>
              <p:cNvPr id="748" name="Straight Connector 747"/>
              <p:cNvCxnSpPr/>
              <p:nvPr/>
            </p:nvCxnSpPr>
            <p:spPr bwMode="auto">
              <a:xfrm>
                <a:off x="7124700" y="2466975"/>
                <a:ext cx="1104900"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749" name="Straight Connector 748"/>
              <p:cNvCxnSpPr/>
              <p:nvPr/>
            </p:nvCxnSpPr>
            <p:spPr bwMode="auto">
              <a:xfrm>
                <a:off x="7124700" y="2638425"/>
                <a:ext cx="1104900"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750" name="Straight Connector 749"/>
              <p:cNvCxnSpPr/>
              <p:nvPr/>
            </p:nvCxnSpPr>
            <p:spPr bwMode="auto">
              <a:xfrm>
                <a:off x="7124700" y="2809875"/>
                <a:ext cx="1104900"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751" name="Straight Connector 750"/>
              <p:cNvCxnSpPr/>
              <p:nvPr/>
            </p:nvCxnSpPr>
            <p:spPr bwMode="auto">
              <a:xfrm>
                <a:off x="7124700" y="2971800"/>
                <a:ext cx="1104900"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grpSp>
        <p:grpSp>
          <p:nvGrpSpPr>
            <p:cNvPr id="703" name="Group 702"/>
            <p:cNvGrpSpPr/>
            <p:nvPr/>
          </p:nvGrpSpPr>
          <p:grpSpPr>
            <a:xfrm>
              <a:off x="6216896" y="2389278"/>
              <a:ext cx="657226" cy="1582647"/>
              <a:chOff x="6200775" y="3238499"/>
              <a:chExt cx="781050" cy="1582647"/>
            </a:xfrm>
          </p:grpSpPr>
          <p:sp>
            <p:nvSpPr>
              <p:cNvPr id="738" name="Rectangle 737"/>
              <p:cNvSpPr/>
              <p:nvPr/>
            </p:nvSpPr>
            <p:spPr bwMode="auto">
              <a:xfrm>
                <a:off x="6210300" y="3238499"/>
                <a:ext cx="762000" cy="1582647"/>
              </a:xfrm>
              <a:prstGeom prst="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cxnSp>
            <p:nvCxnSpPr>
              <p:cNvPr id="739" name="Straight Connector 738"/>
              <p:cNvCxnSpPr/>
              <p:nvPr/>
            </p:nvCxnSpPr>
            <p:spPr bwMode="auto">
              <a:xfrm>
                <a:off x="6210300" y="3409221"/>
                <a:ext cx="762000"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740" name="Straight Connector 739"/>
              <p:cNvCxnSpPr/>
              <p:nvPr/>
            </p:nvCxnSpPr>
            <p:spPr bwMode="auto">
              <a:xfrm>
                <a:off x="6210300" y="3784367"/>
                <a:ext cx="762000"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741" name="Straight Connector 740"/>
              <p:cNvCxnSpPr/>
              <p:nvPr/>
            </p:nvCxnSpPr>
            <p:spPr bwMode="auto">
              <a:xfrm>
                <a:off x="6210300" y="4159512"/>
                <a:ext cx="762000"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742" name="Straight Connector 741"/>
              <p:cNvCxnSpPr/>
              <p:nvPr/>
            </p:nvCxnSpPr>
            <p:spPr bwMode="auto">
              <a:xfrm>
                <a:off x="6210300" y="4514875"/>
                <a:ext cx="762000"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743" name="Straight Connector 742"/>
              <p:cNvCxnSpPr/>
              <p:nvPr/>
            </p:nvCxnSpPr>
            <p:spPr bwMode="auto">
              <a:xfrm>
                <a:off x="6210300" y="3590196"/>
                <a:ext cx="762000"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744" name="Straight Connector 743"/>
              <p:cNvCxnSpPr/>
              <p:nvPr/>
            </p:nvCxnSpPr>
            <p:spPr bwMode="auto">
              <a:xfrm>
                <a:off x="6210300" y="3971925"/>
                <a:ext cx="762000"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745" name="Straight Connector 744"/>
              <p:cNvCxnSpPr/>
              <p:nvPr/>
            </p:nvCxnSpPr>
            <p:spPr bwMode="auto">
              <a:xfrm>
                <a:off x="6200775" y="4343400"/>
                <a:ext cx="762000"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746" name="Straight Connector 745"/>
              <p:cNvCxnSpPr/>
              <p:nvPr/>
            </p:nvCxnSpPr>
            <p:spPr bwMode="auto">
              <a:xfrm>
                <a:off x="6219825" y="4676775"/>
                <a:ext cx="762000"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grpSp>
        <p:grpSp>
          <p:nvGrpSpPr>
            <p:cNvPr id="704" name="Group 703"/>
            <p:cNvGrpSpPr/>
            <p:nvPr/>
          </p:nvGrpSpPr>
          <p:grpSpPr>
            <a:xfrm>
              <a:off x="6206824" y="4035687"/>
              <a:ext cx="655811" cy="745863"/>
              <a:chOff x="6230542" y="2382744"/>
              <a:chExt cx="732233" cy="762000"/>
            </a:xfrm>
          </p:grpSpPr>
          <p:sp>
            <p:nvSpPr>
              <p:cNvPr id="733" name="Rectangle 732"/>
              <p:cNvSpPr/>
              <p:nvPr/>
            </p:nvSpPr>
            <p:spPr bwMode="auto">
              <a:xfrm>
                <a:off x="6230542" y="2382744"/>
                <a:ext cx="732233" cy="762000"/>
              </a:xfrm>
              <a:prstGeom prst="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lang="en-US"/>
              </a:p>
            </p:txBody>
          </p:sp>
          <p:cxnSp>
            <p:nvCxnSpPr>
              <p:cNvPr id="734" name="Straight Connector 733"/>
              <p:cNvCxnSpPr/>
              <p:nvPr/>
            </p:nvCxnSpPr>
            <p:spPr bwMode="auto">
              <a:xfrm>
                <a:off x="6230542" y="2497044"/>
                <a:ext cx="732233"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735" name="Straight Connector 734"/>
              <p:cNvCxnSpPr/>
              <p:nvPr/>
            </p:nvCxnSpPr>
            <p:spPr bwMode="auto">
              <a:xfrm>
                <a:off x="6230542" y="2668494"/>
                <a:ext cx="732233"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736" name="Straight Connector 735"/>
              <p:cNvCxnSpPr/>
              <p:nvPr/>
            </p:nvCxnSpPr>
            <p:spPr bwMode="auto">
              <a:xfrm>
                <a:off x="6230542" y="2839944"/>
                <a:ext cx="732233"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737" name="Straight Connector 736"/>
              <p:cNvCxnSpPr/>
              <p:nvPr/>
            </p:nvCxnSpPr>
            <p:spPr bwMode="auto">
              <a:xfrm>
                <a:off x="6230542" y="3001869"/>
                <a:ext cx="732233"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grpSp>
        <p:grpSp>
          <p:nvGrpSpPr>
            <p:cNvPr id="705" name="Group 704"/>
            <p:cNvGrpSpPr/>
            <p:nvPr/>
          </p:nvGrpSpPr>
          <p:grpSpPr>
            <a:xfrm>
              <a:off x="7724774" y="3198903"/>
              <a:ext cx="485776" cy="1582647"/>
              <a:chOff x="6200775" y="3238499"/>
              <a:chExt cx="781050" cy="1582647"/>
            </a:xfrm>
          </p:grpSpPr>
          <p:sp>
            <p:nvSpPr>
              <p:cNvPr id="724" name="Rectangle 723"/>
              <p:cNvSpPr/>
              <p:nvPr/>
            </p:nvSpPr>
            <p:spPr bwMode="auto">
              <a:xfrm>
                <a:off x="6210300" y="3238499"/>
                <a:ext cx="762000" cy="1582647"/>
              </a:xfrm>
              <a:prstGeom prst="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cxnSp>
            <p:nvCxnSpPr>
              <p:cNvPr id="725" name="Straight Connector 724"/>
              <p:cNvCxnSpPr/>
              <p:nvPr/>
            </p:nvCxnSpPr>
            <p:spPr bwMode="auto">
              <a:xfrm>
                <a:off x="6210300" y="3409221"/>
                <a:ext cx="762000"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726" name="Straight Connector 725"/>
              <p:cNvCxnSpPr/>
              <p:nvPr/>
            </p:nvCxnSpPr>
            <p:spPr bwMode="auto">
              <a:xfrm>
                <a:off x="6210300" y="3784367"/>
                <a:ext cx="762000"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727" name="Straight Connector 726"/>
              <p:cNvCxnSpPr/>
              <p:nvPr/>
            </p:nvCxnSpPr>
            <p:spPr bwMode="auto">
              <a:xfrm>
                <a:off x="6210300" y="4159512"/>
                <a:ext cx="762000"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728" name="Straight Connector 727"/>
              <p:cNvCxnSpPr/>
              <p:nvPr/>
            </p:nvCxnSpPr>
            <p:spPr bwMode="auto">
              <a:xfrm>
                <a:off x="6210300" y="4514875"/>
                <a:ext cx="762000"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729" name="Straight Connector 728"/>
              <p:cNvCxnSpPr/>
              <p:nvPr/>
            </p:nvCxnSpPr>
            <p:spPr bwMode="auto">
              <a:xfrm>
                <a:off x="6210300" y="3590196"/>
                <a:ext cx="762000"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730" name="Straight Connector 729"/>
              <p:cNvCxnSpPr/>
              <p:nvPr/>
            </p:nvCxnSpPr>
            <p:spPr bwMode="auto">
              <a:xfrm>
                <a:off x="6210300" y="3971925"/>
                <a:ext cx="762000"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731" name="Straight Connector 730"/>
              <p:cNvCxnSpPr/>
              <p:nvPr/>
            </p:nvCxnSpPr>
            <p:spPr bwMode="auto">
              <a:xfrm>
                <a:off x="6200775" y="4343400"/>
                <a:ext cx="762000"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732" name="Straight Connector 731"/>
              <p:cNvCxnSpPr/>
              <p:nvPr/>
            </p:nvCxnSpPr>
            <p:spPr bwMode="auto">
              <a:xfrm>
                <a:off x="6219825" y="4676775"/>
                <a:ext cx="762000"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grpSp>
        <p:grpSp>
          <p:nvGrpSpPr>
            <p:cNvPr id="706" name="Group 705"/>
            <p:cNvGrpSpPr/>
            <p:nvPr/>
          </p:nvGrpSpPr>
          <p:grpSpPr>
            <a:xfrm>
              <a:off x="6955211" y="3200399"/>
              <a:ext cx="752475" cy="1581151"/>
              <a:chOff x="6943725" y="3200399"/>
              <a:chExt cx="752475" cy="1581151"/>
            </a:xfrm>
          </p:grpSpPr>
          <p:sp>
            <p:nvSpPr>
              <p:cNvPr id="713" name="Rectangle 712"/>
              <p:cNvSpPr/>
              <p:nvPr/>
            </p:nvSpPr>
            <p:spPr bwMode="auto">
              <a:xfrm>
                <a:off x="6953250" y="3200399"/>
                <a:ext cx="732233" cy="1581151"/>
              </a:xfrm>
              <a:prstGeom prst="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lang="en-US"/>
              </a:p>
            </p:txBody>
          </p:sp>
          <p:cxnSp>
            <p:nvCxnSpPr>
              <p:cNvPr id="714" name="Straight Connector 713"/>
              <p:cNvCxnSpPr/>
              <p:nvPr/>
            </p:nvCxnSpPr>
            <p:spPr bwMode="auto">
              <a:xfrm>
                <a:off x="6953250" y="3733800"/>
                <a:ext cx="732233"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715" name="Straight Connector 714"/>
              <p:cNvCxnSpPr/>
              <p:nvPr/>
            </p:nvCxnSpPr>
            <p:spPr bwMode="auto">
              <a:xfrm>
                <a:off x="6953250" y="4038600"/>
                <a:ext cx="732233"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716" name="Straight Connector 715"/>
              <p:cNvCxnSpPr/>
              <p:nvPr/>
            </p:nvCxnSpPr>
            <p:spPr bwMode="auto">
              <a:xfrm>
                <a:off x="6953250" y="4343400"/>
                <a:ext cx="732233"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717" name="Straight Connector 716"/>
              <p:cNvCxnSpPr/>
              <p:nvPr/>
            </p:nvCxnSpPr>
            <p:spPr bwMode="auto">
              <a:xfrm>
                <a:off x="6953250" y="4648200"/>
                <a:ext cx="732233"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718" name="Straight Connector 717"/>
              <p:cNvCxnSpPr/>
              <p:nvPr/>
            </p:nvCxnSpPr>
            <p:spPr bwMode="auto">
              <a:xfrm>
                <a:off x="6963967" y="4191000"/>
                <a:ext cx="732233"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719" name="Straight Connector 718"/>
              <p:cNvCxnSpPr/>
              <p:nvPr/>
            </p:nvCxnSpPr>
            <p:spPr bwMode="auto">
              <a:xfrm>
                <a:off x="6953250" y="3886200"/>
                <a:ext cx="732233"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720" name="Straight Connector 719"/>
              <p:cNvCxnSpPr/>
              <p:nvPr/>
            </p:nvCxnSpPr>
            <p:spPr bwMode="auto">
              <a:xfrm>
                <a:off x="6962775" y="4495800"/>
                <a:ext cx="732233"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721" name="Straight Connector 720"/>
              <p:cNvCxnSpPr/>
              <p:nvPr/>
            </p:nvCxnSpPr>
            <p:spPr bwMode="auto">
              <a:xfrm>
                <a:off x="6943725" y="3581400"/>
                <a:ext cx="732233"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722" name="Straight Connector 721"/>
              <p:cNvCxnSpPr/>
              <p:nvPr/>
            </p:nvCxnSpPr>
            <p:spPr bwMode="auto">
              <a:xfrm>
                <a:off x="6962775" y="3429000"/>
                <a:ext cx="732233"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723" name="Straight Connector 722"/>
              <p:cNvCxnSpPr/>
              <p:nvPr/>
            </p:nvCxnSpPr>
            <p:spPr bwMode="auto">
              <a:xfrm>
                <a:off x="6962775" y="3295650"/>
                <a:ext cx="732233"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grpSp>
        <p:grpSp>
          <p:nvGrpSpPr>
            <p:cNvPr id="707" name="Group 706"/>
            <p:cNvGrpSpPr/>
            <p:nvPr/>
          </p:nvGrpSpPr>
          <p:grpSpPr>
            <a:xfrm>
              <a:off x="6210300" y="4876800"/>
              <a:ext cx="1988402" cy="600398"/>
              <a:chOff x="7124700" y="2352675"/>
              <a:chExt cx="1104900" cy="762000"/>
            </a:xfrm>
          </p:grpSpPr>
          <p:sp>
            <p:nvSpPr>
              <p:cNvPr id="708" name="Rectangle 707"/>
              <p:cNvSpPr/>
              <p:nvPr/>
            </p:nvSpPr>
            <p:spPr bwMode="auto">
              <a:xfrm>
                <a:off x="7124700" y="2352675"/>
                <a:ext cx="1104900" cy="762000"/>
              </a:xfrm>
              <a:prstGeom prst="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cxnSp>
            <p:nvCxnSpPr>
              <p:cNvPr id="709" name="Straight Connector 708"/>
              <p:cNvCxnSpPr/>
              <p:nvPr/>
            </p:nvCxnSpPr>
            <p:spPr bwMode="auto">
              <a:xfrm>
                <a:off x="7124700" y="2466975"/>
                <a:ext cx="1104900"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710" name="Straight Connector 709"/>
              <p:cNvCxnSpPr/>
              <p:nvPr/>
            </p:nvCxnSpPr>
            <p:spPr bwMode="auto">
              <a:xfrm>
                <a:off x="7124700" y="2638425"/>
                <a:ext cx="1104900"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711" name="Straight Connector 710"/>
              <p:cNvCxnSpPr/>
              <p:nvPr/>
            </p:nvCxnSpPr>
            <p:spPr bwMode="auto">
              <a:xfrm>
                <a:off x="7124700" y="2809875"/>
                <a:ext cx="1104900"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712" name="Straight Connector 711"/>
              <p:cNvCxnSpPr/>
              <p:nvPr/>
            </p:nvCxnSpPr>
            <p:spPr bwMode="auto">
              <a:xfrm>
                <a:off x="7124700" y="2971800"/>
                <a:ext cx="1104900"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grpSp>
      </p:grpSp>
      <p:sp>
        <p:nvSpPr>
          <p:cNvPr id="752" name="Text Box 19"/>
          <p:cNvSpPr txBox="1">
            <a:spLocks noChangeArrowheads="1"/>
          </p:cNvSpPr>
          <p:nvPr/>
        </p:nvSpPr>
        <p:spPr bwMode="auto">
          <a:xfrm>
            <a:off x="5638800" y="5494857"/>
            <a:ext cx="903810" cy="342471"/>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r>
              <a:rPr lang="en-US" sz="800" b="1" dirty="0">
                <a:solidFill>
                  <a:schemeClr val="tx1">
                    <a:lumMod val="50000"/>
                  </a:schemeClr>
                </a:solidFill>
                <a:cs typeface="+mn-cs"/>
              </a:rPr>
              <a:t>In-memory</a:t>
            </a:r>
          </a:p>
          <a:p>
            <a:pPr algn="ctr">
              <a:defRPr/>
            </a:pPr>
            <a:r>
              <a:rPr lang="en-US" sz="800" b="1" dirty="0" smtClean="0">
                <a:solidFill>
                  <a:schemeClr val="tx1">
                    <a:lumMod val="50000"/>
                  </a:schemeClr>
                </a:solidFill>
                <a:cs typeface="+mn-cs"/>
              </a:rPr>
              <a:t>Database</a:t>
            </a:r>
            <a:endParaRPr lang="en-US" sz="400" b="1" dirty="0">
              <a:solidFill>
                <a:schemeClr val="tx1">
                  <a:lumMod val="50000"/>
                </a:schemeClr>
              </a:solidFill>
              <a:cs typeface="+mn-cs"/>
            </a:endParaRPr>
          </a:p>
        </p:txBody>
      </p:sp>
      <p:grpSp>
        <p:nvGrpSpPr>
          <p:cNvPr id="753" name="Group 752"/>
          <p:cNvGrpSpPr/>
          <p:nvPr/>
        </p:nvGrpSpPr>
        <p:grpSpPr>
          <a:xfrm>
            <a:off x="5344590" y="5791435"/>
            <a:ext cx="903810" cy="663385"/>
            <a:chOff x="5332459" y="5989237"/>
            <a:chExt cx="838200" cy="608103"/>
          </a:xfrm>
        </p:grpSpPr>
        <p:grpSp>
          <p:nvGrpSpPr>
            <p:cNvPr id="754" name="Group 93"/>
            <p:cNvGrpSpPr/>
            <p:nvPr/>
          </p:nvGrpSpPr>
          <p:grpSpPr>
            <a:xfrm>
              <a:off x="5444331" y="5989237"/>
              <a:ext cx="609603" cy="608103"/>
              <a:chOff x="285748" y="5683160"/>
              <a:chExt cx="609603" cy="608103"/>
            </a:xfrm>
            <a:solidFill>
              <a:schemeClr val="accent3">
                <a:lumMod val="40000"/>
                <a:lumOff val="60000"/>
              </a:schemeClr>
            </a:solidFill>
          </p:grpSpPr>
          <p:sp>
            <p:nvSpPr>
              <p:cNvPr id="756" name="AutoShape 390"/>
              <p:cNvSpPr>
                <a:spLocks noChangeArrowheads="1"/>
              </p:cNvSpPr>
              <p:nvPr/>
            </p:nvSpPr>
            <p:spPr bwMode="auto">
              <a:xfrm>
                <a:off x="285748" y="5930810"/>
                <a:ext cx="609601" cy="360453"/>
              </a:xfrm>
              <a:prstGeom prst="can">
                <a:avLst>
                  <a:gd name="adj" fmla="val 30611"/>
                </a:avLst>
              </a:prstGeom>
              <a:grpFill/>
              <a:ln w="19050">
                <a:solidFill>
                  <a:schemeClr val="tx1">
                    <a:lumMod val="50000"/>
                  </a:schemeClr>
                </a:solidFill>
                <a:round/>
                <a:headEnd/>
                <a:tailEnd/>
              </a:ln>
              <a:effectLst/>
            </p:spPr>
            <p:txBody>
              <a:bodyPr anchor="ctr"/>
              <a:lstStyle/>
              <a:p>
                <a:endParaRPr lang="en-GB" sz="1200">
                  <a:solidFill>
                    <a:srgbClr val="005F97"/>
                  </a:solidFill>
                  <a:cs typeface="Times New Roman" pitchFamily="18" charset="0"/>
                </a:endParaRPr>
              </a:p>
            </p:txBody>
          </p:sp>
          <p:sp>
            <p:nvSpPr>
              <p:cNvPr id="757" name="AutoShape 390"/>
              <p:cNvSpPr>
                <a:spLocks noChangeArrowheads="1"/>
              </p:cNvSpPr>
              <p:nvPr/>
            </p:nvSpPr>
            <p:spPr bwMode="auto">
              <a:xfrm>
                <a:off x="285750" y="5683160"/>
                <a:ext cx="609601" cy="360453"/>
              </a:xfrm>
              <a:prstGeom prst="can">
                <a:avLst>
                  <a:gd name="adj" fmla="val 30611"/>
                </a:avLst>
              </a:prstGeom>
              <a:grpFill/>
              <a:ln w="19050">
                <a:solidFill>
                  <a:schemeClr val="tx1">
                    <a:lumMod val="50000"/>
                  </a:schemeClr>
                </a:solidFill>
                <a:round/>
                <a:headEnd/>
                <a:tailEnd/>
              </a:ln>
              <a:effectLst/>
            </p:spPr>
            <p:txBody>
              <a:bodyPr anchor="ctr"/>
              <a:lstStyle/>
              <a:p>
                <a:endParaRPr lang="en-GB" sz="1200">
                  <a:solidFill>
                    <a:srgbClr val="005F97"/>
                  </a:solidFill>
                  <a:cs typeface="Times New Roman" pitchFamily="18" charset="0"/>
                </a:endParaRPr>
              </a:p>
            </p:txBody>
          </p:sp>
        </p:grpSp>
        <p:sp>
          <p:nvSpPr>
            <p:cNvPr id="755" name="Text Box 19"/>
            <p:cNvSpPr txBox="1">
              <a:spLocks noChangeArrowheads="1"/>
            </p:cNvSpPr>
            <p:nvPr/>
          </p:nvSpPr>
          <p:spPr bwMode="auto">
            <a:xfrm>
              <a:off x="5332459" y="6122433"/>
              <a:ext cx="838200" cy="438582"/>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r>
                <a:rPr lang="en-US" sz="800" b="1" dirty="0" smtClean="0">
                  <a:solidFill>
                    <a:schemeClr val="tx1">
                      <a:lumMod val="50000"/>
                    </a:schemeClr>
                  </a:solidFill>
                  <a:cs typeface="+mn-cs"/>
                </a:rPr>
                <a:t>Reference</a:t>
              </a:r>
            </a:p>
            <a:p>
              <a:pPr algn="ctr">
                <a:defRPr/>
              </a:pPr>
              <a:endParaRPr lang="en-US" sz="400" b="1" dirty="0" smtClean="0">
                <a:solidFill>
                  <a:schemeClr val="tx1">
                    <a:lumMod val="50000"/>
                  </a:schemeClr>
                </a:solidFill>
                <a:cs typeface="+mn-cs"/>
              </a:endParaRPr>
            </a:p>
            <a:p>
              <a:pPr algn="ctr">
                <a:defRPr/>
              </a:pPr>
              <a:endParaRPr lang="en-US" sz="400" dirty="0">
                <a:solidFill>
                  <a:schemeClr val="tx1">
                    <a:lumMod val="50000"/>
                  </a:schemeClr>
                </a:solidFill>
                <a:cs typeface="+mn-cs"/>
              </a:endParaRPr>
            </a:p>
            <a:p>
              <a:pPr algn="ctr">
                <a:defRPr/>
              </a:pPr>
              <a:r>
                <a:rPr lang="en-US" sz="900" b="1" dirty="0" smtClean="0">
                  <a:solidFill>
                    <a:srgbClr val="A20008"/>
                  </a:solidFill>
                  <a:cs typeface="+mn-cs"/>
                </a:rPr>
                <a:t>Data</a:t>
              </a:r>
              <a:endParaRPr lang="en-US" sz="900" b="1" dirty="0">
                <a:solidFill>
                  <a:srgbClr val="A20008"/>
                </a:solidFill>
                <a:cs typeface="+mn-cs"/>
              </a:endParaRPr>
            </a:p>
          </p:txBody>
        </p:sp>
      </p:grpSp>
      <p:grpSp>
        <p:nvGrpSpPr>
          <p:cNvPr id="758" name="Group 757"/>
          <p:cNvGrpSpPr/>
          <p:nvPr/>
        </p:nvGrpSpPr>
        <p:grpSpPr>
          <a:xfrm>
            <a:off x="4783132" y="5674484"/>
            <a:ext cx="821646" cy="663385"/>
            <a:chOff x="6019800" y="5750697"/>
            <a:chExt cx="762000" cy="608103"/>
          </a:xfrm>
        </p:grpSpPr>
        <p:grpSp>
          <p:nvGrpSpPr>
            <p:cNvPr id="759" name="Group 93"/>
            <p:cNvGrpSpPr/>
            <p:nvPr/>
          </p:nvGrpSpPr>
          <p:grpSpPr>
            <a:xfrm>
              <a:off x="6095228" y="5750697"/>
              <a:ext cx="609603" cy="608103"/>
              <a:chOff x="285748" y="5683160"/>
              <a:chExt cx="609603" cy="608103"/>
            </a:xfrm>
            <a:solidFill>
              <a:srgbClr val="357FF7"/>
            </a:solidFill>
          </p:grpSpPr>
          <p:sp>
            <p:nvSpPr>
              <p:cNvPr id="761" name="AutoShape 390"/>
              <p:cNvSpPr>
                <a:spLocks noChangeArrowheads="1"/>
              </p:cNvSpPr>
              <p:nvPr/>
            </p:nvSpPr>
            <p:spPr bwMode="auto">
              <a:xfrm>
                <a:off x="285748" y="5930810"/>
                <a:ext cx="609601" cy="360453"/>
              </a:xfrm>
              <a:prstGeom prst="can">
                <a:avLst>
                  <a:gd name="adj" fmla="val 30611"/>
                </a:avLst>
              </a:prstGeom>
              <a:grpFill/>
              <a:ln w="19050">
                <a:solidFill>
                  <a:schemeClr val="tx1">
                    <a:lumMod val="50000"/>
                  </a:schemeClr>
                </a:solidFill>
                <a:round/>
                <a:headEnd/>
                <a:tailEnd/>
              </a:ln>
              <a:effectLst/>
            </p:spPr>
            <p:txBody>
              <a:bodyPr anchor="ctr"/>
              <a:lstStyle/>
              <a:p>
                <a:endParaRPr lang="en-GB" sz="1200">
                  <a:solidFill>
                    <a:srgbClr val="005F97"/>
                  </a:solidFill>
                  <a:cs typeface="Times New Roman" pitchFamily="18" charset="0"/>
                </a:endParaRPr>
              </a:p>
            </p:txBody>
          </p:sp>
          <p:sp>
            <p:nvSpPr>
              <p:cNvPr id="762" name="AutoShape 390"/>
              <p:cNvSpPr>
                <a:spLocks noChangeArrowheads="1"/>
              </p:cNvSpPr>
              <p:nvPr/>
            </p:nvSpPr>
            <p:spPr bwMode="auto">
              <a:xfrm>
                <a:off x="285750" y="5683160"/>
                <a:ext cx="609601" cy="360453"/>
              </a:xfrm>
              <a:prstGeom prst="can">
                <a:avLst>
                  <a:gd name="adj" fmla="val 30611"/>
                </a:avLst>
              </a:prstGeom>
              <a:grpFill/>
              <a:ln w="19050">
                <a:solidFill>
                  <a:schemeClr val="tx1">
                    <a:lumMod val="50000"/>
                  </a:schemeClr>
                </a:solidFill>
                <a:round/>
                <a:headEnd/>
                <a:tailEnd/>
              </a:ln>
              <a:effectLst/>
            </p:spPr>
            <p:txBody>
              <a:bodyPr anchor="ctr"/>
              <a:lstStyle/>
              <a:p>
                <a:endParaRPr lang="en-GB" sz="1200">
                  <a:solidFill>
                    <a:srgbClr val="005F97"/>
                  </a:solidFill>
                  <a:cs typeface="Times New Roman" pitchFamily="18" charset="0"/>
                </a:endParaRPr>
              </a:p>
            </p:txBody>
          </p:sp>
        </p:grpSp>
        <p:sp>
          <p:nvSpPr>
            <p:cNvPr id="760" name="Text Box 35"/>
            <p:cNvSpPr txBox="1">
              <a:spLocks noChangeArrowheads="1"/>
            </p:cNvSpPr>
            <p:nvPr/>
          </p:nvSpPr>
          <p:spPr bwMode="auto">
            <a:xfrm>
              <a:off x="6019800" y="5878825"/>
              <a:ext cx="762000" cy="466281"/>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r>
                <a:rPr lang="en-US" sz="900" b="1" dirty="0" smtClean="0">
                  <a:solidFill>
                    <a:schemeClr val="bg2"/>
                  </a:solidFill>
                  <a:cs typeface="+mn-cs"/>
                </a:rPr>
                <a:t>Historical</a:t>
              </a:r>
              <a:br>
                <a:rPr lang="en-US" sz="900" b="1" dirty="0" smtClean="0">
                  <a:solidFill>
                    <a:schemeClr val="bg2"/>
                  </a:solidFill>
                  <a:cs typeface="+mn-cs"/>
                </a:rPr>
              </a:br>
              <a:endParaRPr lang="en-US" sz="900" b="1" dirty="0">
                <a:solidFill>
                  <a:schemeClr val="bg2"/>
                </a:solidFill>
                <a:cs typeface="+mn-cs"/>
              </a:endParaRPr>
            </a:p>
            <a:p>
              <a:pPr algn="ctr">
                <a:defRPr/>
              </a:pPr>
              <a:r>
                <a:rPr lang="en-US" sz="900" b="1" dirty="0">
                  <a:solidFill>
                    <a:schemeClr val="bg2"/>
                  </a:solidFill>
                  <a:cs typeface="+mn-cs"/>
                </a:rPr>
                <a:t>Data</a:t>
              </a:r>
            </a:p>
          </p:txBody>
        </p:sp>
      </p:grpSp>
      <p:pic>
        <p:nvPicPr>
          <p:cNvPr id="763" name="Picture 76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3200" y="4862799"/>
            <a:ext cx="1346097" cy="678624"/>
          </a:xfrm>
          <a:prstGeom prst="rect">
            <a:avLst/>
          </a:prstGeom>
        </p:spPr>
      </p:pic>
      <p:sp>
        <p:nvSpPr>
          <p:cNvPr id="764" name="TextBox 763"/>
          <p:cNvSpPr txBox="1"/>
          <p:nvPr/>
        </p:nvSpPr>
        <p:spPr>
          <a:xfrm>
            <a:off x="2816282" y="4970553"/>
            <a:ext cx="1042273" cy="300082"/>
          </a:xfrm>
          <a:prstGeom prst="rect">
            <a:avLst/>
          </a:prstGeom>
          <a:noFill/>
        </p:spPr>
        <p:txBody>
          <a:bodyPr wrap="none" rtlCol="0">
            <a:spAutoFit/>
          </a:bodyPr>
          <a:lstStyle/>
          <a:p>
            <a:pPr algn="l"/>
            <a:r>
              <a:rPr lang="en-US" sz="1500" b="0" i="0" dirty="0" smtClean="0">
                <a:solidFill>
                  <a:schemeClr val="bg2"/>
                </a:solidFill>
              </a:rPr>
              <a:t>Collectors</a:t>
            </a:r>
          </a:p>
        </p:txBody>
      </p:sp>
      <p:sp>
        <p:nvSpPr>
          <p:cNvPr id="765" name="Striped Right Arrow 764"/>
          <p:cNvSpPr/>
          <p:nvPr/>
        </p:nvSpPr>
        <p:spPr bwMode="auto">
          <a:xfrm>
            <a:off x="4067175" y="5370445"/>
            <a:ext cx="984250" cy="343058"/>
          </a:xfrm>
          <a:prstGeom prst="stripedRightArrow">
            <a:avLst/>
          </a:prstGeom>
          <a:solidFill>
            <a:schemeClr val="tx2">
              <a:lumMod val="75000"/>
            </a:schemeClr>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766" name="Striped Right Arrow 765"/>
          <p:cNvSpPr/>
          <p:nvPr/>
        </p:nvSpPr>
        <p:spPr bwMode="auto">
          <a:xfrm>
            <a:off x="4114800" y="5008653"/>
            <a:ext cx="2540103" cy="437050"/>
          </a:xfrm>
          <a:prstGeom prst="stripedRightArrow">
            <a:avLst/>
          </a:prstGeom>
          <a:solidFill>
            <a:schemeClr val="tx2">
              <a:lumMod val="75000"/>
            </a:schemeClr>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767" name="Striped Right Arrow 766"/>
          <p:cNvSpPr/>
          <p:nvPr/>
        </p:nvSpPr>
        <p:spPr bwMode="auto">
          <a:xfrm>
            <a:off x="6172200" y="5714603"/>
            <a:ext cx="528273" cy="437050"/>
          </a:xfrm>
          <a:prstGeom prst="stripedRightArrow">
            <a:avLst/>
          </a:prstGeom>
          <a:solidFill>
            <a:schemeClr val="tx2">
              <a:lumMod val="75000"/>
            </a:schemeClr>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grpSp>
        <p:nvGrpSpPr>
          <p:cNvPr id="768" name="Group 767"/>
          <p:cNvGrpSpPr/>
          <p:nvPr/>
        </p:nvGrpSpPr>
        <p:grpSpPr>
          <a:xfrm>
            <a:off x="2727296" y="5569027"/>
            <a:ext cx="1221278" cy="873503"/>
            <a:chOff x="2727296" y="5818174"/>
            <a:chExt cx="1221278" cy="873503"/>
          </a:xfrm>
        </p:grpSpPr>
        <p:grpSp>
          <p:nvGrpSpPr>
            <p:cNvPr id="769" name="Group 768"/>
            <p:cNvGrpSpPr/>
            <p:nvPr/>
          </p:nvGrpSpPr>
          <p:grpSpPr>
            <a:xfrm>
              <a:off x="2727296" y="5818174"/>
              <a:ext cx="745222" cy="568703"/>
              <a:chOff x="2895600" y="5761268"/>
              <a:chExt cx="745222" cy="568703"/>
            </a:xfrm>
          </p:grpSpPr>
          <p:sp>
            <p:nvSpPr>
              <p:cNvPr id="776" name="Flowchart: Document 775"/>
              <p:cNvSpPr/>
              <p:nvPr/>
            </p:nvSpPr>
            <p:spPr bwMode="auto">
              <a:xfrm>
                <a:off x="2959648" y="5769963"/>
                <a:ext cx="681174" cy="560008"/>
              </a:xfrm>
              <a:prstGeom prst="flowChartDocument">
                <a:avLst/>
              </a:prstGeom>
              <a:solidFill>
                <a:srgbClr val="00B0F0"/>
              </a:solidFill>
              <a:ln w="12700"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777" name="TextBox 776"/>
              <p:cNvSpPr txBox="1"/>
              <p:nvPr/>
            </p:nvSpPr>
            <p:spPr>
              <a:xfrm>
                <a:off x="2895600" y="5761268"/>
                <a:ext cx="529324" cy="272382"/>
              </a:xfrm>
              <a:prstGeom prst="rect">
                <a:avLst/>
              </a:prstGeom>
              <a:noFill/>
            </p:spPr>
            <p:txBody>
              <a:bodyPr wrap="square" rtlCol="0">
                <a:spAutoFit/>
              </a:bodyPr>
              <a:lstStyle/>
              <a:p>
                <a:pPr algn="l"/>
                <a:r>
                  <a:rPr lang="en-US" sz="1300" i="0" dirty="0" smtClean="0">
                    <a:solidFill>
                      <a:schemeClr val="tx1">
                        <a:lumMod val="50000"/>
                      </a:schemeClr>
                    </a:solidFill>
                  </a:rPr>
                  <a:t>TAQ</a:t>
                </a:r>
              </a:p>
            </p:txBody>
          </p:sp>
        </p:grpSp>
        <p:grpSp>
          <p:nvGrpSpPr>
            <p:cNvPr id="770" name="Group 769"/>
            <p:cNvGrpSpPr/>
            <p:nvPr/>
          </p:nvGrpSpPr>
          <p:grpSpPr>
            <a:xfrm>
              <a:off x="2879696" y="5954385"/>
              <a:ext cx="745222" cy="584892"/>
              <a:chOff x="3048000" y="5897479"/>
              <a:chExt cx="745222" cy="584892"/>
            </a:xfrm>
          </p:grpSpPr>
          <p:sp>
            <p:nvSpPr>
              <p:cNvPr id="774" name="Flowchart: Document 773"/>
              <p:cNvSpPr/>
              <p:nvPr/>
            </p:nvSpPr>
            <p:spPr bwMode="auto">
              <a:xfrm>
                <a:off x="3112048" y="5922363"/>
                <a:ext cx="681174" cy="560008"/>
              </a:xfrm>
              <a:prstGeom prst="flowChartDocument">
                <a:avLst/>
              </a:prstGeom>
              <a:solidFill>
                <a:schemeClr val="accent3">
                  <a:lumMod val="60000"/>
                  <a:lumOff val="40000"/>
                </a:schemeClr>
              </a:solidFill>
              <a:ln w="12700"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775" name="TextBox 774"/>
              <p:cNvSpPr txBox="1"/>
              <p:nvPr/>
            </p:nvSpPr>
            <p:spPr>
              <a:xfrm>
                <a:off x="3048000" y="5897479"/>
                <a:ext cx="529324" cy="272382"/>
              </a:xfrm>
              <a:prstGeom prst="rect">
                <a:avLst/>
              </a:prstGeom>
              <a:noFill/>
            </p:spPr>
            <p:txBody>
              <a:bodyPr wrap="square" rtlCol="0">
                <a:spAutoFit/>
              </a:bodyPr>
              <a:lstStyle/>
              <a:p>
                <a:pPr algn="l"/>
                <a:r>
                  <a:rPr lang="en-US" sz="1300" i="0" dirty="0" smtClean="0">
                    <a:solidFill>
                      <a:schemeClr val="tx1">
                        <a:lumMod val="50000"/>
                      </a:schemeClr>
                    </a:solidFill>
                  </a:rPr>
                  <a:t>TAQ</a:t>
                </a:r>
              </a:p>
            </p:txBody>
          </p:sp>
        </p:grpSp>
        <p:grpSp>
          <p:nvGrpSpPr>
            <p:cNvPr id="771" name="Group 770"/>
            <p:cNvGrpSpPr/>
            <p:nvPr/>
          </p:nvGrpSpPr>
          <p:grpSpPr>
            <a:xfrm>
              <a:off x="3042940" y="6131669"/>
              <a:ext cx="905634" cy="560008"/>
              <a:chOff x="3211244" y="6074763"/>
              <a:chExt cx="905634" cy="560008"/>
            </a:xfrm>
          </p:grpSpPr>
          <p:sp>
            <p:nvSpPr>
              <p:cNvPr id="772" name="Flowchart: Document 771"/>
              <p:cNvSpPr/>
              <p:nvPr/>
            </p:nvSpPr>
            <p:spPr bwMode="auto">
              <a:xfrm>
                <a:off x="3264448" y="6074763"/>
                <a:ext cx="681174" cy="560008"/>
              </a:xfrm>
              <a:prstGeom prst="flowChartDocument">
                <a:avLst/>
              </a:prstGeom>
              <a:solidFill>
                <a:srgbClr val="92D050"/>
              </a:solidFill>
              <a:ln w="12700"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773" name="TextBox 772"/>
              <p:cNvSpPr txBox="1"/>
              <p:nvPr/>
            </p:nvSpPr>
            <p:spPr>
              <a:xfrm>
                <a:off x="3211244" y="6074763"/>
                <a:ext cx="905634" cy="480131"/>
              </a:xfrm>
              <a:prstGeom prst="rect">
                <a:avLst/>
              </a:prstGeom>
              <a:noFill/>
            </p:spPr>
            <p:txBody>
              <a:bodyPr wrap="square" rtlCol="0">
                <a:spAutoFit/>
              </a:bodyPr>
              <a:lstStyle/>
              <a:p>
                <a:pPr algn="l"/>
                <a:r>
                  <a:rPr lang="en-US" sz="1400" i="0" dirty="0" smtClean="0">
                    <a:solidFill>
                      <a:schemeClr val="tx1">
                        <a:lumMod val="50000"/>
                      </a:schemeClr>
                    </a:solidFill>
                  </a:rPr>
                  <a:t>BULK </a:t>
                </a:r>
                <a:br>
                  <a:rPr lang="en-US" sz="1400" i="0" dirty="0" smtClean="0">
                    <a:solidFill>
                      <a:schemeClr val="tx1">
                        <a:lumMod val="50000"/>
                      </a:schemeClr>
                    </a:solidFill>
                  </a:rPr>
                </a:br>
                <a:r>
                  <a:rPr lang="en-US" sz="1400" i="0" dirty="0" smtClean="0">
                    <a:solidFill>
                      <a:schemeClr val="tx1">
                        <a:lumMod val="50000"/>
                      </a:schemeClr>
                    </a:solidFill>
                  </a:rPr>
                  <a:t>Loaders</a:t>
                </a:r>
              </a:p>
            </p:txBody>
          </p:sp>
        </p:grpSp>
      </p:grpSp>
      <p:sp>
        <p:nvSpPr>
          <p:cNvPr id="778" name="Striped Right Arrow 777"/>
          <p:cNvSpPr/>
          <p:nvPr/>
        </p:nvSpPr>
        <p:spPr bwMode="auto">
          <a:xfrm>
            <a:off x="3794511" y="5770653"/>
            <a:ext cx="453639" cy="437050"/>
          </a:xfrm>
          <a:prstGeom prst="stripedRightArrow">
            <a:avLst/>
          </a:prstGeom>
          <a:solidFill>
            <a:schemeClr val="tx2">
              <a:lumMod val="75000"/>
            </a:schemeClr>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grpSp>
        <p:nvGrpSpPr>
          <p:cNvPr id="5" name="Group 4"/>
          <p:cNvGrpSpPr/>
          <p:nvPr/>
        </p:nvGrpSpPr>
        <p:grpSpPr>
          <a:xfrm>
            <a:off x="5886450" y="2971800"/>
            <a:ext cx="3215295" cy="1987033"/>
            <a:chOff x="6034693" y="3520945"/>
            <a:chExt cx="2819401" cy="1437887"/>
          </a:xfrm>
        </p:grpSpPr>
        <p:grpSp>
          <p:nvGrpSpPr>
            <p:cNvPr id="317" name="Group 316"/>
            <p:cNvGrpSpPr/>
            <p:nvPr/>
          </p:nvGrpSpPr>
          <p:grpSpPr>
            <a:xfrm>
              <a:off x="6436336" y="3520945"/>
              <a:ext cx="2001132" cy="1198490"/>
              <a:chOff x="6817402" y="1533524"/>
              <a:chExt cx="2055023" cy="1336983"/>
            </a:xfrm>
            <a:scene3d>
              <a:camera prst="perspectiveRelaxedModerately" fov="7200000">
                <a:rot lat="1800000" lon="0" rev="0"/>
              </a:camera>
              <a:lightRig rig="threePt" dir="t"/>
            </a:scene3d>
          </p:grpSpPr>
          <p:pic>
            <p:nvPicPr>
              <p:cNvPr id="318"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17402" y="1533524"/>
                <a:ext cx="2055023" cy="1336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9"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05687" y="1725065"/>
                <a:ext cx="1140195" cy="71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 name="Group 2"/>
            <p:cNvGrpSpPr/>
            <p:nvPr/>
          </p:nvGrpSpPr>
          <p:grpSpPr>
            <a:xfrm>
              <a:off x="6034693" y="4425745"/>
              <a:ext cx="2819401" cy="533087"/>
              <a:chOff x="6034693" y="4425745"/>
              <a:chExt cx="2819401" cy="533087"/>
            </a:xfrm>
          </p:grpSpPr>
          <p:grpSp>
            <p:nvGrpSpPr>
              <p:cNvPr id="310" name="Group 309"/>
              <p:cNvGrpSpPr/>
              <p:nvPr/>
            </p:nvGrpSpPr>
            <p:grpSpPr>
              <a:xfrm>
                <a:off x="6034693" y="4425745"/>
                <a:ext cx="2819401" cy="533087"/>
                <a:chOff x="3657600" y="2781613"/>
                <a:chExt cx="2819401" cy="533087"/>
              </a:xfrm>
            </p:grpSpPr>
            <p:cxnSp>
              <p:nvCxnSpPr>
                <p:cNvPr id="311" name="Straight Connector 310"/>
                <p:cNvCxnSpPr/>
                <p:nvPr/>
              </p:nvCxnSpPr>
              <p:spPr bwMode="auto">
                <a:xfrm>
                  <a:off x="3657600" y="2933700"/>
                  <a:ext cx="1447800" cy="381000"/>
                </a:xfrm>
                <a:prstGeom prst="line">
                  <a:avLst/>
                </a:prstGeom>
                <a:solidFill>
                  <a:schemeClr val="accent1"/>
                </a:solidFill>
                <a:ln w="12700" cap="flat" cmpd="sng" algn="ctr">
                  <a:solidFill>
                    <a:schemeClr val="accent1"/>
                  </a:solidFill>
                  <a:prstDash val="solid"/>
                  <a:round/>
                  <a:headEnd type="none" w="med" len="med"/>
                  <a:tailEnd type="none" w="med" len="med"/>
                </a:ln>
                <a:effectLst/>
              </p:spPr>
            </p:cxnSp>
            <p:cxnSp>
              <p:nvCxnSpPr>
                <p:cNvPr id="312" name="Straight Connector 311"/>
                <p:cNvCxnSpPr/>
                <p:nvPr/>
              </p:nvCxnSpPr>
              <p:spPr bwMode="auto">
                <a:xfrm flipH="1">
                  <a:off x="5105400" y="2933700"/>
                  <a:ext cx="1371600" cy="381000"/>
                </a:xfrm>
                <a:prstGeom prst="line">
                  <a:avLst/>
                </a:prstGeom>
                <a:solidFill>
                  <a:schemeClr val="accent1"/>
                </a:solidFill>
                <a:ln w="12700" cap="flat" cmpd="sng" algn="ctr">
                  <a:solidFill>
                    <a:schemeClr val="accent1"/>
                  </a:solidFill>
                  <a:prstDash val="solid"/>
                  <a:round/>
                  <a:headEnd type="none" w="med" len="med"/>
                  <a:tailEnd type="none" w="med" len="med"/>
                </a:ln>
                <a:effectLst/>
              </p:spPr>
            </p:cxnSp>
            <p:cxnSp>
              <p:nvCxnSpPr>
                <p:cNvPr id="313" name="Straight Connector 312"/>
                <p:cNvCxnSpPr/>
                <p:nvPr/>
              </p:nvCxnSpPr>
              <p:spPr bwMode="auto">
                <a:xfrm flipH="1">
                  <a:off x="6020921" y="2933700"/>
                  <a:ext cx="456080" cy="0"/>
                </a:xfrm>
                <a:prstGeom prst="line">
                  <a:avLst/>
                </a:prstGeom>
                <a:solidFill>
                  <a:schemeClr val="accent1"/>
                </a:solidFill>
                <a:ln w="12700" cap="flat" cmpd="sng" algn="ctr">
                  <a:solidFill>
                    <a:schemeClr val="accent1"/>
                  </a:solidFill>
                  <a:prstDash val="solid"/>
                  <a:round/>
                  <a:headEnd type="none" w="med" len="med"/>
                  <a:tailEnd type="none" w="med" len="med"/>
                </a:ln>
                <a:effectLst/>
              </p:spPr>
            </p:cxnSp>
            <p:cxnSp>
              <p:nvCxnSpPr>
                <p:cNvPr id="314" name="Straight Connector 313"/>
                <p:cNvCxnSpPr/>
                <p:nvPr/>
              </p:nvCxnSpPr>
              <p:spPr bwMode="auto">
                <a:xfrm flipH="1">
                  <a:off x="3657601" y="2933700"/>
                  <a:ext cx="456079" cy="0"/>
                </a:xfrm>
                <a:prstGeom prst="line">
                  <a:avLst/>
                </a:prstGeom>
                <a:solidFill>
                  <a:schemeClr val="accent1"/>
                </a:solidFill>
                <a:ln w="12700" cap="flat" cmpd="sng" algn="ctr">
                  <a:solidFill>
                    <a:schemeClr val="accent1"/>
                  </a:solidFill>
                  <a:prstDash val="solid"/>
                  <a:round/>
                  <a:headEnd type="none" w="med" len="med"/>
                  <a:tailEnd type="none" w="med" len="med"/>
                </a:ln>
                <a:effectLst/>
              </p:spPr>
            </p:cxnSp>
            <p:cxnSp>
              <p:nvCxnSpPr>
                <p:cNvPr id="315" name="Straight Connector 314"/>
                <p:cNvCxnSpPr/>
                <p:nvPr/>
              </p:nvCxnSpPr>
              <p:spPr bwMode="auto">
                <a:xfrm flipV="1">
                  <a:off x="6012800" y="2781613"/>
                  <a:ext cx="41462" cy="156850"/>
                </a:xfrm>
                <a:prstGeom prst="line">
                  <a:avLst/>
                </a:prstGeom>
                <a:solidFill>
                  <a:schemeClr val="accent1"/>
                </a:solidFill>
                <a:ln w="12700" cap="flat" cmpd="sng" algn="ctr">
                  <a:solidFill>
                    <a:schemeClr val="accent1"/>
                  </a:solidFill>
                  <a:prstDash val="solid"/>
                  <a:round/>
                  <a:headEnd type="none" w="med" len="med"/>
                  <a:tailEnd type="none" w="med" len="med"/>
                </a:ln>
                <a:effectLst/>
              </p:spPr>
            </p:cxnSp>
            <p:cxnSp>
              <p:nvCxnSpPr>
                <p:cNvPr id="316" name="Straight Connector 315"/>
                <p:cNvCxnSpPr/>
                <p:nvPr/>
              </p:nvCxnSpPr>
              <p:spPr bwMode="auto">
                <a:xfrm flipH="1" flipV="1">
                  <a:off x="4070813" y="2781613"/>
                  <a:ext cx="41462" cy="156850"/>
                </a:xfrm>
                <a:prstGeom prst="line">
                  <a:avLst/>
                </a:prstGeom>
                <a:solidFill>
                  <a:schemeClr val="accent1"/>
                </a:solidFill>
                <a:ln w="12700" cap="flat" cmpd="sng" algn="ctr">
                  <a:solidFill>
                    <a:schemeClr val="accent1"/>
                  </a:solidFill>
                  <a:prstDash val="solid"/>
                  <a:round/>
                  <a:headEnd type="none" w="med" len="med"/>
                  <a:tailEnd type="none" w="med" len="med"/>
                </a:ln>
                <a:effectLst/>
              </p:spPr>
            </p:cxnSp>
          </p:grpSp>
          <p:sp>
            <p:nvSpPr>
              <p:cNvPr id="320" name="TextBox 319"/>
              <p:cNvSpPr txBox="1"/>
              <p:nvPr/>
            </p:nvSpPr>
            <p:spPr>
              <a:xfrm>
                <a:off x="6970730" y="4590000"/>
                <a:ext cx="902811" cy="313932"/>
              </a:xfrm>
              <a:prstGeom prst="rect">
                <a:avLst/>
              </a:prstGeom>
              <a:noFill/>
            </p:spPr>
            <p:txBody>
              <a:bodyPr wrap="none" rtlCol="0">
                <a:spAutoFit/>
              </a:bodyPr>
              <a:lstStyle/>
              <a:p>
                <a:pPr algn="l"/>
                <a:r>
                  <a:rPr lang="en-US" sz="1600" b="0" i="0" dirty="0" smtClean="0"/>
                  <a:t>Queries</a:t>
                </a:r>
              </a:p>
            </p:txBody>
          </p:sp>
        </p:grpSp>
      </p:grpSp>
      <p:pic>
        <p:nvPicPr>
          <p:cNvPr id="323" name="Picture 32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14313" y="5695898"/>
            <a:ext cx="1217713" cy="920365"/>
          </a:xfrm>
          <a:prstGeom prst="rect">
            <a:avLst/>
          </a:prstGeom>
        </p:spPr>
      </p:pic>
      <p:grpSp>
        <p:nvGrpSpPr>
          <p:cNvPr id="680" name="Group 679"/>
          <p:cNvGrpSpPr/>
          <p:nvPr/>
        </p:nvGrpSpPr>
        <p:grpSpPr>
          <a:xfrm>
            <a:off x="20191" y="4572000"/>
            <a:ext cx="1669344" cy="1219200"/>
            <a:chOff x="51995" y="4648200"/>
            <a:chExt cx="1669344" cy="1219200"/>
          </a:xfrm>
        </p:grpSpPr>
        <p:grpSp>
          <p:nvGrpSpPr>
            <p:cNvPr id="681" name="Group 680"/>
            <p:cNvGrpSpPr/>
            <p:nvPr/>
          </p:nvGrpSpPr>
          <p:grpSpPr>
            <a:xfrm>
              <a:off x="51995" y="4648200"/>
              <a:ext cx="1522126" cy="954207"/>
              <a:chOff x="15787" y="4431888"/>
              <a:chExt cx="1355813" cy="825912"/>
            </a:xfrm>
            <a:solidFill>
              <a:schemeClr val="accent2">
                <a:lumMod val="20000"/>
                <a:lumOff val="80000"/>
              </a:schemeClr>
            </a:solidFill>
          </p:grpSpPr>
          <p:sp>
            <p:nvSpPr>
              <p:cNvPr id="685" name="Cloud Callout 684"/>
              <p:cNvSpPr/>
              <p:nvPr/>
            </p:nvSpPr>
            <p:spPr bwMode="auto">
              <a:xfrm>
                <a:off x="15787" y="4431888"/>
                <a:ext cx="1355813" cy="825912"/>
              </a:xfrm>
              <a:prstGeom prst="cloudCallout">
                <a:avLst>
                  <a:gd name="adj1" fmla="val 16114"/>
                  <a:gd name="adj2" fmla="val 38432"/>
                </a:avLst>
              </a:prstGeom>
              <a:grp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686" name="TextBox 685"/>
              <p:cNvSpPr txBox="1"/>
              <p:nvPr/>
            </p:nvSpPr>
            <p:spPr>
              <a:xfrm>
                <a:off x="248778" y="4690048"/>
                <a:ext cx="970422" cy="313932"/>
              </a:xfrm>
              <a:prstGeom prst="rect">
                <a:avLst/>
              </a:prstGeom>
              <a:grpFill/>
            </p:spPr>
            <p:txBody>
              <a:bodyPr wrap="square" rtlCol="0">
                <a:spAutoFit/>
              </a:bodyPr>
              <a:lstStyle/>
              <a:p>
                <a:pPr algn="l"/>
                <a:r>
                  <a:rPr lang="en-US" sz="1600" b="0" i="0" dirty="0" smtClean="0">
                    <a:solidFill>
                      <a:schemeClr val="tx1">
                        <a:lumMod val="50000"/>
                      </a:schemeClr>
                    </a:solidFill>
                  </a:rPr>
                  <a:t>Markets</a:t>
                </a:r>
              </a:p>
            </p:txBody>
          </p:sp>
        </p:grpSp>
        <p:grpSp>
          <p:nvGrpSpPr>
            <p:cNvPr id="682" name="Group 681"/>
            <p:cNvGrpSpPr/>
            <p:nvPr/>
          </p:nvGrpSpPr>
          <p:grpSpPr>
            <a:xfrm>
              <a:off x="199214" y="4913193"/>
              <a:ext cx="1522125" cy="954207"/>
              <a:chOff x="15787" y="4340641"/>
              <a:chExt cx="1355813" cy="825913"/>
            </a:xfrm>
          </p:grpSpPr>
          <p:sp>
            <p:nvSpPr>
              <p:cNvPr id="683" name="Cloud Callout 682"/>
              <p:cNvSpPr/>
              <p:nvPr/>
            </p:nvSpPr>
            <p:spPr bwMode="auto">
              <a:xfrm>
                <a:off x="15787" y="4340641"/>
                <a:ext cx="1355813" cy="825913"/>
              </a:xfrm>
              <a:prstGeom prst="cloudCallout">
                <a:avLst>
                  <a:gd name="adj1" fmla="val 16114"/>
                  <a:gd name="adj2" fmla="val 38432"/>
                </a:avLst>
              </a:prstGeom>
              <a:solidFill>
                <a:schemeClr val="tx2">
                  <a:lumMod val="20000"/>
                  <a:lumOff val="80000"/>
                  <a:alpha val="97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684" name="TextBox 683"/>
              <p:cNvSpPr txBox="1"/>
              <p:nvPr/>
            </p:nvSpPr>
            <p:spPr>
              <a:xfrm>
                <a:off x="267363" y="4614202"/>
                <a:ext cx="970422" cy="313932"/>
              </a:xfrm>
              <a:prstGeom prst="rect">
                <a:avLst/>
              </a:prstGeom>
              <a:noFill/>
            </p:spPr>
            <p:txBody>
              <a:bodyPr wrap="square" rtlCol="0">
                <a:spAutoFit/>
              </a:bodyPr>
              <a:lstStyle/>
              <a:p>
                <a:pPr algn="l"/>
                <a:r>
                  <a:rPr lang="en-US" sz="1600" b="0" i="0" dirty="0" smtClean="0">
                    <a:solidFill>
                      <a:schemeClr val="tx1">
                        <a:lumMod val="50000"/>
                      </a:schemeClr>
                    </a:solidFill>
                  </a:rPr>
                  <a:t>Markets</a:t>
                </a:r>
              </a:p>
            </p:txBody>
          </p:sp>
        </p:grpSp>
      </p:grpSp>
    </p:spTree>
    <p:custDataLst>
      <p:tags r:id="rId1"/>
    </p:custDataLst>
    <p:extLst>
      <p:ext uri="{BB962C8B-B14F-4D97-AF65-F5344CB8AC3E}">
        <p14:creationId xmlns:p14="http://schemas.microsoft.com/office/powerpoint/2010/main" val="383923671"/>
      </p:ext>
    </p:extLst>
  </p:cSld>
  <p:clrMapOvr>
    <a:masterClrMapping/>
  </p:clrMapOvr>
  <p:transition advTm="9208">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78"/>
                                        </p:tgtEl>
                                        <p:attrNameLst>
                                          <p:attrName>style.visibility</p:attrName>
                                        </p:attrNameLst>
                                      </p:cBhvr>
                                      <p:to>
                                        <p:strVal val="visible"/>
                                      </p:to>
                                    </p:set>
                                    <p:animEffect transition="in" filter="wipe(left)">
                                      <p:cBhvr>
                                        <p:cTn id="7" dur="500"/>
                                        <p:tgtEl>
                                          <p:spTgt spid="77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66"/>
                                        </p:tgtEl>
                                        <p:attrNameLst>
                                          <p:attrName>style.visibility</p:attrName>
                                        </p:attrNameLst>
                                      </p:cBhvr>
                                      <p:to>
                                        <p:strVal val="visible"/>
                                      </p:to>
                                    </p:set>
                                    <p:animEffect transition="in" filter="wipe(left)">
                                      <p:cBhvr>
                                        <p:cTn id="11" dur="500"/>
                                        <p:tgtEl>
                                          <p:spTgt spid="76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65"/>
                                        </p:tgtEl>
                                        <p:attrNameLst>
                                          <p:attrName>style.visibility</p:attrName>
                                        </p:attrNameLst>
                                      </p:cBhvr>
                                      <p:to>
                                        <p:strVal val="visible"/>
                                      </p:to>
                                    </p:set>
                                    <p:animEffect transition="in" filter="wipe(left)">
                                      <p:cBhvr>
                                        <p:cTn id="15" dur="500"/>
                                        <p:tgtEl>
                                          <p:spTgt spid="76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767"/>
                                        </p:tgtEl>
                                        <p:attrNameLst>
                                          <p:attrName>style.visibility</p:attrName>
                                        </p:attrNameLst>
                                      </p:cBhvr>
                                      <p:to>
                                        <p:strVal val="visible"/>
                                      </p:to>
                                    </p:set>
                                    <p:animEffect transition="in" filter="wipe(left)">
                                      <p:cBhvr>
                                        <p:cTn id="19" dur="500"/>
                                        <p:tgtEl>
                                          <p:spTgt spid="767"/>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up)">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5" grpId="0" animBg="1"/>
      <p:bldP spid="766" grpId="0" animBg="1"/>
      <p:bldP spid="767" grpId="0" animBg="1"/>
      <p:bldP spid="778"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41"/>
          <p:cNvSpPr txBox="1">
            <a:spLocks noChangeArrowheads="1"/>
          </p:cNvSpPr>
          <p:nvPr/>
        </p:nvSpPr>
        <p:spPr bwMode="auto">
          <a:xfrm>
            <a:off x="101630" y="2399172"/>
            <a:ext cx="8991600" cy="8893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914400" rtl="0" eaLnBrk="1" fontAlgn="base" latinLnBrk="0" hangingPunct="1">
              <a:spcBef>
                <a:spcPct val="20000"/>
              </a:spcBef>
              <a:spcAft>
                <a:spcPct val="0"/>
              </a:spcAft>
              <a:buClr>
                <a:schemeClr val="accent3"/>
              </a:buClr>
              <a:buFont typeface="Wingdings" pitchFamily="2" charset="2"/>
              <a:buChar char="§"/>
              <a:defRPr lang="en-US" sz="2400" kern="1200" dirty="0" smtClean="0">
                <a:solidFill>
                  <a:schemeClr val="tx1"/>
                </a:solidFill>
                <a:latin typeface="Arial" pitchFamily="34" charset="0"/>
                <a:ea typeface="+mn-ea"/>
                <a:cs typeface="Arial" pitchFamily="34" charset="0"/>
              </a:defRPr>
            </a:lvl1pPr>
            <a:lvl2pPr marL="742950" indent="-285750" algn="l" defTabSz="914400" rtl="0" eaLnBrk="1" fontAlgn="base" latinLnBrk="0" hangingPunct="1">
              <a:spcBef>
                <a:spcPct val="20000"/>
              </a:spcBef>
              <a:spcAft>
                <a:spcPct val="0"/>
              </a:spcAft>
              <a:buClr>
                <a:schemeClr val="accent3"/>
              </a:buClr>
              <a:buChar char="•"/>
              <a:defRPr lang="en-US" sz="2000" kern="1200" dirty="0" smtClean="0">
                <a:solidFill>
                  <a:schemeClr val="tx1"/>
                </a:solidFill>
                <a:latin typeface="Arial" pitchFamily="34" charset="0"/>
                <a:ea typeface="+mn-ea"/>
                <a:cs typeface="Arial" pitchFamily="34" charset="0"/>
              </a:defRPr>
            </a:lvl2pPr>
            <a:lvl3pPr marL="1143000" indent="-228600" algn="l" defTabSz="914400" rtl="0" eaLnBrk="1" fontAlgn="base" latinLnBrk="0" hangingPunct="1">
              <a:spcBef>
                <a:spcPct val="20000"/>
              </a:spcBef>
              <a:spcAft>
                <a:spcPct val="0"/>
              </a:spcAft>
              <a:buClr>
                <a:schemeClr val="accent3"/>
              </a:buClr>
              <a:buFont typeface="Arial" charset="0"/>
              <a:buChar char="–"/>
              <a:defRPr lang="en-US" sz="1800" kern="1200" dirty="0" smtClean="0">
                <a:solidFill>
                  <a:schemeClr val="tx1"/>
                </a:solidFill>
                <a:latin typeface="Arial" pitchFamily="34" charset="0"/>
                <a:ea typeface="+mn-ea"/>
                <a:cs typeface="Arial" pitchFamily="34" charset="0"/>
              </a:defRPr>
            </a:lvl3pPr>
            <a:lvl4pPr marL="1600200" indent="-228600" algn="l" defTabSz="914400" rtl="0" eaLnBrk="1" fontAlgn="base" latinLnBrk="0" hangingPunct="1">
              <a:spcBef>
                <a:spcPct val="20000"/>
              </a:spcBef>
              <a:spcAft>
                <a:spcPct val="0"/>
              </a:spcAft>
              <a:buClr>
                <a:schemeClr val="accent3"/>
              </a:buClr>
              <a:buSzPct val="95000"/>
              <a:buFont typeface="Courier New" pitchFamily="49" charset="0"/>
              <a:buChar char="o"/>
              <a:defRPr lang="en-US" sz="1600" kern="1200" dirty="0" smtClean="0">
                <a:solidFill>
                  <a:schemeClr val="tx1"/>
                </a:solidFill>
                <a:latin typeface="Arial" pitchFamily="34" charset="0"/>
                <a:ea typeface="+mn-ea"/>
                <a:cs typeface="Arial" pitchFamily="34" charset="0"/>
              </a:defRPr>
            </a:lvl4pPr>
            <a:lvl5pPr marL="2057400" indent="-228600" algn="l" defTabSz="914400" rtl="0" eaLnBrk="1" fontAlgn="base" latinLnBrk="0" hangingPunct="1">
              <a:spcBef>
                <a:spcPct val="20000"/>
              </a:spcBef>
              <a:spcAft>
                <a:spcPct val="0"/>
              </a:spcAft>
              <a:buClr>
                <a:schemeClr val="accent3"/>
              </a:buClr>
              <a:buSzPct val="95000"/>
              <a:buFont typeface="Courier New" pitchFamily="49" charset="0"/>
              <a:buChar char="o"/>
              <a:defRPr lang="en-US" sz="1600" kern="1200" dirty="0" smtClean="0">
                <a:solidFill>
                  <a:schemeClr val="tx1"/>
                </a:solidFill>
                <a:latin typeface="Arial" pitchFamily="34" charset="0"/>
                <a:ea typeface="+mn-ea"/>
                <a:cs typeface="Arial" pitchFamily="34" charset="0"/>
              </a:defRPr>
            </a:lvl5pPr>
            <a:lvl6pPr marL="2514600" indent="-228600" algn="l" rtl="0" fontAlgn="base">
              <a:spcBef>
                <a:spcPct val="20000"/>
              </a:spcBef>
              <a:spcAft>
                <a:spcPct val="0"/>
              </a:spcAft>
              <a:buClr>
                <a:schemeClr val="accent1"/>
              </a:buClr>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Font typeface="Arial" charset="0"/>
              <a:buChar char="•"/>
              <a:defRPr sz="2000">
                <a:solidFill>
                  <a:schemeClr val="tx1"/>
                </a:solidFill>
                <a:latin typeface="+mn-lt"/>
              </a:defRPr>
            </a:lvl9pPr>
          </a:lstStyle>
          <a:p>
            <a:pPr>
              <a:lnSpc>
                <a:spcPct val="125000"/>
              </a:lnSpc>
              <a:buClr>
                <a:schemeClr val="accent1">
                  <a:lumMod val="50000"/>
                </a:schemeClr>
              </a:buClr>
              <a:buFont typeface="Wingdings" pitchFamily="2" charset="2"/>
              <a:buChar char="Ø"/>
            </a:pPr>
            <a:r>
              <a:rPr lang="en-US" sz="1800" b="0" dirty="0" smtClean="0">
                <a:solidFill>
                  <a:schemeClr val="accent1">
                    <a:lumMod val="75000"/>
                  </a:schemeClr>
                </a:solidFill>
              </a:rPr>
              <a:t>High performance integrated </a:t>
            </a:r>
            <a:r>
              <a:rPr lang="en-US" sz="1800" b="0" dirty="0">
                <a:solidFill>
                  <a:schemeClr val="accent1">
                    <a:lumMod val="75000"/>
                  </a:schemeClr>
                </a:solidFill>
              </a:rPr>
              <a:t>historical tick data, real-time CEP and </a:t>
            </a:r>
            <a:r>
              <a:rPr lang="en-US" sz="1800" b="0" dirty="0" smtClean="0">
                <a:solidFill>
                  <a:schemeClr val="accent1">
                    <a:lumMod val="75000"/>
                  </a:schemeClr>
                </a:solidFill>
              </a:rPr>
              <a:t>analytics</a:t>
            </a:r>
          </a:p>
          <a:p>
            <a:pPr>
              <a:lnSpc>
                <a:spcPct val="125000"/>
              </a:lnSpc>
              <a:buClr>
                <a:schemeClr val="accent1">
                  <a:lumMod val="50000"/>
                </a:schemeClr>
              </a:buClr>
              <a:buFont typeface="Wingdings" pitchFamily="2" charset="2"/>
              <a:buChar char="Ø"/>
            </a:pPr>
            <a:r>
              <a:rPr lang="en-US" sz="1800" b="0" dirty="0" smtClean="0">
                <a:solidFill>
                  <a:schemeClr val="accent1">
                    <a:lumMod val="75000"/>
                  </a:schemeClr>
                </a:solidFill>
              </a:rPr>
              <a:t>A low </a:t>
            </a:r>
            <a:r>
              <a:rPr lang="en-US" sz="1800" b="0" dirty="0">
                <a:solidFill>
                  <a:schemeClr val="accent1">
                    <a:lumMod val="75000"/>
                  </a:schemeClr>
                </a:solidFill>
              </a:rPr>
              <a:t>latency </a:t>
            </a:r>
            <a:r>
              <a:rPr lang="en-US" sz="1800" b="0" dirty="0" smtClean="0">
                <a:solidFill>
                  <a:schemeClr val="accent1">
                    <a:lumMod val="75000"/>
                  </a:schemeClr>
                </a:solidFill>
              </a:rPr>
              <a:t>cloud-based infrastructure, a complete managed service</a:t>
            </a:r>
            <a:endParaRPr lang="en-US" dirty="0" smtClean="0">
              <a:solidFill>
                <a:schemeClr val="accent1">
                  <a:lumMod val="75000"/>
                </a:schemeClr>
              </a:solidFill>
            </a:endParaRPr>
          </a:p>
          <a:p>
            <a:pPr marL="457200" lvl="1" indent="0">
              <a:lnSpc>
                <a:spcPct val="125000"/>
              </a:lnSpc>
              <a:buFontTx/>
              <a:buNone/>
            </a:pPr>
            <a:endParaRPr lang="en-US" sz="1600" dirty="0"/>
          </a:p>
        </p:txBody>
      </p:sp>
      <p:sp>
        <p:nvSpPr>
          <p:cNvPr id="2" name="Rounded Rectangle 1"/>
          <p:cNvSpPr/>
          <p:nvPr/>
        </p:nvSpPr>
        <p:spPr bwMode="auto">
          <a:xfrm>
            <a:off x="64325" y="1495204"/>
            <a:ext cx="3593275" cy="714596"/>
          </a:xfrm>
          <a:prstGeom prst="roundRect">
            <a:avLst/>
          </a:prstGeom>
          <a:solidFill>
            <a:schemeClr val="tx1">
              <a:lumMod val="40000"/>
              <a:lumOff val="6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449577" name="Rectangle 41"/>
          <p:cNvSpPr>
            <a:spLocks noGrp="1" noChangeArrowheads="1"/>
          </p:cNvSpPr>
          <p:nvPr>
            <p:ph idx="1"/>
          </p:nvPr>
        </p:nvSpPr>
        <p:spPr>
          <a:xfrm>
            <a:off x="140526" y="1563705"/>
            <a:ext cx="3657600" cy="422688"/>
          </a:xfrm>
        </p:spPr>
        <p:txBody>
          <a:bodyPr/>
          <a:lstStyle/>
          <a:p>
            <a:pPr marL="0" indent="0">
              <a:lnSpc>
                <a:spcPct val="90000"/>
              </a:lnSpc>
              <a:buNone/>
            </a:pPr>
            <a:r>
              <a:rPr lang="en-GB" sz="2000" b="1" i="1" dirty="0" smtClean="0">
                <a:solidFill>
                  <a:schemeClr val="accent1">
                    <a:lumMod val="75000"/>
                  </a:schemeClr>
                </a:solidFill>
              </a:rPr>
              <a:t>A hosted application solution for market data</a:t>
            </a:r>
          </a:p>
        </p:txBody>
      </p:sp>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04950" y="5240975"/>
            <a:ext cx="1752600" cy="1051560"/>
          </a:xfrm>
          <a:prstGeom prst="rect">
            <a:avLst/>
          </a:prstGeom>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76925" y="4999421"/>
            <a:ext cx="1722120" cy="1289304"/>
          </a:xfrm>
          <a:prstGeom prst="rect">
            <a:avLst/>
          </a:prstGeom>
        </p:spPr>
      </p:pic>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43350" y="4964750"/>
            <a:ext cx="1295400" cy="1133475"/>
          </a:xfrm>
          <a:prstGeom prst="rect">
            <a:avLst/>
          </a:prstGeom>
        </p:spPr>
      </p:pic>
      <p:sp>
        <p:nvSpPr>
          <p:cNvPr id="23" name="Rounded Rectangle 22"/>
          <p:cNvSpPr/>
          <p:nvPr/>
        </p:nvSpPr>
        <p:spPr bwMode="auto">
          <a:xfrm>
            <a:off x="1447800" y="3316926"/>
            <a:ext cx="1828800" cy="3124200"/>
          </a:xfrm>
          <a:prstGeom prst="roundRect">
            <a:avLst/>
          </a:prstGeom>
          <a:noFill/>
          <a:ln w="381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345" name="Rounded Rectangle 344"/>
          <p:cNvSpPr/>
          <p:nvPr/>
        </p:nvSpPr>
        <p:spPr bwMode="auto">
          <a:xfrm>
            <a:off x="3657600" y="3335975"/>
            <a:ext cx="1828800" cy="3124200"/>
          </a:xfrm>
          <a:prstGeom prst="roundRect">
            <a:avLst/>
          </a:prstGeom>
          <a:noFill/>
          <a:ln w="381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346" name="Rounded Rectangle 345"/>
          <p:cNvSpPr/>
          <p:nvPr/>
        </p:nvSpPr>
        <p:spPr bwMode="auto">
          <a:xfrm>
            <a:off x="5791200" y="3326450"/>
            <a:ext cx="1828800" cy="3124200"/>
          </a:xfrm>
          <a:prstGeom prst="roundRect">
            <a:avLst/>
          </a:prstGeom>
          <a:noFill/>
          <a:ln w="381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24" name="TextBox 23"/>
          <p:cNvSpPr txBox="1"/>
          <p:nvPr/>
        </p:nvSpPr>
        <p:spPr>
          <a:xfrm>
            <a:off x="1905000" y="6079175"/>
            <a:ext cx="936475" cy="313932"/>
          </a:xfrm>
          <a:prstGeom prst="rect">
            <a:avLst/>
          </a:prstGeom>
          <a:noFill/>
        </p:spPr>
        <p:txBody>
          <a:bodyPr wrap="none" rtlCol="0">
            <a:spAutoFit/>
          </a:bodyPr>
          <a:lstStyle/>
          <a:p>
            <a:pPr algn="l"/>
            <a:r>
              <a:rPr lang="en-US" sz="1600" i="0" dirty="0" smtClean="0">
                <a:solidFill>
                  <a:srgbClr val="000000"/>
                </a:solidFill>
              </a:rPr>
              <a:t>Servers</a:t>
            </a:r>
          </a:p>
        </p:txBody>
      </p:sp>
      <p:sp>
        <p:nvSpPr>
          <p:cNvPr id="348" name="TextBox 347"/>
          <p:cNvSpPr txBox="1"/>
          <p:nvPr/>
        </p:nvSpPr>
        <p:spPr>
          <a:xfrm>
            <a:off x="4067175" y="6079175"/>
            <a:ext cx="1107996" cy="313932"/>
          </a:xfrm>
          <a:prstGeom prst="rect">
            <a:avLst/>
          </a:prstGeom>
          <a:noFill/>
        </p:spPr>
        <p:txBody>
          <a:bodyPr wrap="none" rtlCol="0">
            <a:spAutoFit/>
          </a:bodyPr>
          <a:lstStyle/>
          <a:p>
            <a:pPr algn="l"/>
            <a:r>
              <a:rPr lang="en-US" sz="1600" i="0" dirty="0" smtClean="0">
                <a:solidFill>
                  <a:srgbClr val="000000"/>
                </a:solidFill>
              </a:rPr>
              <a:t>Networks</a:t>
            </a:r>
          </a:p>
        </p:txBody>
      </p:sp>
      <p:sp>
        <p:nvSpPr>
          <p:cNvPr id="349" name="TextBox 348"/>
          <p:cNvSpPr txBox="1"/>
          <p:nvPr/>
        </p:nvSpPr>
        <p:spPr>
          <a:xfrm>
            <a:off x="6302525" y="6070043"/>
            <a:ext cx="947695" cy="313932"/>
          </a:xfrm>
          <a:prstGeom prst="rect">
            <a:avLst/>
          </a:prstGeom>
          <a:noFill/>
        </p:spPr>
        <p:txBody>
          <a:bodyPr wrap="none" rtlCol="0">
            <a:spAutoFit/>
          </a:bodyPr>
          <a:lstStyle/>
          <a:p>
            <a:pPr algn="l"/>
            <a:r>
              <a:rPr lang="en-US" sz="1600" i="0" dirty="0" smtClean="0">
                <a:solidFill>
                  <a:srgbClr val="000000"/>
                </a:solidFill>
              </a:rPr>
              <a:t>Storage</a:t>
            </a:r>
          </a:p>
        </p:txBody>
      </p:sp>
      <p:sp>
        <p:nvSpPr>
          <p:cNvPr id="350" name="TextBox 349"/>
          <p:cNvSpPr txBox="1"/>
          <p:nvPr/>
        </p:nvSpPr>
        <p:spPr>
          <a:xfrm>
            <a:off x="1800225" y="3412175"/>
            <a:ext cx="1096775" cy="313932"/>
          </a:xfrm>
          <a:prstGeom prst="rect">
            <a:avLst/>
          </a:prstGeom>
          <a:noFill/>
        </p:spPr>
        <p:txBody>
          <a:bodyPr wrap="none" rtlCol="0">
            <a:spAutoFit/>
          </a:bodyPr>
          <a:lstStyle/>
          <a:p>
            <a:pPr algn="l"/>
            <a:r>
              <a:rPr lang="en-US" sz="1600" i="0" dirty="0" smtClean="0">
                <a:solidFill>
                  <a:srgbClr val="3333CC"/>
                </a:solidFill>
              </a:rPr>
              <a:t>Analytics</a:t>
            </a:r>
          </a:p>
        </p:txBody>
      </p:sp>
      <p:sp>
        <p:nvSpPr>
          <p:cNvPr id="351" name="TextBox 350"/>
          <p:cNvSpPr txBox="1"/>
          <p:nvPr/>
        </p:nvSpPr>
        <p:spPr>
          <a:xfrm>
            <a:off x="3829050" y="3412175"/>
            <a:ext cx="1425390" cy="313932"/>
          </a:xfrm>
          <a:prstGeom prst="rect">
            <a:avLst/>
          </a:prstGeom>
          <a:noFill/>
        </p:spPr>
        <p:txBody>
          <a:bodyPr wrap="none" rtlCol="0">
            <a:spAutoFit/>
          </a:bodyPr>
          <a:lstStyle/>
          <a:p>
            <a:pPr algn="l"/>
            <a:r>
              <a:rPr lang="en-US" sz="1600" dirty="0" smtClean="0">
                <a:solidFill>
                  <a:srgbClr val="3333CC"/>
                </a:solidFill>
              </a:rPr>
              <a:t>Connections</a:t>
            </a:r>
            <a:endParaRPr lang="en-US" sz="1600" i="0" dirty="0" smtClean="0">
              <a:solidFill>
                <a:srgbClr val="3333CC"/>
              </a:solidFill>
            </a:endParaRPr>
          </a:p>
        </p:txBody>
      </p:sp>
      <p:sp>
        <p:nvSpPr>
          <p:cNvPr id="352" name="TextBox 351"/>
          <p:cNvSpPr txBox="1"/>
          <p:nvPr/>
        </p:nvSpPr>
        <p:spPr>
          <a:xfrm>
            <a:off x="6362700" y="3412175"/>
            <a:ext cx="628698" cy="313932"/>
          </a:xfrm>
          <a:prstGeom prst="rect">
            <a:avLst/>
          </a:prstGeom>
          <a:noFill/>
        </p:spPr>
        <p:txBody>
          <a:bodyPr wrap="none" rtlCol="0">
            <a:spAutoFit/>
          </a:bodyPr>
          <a:lstStyle/>
          <a:p>
            <a:pPr algn="l"/>
            <a:r>
              <a:rPr lang="en-US" sz="1600" dirty="0" smtClean="0">
                <a:solidFill>
                  <a:srgbClr val="3333CC"/>
                </a:solidFill>
              </a:rPr>
              <a:t>Data</a:t>
            </a:r>
            <a:endParaRPr lang="en-US" sz="1600" i="0" dirty="0" smtClean="0">
              <a:solidFill>
                <a:srgbClr val="3333CC"/>
              </a:solidFill>
            </a:endParaRPr>
          </a:p>
        </p:txBody>
      </p:sp>
      <p:pic>
        <p:nvPicPr>
          <p:cNvPr id="25" name="Picture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42353" y="3838251"/>
            <a:ext cx="904512" cy="669299"/>
          </a:xfrm>
          <a:prstGeom prst="rect">
            <a:avLst/>
          </a:prstGeom>
        </p:spPr>
      </p:pic>
      <p:grpSp>
        <p:nvGrpSpPr>
          <p:cNvPr id="359" name="Group 358"/>
          <p:cNvGrpSpPr/>
          <p:nvPr/>
        </p:nvGrpSpPr>
        <p:grpSpPr>
          <a:xfrm>
            <a:off x="6312579" y="3745550"/>
            <a:ext cx="821646" cy="663385"/>
            <a:chOff x="6019800" y="5750697"/>
            <a:chExt cx="762000" cy="608103"/>
          </a:xfrm>
        </p:grpSpPr>
        <p:grpSp>
          <p:nvGrpSpPr>
            <p:cNvPr id="360" name="Group 93"/>
            <p:cNvGrpSpPr/>
            <p:nvPr/>
          </p:nvGrpSpPr>
          <p:grpSpPr>
            <a:xfrm>
              <a:off x="6095228" y="5750697"/>
              <a:ext cx="609603" cy="608103"/>
              <a:chOff x="285748" y="5683160"/>
              <a:chExt cx="609603" cy="608103"/>
            </a:xfrm>
            <a:solidFill>
              <a:srgbClr val="357FF7"/>
            </a:solidFill>
          </p:grpSpPr>
          <p:sp>
            <p:nvSpPr>
              <p:cNvPr id="362" name="AutoShape 390"/>
              <p:cNvSpPr>
                <a:spLocks noChangeArrowheads="1"/>
              </p:cNvSpPr>
              <p:nvPr/>
            </p:nvSpPr>
            <p:spPr bwMode="auto">
              <a:xfrm>
                <a:off x="285748" y="5930810"/>
                <a:ext cx="609601" cy="360453"/>
              </a:xfrm>
              <a:prstGeom prst="can">
                <a:avLst>
                  <a:gd name="adj" fmla="val 30611"/>
                </a:avLst>
              </a:prstGeom>
              <a:grpFill/>
              <a:ln w="19050">
                <a:solidFill>
                  <a:schemeClr val="tx1">
                    <a:lumMod val="50000"/>
                  </a:schemeClr>
                </a:solidFill>
                <a:round/>
                <a:headEnd/>
                <a:tailEnd/>
              </a:ln>
              <a:effectLst/>
            </p:spPr>
            <p:txBody>
              <a:bodyPr anchor="ctr"/>
              <a:lstStyle/>
              <a:p>
                <a:endParaRPr lang="en-GB" sz="1200">
                  <a:solidFill>
                    <a:srgbClr val="005F97"/>
                  </a:solidFill>
                  <a:cs typeface="Times New Roman" pitchFamily="18" charset="0"/>
                </a:endParaRPr>
              </a:p>
            </p:txBody>
          </p:sp>
          <p:sp>
            <p:nvSpPr>
              <p:cNvPr id="363" name="AutoShape 390"/>
              <p:cNvSpPr>
                <a:spLocks noChangeArrowheads="1"/>
              </p:cNvSpPr>
              <p:nvPr/>
            </p:nvSpPr>
            <p:spPr bwMode="auto">
              <a:xfrm>
                <a:off x="285750" y="5683160"/>
                <a:ext cx="609601" cy="360453"/>
              </a:xfrm>
              <a:prstGeom prst="can">
                <a:avLst>
                  <a:gd name="adj" fmla="val 30611"/>
                </a:avLst>
              </a:prstGeom>
              <a:grpFill/>
              <a:ln w="19050">
                <a:solidFill>
                  <a:schemeClr val="tx1">
                    <a:lumMod val="50000"/>
                  </a:schemeClr>
                </a:solidFill>
                <a:round/>
                <a:headEnd/>
                <a:tailEnd/>
              </a:ln>
              <a:effectLst/>
            </p:spPr>
            <p:txBody>
              <a:bodyPr anchor="ctr"/>
              <a:lstStyle/>
              <a:p>
                <a:endParaRPr lang="en-GB" sz="1200">
                  <a:solidFill>
                    <a:srgbClr val="005F97"/>
                  </a:solidFill>
                  <a:cs typeface="Times New Roman" pitchFamily="18" charset="0"/>
                </a:endParaRPr>
              </a:p>
            </p:txBody>
          </p:sp>
        </p:grpSp>
        <p:sp>
          <p:nvSpPr>
            <p:cNvPr id="361" name="Text Box 35"/>
            <p:cNvSpPr txBox="1">
              <a:spLocks noChangeArrowheads="1"/>
            </p:cNvSpPr>
            <p:nvPr/>
          </p:nvSpPr>
          <p:spPr bwMode="auto">
            <a:xfrm>
              <a:off x="6019800" y="5878825"/>
              <a:ext cx="762000" cy="427424"/>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r>
                <a:rPr lang="en-US" sz="900" b="1" dirty="0" smtClean="0">
                  <a:solidFill>
                    <a:schemeClr val="bg2"/>
                  </a:solidFill>
                  <a:cs typeface="+mn-cs"/>
                </a:rPr>
                <a:t>Archived</a:t>
              </a:r>
              <a:br>
                <a:rPr lang="en-US" sz="900" b="1" dirty="0" smtClean="0">
                  <a:solidFill>
                    <a:schemeClr val="bg2"/>
                  </a:solidFill>
                  <a:cs typeface="+mn-cs"/>
                </a:rPr>
              </a:br>
              <a:endParaRPr lang="en-US" sz="900" b="1" dirty="0">
                <a:solidFill>
                  <a:schemeClr val="bg2"/>
                </a:solidFill>
                <a:cs typeface="+mn-cs"/>
              </a:endParaRPr>
            </a:p>
            <a:p>
              <a:pPr algn="ctr">
                <a:defRPr/>
              </a:pPr>
              <a:r>
                <a:rPr lang="en-US" sz="900" b="1" dirty="0">
                  <a:solidFill>
                    <a:schemeClr val="bg2"/>
                  </a:solidFill>
                  <a:cs typeface="+mn-cs"/>
                </a:rPr>
                <a:t>Data</a:t>
              </a:r>
            </a:p>
          </p:txBody>
        </p:sp>
      </p:grpSp>
      <p:pic>
        <p:nvPicPr>
          <p:cNvPr id="26" name="Picture 2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685925" y="3736025"/>
            <a:ext cx="1219200" cy="740854"/>
          </a:xfrm>
          <a:prstGeom prst="rect">
            <a:avLst/>
          </a:prstGeom>
        </p:spPr>
      </p:pic>
      <p:grpSp>
        <p:nvGrpSpPr>
          <p:cNvPr id="289" name="Group 288"/>
          <p:cNvGrpSpPr/>
          <p:nvPr/>
        </p:nvGrpSpPr>
        <p:grpSpPr>
          <a:xfrm>
            <a:off x="990600" y="4859975"/>
            <a:ext cx="7010400" cy="1609332"/>
            <a:chOff x="990600" y="4800600"/>
            <a:chExt cx="7010400" cy="1609332"/>
          </a:xfrm>
        </p:grpSpPr>
        <p:sp>
          <p:nvSpPr>
            <p:cNvPr id="28" name="Rounded Rectangle 27"/>
            <p:cNvSpPr/>
            <p:nvPr/>
          </p:nvSpPr>
          <p:spPr bwMode="auto">
            <a:xfrm>
              <a:off x="990600" y="4800600"/>
              <a:ext cx="7010400" cy="1609332"/>
            </a:xfrm>
            <a:prstGeom prst="roundRect">
              <a:avLst/>
            </a:prstGeom>
            <a:solidFill>
              <a:schemeClr val="accent1">
                <a:alpha val="55000"/>
              </a:schemeClr>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29" name="TextBox 28"/>
            <p:cNvSpPr txBox="1"/>
            <p:nvPr/>
          </p:nvSpPr>
          <p:spPr>
            <a:xfrm>
              <a:off x="1981200" y="5181600"/>
              <a:ext cx="5262979" cy="535531"/>
            </a:xfrm>
            <a:prstGeom prst="rect">
              <a:avLst/>
            </a:prstGeom>
            <a:noFill/>
          </p:spPr>
          <p:txBody>
            <a:bodyPr wrap="none" rtlCol="0">
              <a:spAutoFit/>
            </a:bodyPr>
            <a:lstStyle/>
            <a:p>
              <a:pPr algn="l"/>
              <a:r>
                <a:rPr lang="en-US" i="0" dirty="0" smtClean="0">
                  <a:solidFill>
                    <a:srgbClr val="000000"/>
                  </a:solidFill>
                </a:rPr>
                <a:t>Data Center Infrastructure</a:t>
              </a:r>
            </a:p>
          </p:txBody>
        </p:sp>
      </p:grpSp>
      <p:grpSp>
        <p:nvGrpSpPr>
          <p:cNvPr id="291" name="Group 290"/>
          <p:cNvGrpSpPr/>
          <p:nvPr/>
        </p:nvGrpSpPr>
        <p:grpSpPr>
          <a:xfrm>
            <a:off x="981075" y="3316925"/>
            <a:ext cx="7029450" cy="1466849"/>
            <a:chOff x="971550" y="3257551"/>
            <a:chExt cx="7029450" cy="1466849"/>
          </a:xfrm>
        </p:grpSpPr>
        <p:sp>
          <p:nvSpPr>
            <p:cNvPr id="290" name="Rounded Rectangle 289"/>
            <p:cNvSpPr/>
            <p:nvPr/>
          </p:nvSpPr>
          <p:spPr bwMode="auto">
            <a:xfrm>
              <a:off x="971550" y="3257551"/>
              <a:ext cx="7029450" cy="1466849"/>
            </a:xfrm>
            <a:prstGeom prst="roundRect">
              <a:avLst/>
            </a:prstGeom>
            <a:solidFill>
              <a:schemeClr val="accent2">
                <a:lumMod val="60000"/>
                <a:lumOff val="40000"/>
                <a:alpha val="43000"/>
              </a:schemeClr>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373" name="TextBox 372"/>
            <p:cNvSpPr txBox="1"/>
            <p:nvPr/>
          </p:nvSpPr>
          <p:spPr>
            <a:xfrm>
              <a:off x="1395725" y="3531644"/>
              <a:ext cx="6389891" cy="521681"/>
            </a:xfrm>
            <a:prstGeom prst="rect">
              <a:avLst/>
            </a:prstGeom>
            <a:noFill/>
          </p:spPr>
          <p:txBody>
            <a:bodyPr wrap="none" rtlCol="0">
              <a:spAutoFit/>
            </a:bodyPr>
            <a:lstStyle/>
            <a:p>
              <a:pPr algn="l"/>
              <a:r>
                <a:rPr lang="en-US" sz="3100" dirty="0" smtClean="0">
                  <a:solidFill>
                    <a:srgbClr val="000000"/>
                  </a:solidFill>
                </a:rPr>
                <a:t>Application Services… </a:t>
              </a:r>
              <a:r>
                <a:rPr lang="en-US" sz="3100" dirty="0" smtClean="0">
                  <a:solidFill>
                    <a:srgbClr val="C00000"/>
                  </a:solidFill>
                </a:rPr>
                <a:t>ONE</a:t>
              </a:r>
              <a:r>
                <a:rPr lang="en-US" sz="3100" dirty="0" smtClean="0">
                  <a:solidFill>
                    <a:srgbClr val="000000"/>
                  </a:solidFill>
                </a:rPr>
                <a:t>TICK</a:t>
              </a:r>
              <a:endParaRPr lang="en-US" sz="3100" i="0" dirty="0" smtClean="0">
                <a:solidFill>
                  <a:srgbClr val="000000"/>
                </a:solidFill>
              </a:endParaRPr>
            </a:p>
          </p:txBody>
        </p:sp>
      </p:grpSp>
      <p:pic>
        <p:nvPicPr>
          <p:cNvPr id="292" name="Picture 29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35756" y="4781680"/>
            <a:ext cx="6789044" cy="80517"/>
          </a:xfrm>
          <a:prstGeom prst="rect">
            <a:avLst/>
          </a:prstGeom>
        </p:spPr>
      </p:pic>
      <p:sp>
        <p:nvSpPr>
          <p:cNvPr id="377" name="Rectangle 40"/>
          <p:cNvSpPr>
            <a:spLocks noGrp="1" noChangeArrowheads="1"/>
          </p:cNvSpPr>
          <p:nvPr>
            <p:ph type="title"/>
          </p:nvPr>
        </p:nvSpPr>
        <p:spPr>
          <a:xfrm>
            <a:off x="304800" y="828675"/>
            <a:ext cx="7772400" cy="438582"/>
          </a:xfrm>
          <a:solidFill>
            <a:schemeClr val="bg1">
              <a:lumMod val="95000"/>
              <a:alpha val="70000"/>
            </a:schemeClr>
          </a:solidFill>
          <a:effectLst>
            <a:outerShdw blurRad="50800" dist="38100" dir="2700000" algn="tl" rotWithShape="0">
              <a:prstClr val="black">
                <a:alpha val="40000"/>
              </a:prstClr>
            </a:outerShdw>
          </a:effectLst>
        </p:spPr>
        <p:txBody>
          <a:bodyPr/>
          <a:lstStyle/>
          <a:p>
            <a:r>
              <a:rPr lang="en-GB" dirty="0" smtClean="0"/>
              <a:t>Hosting OneTick, Our Partners…</a:t>
            </a:r>
            <a:endParaRPr lang="en-US" dirty="0">
              <a:solidFill>
                <a:schemeClr val="accent1">
                  <a:lumMod val="50000"/>
                </a:schemeClr>
              </a:solidFill>
            </a:endParaRPr>
          </a:p>
        </p:txBody>
      </p:sp>
      <p:grpSp>
        <p:nvGrpSpPr>
          <p:cNvPr id="5" name="Group 4"/>
          <p:cNvGrpSpPr/>
          <p:nvPr/>
        </p:nvGrpSpPr>
        <p:grpSpPr>
          <a:xfrm>
            <a:off x="4133850" y="3878900"/>
            <a:ext cx="898526" cy="838201"/>
            <a:chOff x="8382000" y="5534025"/>
            <a:chExt cx="898526" cy="838201"/>
          </a:xfrm>
        </p:grpSpPr>
        <p:sp>
          <p:nvSpPr>
            <p:cNvPr id="40" name="Rectangle 39"/>
            <p:cNvSpPr/>
            <p:nvPr/>
          </p:nvSpPr>
          <p:spPr bwMode="auto">
            <a:xfrm>
              <a:off x="8691857" y="5848351"/>
              <a:ext cx="286186" cy="20955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41" name="Down Arrow 40"/>
            <p:cNvSpPr/>
            <p:nvPr/>
          </p:nvSpPr>
          <p:spPr bwMode="auto">
            <a:xfrm>
              <a:off x="8683250" y="6057901"/>
              <a:ext cx="309856" cy="314325"/>
            </a:xfrm>
            <a:prstGeom prst="downArrow">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42" name="Down Arrow 41"/>
            <p:cNvSpPr/>
            <p:nvPr/>
          </p:nvSpPr>
          <p:spPr bwMode="auto">
            <a:xfrm rot="10800000">
              <a:off x="8687553" y="5534025"/>
              <a:ext cx="309856" cy="314325"/>
            </a:xfrm>
            <a:prstGeom prst="downArrow">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44" name="Down Arrow 43"/>
            <p:cNvSpPr/>
            <p:nvPr/>
          </p:nvSpPr>
          <p:spPr bwMode="auto">
            <a:xfrm rot="5400000">
              <a:off x="8379765" y="5798198"/>
              <a:ext cx="314325" cy="309856"/>
            </a:xfrm>
            <a:prstGeom prst="downArrow">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43" name="Down Arrow 42"/>
            <p:cNvSpPr/>
            <p:nvPr/>
          </p:nvSpPr>
          <p:spPr bwMode="auto">
            <a:xfrm rot="16200000">
              <a:off x="8968435" y="5798198"/>
              <a:ext cx="314325" cy="309856"/>
            </a:xfrm>
            <a:prstGeom prst="downArrow">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grpSp>
      <p:pic>
        <p:nvPicPr>
          <p:cNvPr id="3" name="Picture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914492" y="1500250"/>
            <a:ext cx="2029108" cy="685896"/>
          </a:xfrm>
          <a:prstGeom prst="rect">
            <a:avLst/>
          </a:prstGeom>
          <a:ln w="3175">
            <a:solidFill>
              <a:schemeClr val="accent5">
                <a:lumMod val="75000"/>
              </a:schemeClr>
            </a:solidFill>
          </a:ln>
        </p:spPr>
      </p:pic>
      <p:pic>
        <p:nvPicPr>
          <p:cNvPr id="6" name="Picture 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142353" y="1580905"/>
            <a:ext cx="2849247" cy="528945"/>
          </a:xfrm>
          <a:prstGeom prst="rect">
            <a:avLst/>
          </a:prstGeom>
          <a:ln w="3175">
            <a:solidFill>
              <a:srgbClr val="3333CC"/>
            </a:solidFill>
          </a:ln>
        </p:spPr>
      </p:pic>
      <p:sp>
        <p:nvSpPr>
          <p:cNvPr id="45" name="Rectangle 41"/>
          <p:cNvSpPr txBox="1">
            <a:spLocks noChangeArrowheads="1"/>
          </p:cNvSpPr>
          <p:nvPr/>
        </p:nvSpPr>
        <p:spPr bwMode="auto">
          <a:xfrm>
            <a:off x="4362450" y="2133600"/>
            <a:ext cx="1352550" cy="3364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914400" rtl="0" eaLnBrk="1" fontAlgn="base" latinLnBrk="0" hangingPunct="1">
              <a:spcBef>
                <a:spcPct val="20000"/>
              </a:spcBef>
              <a:spcAft>
                <a:spcPct val="0"/>
              </a:spcAft>
              <a:buClr>
                <a:schemeClr val="accent3"/>
              </a:buClr>
              <a:buFont typeface="Wingdings" pitchFamily="2" charset="2"/>
              <a:buChar char="§"/>
              <a:defRPr lang="en-US" sz="2400" kern="1200" dirty="0" smtClean="0">
                <a:solidFill>
                  <a:schemeClr val="tx1"/>
                </a:solidFill>
                <a:latin typeface="Arial" pitchFamily="34" charset="0"/>
                <a:ea typeface="+mn-ea"/>
                <a:cs typeface="Arial" pitchFamily="34" charset="0"/>
              </a:defRPr>
            </a:lvl1pPr>
            <a:lvl2pPr marL="742950" indent="-285750" algn="l" defTabSz="914400" rtl="0" eaLnBrk="1" fontAlgn="base" latinLnBrk="0" hangingPunct="1">
              <a:spcBef>
                <a:spcPct val="20000"/>
              </a:spcBef>
              <a:spcAft>
                <a:spcPct val="0"/>
              </a:spcAft>
              <a:buClr>
                <a:schemeClr val="accent3"/>
              </a:buClr>
              <a:buChar char="•"/>
              <a:defRPr lang="en-US" sz="2000" kern="1200" dirty="0" smtClean="0">
                <a:solidFill>
                  <a:schemeClr val="tx1"/>
                </a:solidFill>
                <a:latin typeface="Arial" pitchFamily="34" charset="0"/>
                <a:ea typeface="+mn-ea"/>
                <a:cs typeface="Arial" pitchFamily="34" charset="0"/>
              </a:defRPr>
            </a:lvl2pPr>
            <a:lvl3pPr marL="1143000" indent="-228600" algn="l" defTabSz="914400" rtl="0" eaLnBrk="1" fontAlgn="base" latinLnBrk="0" hangingPunct="1">
              <a:spcBef>
                <a:spcPct val="20000"/>
              </a:spcBef>
              <a:spcAft>
                <a:spcPct val="0"/>
              </a:spcAft>
              <a:buClr>
                <a:schemeClr val="accent3"/>
              </a:buClr>
              <a:buFont typeface="Arial" charset="0"/>
              <a:buChar char="–"/>
              <a:defRPr lang="en-US" sz="1800" kern="1200" dirty="0" smtClean="0">
                <a:solidFill>
                  <a:schemeClr val="tx1"/>
                </a:solidFill>
                <a:latin typeface="Arial" pitchFamily="34" charset="0"/>
                <a:ea typeface="+mn-ea"/>
                <a:cs typeface="Arial" pitchFamily="34" charset="0"/>
              </a:defRPr>
            </a:lvl3pPr>
            <a:lvl4pPr marL="1600200" indent="-228600" algn="l" defTabSz="914400" rtl="0" eaLnBrk="1" fontAlgn="base" latinLnBrk="0" hangingPunct="1">
              <a:spcBef>
                <a:spcPct val="20000"/>
              </a:spcBef>
              <a:spcAft>
                <a:spcPct val="0"/>
              </a:spcAft>
              <a:buClr>
                <a:schemeClr val="accent3"/>
              </a:buClr>
              <a:buSzPct val="95000"/>
              <a:buFont typeface="Courier New" pitchFamily="49" charset="0"/>
              <a:buChar char="o"/>
              <a:defRPr lang="en-US" sz="1600" kern="1200" dirty="0" smtClean="0">
                <a:solidFill>
                  <a:schemeClr val="tx1"/>
                </a:solidFill>
                <a:latin typeface="Arial" pitchFamily="34" charset="0"/>
                <a:ea typeface="+mn-ea"/>
                <a:cs typeface="Arial" pitchFamily="34" charset="0"/>
              </a:defRPr>
            </a:lvl4pPr>
            <a:lvl5pPr marL="2057400" indent="-228600" algn="l" defTabSz="914400" rtl="0" eaLnBrk="1" fontAlgn="base" latinLnBrk="0" hangingPunct="1">
              <a:spcBef>
                <a:spcPct val="20000"/>
              </a:spcBef>
              <a:spcAft>
                <a:spcPct val="0"/>
              </a:spcAft>
              <a:buClr>
                <a:schemeClr val="accent3"/>
              </a:buClr>
              <a:buSzPct val="95000"/>
              <a:buFont typeface="Courier New" pitchFamily="49" charset="0"/>
              <a:buChar char="o"/>
              <a:defRPr lang="en-US" sz="1600" kern="1200" dirty="0" smtClean="0">
                <a:solidFill>
                  <a:schemeClr val="tx1"/>
                </a:solidFill>
                <a:latin typeface="Arial" pitchFamily="34" charset="0"/>
                <a:ea typeface="+mn-ea"/>
                <a:cs typeface="Arial" pitchFamily="34" charset="0"/>
              </a:defRPr>
            </a:lvl5pPr>
            <a:lvl6pPr marL="2514600" indent="-228600" algn="l" rtl="0" fontAlgn="base">
              <a:spcBef>
                <a:spcPct val="20000"/>
              </a:spcBef>
              <a:spcAft>
                <a:spcPct val="0"/>
              </a:spcAft>
              <a:buClr>
                <a:schemeClr val="accent1"/>
              </a:buClr>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Font typeface="Arial" charset="0"/>
              <a:buChar char="•"/>
              <a:defRPr sz="2000">
                <a:solidFill>
                  <a:schemeClr val="tx1"/>
                </a:solidFill>
                <a:latin typeface="+mn-lt"/>
              </a:defRPr>
            </a:lvl9pPr>
          </a:lstStyle>
          <a:p>
            <a:pPr marL="0" indent="0">
              <a:lnSpc>
                <a:spcPct val="125000"/>
              </a:lnSpc>
              <a:buClr>
                <a:schemeClr val="accent1">
                  <a:lumMod val="50000"/>
                </a:schemeClr>
              </a:buClr>
              <a:buNone/>
            </a:pPr>
            <a:r>
              <a:rPr lang="en-US" sz="1200" b="0" dirty="0" smtClean="0">
                <a:solidFill>
                  <a:schemeClr val="accent1">
                    <a:lumMod val="75000"/>
                  </a:schemeClr>
                </a:solidFill>
              </a:rPr>
              <a:t>North America</a:t>
            </a:r>
            <a:endParaRPr lang="en-US" sz="1200" dirty="0"/>
          </a:p>
        </p:txBody>
      </p:sp>
      <p:sp>
        <p:nvSpPr>
          <p:cNvPr id="46" name="Rectangle 41"/>
          <p:cNvSpPr txBox="1">
            <a:spLocks noChangeArrowheads="1"/>
          </p:cNvSpPr>
          <p:nvPr/>
        </p:nvSpPr>
        <p:spPr bwMode="auto">
          <a:xfrm>
            <a:off x="6846125" y="2081150"/>
            <a:ext cx="1352550" cy="3364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914400" rtl="0" eaLnBrk="1" fontAlgn="base" latinLnBrk="0" hangingPunct="1">
              <a:spcBef>
                <a:spcPct val="20000"/>
              </a:spcBef>
              <a:spcAft>
                <a:spcPct val="0"/>
              </a:spcAft>
              <a:buClr>
                <a:schemeClr val="accent3"/>
              </a:buClr>
              <a:buFont typeface="Wingdings" pitchFamily="2" charset="2"/>
              <a:buChar char="§"/>
              <a:defRPr lang="en-US" sz="2400" kern="1200" dirty="0" smtClean="0">
                <a:solidFill>
                  <a:schemeClr val="tx1"/>
                </a:solidFill>
                <a:latin typeface="Arial" pitchFamily="34" charset="0"/>
                <a:ea typeface="+mn-ea"/>
                <a:cs typeface="Arial" pitchFamily="34" charset="0"/>
              </a:defRPr>
            </a:lvl1pPr>
            <a:lvl2pPr marL="742950" indent="-285750" algn="l" defTabSz="914400" rtl="0" eaLnBrk="1" fontAlgn="base" latinLnBrk="0" hangingPunct="1">
              <a:spcBef>
                <a:spcPct val="20000"/>
              </a:spcBef>
              <a:spcAft>
                <a:spcPct val="0"/>
              </a:spcAft>
              <a:buClr>
                <a:schemeClr val="accent3"/>
              </a:buClr>
              <a:buChar char="•"/>
              <a:defRPr lang="en-US" sz="2000" kern="1200" dirty="0" smtClean="0">
                <a:solidFill>
                  <a:schemeClr val="tx1"/>
                </a:solidFill>
                <a:latin typeface="Arial" pitchFamily="34" charset="0"/>
                <a:ea typeface="+mn-ea"/>
                <a:cs typeface="Arial" pitchFamily="34" charset="0"/>
              </a:defRPr>
            </a:lvl2pPr>
            <a:lvl3pPr marL="1143000" indent="-228600" algn="l" defTabSz="914400" rtl="0" eaLnBrk="1" fontAlgn="base" latinLnBrk="0" hangingPunct="1">
              <a:spcBef>
                <a:spcPct val="20000"/>
              </a:spcBef>
              <a:spcAft>
                <a:spcPct val="0"/>
              </a:spcAft>
              <a:buClr>
                <a:schemeClr val="accent3"/>
              </a:buClr>
              <a:buFont typeface="Arial" charset="0"/>
              <a:buChar char="–"/>
              <a:defRPr lang="en-US" sz="1800" kern="1200" dirty="0" smtClean="0">
                <a:solidFill>
                  <a:schemeClr val="tx1"/>
                </a:solidFill>
                <a:latin typeface="Arial" pitchFamily="34" charset="0"/>
                <a:ea typeface="+mn-ea"/>
                <a:cs typeface="Arial" pitchFamily="34" charset="0"/>
              </a:defRPr>
            </a:lvl3pPr>
            <a:lvl4pPr marL="1600200" indent="-228600" algn="l" defTabSz="914400" rtl="0" eaLnBrk="1" fontAlgn="base" latinLnBrk="0" hangingPunct="1">
              <a:spcBef>
                <a:spcPct val="20000"/>
              </a:spcBef>
              <a:spcAft>
                <a:spcPct val="0"/>
              </a:spcAft>
              <a:buClr>
                <a:schemeClr val="accent3"/>
              </a:buClr>
              <a:buSzPct val="95000"/>
              <a:buFont typeface="Courier New" pitchFamily="49" charset="0"/>
              <a:buChar char="o"/>
              <a:defRPr lang="en-US" sz="1600" kern="1200" dirty="0" smtClean="0">
                <a:solidFill>
                  <a:schemeClr val="tx1"/>
                </a:solidFill>
                <a:latin typeface="Arial" pitchFamily="34" charset="0"/>
                <a:ea typeface="+mn-ea"/>
                <a:cs typeface="Arial" pitchFamily="34" charset="0"/>
              </a:defRPr>
            </a:lvl4pPr>
            <a:lvl5pPr marL="2057400" indent="-228600" algn="l" defTabSz="914400" rtl="0" eaLnBrk="1" fontAlgn="base" latinLnBrk="0" hangingPunct="1">
              <a:spcBef>
                <a:spcPct val="20000"/>
              </a:spcBef>
              <a:spcAft>
                <a:spcPct val="0"/>
              </a:spcAft>
              <a:buClr>
                <a:schemeClr val="accent3"/>
              </a:buClr>
              <a:buSzPct val="95000"/>
              <a:buFont typeface="Courier New" pitchFamily="49" charset="0"/>
              <a:buChar char="o"/>
              <a:defRPr lang="en-US" sz="1600" kern="1200" dirty="0" smtClean="0">
                <a:solidFill>
                  <a:schemeClr val="tx1"/>
                </a:solidFill>
                <a:latin typeface="Arial" pitchFamily="34" charset="0"/>
                <a:ea typeface="+mn-ea"/>
                <a:cs typeface="Arial" pitchFamily="34" charset="0"/>
              </a:defRPr>
            </a:lvl5pPr>
            <a:lvl6pPr marL="2514600" indent="-228600" algn="l" rtl="0" fontAlgn="base">
              <a:spcBef>
                <a:spcPct val="20000"/>
              </a:spcBef>
              <a:spcAft>
                <a:spcPct val="0"/>
              </a:spcAft>
              <a:buClr>
                <a:schemeClr val="accent1"/>
              </a:buClr>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Font typeface="Arial" charset="0"/>
              <a:buChar char="•"/>
              <a:defRPr sz="2000">
                <a:solidFill>
                  <a:schemeClr val="tx1"/>
                </a:solidFill>
                <a:latin typeface="+mn-lt"/>
              </a:defRPr>
            </a:lvl9pPr>
          </a:lstStyle>
          <a:p>
            <a:pPr marL="0" indent="0">
              <a:lnSpc>
                <a:spcPct val="125000"/>
              </a:lnSpc>
              <a:buClr>
                <a:schemeClr val="accent1">
                  <a:lumMod val="50000"/>
                </a:schemeClr>
              </a:buClr>
              <a:buNone/>
            </a:pPr>
            <a:r>
              <a:rPr lang="en-US" sz="1200" b="0" dirty="0" smtClean="0">
                <a:solidFill>
                  <a:schemeClr val="accent1">
                    <a:lumMod val="75000"/>
                  </a:schemeClr>
                </a:solidFill>
              </a:rPr>
              <a:t>Europe and Asia</a:t>
            </a:r>
            <a:endParaRPr lang="en-US" sz="1200" dirty="0"/>
          </a:p>
        </p:txBody>
      </p:sp>
    </p:spTree>
    <p:custDataLst>
      <p:tags r:id="rId1"/>
    </p:custDataLst>
    <p:extLst>
      <p:ext uri="{BB962C8B-B14F-4D97-AF65-F5344CB8AC3E}">
        <p14:creationId xmlns:p14="http://schemas.microsoft.com/office/powerpoint/2010/main" val="4231952540"/>
      </p:ext>
    </p:extLst>
  </p:cSld>
  <p:clrMapOvr>
    <a:masterClrMapping/>
  </p:clrMapOvr>
  <p:transition advTm="9208">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9"/>
                                        </p:tgtEl>
                                        <p:attrNameLst>
                                          <p:attrName>style.visibility</p:attrName>
                                        </p:attrNameLst>
                                      </p:cBhvr>
                                      <p:to>
                                        <p:strVal val="visible"/>
                                      </p:to>
                                    </p:set>
                                    <p:animEffect transition="in" filter="fade">
                                      <p:cBhvr>
                                        <p:cTn id="7" dur="500"/>
                                        <p:tgtEl>
                                          <p:spTgt spid="28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1"/>
                                        </p:tgtEl>
                                        <p:attrNameLst>
                                          <p:attrName>style.visibility</p:attrName>
                                        </p:attrNameLst>
                                      </p:cBhvr>
                                      <p:to>
                                        <p:strVal val="visible"/>
                                      </p:to>
                                    </p:set>
                                    <p:animEffect transition="in" filter="fade">
                                      <p:cBhvr>
                                        <p:cTn id="12" dur="500"/>
                                        <p:tgtEl>
                                          <p:spTgt spid="291"/>
                                        </p:tgtEl>
                                      </p:cBhvr>
                                    </p:animEffect>
                                  </p:childTnLst>
                                </p:cTn>
                              </p:par>
                            </p:childTnLst>
                          </p:cTn>
                        </p:par>
                        <p:par>
                          <p:cTn id="13" fill="hold">
                            <p:stCondLst>
                              <p:cond delay="500"/>
                            </p:stCondLst>
                            <p:childTnLst>
                              <p:par>
                                <p:cTn id="14" presetID="22" presetClass="entr" presetSubtype="8" fill="hold" nodeType="afterEffect">
                                  <p:stCondLst>
                                    <p:cond delay="2000"/>
                                  </p:stCondLst>
                                  <p:childTnLst>
                                    <p:set>
                                      <p:cBhvr>
                                        <p:cTn id="15" dur="1" fill="hold">
                                          <p:stCondLst>
                                            <p:cond delay="0"/>
                                          </p:stCondLst>
                                        </p:cTn>
                                        <p:tgtEl>
                                          <p:spTgt spid="292"/>
                                        </p:tgtEl>
                                        <p:attrNameLst>
                                          <p:attrName>style.visibility</p:attrName>
                                        </p:attrNameLst>
                                      </p:cBhvr>
                                      <p:to>
                                        <p:strVal val="visible"/>
                                      </p:to>
                                    </p:set>
                                    <p:animEffect transition="in" filter="wipe(left)">
                                      <p:cBhvr>
                                        <p:cTn id="16" dur="500"/>
                                        <p:tgtEl>
                                          <p:spTgt spid="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0"/>
          <p:cNvSpPr>
            <a:spLocks noGrp="1" noChangeArrowheads="1"/>
          </p:cNvSpPr>
          <p:nvPr>
            <p:ph type="title"/>
          </p:nvPr>
        </p:nvSpPr>
        <p:spPr>
          <a:xfrm>
            <a:off x="152400" y="828675"/>
            <a:ext cx="8915400" cy="438912"/>
          </a:xfrm>
          <a:solidFill>
            <a:schemeClr val="bg1">
              <a:lumMod val="95000"/>
              <a:alpha val="70000"/>
            </a:schemeClr>
          </a:solidFill>
          <a:effectLst>
            <a:outerShdw blurRad="50800" dist="38100" dir="2700000" algn="tl" rotWithShape="0">
              <a:prstClr val="black">
                <a:alpha val="40000"/>
              </a:prstClr>
            </a:outerShdw>
          </a:effectLst>
        </p:spPr>
        <p:txBody>
          <a:bodyPr/>
          <a:lstStyle/>
          <a:p>
            <a:r>
              <a:rPr lang="en-GB" dirty="0" smtClean="0"/>
              <a:t>What is ONEQUANTDATA, Managing Bread/Depth of History</a:t>
            </a:r>
            <a:endParaRPr lang="en-US" dirty="0">
              <a:solidFill>
                <a:schemeClr val="accent1">
                  <a:lumMod val="50000"/>
                </a:schemeClr>
              </a:solidFill>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98" y="5858509"/>
            <a:ext cx="434228" cy="494032"/>
          </a:xfrm>
          <a:prstGeom prst="rect">
            <a:avLst/>
          </a:prstGeom>
        </p:spPr>
      </p:pic>
      <p:sp>
        <p:nvSpPr>
          <p:cNvPr id="5" name="Rounded Rectangle 4"/>
          <p:cNvSpPr/>
          <p:nvPr/>
        </p:nvSpPr>
        <p:spPr bwMode="auto">
          <a:xfrm>
            <a:off x="293647" y="4152900"/>
            <a:ext cx="5943600" cy="381000"/>
          </a:xfrm>
          <a:prstGeom prst="roundRect">
            <a:avLst/>
          </a:prstGeom>
          <a:solidFill>
            <a:schemeClr val="tx1">
              <a:lumMod val="40000"/>
              <a:lumOff val="60000"/>
              <a:alpha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12" name="Rounded Rectangle 11"/>
          <p:cNvSpPr/>
          <p:nvPr/>
        </p:nvSpPr>
        <p:spPr bwMode="auto">
          <a:xfrm>
            <a:off x="293647" y="3035300"/>
            <a:ext cx="5943600" cy="381000"/>
          </a:xfrm>
          <a:prstGeom prst="roundRect">
            <a:avLst/>
          </a:prstGeom>
          <a:solidFill>
            <a:schemeClr val="tx1">
              <a:lumMod val="40000"/>
              <a:lumOff val="60000"/>
              <a:alpha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13" name="Rounded Rectangle 12"/>
          <p:cNvSpPr/>
          <p:nvPr/>
        </p:nvSpPr>
        <p:spPr bwMode="auto">
          <a:xfrm>
            <a:off x="293645" y="1600200"/>
            <a:ext cx="5943600" cy="381000"/>
          </a:xfrm>
          <a:prstGeom prst="roundRect">
            <a:avLst/>
          </a:prstGeom>
          <a:solidFill>
            <a:schemeClr val="tx1">
              <a:lumMod val="40000"/>
              <a:lumOff val="60000"/>
              <a:alpha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43011" name="Rectangle 3"/>
          <p:cNvSpPr>
            <a:spLocks noGrp="1" noChangeArrowheads="1"/>
          </p:cNvSpPr>
          <p:nvPr>
            <p:ph type="body" idx="1"/>
          </p:nvPr>
        </p:nvSpPr>
        <p:spPr>
          <a:xfrm>
            <a:off x="368300" y="1676401"/>
            <a:ext cx="8623300" cy="3200400"/>
          </a:xfrm>
        </p:spPr>
        <p:txBody>
          <a:bodyPr/>
          <a:lstStyle/>
          <a:p>
            <a:pPr marL="342900" lvl="1" indent="-342900">
              <a:lnSpc>
                <a:spcPct val="90000"/>
              </a:lnSpc>
              <a:buClr>
                <a:schemeClr val="accent1">
                  <a:lumMod val="50000"/>
                </a:schemeClr>
              </a:buClr>
              <a:buFont typeface="Arial" pitchFamily="34" charset="0"/>
              <a:buChar char="+"/>
              <a:defRPr/>
            </a:pPr>
            <a:r>
              <a:rPr lang="en-US" sz="1800" dirty="0" smtClean="0">
                <a:solidFill>
                  <a:schemeClr val="accent1">
                    <a:lumMod val="50000"/>
                  </a:schemeClr>
                </a:solidFill>
              </a:rPr>
              <a:t>Comprehensive Global Pricing for last 40 years</a:t>
            </a:r>
            <a:endParaRPr lang="en-US" sz="1800" b="1" dirty="0">
              <a:solidFill>
                <a:srgbClr val="000000"/>
              </a:solidFill>
            </a:endParaRPr>
          </a:p>
          <a:p>
            <a:pPr marL="742950" lvl="2" indent="-342900">
              <a:lnSpc>
                <a:spcPct val="90000"/>
              </a:lnSpc>
              <a:buClr>
                <a:schemeClr val="accent1">
                  <a:lumMod val="50000"/>
                </a:schemeClr>
              </a:buClr>
              <a:buFont typeface="Wingdings" pitchFamily="2" charset="2"/>
              <a:buChar char="Ø"/>
              <a:defRPr/>
            </a:pPr>
            <a:r>
              <a:rPr lang="en-US" sz="1600" dirty="0" smtClean="0">
                <a:solidFill>
                  <a:schemeClr val="accent1">
                    <a:lumMod val="50000"/>
                  </a:schemeClr>
                </a:solidFill>
              </a:rPr>
              <a:t>100,000 symbols global markets</a:t>
            </a:r>
          </a:p>
          <a:p>
            <a:pPr marL="742950" lvl="2" indent="-342900">
              <a:lnSpc>
                <a:spcPct val="90000"/>
              </a:lnSpc>
              <a:buClr>
                <a:schemeClr val="accent1">
                  <a:lumMod val="50000"/>
                </a:schemeClr>
              </a:buClr>
              <a:buFont typeface="Wingdings" pitchFamily="2" charset="2"/>
              <a:buChar char="Ø"/>
              <a:defRPr/>
            </a:pPr>
            <a:r>
              <a:rPr lang="en-US" sz="1600" dirty="0" smtClean="0">
                <a:solidFill>
                  <a:schemeClr val="accent1">
                    <a:lumMod val="50000"/>
                  </a:schemeClr>
                </a:solidFill>
              </a:rPr>
              <a:t>Broad Universe of daily closing prices</a:t>
            </a:r>
          </a:p>
          <a:p>
            <a:pPr marL="742950" lvl="2" indent="-342900">
              <a:lnSpc>
                <a:spcPct val="90000"/>
              </a:lnSpc>
              <a:buClr>
                <a:schemeClr val="accent1">
                  <a:lumMod val="50000"/>
                </a:schemeClr>
              </a:buClr>
              <a:buFont typeface="Wingdings" pitchFamily="2" charset="2"/>
              <a:buChar char="Ø"/>
              <a:defRPr/>
            </a:pPr>
            <a:r>
              <a:rPr lang="en-US" sz="1600" dirty="0" smtClean="0">
                <a:solidFill>
                  <a:schemeClr val="accent1">
                    <a:lumMod val="50000"/>
                  </a:schemeClr>
                </a:solidFill>
              </a:rPr>
              <a:t>Stocks, ETFs, Mutual Funds, Warrants, Pink Sheets</a:t>
            </a:r>
          </a:p>
          <a:p>
            <a:pPr marL="342900" lvl="1" indent="-342900">
              <a:lnSpc>
                <a:spcPct val="90000"/>
              </a:lnSpc>
              <a:buClr>
                <a:schemeClr val="accent1">
                  <a:lumMod val="50000"/>
                </a:schemeClr>
              </a:buClr>
              <a:buFont typeface="Arial" pitchFamily="34" charset="0"/>
              <a:buChar char="+"/>
              <a:defRPr/>
            </a:pPr>
            <a:endParaRPr lang="en-US" sz="1800" dirty="0" smtClean="0">
              <a:solidFill>
                <a:schemeClr val="accent1">
                  <a:lumMod val="50000"/>
                </a:schemeClr>
              </a:solidFill>
            </a:endParaRPr>
          </a:p>
          <a:p>
            <a:pPr marL="342900" lvl="1" indent="-342900">
              <a:lnSpc>
                <a:spcPct val="90000"/>
              </a:lnSpc>
              <a:buClr>
                <a:schemeClr val="accent1">
                  <a:lumMod val="50000"/>
                </a:schemeClr>
              </a:buClr>
              <a:buFont typeface="Arial" pitchFamily="34" charset="0"/>
              <a:buChar char="+"/>
              <a:defRPr/>
            </a:pPr>
            <a:r>
              <a:rPr lang="en-US" sz="1800" dirty="0" smtClean="0">
                <a:solidFill>
                  <a:schemeClr val="accent1">
                    <a:lumMod val="50000"/>
                  </a:schemeClr>
                </a:solidFill>
              </a:rPr>
              <a:t>Historical Reference Data for Security Continuity</a:t>
            </a:r>
            <a:endParaRPr lang="en-US" sz="1600" dirty="0" smtClean="0">
              <a:solidFill>
                <a:schemeClr val="accent1">
                  <a:lumMod val="50000"/>
                </a:schemeClr>
              </a:solidFill>
            </a:endParaRPr>
          </a:p>
          <a:p>
            <a:pPr marL="742950" lvl="2" indent="-342900">
              <a:lnSpc>
                <a:spcPct val="90000"/>
              </a:lnSpc>
              <a:buClr>
                <a:schemeClr val="accent1">
                  <a:lumMod val="50000"/>
                </a:schemeClr>
              </a:buClr>
              <a:buFont typeface="Wingdings" pitchFamily="2" charset="2"/>
              <a:buChar char="Ø"/>
              <a:defRPr/>
            </a:pPr>
            <a:r>
              <a:rPr lang="en-US" sz="1600" dirty="0" smtClean="0">
                <a:solidFill>
                  <a:schemeClr val="accent1">
                    <a:lumMod val="50000"/>
                  </a:schemeClr>
                </a:solidFill>
              </a:rPr>
              <a:t>Exchange </a:t>
            </a:r>
            <a:r>
              <a:rPr lang="en-US" sz="1600" dirty="0">
                <a:solidFill>
                  <a:schemeClr val="accent1">
                    <a:lumMod val="50000"/>
                  </a:schemeClr>
                </a:solidFill>
              </a:rPr>
              <a:t>Symbol </a:t>
            </a:r>
            <a:r>
              <a:rPr lang="en-US" sz="1600" dirty="0" smtClean="0">
                <a:solidFill>
                  <a:schemeClr val="accent1">
                    <a:lumMod val="50000"/>
                  </a:schemeClr>
                </a:solidFill>
              </a:rPr>
              <a:t>Maps across Ticker, CUSIP, …</a:t>
            </a:r>
          </a:p>
          <a:p>
            <a:pPr marL="742950" lvl="2" indent="-342900">
              <a:lnSpc>
                <a:spcPct val="90000"/>
              </a:lnSpc>
              <a:buClr>
                <a:schemeClr val="accent1">
                  <a:lumMod val="50000"/>
                </a:schemeClr>
              </a:buClr>
              <a:buFont typeface="Wingdings" pitchFamily="2" charset="2"/>
              <a:buChar char="Ø"/>
              <a:defRPr/>
            </a:pPr>
            <a:r>
              <a:rPr lang="en-US" sz="1600" dirty="0" smtClean="0">
                <a:solidFill>
                  <a:schemeClr val="accent1">
                    <a:lumMod val="50000"/>
                  </a:schemeClr>
                </a:solidFill>
              </a:rPr>
              <a:t>Corporation Actions (symbol, price, volume changes) </a:t>
            </a:r>
          </a:p>
          <a:p>
            <a:pPr marL="742950" lvl="2" indent="-342900">
              <a:lnSpc>
                <a:spcPct val="90000"/>
              </a:lnSpc>
              <a:buClr>
                <a:schemeClr val="accent1">
                  <a:lumMod val="50000"/>
                </a:schemeClr>
              </a:buClr>
              <a:buFont typeface="Wingdings" pitchFamily="2" charset="2"/>
              <a:buChar char="Ø"/>
              <a:defRPr/>
            </a:pPr>
            <a:endParaRPr lang="en-US" sz="1600" dirty="0" smtClean="0">
              <a:solidFill>
                <a:schemeClr val="accent1">
                  <a:lumMod val="50000"/>
                </a:schemeClr>
              </a:solidFill>
            </a:endParaRPr>
          </a:p>
          <a:p>
            <a:pPr marL="342900" lvl="1" indent="-342900" eaLnBrk="1" hangingPunct="1">
              <a:lnSpc>
                <a:spcPct val="90000"/>
              </a:lnSpc>
              <a:buClr>
                <a:schemeClr val="accent1">
                  <a:lumMod val="50000"/>
                </a:schemeClr>
              </a:buClr>
              <a:buFont typeface="Arial" pitchFamily="34" charset="0"/>
              <a:buChar char="+"/>
              <a:defRPr/>
            </a:pPr>
            <a:r>
              <a:rPr lang="en-US" sz="1800" dirty="0" smtClean="0">
                <a:solidFill>
                  <a:schemeClr val="accent1">
                    <a:lumMod val="50000"/>
                  </a:schemeClr>
                </a:solidFill>
              </a:rPr>
              <a:t>Descriptive Company Information</a:t>
            </a:r>
          </a:p>
          <a:p>
            <a:pPr marL="685800" lvl="2" indent="-285750">
              <a:lnSpc>
                <a:spcPct val="90000"/>
              </a:lnSpc>
              <a:buClr>
                <a:schemeClr val="accent1">
                  <a:lumMod val="50000"/>
                </a:schemeClr>
              </a:buClr>
              <a:buFont typeface="Wingdings" pitchFamily="2" charset="2"/>
              <a:buChar char="Ø"/>
              <a:defRPr/>
            </a:pPr>
            <a:r>
              <a:rPr lang="en-US" sz="1600" dirty="0" smtClean="0">
                <a:solidFill>
                  <a:schemeClr val="accent1">
                    <a:lumMod val="50000"/>
                  </a:schemeClr>
                </a:solidFill>
              </a:rPr>
              <a:t>Earnings, Market Cap, Shares outstanding, Dividends, …</a:t>
            </a:r>
            <a:endParaRPr lang="en-US" sz="1600" dirty="0">
              <a:solidFill>
                <a:schemeClr val="accent1">
                  <a:lumMod val="50000"/>
                </a:schemeClr>
              </a:solidFill>
            </a:endParaRPr>
          </a:p>
          <a:p>
            <a:pPr marL="685800" lvl="2" indent="-285750">
              <a:lnSpc>
                <a:spcPct val="90000"/>
              </a:lnSpc>
              <a:buClr>
                <a:schemeClr val="accent1">
                  <a:lumMod val="50000"/>
                </a:schemeClr>
              </a:buClr>
              <a:buFont typeface="Wingdings" pitchFamily="2" charset="2"/>
              <a:buChar char="Ø"/>
              <a:defRPr/>
            </a:pPr>
            <a:endParaRPr lang="en-US" sz="1600" dirty="0" smtClean="0">
              <a:solidFill>
                <a:schemeClr val="accent1">
                  <a:lumMod val="50000"/>
                </a:schemeClr>
              </a:solidFill>
            </a:endParaRPr>
          </a:p>
        </p:txBody>
      </p:sp>
      <p:grpSp>
        <p:nvGrpSpPr>
          <p:cNvPr id="7" name="Group 6"/>
          <p:cNvGrpSpPr/>
          <p:nvPr/>
        </p:nvGrpSpPr>
        <p:grpSpPr>
          <a:xfrm>
            <a:off x="393611" y="5715000"/>
            <a:ext cx="7954877" cy="685800"/>
            <a:chOff x="902674" y="4932459"/>
            <a:chExt cx="7024572" cy="990600"/>
          </a:xfrm>
          <a:solidFill>
            <a:schemeClr val="accent1">
              <a:lumMod val="20000"/>
              <a:lumOff val="80000"/>
            </a:schemeClr>
          </a:solidFill>
        </p:grpSpPr>
        <p:sp>
          <p:nvSpPr>
            <p:cNvPr id="8" name="Rounded Rectangle 7"/>
            <p:cNvSpPr/>
            <p:nvPr/>
          </p:nvSpPr>
          <p:spPr bwMode="auto">
            <a:xfrm>
              <a:off x="902674" y="4932459"/>
              <a:ext cx="7024572" cy="990600"/>
            </a:xfrm>
            <a:prstGeom prst="roundRect">
              <a:avLst/>
            </a:prstGeom>
            <a:grp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9" name="TextBox 8"/>
            <p:cNvSpPr txBox="1"/>
            <p:nvPr/>
          </p:nvSpPr>
          <p:spPr>
            <a:xfrm>
              <a:off x="963971" y="5152592"/>
              <a:ext cx="6963275" cy="493468"/>
            </a:xfrm>
            <a:prstGeom prst="rect">
              <a:avLst/>
            </a:prstGeom>
            <a:grpFill/>
          </p:spPr>
          <p:txBody>
            <a:bodyPr wrap="square" rtlCol="0">
              <a:spAutoFit/>
            </a:bodyPr>
            <a:lstStyle/>
            <a:p>
              <a:pPr marL="0" lvl="1" algn="l">
                <a:buClr>
                  <a:schemeClr val="accent3"/>
                </a:buClr>
              </a:pPr>
              <a:r>
                <a:rPr lang="en-US" sz="1800" i="1" dirty="0">
                  <a:solidFill>
                    <a:srgbClr val="000000"/>
                  </a:solidFill>
                </a:rPr>
                <a:t>=</a:t>
              </a:r>
              <a:r>
                <a:rPr lang="en-US" sz="1800" i="1" dirty="0">
                  <a:solidFill>
                    <a:schemeClr val="bg2">
                      <a:lumMod val="50000"/>
                    </a:schemeClr>
                  </a:solidFill>
                </a:rPr>
                <a:t> </a:t>
              </a:r>
              <a:r>
                <a:rPr lang="en-US" sz="1800" i="1" dirty="0" smtClean="0">
                  <a:solidFill>
                    <a:schemeClr val="tx1">
                      <a:lumMod val="75000"/>
                    </a:schemeClr>
                  </a:solidFill>
                </a:rPr>
                <a:t>Captured, Stored and Managed in the </a:t>
              </a:r>
              <a:r>
                <a:rPr lang="en-US" sz="1800" dirty="0" smtClean="0">
                  <a:solidFill>
                    <a:srgbClr val="C00000"/>
                  </a:solidFill>
                </a:rPr>
                <a:t>ONE</a:t>
              </a:r>
              <a:r>
                <a:rPr lang="en-US" sz="1800" dirty="0" smtClean="0">
                  <a:solidFill>
                    <a:srgbClr val="000000"/>
                  </a:solidFill>
                </a:rPr>
                <a:t>TICK</a:t>
              </a:r>
              <a:r>
                <a:rPr lang="en-US" sz="1800" i="1" dirty="0">
                  <a:solidFill>
                    <a:schemeClr val="tx1">
                      <a:lumMod val="75000"/>
                    </a:schemeClr>
                  </a:solidFill>
                </a:rPr>
                <a:t> </a:t>
              </a:r>
              <a:r>
                <a:rPr lang="en-US" sz="1800" i="1" dirty="0" smtClean="0">
                  <a:solidFill>
                    <a:schemeClr val="tx1">
                      <a:lumMod val="75000"/>
                    </a:schemeClr>
                  </a:solidFill>
                </a:rPr>
                <a:t>database</a:t>
              </a:r>
              <a:endParaRPr lang="en-US" sz="1800" b="0" i="1" dirty="0" smtClean="0">
                <a:solidFill>
                  <a:schemeClr val="tx1">
                    <a:lumMod val="75000"/>
                  </a:schemeClr>
                </a:solidFill>
              </a:endParaRPr>
            </a:p>
          </p:txBody>
        </p:sp>
      </p:gr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87490" y="1600200"/>
            <a:ext cx="2251710" cy="1876425"/>
          </a:xfrm>
          <a:prstGeom prst="rect">
            <a:avLst/>
          </a:prstGeom>
        </p:spPr>
      </p:pic>
      <p:pic>
        <p:nvPicPr>
          <p:cNvPr id="18"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55302" y="3581400"/>
            <a:ext cx="1983898" cy="132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6742351" y="4853869"/>
            <a:ext cx="2209800" cy="480131"/>
          </a:xfrm>
          <a:prstGeom prst="rect">
            <a:avLst/>
          </a:prstGeom>
          <a:noFill/>
        </p:spPr>
        <p:txBody>
          <a:bodyPr wrap="square" rtlCol="0">
            <a:spAutoFit/>
          </a:bodyPr>
          <a:lstStyle/>
          <a:p>
            <a:pPr algn="l"/>
            <a:r>
              <a:rPr lang="en-GB" sz="1400" b="0" i="1" dirty="0" smtClean="0">
                <a:solidFill>
                  <a:schemeClr val="accent1">
                    <a:lumMod val="50000"/>
                  </a:schemeClr>
                </a:solidFill>
              </a:rPr>
              <a:t>Delivered as subscription </a:t>
            </a:r>
            <a:br>
              <a:rPr lang="en-GB" sz="1400" b="0" i="1" dirty="0" smtClean="0">
                <a:solidFill>
                  <a:schemeClr val="accent1">
                    <a:lumMod val="50000"/>
                  </a:schemeClr>
                </a:solidFill>
              </a:rPr>
            </a:br>
            <a:r>
              <a:rPr lang="en-GB" sz="1400" b="0" i="1" dirty="0" smtClean="0">
                <a:solidFill>
                  <a:schemeClr val="accent1">
                    <a:lumMod val="50000"/>
                  </a:schemeClr>
                </a:solidFill>
              </a:rPr>
              <a:t>service with daily updates</a:t>
            </a:r>
            <a:endParaRPr lang="en-US" sz="1400" b="0" i="1" dirty="0" smtClean="0">
              <a:solidFill>
                <a:schemeClr val="accent1">
                  <a:lumMod val="50000"/>
                </a:schemeClr>
              </a:solidFill>
            </a:endParaRPr>
          </a:p>
        </p:txBody>
      </p:sp>
      <p:sp>
        <p:nvSpPr>
          <p:cNvPr id="15" name="TextBox 14"/>
          <p:cNvSpPr txBox="1"/>
          <p:nvPr/>
        </p:nvSpPr>
        <p:spPr>
          <a:xfrm>
            <a:off x="762000" y="5401068"/>
            <a:ext cx="5562600" cy="313932"/>
          </a:xfrm>
          <a:prstGeom prst="rect">
            <a:avLst/>
          </a:prstGeom>
          <a:noFill/>
        </p:spPr>
        <p:txBody>
          <a:bodyPr wrap="square" rtlCol="0">
            <a:spAutoFit/>
          </a:bodyPr>
          <a:lstStyle/>
          <a:p>
            <a:pPr algn="l"/>
            <a:r>
              <a:rPr lang="en-GB" sz="1600" b="0" i="1" dirty="0" smtClean="0">
                <a:solidFill>
                  <a:schemeClr val="accent1">
                    <a:lumMod val="50000"/>
                  </a:schemeClr>
                </a:solidFill>
              </a:rPr>
              <a:t>Users can Focus on Analysing Data and not Process Data</a:t>
            </a:r>
            <a:endParaRPr lang="en-US" sz="1600" b="0" i="1" dirty="0" smtClean="0">
              <a:solidFill>
                <a:schemeClr val="accent1">
                  <a:lumMod val="50000"/>
                </a:schemeClr>
              </a:solidFill>
            </a:endParaRPr>
          </a:p>
        </p:txBody>
      </p:sp>
    </p:spTree>
    <p:extLst>
      <p:ext uri="{BB962C8B-B14F-4D97-AF65-F5344CB8AC3E}">
        <p14:creationId xmlns:p14="http://schemas.microsoft.com/office/powerpoint/2010/main" val="3175356803"/>
      </p:ext>
    </p:extLst>
  </p:cSld>
  <p:clrMapOvr>
    <a:masterClrMapping/>
  </p:clrMapOvr>
  <p:transition advTm="9678">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1500"/>
                            </p:stCondLst>
                            <p:childTnLst>
                              <p:par>
                                <p:cTn id="9" presetID="22" presetClass="entr" presetSubtype="8" fill="hold" grpId="0" nodeType="afterEffect">
                                  <p:stCondLst>
                                    <p:cond delay="200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par>
                          <p:cTn id="12" fill="hold">
                            <p:stCondLst>
                              <p:cond delay="4000"/>
                            </p:stCondLst>
                            <p:childTnLst>
                              <p:par>
                                <p:cTn id="13" presetID="22" presetClass="entr" presetSubtype="8" fill="hold" grpId="0" nodeType="afterEffect">
                                  <p:stCondLst>
                                    <p:cond delay="200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0"/>
          <p:cNvSpPr>
            <a:spLocks noGrp="1" noChangeArrowheads="1"/>
          </p:cNvSpPr>
          <p:nvPr>
            <p:ph type="title"/>
          </p:nvPr>
        </p:nvSpPr>
        <p:spPr>
          <a:xfrm>
            <a:off x="304800" y="828675"/>
            <a:ext cx="7772400" cy="438582"/>
          </a:xfrm>
          <a:solidFill>
            <a:schemeClr val="bg1">
              <a:lumMod val="95000"/>
              <a:alpha val="70000"/>
            </a:schemeClr>
          </a:solidFill>
          <a:effectLst>
            <a:outerShdw blurRad="50800" dist="38100" dir="2700000" algn="tl" rotWithShape="0">
              <a:prstClr val="black">
                <a:alpha val="40000"/>
              </a:prstClr>
            </a:outerShdw>
          </a:effectLst>
        </p:spPr>
        <p:txBody>
          <a:bodyPr/>
          <a:lstStyle/>
          <a:p>
            <a:r>
              <a:rPr lang="en-GB" dirty="0" smtClean="0"/>
              <a:t>ONEQUANTDATA, Confidence to Compete</a:t>
            </a:r>
            <a:endParaRPr lang="en-US" dirty="0">
              <a:solidFill>
                <a:schemeClr val="accent1">
                  <a:lumMod val="50000"/>
                </a:schemeClr>
              </a:solidFill>
            </a:endParaRPr>
          </a:p>
        </p:txBody>
      </p:sp>
      <p:sp>
        <p:nvSpPr>
          <p:cNvPr id="13" name="Rounded Rectangle 12"/>
          <p:cNvSpPr/>
          <p:nvPr/>
        </p:nvSpPr>
        <p:spPr bwMode="auto">
          <a:xfrm>
            <a:off x="4495800" y="1565694"/>
            <a:ext cx="3962400" cy="644106"/>
          </a:xfrm>
          <a:prstGeom prst="roundRect">
            <a:avLst/>
          </a:prstGeom>
          <a:solidFill>
            <a:schemeClr val="tx1">
              <a:lumMod val="40000"/>
              <a:lumOff val="60000"/>
              <a:alpha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r>
              <a:rPr kumimoji="0" lang="en-US" sz="1800" b="0" i="1" u="none" strike="noStrike" cap="none" normalizeH="0" baseline="0" dirty="0" smtClean="0">
                <a:ln>
                  <a:noFill/>
                </a:ln>
                <a:solidFill>
                  <a:srgbClr val="000000"/>
                </a:solidFill>
                <a:effectLst/>
                <a:latin typeface="Arial" charset="0"/>
              </a:rPr>
              <a:t>Current News Affecting Analysis</a:t>
            </a:r>
          </a:p>
        </p:txBody>
      </p:sp>
      <p:sp>
        <p:nvSpPr>
          <p:cNvPr id="43011" name="Rectangle 3"/>
          <p:cNvSpPr>
            <a:spLocks noGrp="1" noChangeArrowheads="1"/>
          </p:cNvSpPr>
          <p:nvPr>
            <p:ph type="body" idx="1"/>
          </p:nvPr>
        </p:nvSpPr>
        <p:spPr>
          <a:xfrm>
            <a:off x="255437" y="5029200"/>
            <a:ext cx="8623300" cy="1295400"/>
          </a:xfrm>
        </p:spPr>
        <p:txBody>
          <a:bodyPr/>
          <a:lstStyle/>
          <a:p>
            <a:pPr marL="0" lvl="1" indent="0">
              <a:lnSpc>
                <a:spcPct val="90000"/>
              </a:lnSpc>
              <a:buClr>
                <a:schemeClr val="accent1">
                  <a:lumMod val="50000"/>
                </a:schemeClr>
              </a:buClr>
              <a:buNone/>
              <a:defRPr/>
            </a:pPr>
            <a:r>
              <a:rPr lang="en-US" sz="1800" dirty="0" smtClean="0">
                <a:solidFill>
                  <a:schemeClr val="accent1">
                    <a:lumMod val="50000"/>
                  </a:schemeClr>
                </a:solidFill>
              </a:rPr>
              <a:t>Data Management &amp; Analytics with </a:t>
            </a:r>
            <a:r>
              <a:rPr lang="en-US" sz="1800" dirty="0" smtClean="0">
                <a:solidFill>
                  <a:srgbClr val="C00000"/>
                </a:solidFill>
              </a:rPr>
              <a:t>ONE</a:t>
            </a:r>
            <a:r>
              <a:rPr lang="en-US" sz="1800" dirty="0" smtClean="0">
                <a:solidFill>
                  <a:srgbClr val="7F7F7F">
                    <a:lumMod val="50000"/>
                  </a:srgbClr>
                </a:solidFill>
              </a:rPr>
              <a:t>TICK</a:t>
            </a:r>
            <a:r>
              <a:rPr lang="en-US" sz="1800" dirty="0" smtClean="0">
                <a:solidFill>
                  <a:schemeClr val="accent1">
                    <a:lumMod val="50000"/>
                  </a:schemeClr>
                </a:solidFill>
              </a:rPr>
              <a:t> and </a:t>
            </a:r>
            <a:r>
              <a:rPr lang="en-US" sz="1800" dirty="0" smtClean="0">
                <a:solidFill>
                  <a:srgbClr val="C00000"/>
                </a:solidFill>
              </a:rPr>
              <a:t>ONE</a:t>
            </a:r>
            <a:r>
              <a:rPr lang="en-US" sz="1800" dirty="0" smtClean="0">
                <a:solidFill>
                  <a:srgbClr val="7F7F7F">
                    <a:lumMod val="50000"/>
                  </a:srgbClr>
                </a:solidFill>
              </a:rPr>
              <a:t>QUANTDATA</a:t>
            </a:r>
            <a:endParaRPr lang="en-US" sz="1800" b="1" dirty="0">
              <a:solidFill>
                <a:srgbClr val="000000"/>
              </a:solidFill>
            </a:endParaRPr>
          </a:p>
          <a:p>
            <a:pPr marL="742950" lvl="2" indent="-342900">
              <a:lnSpc>
                <a:spcPct val="90000"/>
              </a:lnSpc>
              <a:buClr>
                <a:schemeClr val="accent1">
                  <a:lumMod val="50000"/>
                </a:schemeClr>
              </a:buClr>
              <a:buFont typeface="Wingdings" pitchFamily="2" charset="2"/>
              <a:buChar char="Ø"/>
              <a:defRPr/>
            </a:pPr>
            <a:r>
              <a:rPr lang="en-US" sz="1600" dirty="0">
                <a:solidFill>
                  <a:schemeClr val="accent1">
                    <a:lumMod val="50000"/>
                  </a:schemeClr>
                </a:solidFill>
              </a:rPr>
              <a:t>Gain deeper historical and statistical perspective for confidence in </a:t>
            </a:r>
            <a:r>
              <a:rPr lang="en-US" sz="1600" dirty="0" smtClean="0">
                <a:solidFill>
                  <a:schemeClr val="accent1">
                    <a:lumMod val="50000"/>
                  </a:schemeClr>
                </a:solidFill>
              </a:rPr>
              <a:t>trading models</a:t>
            </a:r>
            <a:endParaRPr lang="en-US" sz="1600" dirty="0">
              <a:solidFill>
                <a:schemeClr val="accent1">
                  <a:lumMod val="50000"/>
                </a:schemeClr>
              </a:solidFill>
            </a:endParaRPr>
          </a:p>
          <a:p>
            <a:pPr marL="1200150" lvl="3" indent="-342900">
              <a:lnSpc>
                <a:spcPct val="90000"/>
              </a:lnSpc>
              <a:buClr>
                <a:schemeClr val="accent1">
                  <a:lumMod val="50000"/>
                </a:schemeClr>
              </a:buClr>
              <a:buFont typeface="Wingdings" pitchFamily="2" charset="2"/>
              <a:buChar char="q"/>
              <a:defRPr/>
            </a:pPr>
            <a:r>
              <a:rPr lang="en-US" sz="1500" dirty="0" smtClean="0">
                <a:solidFill>
                  <a:schemeClr val="accent1">
                    <a:lumMod val="50000"/>
                  </a:schemeClr>
                </a:solidFill>
              </a:rPr>
              <a:t>Historical Volatility across asset classes and time periods</a:t>
            </a:r>
          </a:p>
          <a:p>
            <a:pPr marL="1200150" lvl="3" indent="-342900">
              <a:lnSpc>
                <a:spcPct val="90000"/>
              </a:lnSpc>
              <a:buClr>
                <a:schemeClr val="accent1">
                  <a:lumMod val="50000"/>
                </a:schemeClr>
              </a:buClr>
              <a:buFont typeface="Wingdings" pitchFamily="2" charset="2"/>
              <a:buChar char="q"/>
              <a:defRPr/>
            </a:pPr>
            <a:r>
              <a:rPr lang="en-US" sz="1500" dirty="0" smtClean="0">
                <a:solidFill>
                  <a:schemeClr val="accent1">
                    <a:lumMod val="50000"/>
                  </a:schemeClr>
                </a:solidFill>
              </a:rPr>
              <a:t>Impact of “Big Stories” – ETF Impact, Bubble Periods, Market Crashes, Bull/Bear</a:t>
            </a:r>
            <a:endParaRPr lang="en-US" sz="1500" dirty="0">
              <a:solidFill>
                <a:schemeClr val="accent1">
                  <a:lumMod val="50000"/>
                </a:schemeClr>
              </a:solidFill>
            </a:endParaRPr>
          </a:p>
          <a:p>
            <a:pPr marL="342900" lvl="1" indent="-342900">
              <a:lnSpc>
                <a:spcPct val="90000"/>
              </a:lnSpc>
              <a:buClr>
                <a:schemeClr val="accent1">
                  <a:lumMod val="50000"/>
                </a:schemeClr>
              </a:buClr>
              <a:buFont typeface="Arial" pitchFamily="34" charset="0"/>
              <a:buChar char="+"/>
              <a:defRPr/>
            </a:pPr>
            <a:endParaRPr lang="en-US" sz="1800" dirty="0" smtClean="0">
              <a:solidFill>
                <a:schemeClr val="accent1">
                  <a:lumMod val="50000"/>
                </a:schemeClr>
              </a:solidFill>
            </a:endParaRPr>
          </a:p>
        </p:txBody>
      </p:sp>
      <p:grpSp>
        <p:nvGrpSpPr>
          <p:cNvPr id="14" name="Group 13"/>
          <p:cNvGrpSpPr/>
          <p:nvPr/>
        </p:nvGrpSpPr>
        <p:grpSpPr>
          <a:xfrm>
            <a:off x="76200" y="1514475"/>
            <a:ext cx="3886200" cy="2133600"/>
            <a:chOff x="98664" y="1524000"/>
            <a:chExt cx="6238096" cy="4038096"/>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64" y="1524000"/>
              <a:ext cx="6238096" cy="1219048"/>
            </a:xfrm>
            <a:prstGeom prst="rect">
              <a:avLst/>
            </a:prstGeom>
            <a:ln>
              <a:solidFill>
                <a:schemeClr val="tx1">
                  <a:lumMod val="50000"/>
                </a:schemeClr>
              </a:solidFill>
            </a:ln>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664" y="2743048"/>
              <a:ext cx="6238096" cy="2819048"/>
            </a:xfrm>
            <a:prstGeom prst="rect">
              <a:avLst/>
            </a:prstGeom>
            <a:ln>
              <a:solidFill>
                <a:schemeClr val="tx1">
                  <a:lumMod val="50000"/>
                </a:schemeClr>
              </a:solidFill>
            </a:ln>
          </p:spPr>
        </p:pic>
      </p:grpSp>
      <p:grpSp>
        <p:nvGrpSpPr>
          <p:cNvPr id="20" name="Group 19"/>
          <p:cNvGrpSpPr/>
          <p:nvPr/>
        </p:nvGrpSpPr>
        <p:grpSpPr>
          <a:xfrm>
            <a:off x="3124200" y="2371725"/>
            <a:ext cx="5943600" cy="1580505"/>
            <a:chOff x="0" y="2839941"/>
            <a:chExt cx="9144000" cy="2570259"/>
          </a:xfrm>
        </p:grpSpPr>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2839941"/>
              <a:ext cx="9144000" cy="1178117"/>
            </a:xfrm>
            <a:prstGeom prst="rect">
              <a:avLst/>
            </a:prstGeom>
            <a:ln>
              <a:solidFill>
                <a:schemeClr val="tx1">
                  <a:lumMod val="50000"/>
                </a:schemeClr>
              </a:solidFill>
            </a:ln>
          </p:spPr>
        </p:pic>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3978335"/>
              <a:ext cx="9144000" cy="1431865"/>
            </a:xfrm>
            <a:prstGeom prst="rect">
              <a:avLst/>
            </a:prstGeom>
            <a:ln>
              <a:solidFill>
                <a:schemeClr val="tx1">
                  <a:lumMod val="50000"/>
                </a:schemeClr>
              </a:solidFill>
            </a:ln>
          </p:spPr>
        </p:pic>
      </p:grpSp>
      <p:grpSp>
        <p:nvGrpSpPr>
          <p:cNvPr id="23" name="Group 22"/>
          <p:cNvGrpSpPr/>
          <p:nvPr/>
        </p:nvGrpSpPr>
        <p:grpSpPr>
          <a:xfrm>
            <a:off x="286285" y="3535257"/>
            <a:ext cx="5962115" cy="1112943"/>
            <a:chOff x="286285" y="3382857"/>
            <a:chExt cx="8571429" cy="1579581"/>
          </a:xfrm>
        </p:grpSpPr>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6285" y="3382857"/>
              <a:ext cx="8571429" cy="914286"/>
            </a:xfrm>
            <a:prstGeom prst="rect">
              <a:avLst/>
            </a:prstGeom>
            <a:ln>
              <a:solidFill>
                <a:schemeClr val="tx1">
                  <a:lumMod val="50000"/>
                </a:schemeClr>
              </a:solidFill>
            </a:ln>
          </p:spPr>
        </p:pic>
        <p:pic>
          <p:nvPicPr>
            <p:cNvPr id="22" name="Picture 2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6285" y="4267200"/>
              <a:ext cx="8571429" cy="695238"/>
            </a:xfrm>
            <a:prstGeom prst="rect">
              <a:avLst/>
            </a:prstGeom>
            <a:ln>
              <a:solidFill>
                <a:schemeClr val="tx1">
                  <a:lumMod val="50000"/>
                </a:schemeClr>
              </a:solidFill>
            </a:ln>
          </p:spPr>
        </p:pic>
      </p:grpSp>
      <p:cxnSp>
        <p:nvCxnSpPr>
          <p:cNvPr id="25" name="Straight Connector 24"/>
          <p:cNvCxnSpPr/>
          <p:nvPr/>
        </p:nvCxnSpPr>
        <p:spPr bwMode="auto">
          <a:xfrm>
            <a:off x="76200" y="4800600"/>
            <a:ext cx="8839200" cy="0"/>
          </a:xfrm>
          <a:prstGeom prst="line">
            <a:avLst/>
          </a:prstGeom>
          <a:solidFill>
            <a:schemeClr val="accent1"/>
          </a:solidFill>
          <a:ln w="34925" cap="flat" cmpd="sng" algn="ctr">
            <a:solidFill>
              <a:srgbClr val="096791"/>
            </a:solidFill>
            <a:prstDash val="solid"/>
            <a:round/>
            <a:headEnd type="none" w="med" len="med"/>
            <a:tailEnd type="none" w="med" len="med"/>
          </a:ln>
          <a:effectLst/>
        </p:spPr>
      </p:cxnSp>
    </p:spTree>
    <p:extLst>
      <p:ext uri="{BB962C8B-B14F-4D97-AF65-F5344CB8AC3E}">
        <p14:creationId xmlns:p14="http://schemas.microsoft.com/office/powerpoint/2010/main" val="3831067238"/>
      </p:ext>
    </p:extLst>
  </p:cSld>
  <p:clrMapOvr>
    <a:masterClrMapping/>
  </p:clrMapOvr>
  <p:transition advTm="9678">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190500" y="1371600"/>
            <a:ext cx="8229600" cy="838200"/>
          </a:xfrm>
        </p:spPr>
        <p:txBody>
          <a:bodyPr/>
          <a:lstStyle/>
          <a:p>
            <a:pPr marL="517525" indent="-285750" eaLnBrk="1" hangingPunct="1">
              <a:buFont typeface="Wingdings" pitchFamily="2" charset="2"/>
              <a:buChar char="§"/>
              <a:defRPr/>
            </a:pPr>
            <a:r>
              <a:rPr lang="en-US" sz="1800" dirty="0" smtClean="0">
                <a:solidFill>
                  <a:schemeClr val="tx1">
                    <a:lumMod val="50000"/>
                  </a:schemeClr>
                </a:solidFill>
              </a:rPr>
              <a:t>President and Founder,  Leonid Frants, Ph. D.</a:t>
            </a:r>
          </a:p>
          <a:p>
            <a:pPr marL="517525" indent="-285750">
              <a:defRPr/>
            </a:pPr>
            <a:r>
              <a:rPr lang="en-US" sz="1800" dirty="0" smtClean="0">
                <a:solidFill>
                  <a:schemeClr val="tx1">
                    <a:lumMod val="50000"/>
                  </a:schemeClr>
                </a:solidFill>
              </a:rPr>
              <a:t>Technology Built </a:t>
            </a:r>
            <a:r>
              <a:rPr lang="en-US" sz="1800" dirty="0">
                <a:solidFill>
                  <a:schemeClr val="tx1">
                    <a:lumMod val="50000"/>
                  </a:schemeClr>
                </a:solidFill>
              </a:rPr>
              <a:t>by Wall Street </a:t>
            </a:r>
            <a:r>
              <a:rPr lang="en-US" sz="1800" dirty="0" smtClean="0">
                <a:solidFill>
                  <a:schemeClr val="tx1">
                    <a:lumMod val="50000"/>
                  </a:schemeClr>
                </a:solidFill>
              </a:rPr>
              <a:t>experts… </a:t>
            </a:r>
          </a:p>
        </p:txBody>
      </p:sp>
      <p:sp>
        <p:nvSpPr>
          <p:cNvPr id="4" name="Rectangle 40"/>
          <p:cNvSpPr>
            <a:spLocks noGrp="1" noChangeArrowheads="1"/>
          </p:cNvSpPr>
          <p:nvPr>
            <p:ph type="title"/>
          </p:nvPr>
        </p:nvSpPr>
        <p:spPr>
          <a:xfrm>
            <a:off x="304800" y="828675"/>
            <a:ext cx="7772400" cy="438582"/>
          </a:xfrm>
          <a:solidFill>
            <a:schemeClr val="bg1">
              <a:lumMod val="95000"/>
              <a:alpha val="70000"/>
            </a:schemeClr>
          </a:solidFill>
          <a:effectLst>
            <a:outerShdw blurRad="50800" dist="38100" dir="2700000" algn="tl" rotWithShape="0">
              <a:prstClr val="black">
                <a:alpha val="40000"/>
              </a:prstClr>
            </a:outerShdw>
          </a:effectLst>
        </p:spPr>
        <p:txBody>
          <a:bodyPr/>
          <a:lstStyle/>
          <a:p>
            <a:r>
              <a:rPr lang="en-GB" dirty="0" smtClean="0"/>
              <a:t>Who is OneMarketData?</a:t>
            </a:r>
            <a:endParaRPr lang="en-US" dirty="0"/>
          </a:p>
        </p:txBody>
      </p:sp>
      <p:sp>
        <p:nvSpPr>
          <p:cNvPr id="10" name="Rectangle 9"/>
          <p:cNvSpPr/>
          <p:nvPr/>
        </p:nvSpPr>
        <p:spPr bwMode="auto">
          <a:xfrm>
            <a:off x="6324600" y="1981201"/>
            <a:ext cx="2755900" cy="2153366"/>
          </a:xfrm>
          <a:prstGeom prst="rect">
            <a:avLst/>
          </a:prstGeom>
          <a:gradFill flip="none" rotWithShape="1">
            <a:gsLst>
              <a:gs pos="0">
                <a:schemeClr val="tx1">
                  <a:lumMod val="40000"/>
                  <a:lumOff val="60000"/>
                  <a:shade val="30000"/>
                  <a:satMod val="115000"/>
                </a:schemeClr>
              </a:gs>
              <a:gs pos="50000">
                <a:schemeClr val="tx1">
                  <a:lumMod val="40000"/>
                  <a:lumOff val="60000"/>
                  <a:shade val="67500"/>
                  <a:satMod val="115000"/>
                </a:schemeClr>
              </a:gs>
              <a:gs pos="100000">
                <a:schemeClr val="tx1">
                  <a:lumMod val="40000"/>
                  <a:lumOff val="60000"/>
                  <a:shade val="100000"/>
                  <a:satMod val="115000"/>
                </a:schemeClr>
              </a:gs>
            </a:gsLst>
            <a:lin ang="5400000" scaled="1"/>
            <a:tileRect/>
          </a:gra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2571995"/>
            <a:ext cx="1114752" cy="399805"/>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41441" y="3124200"/>
            <a:ext cx="1021559" cy="157973"/>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59871" y="3505200"/>
            <a:ext cx="674529" cy="465834"/>
          </a:xfrm>
          <a:prstGeom prst="rect">
            <a:avLst/>
          </a:prstGeom>
        </p:spPr>
      </p:pic>
      <p:grpSp>
        <p:nvGrpSpPr>
          <p:cNvPr id="12" name="Group 11"/>
          <p:cNvGrpSpPr/>
          <p:nvPr/>
        </p:nvGrpSpPr>
        <p:grpSpPr>
          <a:xfrm>
            <a:off x="6400800" y="3048000"/>
            <a:ext cx="1156927" cy="399119"/>
            <a:chOff x="5410199" y="2809554"/>
            <a:chExt cx="1524001" cy="569746"/>
          </a:xfrm>
        </p:grpSpPr>
        <p:sp>
          <p:nvSpPr>
            <p:cNvPr id="13" name="Rectangle 12"/>
            <p:cNvSpPr/>
            <p:nvPr/>
          </p:nvSpPr>
          <p:spPr bwMode="auto">
            <a:xfrm>
              <a:off x="5410199" y="2809554"/>
              <a:ext cx="1524001" cy="569746"/>
            </a:xfrm>
            <a:prstGeom prst="rect">
              <a:avLst/>
            </a:prstGeom>
            <a:solidFill>
              <a:schemeClr val="bg2"/>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42057" y="2899609"/>
              <a:ext cx="1240115" cy="373733"/>
            </a:xfrm>
            <a:prstGeom prst="rect">
              <a:avLst/>
            </a:prstGeom>
          </p:spPr>
        </p:pic>
      </p:grpSp>
      <p:grpSp>
        <p:nvGrpSpPr>
          <p:cNvPr id="19" name="Group 18"/>
          <p:cNvGrpSpPr/>
          <p:nvPr/>
        </p:nvGrpSpPr>
        <p:grpSpPr>
          <a:xfrm>
            <a:off x="393613" y="5553075"/>
            <a:ext cx="6311987" cy="990600"/>
            <a:chOff x="902675" y="4932459"/>
            <a:chExt cx="6311987" cy="990600"/>
          </a:xfrm>
        </p:grpSpPr>
        <p:sp>
          <p:nvSpPr>
            <p:cNvPr id="16" name="Rounded Rectangle 15"/>
            <p:cNvSpPr/>
            <p:nvPr/>
          </p:nvSpPr>
          <p:spPr bwMode="auto">
            <a:xfrm>
              <a:off x="902675" y="4932459"/>
              <a:ext cx="6043612" cy="990600"/>
            </a:xfrm>
            <a:prstGeom prst="roundRect">
              <a:avLst/>
            </a:prstGeom>
            <a:solidFill>
              <a:schemeClr val="tx1">
                <a:lumMod val="40000"/>
                <a:lumOff val="60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18" name="TextBox 17"/>
            <p:cNvSpPr txBox="1"/>
            <p:nvPr/>
          </p:nvSpPr>
          <p:spPr>
            <a:xfrm>
              <a:off x="963971" y="5028569"/>
              <a:ext cx="6250691" cy="815608"/>
            </a:xfrm>
            <a:prstGeom prst="rect">
              <a:avLst/>
            </a:prstGeom>
            <a:noFill/>
          </p:spPr>
          <p:txBody>
            <a:bodyPr wrap="square" rtlCol="0">
              <a:spAutoFit/>
            </a:bodyPr>
            <a:lstStyle/>
            <a:p>
              <a:pPr marL="285750" indent="-285750" algn="l">
                <a:buClr>
                  <a:schemeClr val="accent3"/>
                </a:buClr>
                <a:buFont typeface="Wingdings" pitchFamily="2" charset="2"/>
                <a:buChar char="§"/>
              </a:pPr>
              <a:r>
                <a:rPr lang="en-US" sz="1800" b="0" i="0" dirty="0" smtClean="0">
                  <a:solidFill>
                    <a:schemeClr val="tx1">
                      <a:lumMod val="50000"/>
                    </a:schemeClr>
                  </a:solidFill>
                </a:rPr>
                <a:t>Founded in 2005, Profitable in 2008</a:t>
              </a:r>
            </a:p>
            <a:p>
              <a:pPr marL="746125" indent="-285750" algn="l">
                <a:buClr>
                  <a:schemeClr val="accent3"/>
                </a:buClr>
                <a:buFont typeface="Wingdings" pitchFamily="2" charset="2"/>
                <a:buChar char="§"/>
                <a:defRPr/>
              </a:pPr>
              <a:r>
                <a:rPr lang="en-US" sz="1400" b="0" dirty="0" smtClean="0">
                  <a:solidFill>
                    <a:schemeClr val="tx1">
                      <a:lumMod val="50000"/>
                    </a:schemeClr>
                  </a:solidFill>
                </a:rPr>
                <a:t>Self-Funded &amp; Self-Directed. No </a:t>
              </a:r>
              <a:r>
                <a:rPr lang="en-US" sz="1400" b="0" dirty="0">
                  <a:solidFill>
                    <a:schemeClr val="tx1">
                      <a:lumMod val="50000"/>
                    </a:schemeClr>
                  </a:solidFill>
                </a:rPr>
                <a:t>venture </a:t>
              </a:r>
              <a:r>
                <a:rPr lang="en-US" sz="1400" b="0" dirty="0" smtClean="0">
                  <a:solidFill>
                    <a:schemeClr val="tx1">
                      <a:lumMod val="50000"/>
                    </a:schemeClr>
                  </a:solidFill>
                </a:rPr>
                <a:t>capital</a:t>
              </a:r>
            </a:p>
            <a:p>
              <a:pPr marL="746125" indent="-285750" algn="l">
                <a:buClr>
                  <a:schemeClr val="accent3"/>
                </a:buClr>
                <a:buFont typeface="Wingdings" pitchFamily="2" charset="2"/>
                <a:buChar char="§"/>
                <a:defRPr/>
              </a:pPr>
              <a:r>
                <a:rPr lang="en-US" sz="1400" b="0" dirty="0">
                  <a:solidFill>
                    <a:schemeClr val="tx1">
                      <a:lumMod val="50000"/>
                    </a:schemeClr>
                  </a:solidFill>
                </a:rPr>
                <a:t>Cash-flow positive</a:t>
              </a:r>
            </a:p>
          </p:txBody>
        </p:sp>
      </p:grpSp>
      <p:sp>
        <p:nvSpPr>
          <p:cNvPr id="4120" name="TextBox 4119"/>
          <p:cNvSpPr txBox="1"/>
          <p:nvPr/>
        </p:nvSpPr>
        <p:spPr>
          <a:xfrm>
            <a:off x="6781800" y="1606037"/>
            <a:ext cx="1916302" cy="369332"/>
          </a:xfrm>
          <a:prstGeom prst="rect">
            <a:avLst/>
          </a:prstGeom>
          <a:noFill/>
        </p:spPr>
        <p:txBody>
          <a:bodyPr wrap="square" rtlCol="0">
            <a:spAutoFit/>
          </a:bodyPr>
          <a:lstStyle/>
          <a:p>
            <a:pPr algn="l"/>
            <a:r>
              <a:rPr lang="en-US" sz="2000" dirty="0">
                <a:solidFill>
                  <a:schemeClr val="accent1">
                    <a:lumMod val="75000"/>
                  </a:schemeClr>
                </a:solidFill>
              </a:rPr>
              <a:t>Our Pedigree</a:t>
            </a:r>
            <a:endParaRPr lang="en-US" sz="2000" i="0" dirty="0" smtClean="0">
              <a:solidFill>
                <a:schemeClr val="accent1">
                  <a:lumMod val="75000"/>
                </a:schemeClr>
              </a:solidFill>
            </a:endParaRPr>
          </a:p>
        </p:txBody>
      </p:sp>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67086" y="4286250"/>
            <a:ext cx="2124075" cy="2124075"/>
          </a:xfrm>
          <a:prstGeom prst="rect">
            <a:avLst/>
          </a:prstGeom>
          <a:effectLst>
            <a:softEdge rad="63500"/>
          </a:effectLst>
        </p:spPr>
      </p:pic>
      <p:pic>
        <p:nvPicPr>
          <p:cNvPr id="6" name="Picture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553200" y="3505200"/>
            <a:ext cx="1091489" cy="225049"/>
          </a:xfrm>
          <a:prstGeom prst="rect">
            <a:avLst/>
          </a:prstGeom>
        </p:spPr>
      </p:pic>
      <p:grpSp>
        <p:nvGrpSpPr>
          <p:cNvPr id="23" name="Group 22"/>
          <p:cNvGrpSpPr/>
          <p:nvPr/>
        </p:nvGrpSpPr>
        <p:grpSpPr>
          <a:xfrm>
            <a:off x="6781800" y="2057399"/>
            <a:ext cx="1905000" cy="1680717"/>
            <a:chOff x="7601875" y="2060142"/>
            <a:chExt cx="914400" cy="987858"/>
          </a:xfrm>
        </p:grpSpPr>
        <p:sp>
          <p:nvSpPr>
            <p:cNvPr id="11" name="Rectangle 10"/>
            <p:cNvSpPr/>
            <p:nvPr/>
          </p:nvSpPr>
          <p:spPr bwMode="auto">
            <a:xfrm>
              <a:off x="7628746" y="2060142"/>
              <a:ext cx="887529" cy="987858"/>
            </a:xfrm>
            <a:prstGeom prst="rect">
              <a:avLst/>
            </a:prstGeom>
            <a:solidFill>
              <a:schemeClr val="accent1">
                <a:lumMod val="40000"/>
                <a:lumOff val="60000"/>
                <a:alpha val="7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17" name="TextBox 16"/>
            <p:cNvSpPr txBox="1"/>
            <p:nvPr/>
          </p:nvSpPr>
          <p:spPr>
            <a:xfrm>
              <a:off x="7601875" y="2067643"/>
              <a:ext cx="831504" cy="596902"/>
            </a:xfrm>
            <a:prstGeom prst="rect">
              <a:avLst/>
            </a:prstGeom>
            <a:noFill/>
          </p:spPr>
          <p:txBody>
            <a:bodyPr wrap="none" rtlCol="0">
              <a:spAutoFit/>
            </a:bodyPr>
            <a:lstStyle/>
            <a:p>
              <a:pPr algn="l"/>
              <a:r>
                <a:rPr lang="en-US" sz="2600" i="0" dirty="0" smtClean="0">
                  <a:solidFill>
                    <a:schemeClr val="bg1"/>
                  </a:solidFill>
                  <a:latin typeface="Bodoni MT Condensed" pitchFamily="18" charset="0"/>
                  <a:cs typeface="Angsana New" pitchFamily="18" charset="-34"/>
                </a:rPr>
                <a:t>Goldman</a:t>
              </a:r>
              <a:br>
                <a:rPr lang="en-US" sz="2600" i="0" dirty="0" smtClean="0">
                  <a:solidFill>
                    <a:schemeClr val="bg1"/>
                  </a:solidFill>
                  <a:latin typeface="Bodoni MT Condensed" pitchFamily="18" charset="0"/>
                  <a:cs typeface="Angsana New" pitchFamily="18" charset="-34"/>
                </a:rPr>
              </a:br>
              <a:r>
                <a:rPr lang="en-US" sz="2600" i="0" dirty="0" smtClean="0">
                  <a:solidFill>
                    <a:schemeClr val="bg1"/>
                  </a:solidFill>
                  <a:latin typeface="Bodoni MT Condensed" pitchFamily="18" charset="0"/>
                  <a:cs typeface="Angsana New" pitchFamily="18" charset="-34"/>
                </a:rPr>
                <a:t>Sachs</a:t>
              </a:r>
            </a:p>
          </p:txBody>
        </p:sp>
      </p:grpSp>
      <p:pic>
        <p:nvPicPr>
          <p:cNvPr id="14" name="Picture 1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23850" y="2133600"/>
            <a:ext cx="5772150" cy="3253361"/>
          </a:xfrm>
          <a:prstGeom prst="rect">
            <a:avLst/>
          </a:prstGeom>
        </p:spPr>
      </p:pic>
      <p:grpSp>
        <p:nvGrpSpPr>
          <p:cNvPr id="4121" name="Group 4120"/>
          <p:cNvGrpSpPr/>
          <p:nvPr/>
        </p:nvGrpSpPr>
        <p:grpSpPr>
          <a:xfrm>
            <a:off x="1600200" y="2371725"/>
            <a:ext cx="3048000" cy="2905125"/>
            <a:chOff x="1760551" y="2167769"/>
            <a:chExt cx="3301716" cy="3090031"/>
          </a:xfrm>
        </p:grpSpPr>
        <p:sp>
          <p:nvSpPr>
            <p:cNvPr id="21" name="Oval 20"/>
            <p:cNvSpPr/>
            <p:nvPr/>
          </p:nvSpPr>
          <p:spPr bwMode="auto">
            <a:xfrm>
              <a:off x="1760551" y="2167769"/>
              <a:ext cx="3276600" cy="3090031"/>
            </a:xfrm>
            <a:prstGeom prst="ellipse">
              <a:avLst/>
            </a:prstGeom>
            <a:solidFill>
              <a:srgbClr val="0058DA">
                <a:alpha val="77000"/>
              </a:srgbClr>
            </a:solidFill>
            <a:ln w="12700"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24" name="Oval 23"/>
            <p:cNvSpPr/>
            <p:nvPr/>
          </p:nvSpPr>
          <p:spPr bwMode="auto">
            <a:xfrm>
              <a:off x="2065351" y="2498330"/>
              <a:ext cx="2667000" cy="2486474"/>
            </a:xfrm>
            <a:prstGeom prst="ellipse">
              <a:avLst/>
            </a:prstGeom>
            <a:solidFill>
              <a:schemeClr val="accent1">
                <a:lumMod val="20000"/>
                <a:lumOff val="80000"/>
                <a:alpha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cxnSp>
          <p:nvCxnSpPr>
            <p:cNvPr id="25" name="Straight Connector 24"/>
            <p:cNvCxnSpPr>
              <a:stCxn id="20" idx="7"/>
              <a:endCxn id="24" idx="7"/>
            </p:cNvCxnSpPr>
            <p:nvPr/>
          </p:nvCxnSpPr>
          <p:spPr bwMode="auto">
            <a:xfrm flipV="1">
              <a:off x="3791718" y="2862466"/>
              <a:ext cx="550060" cy="44190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7" name="Straight Connector 26"/>
            <p:cNvCxnSpPr>
              <a:stCxn id="20" idx="5"/>
              <a:endCxn id="24" idx="5"/>
            </p:cNvCxnSpPr>
            <p:nvPr/>
          </p:nvCxnSpPr>
          <p:spPr bwMode="auto">
            <a:xfrm>
              <a:off x="3791718" y="4020745"/>
              <a:ext cx="550060" cy="59992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9" name="Straight Connector 28"/>
            <p:cNvCxnSpPr>
              <a:stCxn id="20" idx="1"/>
              <a:endCxn id="24" idx="1"/>
            </p:cNvCxnSpPr>
            <p:nvPr/>
          </p:nvCxnSpPr>
          <p:spPr bwMode="auto">
            <a:xfrm flipH="1" flipV="1">
              <a:off x="2455924" y="2862466"/>
              <a:ext cx="550060" cy="44190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1" name="Straight Connector 30"/>
            <p:cNvCxnSpPr>
              <a:stCxn id="20" idx="3"/>
              <a:endCxn id="24" idx="3"/>
            </p:cNvCxnSpPr>
            <p:nvPr/>
          </p:nvCxnSpPr>
          <p:spPr bwMode="auto">
            <a:xfrm flipH="1">
              <a:off x="2455924" y="4020745"/>
              <a:ext cx="550060" cy="599923"/>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4096" name="TextBox 4095"/>
            <p:cNvSpPr txBox="1"/>
            <p:nvPr/>
          </p:nvSpPr>
          <p:spPr>
            <a:xfrm>
              <a:off x="2811449" y="2761768"/>
              <a:ext cx="1257406" cy="297620"/>
            </a:xfrm>
            <a:prstGeom prst="rect">
              <a:avLst/>
            </a:prstGeom>
            <a:noFill/>
          </p:spPr>
          <p:txBody>
            <a:bodyPr wrap="none" rtlCol="0">
              <a:spAutoFit/>
            </a:bodyPr>
            <a:lstStyle/>
            <a:p>
              <a:pPr algn="l"/>
              <a:r>
                <a:rPr lang="en-US" sz="1400" i="0" dirty="0" smtClean="0">
                  <a:solidFill>
                    <a:schemeClr val="tx1">
                      <a:lumMod val="75000"/>
                    </a:schemeClr>
                  </a:solidFill>
                </a:rPr>
                <a:t>Market Data</a:t>
              </a:r>
            </a:p>
          </p:txBody>
        </p:sp>
        <p:sp>
          <p:nvSpPr>
            <p:cNvPr id="34" name="TextBox 33"/>
            <p:cNvSpPr txBox="1"/>
            <p:nvPr/>
          </p:nvSpPr>
          <p:spPr>
            <a:xfrm>
              <a:off x="3901039" y="3493366"/>
              <a:ext cx="909527" cy="441630"/>
            </a:xfrm>
            <a:prstGeom prst="rect">
              <a:avLst/>
            </a:prstGeom>
            <a:noFill/>
          </p:spPr>
          <p:txBody>
            <a:bodyPr wrap="none" rtlCol="0">
              <a:spAutoFit/>
            </a:bodyPr>
            <a:lstStyle/>
            <a:p>
              <a:pPr algn="l"/>
              <a:r>
                <a:rPr lang="en-US" sz="1200" i="0" dirty="0" smtClean="0">
                  <a:solidFill>
                    <a:schemeClr val="tx1">
                      <a:lumMod val="75000"/>
                    </a:schemeClr>
                  </a:solidFill>
                </a:rPr>
                <a:t>Financial</a:t>
              </a:r>
              <a:br>
                <a:rPr lang="en-US" sz="1200" i="0" dirty="0" smtClean="0">
                  <a:solidFill>
                    <a:schemeClr val="tx1">
                      <a:lumMod val="75000"/>
                    </a:schemeClr>
                  </a:solidFill>
                </a:rPr>
              </a:br>
              <a:r>
                <a:rPr lang="en-US" sz="1200" i="0" dirty="0" smtClean="0">
                  <a:solidFill>
                    <a:schemeClr val="tx1">
                      <a:lumMod val="75000"/>
                    </a:schemeClr>
                  </a:solidFill>
                </a:rPr>
                <a:t>Analytics</a:t>
              </a:r>
            </a:p>
          </p:txBody>
        </p:sp>
        <p:sp>
          <p:nvSpPr>
            <p:cNvPr id="35" name="TextBox 34"/>
            <p:cNvSpPr txBox="1"/>
            <p:nvPr/>
          </p:nvSpPr>
          <p:spPr>
            <a:xfrm>
              <a:off x="2057400" y="3482324"/>
              <a:ext cx="854069" cy="441630"/>
            </a:xfrm>
            <a:prstGeom prst="rect">
              <a:avLst/>
            </a:prstGeom>
            <a:noFill/>
          </p:spPr>
          <p:txBody>
            <a:bodyPr wrap="none" rtlCol="0">
              <a:spAutoFit/>
            </a:bodyPr>
            <a:lstStyle/>
            <a:p>
              <a:pPr algn="l"/>
              <a:r>
                <a:rPr lang="en-US" sz="1200" i="0" dirty="0" smtClean="0">
                  <a:solidFill>
                    <a:schemeClr val="tx1">
                      <a:lumMod val="75000"/>
                    </a:schemeClr>
                  </a:solidFill>
                </a:rPr>
                <a:t>Trading</a:t>
              </a:r>
              <a:br>
                <a:rPr lang="en-US" sz="1200" i="0" dirty="0" smtClean="0">
                  <a:solidFill>
                    <a:schemeClr val="tx1">
                      <a:lumMod val="75000"/>
                    </a:schemeClr>
                  </a:solidFill>
                </a:rPr>
              </a:br>
              <a:r>
                <a:rPr lang="en-US" sz="1200" i="0" dirty="0" smtClean="0">
                  <a:solidFill>
                    <a:schemeClr val="tx1">
                      <a:lumMod val="75000"/>
                    </a:schemeClr>
                  </a:solidFill>
                </a:rPr>
                <a:t>Systems</a:t>
              </a:r>
            </a:p>
          </p:txBody>
        </p:sp>
        <p:sp>
          <p:nvSpPr>
            <p:cNvPr id="36" name="TextBox 35"/>
            <p:cNvSpPr txBox="1"/>
            <p:nvPr/>
          </p:nvSpPr>
          <p:spPr>
            <a:xfrm>
              <a:off x="2690511" y="4335449"/>
              <a:ext cx="1716203" cy="441630"/>
            </a:xfrm>
            <a:prstGeom prst="rect">
              <a:avLst/>
            </a:prstGeom>
            <a:noFill/>
          </p:spPr>
          <p:txBody>
            <a:bodyPr wrap="none" rtlCol="0">
              <a:spAutoFit/>
            </a:bodyPr>
            <a:lstStyle/>
            <a:p>
              <a:pPr algn="l"/>
              <a:r>
                <a:rPr lang="en-US" sz="1200" i="0" dirty="0" smtClean="0">
                  <a:solidFill>
                    <a:schemeClr val="tx1">
                      <a:lumMod val="75000"/>
                    </a:schemeClr>
                  </a:solidFill>
                </a:rPr>
                <a:t>Commercial and</a:t>
              </a:r>
              <a:br>
                <a:rPr lang="en-US" sz="1200" i="0" dirty="0" smtClean="0">
                  <a:solidFill>
                    <a:schemeClr val="tx1">
                      <a:lumMod val="75000"/>
                    </a:schemeClr>
                  </a:solidFill>
                </a:rPr>
              </a:br>
              <a:r>
                <a:rPr lang="en-US" sz="1200" i="0" dirty="0" smtClean="0">
                  <a:solidFill>
                    <a:schemeClr val="tx1">
                      <a:lumMod val="75000"/>
                    </a:schemeClr>
                  </a:solidFill>
                </a:rPr>
                <a:t>Enterprise</a:t>
              </a:r>
              <a:r>
                <a:rPr lang="en-US" sz="1200" dirty="0" smtClean="0">
                  <a:solidFill>
                    <a:schemeClr val="tx1">
                      <a:lumMod val="75000"/>
                    </a:schemeClr>
                  </a:solidFill>
                </a:rPr>
                <a:t> </a:t>
              </a:r>
              <a:r>
                <a:rPr lang="en-US" sz="1200" i="0" dirty="0" smtClean="0">
                  <a:solidFill>
                    <a:schemeClr val="tx1">
                      <a:lumMod val="75000"/>
                    </a:schemeClr>
                  </a:solidFill>
                </a:rPr>
                <a:t>Software</a:t>
              </a:r>
            </a:p>
          </p:txBody>
        </p:sp>
        <p:sp>
          <p:nvSpPr>
            <p:cNvPr id="4097" name="TextBox 4096"/>
            <p:cNvSpPr txBox="1"/>
            <p:nvPr/>
          </p:nvSpPr>
          <p:spPr>
            <a:xfrm rot="480000">
              <a:off x="2760034" y="2436642"/>
              <a:ext cx="2302233" cy="535531"/>
            </a:xfrm>
            <a:prstGeom prst="rect">
              <a:avLst/>
            </a:prstGeom>
            <a:noFill/>
          </p:spPr>
          <p:txBody>
            <a:bodyPr wrap="none" rtlCol="0">
              <a:prstTxWarp prst="textArchUp">
                <a:avLst>
                  <a:gd name="adj" fmla="val 11016710"/>
                </a:avLst>
              </a:prstTxWarp>
              <a:spAutoFit/>
            </a:bodyPr>
            <a:lstStyle/>
            <a:p>
              <a:pPr algn="l"/>
              <a:r>
                <a:rPr lang="en-US" sz="2000" i="0" dirty="0" smtClean="0">
                  <a:solidFill>
                    <a:schemeClr val="bg1"/>
                  </a:solidFill>
                </a:rPr>
                <a:t>Singularity</a:t>
              </a:r>
            </a:p>
          </p:txBody>
        </p:sp>
        <p:sp>
          <p:nvSpPr>
            <p:cNvPr id="38" name="TextBox 37"/>
            <p:cNvSpPr txBox="1"/>
            <p:nvPr/>
          </p:nvSpPr>
          <p:spPr>
            <a:xfrm rot="20953747">
              <a:off x="2860415" y="4542365"/>
              <a:ext cx="1975797" cy="535531"/>
            </a:xfrm>
            <a:prstGeom prst="rect">
              <a:avLst/>
            </a:prstGeom>
            <a:noFill/>
          </p:spPr>
          <p:txBody>
            <a:bodyPr wrap="none" rtlCol="0">
              <a:prstTxWarp prst="textArchDown">
                <a:avLst>
                  <a:gd name="adj" fmla="val 21375932"/>
                </a:avLst>
              </a:prstTxWarp>
              <a:spAutoFit/>
            </a:bodyPr>
            <a:lstStyle/>
            <a:p>
              <a:pPr algn="l"/>
              <a:r>
                <a:rPr lang="en-US" sz="2000" i="0" dirty="0" smtClean="0">
                  <a:solidFill>
                    <a:schemeClr val="bg1"/>
                  </a:solidFill>
                </a:rPr>
                <a:t>O</a:t>
              </a:r>
              <a:r>
                <a:rPr lang="en-US" sz="800" i="0" dirty="0" smtClean="0">
                  <a:solidFill>
                    <a:schemeClr val="bg1"/>
                  </a:solidFill>
                </a:rPr>
                <a:t> </a:t>
              </a:r>
              <a:r>
                <a:rPr lang="en-US" sz="2000" i="0" dirty="0" smtClean="0">
                  <a:solidFill>
                    <a:schemeClr val="bg1"/>
                  </a:solidFill>
                </a:rPr>
                <a:t>f  Vision</a:t>
              </a:r>
            </a:p>
          </p:txBody>
        </p:sp>
        <p:sp>
          <p:nvSpPr>
            <p:cNvPr id="20" name="Oval 19"/>
            <p:cNvSpPr/>
            <p:nvPr/>
          </p:nvSpPr>
          <p:spPr bwMode="auto">
            <a:xfrm>
              <a:off x="2843253" y="3156004"/>
              <a:ext cx="1111196" cy="1013107"/>
            </a:xfrm>
            <a:prstGeom prst="ellipse">
              <a:avLst/>
            </a:prstGeom>
            <a:solidFill>
              <a:schemeClr val="bg1">
                <a:lumMod val="95000"/>
                <a:alpha val="79000"/>
              </a:schemeClr>
            </a:solidFill>
            <a:ln w="12700"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40" tIns="45720" rIns="91440" bIns="45720" numCol="1" rtlCol="0" anchor="ctr" anchorCtr="0" compatLnSpc="1">
              <a:prstTxWarp prst="textNoShape">
                <a:avLst/>
              </a:prstTxWarp>
              <a:noAutofit/>
            </a:bodyPr>
            <a:lstStyle/>
            <a:p>
              <a:pPr>
                <a:lnSpc>
                  <a:spcPct val="100000"/>
                </a:lnSpc>
                <a:spcBef>
                  <a:spcPct val="50000"/>
                </a:spcBef>
                <a:buClrTx/>
                <a:buSzPct val="130000"/>
              </a:pPr>
              <a:r>
                <a:rPr lang="en-US" sz="1600" dirty="0">
                  <a:solidFill>
                    <a:srgbClr val="C00000"/>
                  </a:solidFill>
                </a:rPr>
                <a:t>ONE</a:t>
              </a:r>
              <a:r>
                <a:rPr lang="en-US" sz="1600" dirty="0">
                  <a:solidFill>
                    <a:schemeClr val="tx1">
                      <a:lumMod val="50000"/>
                    </a:schemeClr>
                  </a:solidFill>
                </a:rPr>
                <a:t>TICK</a:t>
              </a:r>
              <a:endParaRPr kumimoji="0" lang="en-US" sz="1600" b="0" i="1" u="none" strike="noStrike" cap="none" normalizeH="0" baseline="0" dirty="0" smtClean="0">
                <a:ln>
                  <a:noFill/>
                </a:ln>
                <a:solidFill>
                  <a:schemeClr val="tx1"/>
                </a:solidFill>
                <a:effectLst/>
              </a:endParaRPr>
            </a:p>
          </p:txBody>
        </p:sp>
      </p:grpSp>
    </p:spTree>
    <p:extLst>
      <p:ext uri="{BB962C8B-B14F-4D97-AF65-F5344CB8AC3E}">
        <p14:creationId xmlns:p14="http://schemas.microsoft.com/office/powerpoint/2010/main" val="318447252"/>
      </p:ext>
    </p:extLst>
  </p:cSld>
  <p:clrMapOvr>
    <a:masterClrMapping/>
  </p:clrMapOvr>
  <p:transition advTm="9644">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0"/>
          <p:cNvSpPr>
            <a:spLocks noGrp="1" noChangeArrowheads="1"/>
          </p:cNvSpPr>
          <p:nvPr>
            <p:ph type="title"/>
          </p:nvPr>
        </p:nvSpPr>
        <p:spPr>
          <a:xfrm>
            <a:off x="304800" y="828675"/>
            <a:ext cx="7772400" cy="438582"/>
          </a:xfrm>
          <a:solidFill>
            <a:schemeClr val="bg1">
              <a:lumMod val="95000"/>
              <a:alpha val="70000"/>
            </a:schemeClr>
          </a:solidFill>
          <a:effectLst>
            <a:outerShdw blurRad="50800" dist="38100" dir="2700000" algn="tl" rotWithShape="0">
              <a:prstClr val="black">
                <a:alpha val="40000"/>
              </a:prstClr>
            </a:outerShdw>
          </a:effectLst>
        </p:spPr>
        <p:txBody>
          <a:bodyPr/>
          <a:lstStyle/>
          <a:p>
            <a:r>
              <a:rPr lang="en-GB" dirty="0"/>
              <a:t>Industry </a:t>
            </a:r>
            <a:r>
              <a:rPr lang="en-GB" dirty="0" smtClean="0"/>
              <a:t>Advantages Where Your Success Counts</a:t>
            </a:r>
            <a:endParaRPr lang="en-US" dirty="0">
              <a:solidFill>
                <a:schemeClr val="accent1">
                  <a:lumMod val="50000"/>
                </a:schemeClr>
              </a:solidFill>
            </a:endParaRPr>
          </a:p>
        </p:txBody>
      </p:sp>
      <p:sp>
        <p:nvSpPr>
          <p:cNvPr id="5" name="Rounded Rectangle 4"/>
          <p:cNvSpPr/>
          <p:nvPr/>
        </p:nvSpPr>
        <p:spPr bwMode="auto">
          <a:xfrm>
            <a:off x="293647" y="4402043"/>
            <a:ext cx="5943600" cy="381000"/>
          </a:xfrm>
          <a:prstGeom prst="roundRect">
            <a:avLst/>
          </a:prstGeom>
          <a:solidFill>
            <a:schemeClr val="tx1">
              <a:lumMod val="40000"/>
              <a:lumOff val="60000"/>
              <a:alpha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12" name="Rounded Rectangle 11"/>
          <p:cNvSpPr/>
          <p:nvPr/>
        </p:nvSpPr>
        <p:spPr bwMode="auto">
          <a:xfrm>
            <a:off x="293647" y="3035300"/>
            <a:ext cx="5943600" cy="381000"/>
          </a:xfrm>
          <a:prstGeom prst="roundRect">
            <a:avLst/>
          </a:prstGeom>
          <a:solidFill>
            <a:schemeClr val="tx1">
              <a:lumMod val="40000"/>
              <a:lumOff val="60000"/>
              <a:alpha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13" name="Rounded Rectangle 12"/>
          <p:cNvSpPr/>
          <p:nvPr/>
        </p:nvSpPr>
        <p:spPr bwMode="auto">
          <a:xfrm>
            <a:off x="293645" y="1600200"/>
            <a:ext cx="5943600" cy="381000"/>
          </a:xfrm>
          <a:prstGeom prst="roundRect">
            <a:avLst/>
          </a:prstGeom>
          <a:solidFill>
            <a:schemeClr val="tx1">
              <a:lumMod val="40000"/>
              <a:lumOff val="60000"/>
              <a:alpha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43011" name="Rectangle 3"/>
          <p:cNvSpPr>
            <a:spLocks noGrp="1" noChangeArrowheads="1"/>
          </p:cNvSpPr>
          <p:nvPr>
            <p:ph type="body" idx="1"/>
          </p:nvPr>
        </p:nvSpPr>
        <p:spPr>
          <a:xfrm>
            <a:off x="368300" y="1676400"/>
            <a:ext cx="8699500" cy="3352800"/>
          </a:xfrm>
        </p:spPr>
        <p:txBody>
          <a:bodyPr/>
          <a:lstStyle/>
          <a:p>
            <a:pPr marL="342900" lvl="1" indent="-342900">
              <a:lnSpc>
                <a:spcPct val="90000"/>
              </a:lnSpc>
              <a:buClr>
                <a:schemeClr val="accent1">
                  <a:lumMod val="50000"/>
                </a:schemeClr>
              </a:buClr>
              <a:buFont typeface="Arial" pitchFamily="34" charset="0"/>
              <a:buChar char="+"/>
              <a:defRPr/>
            </a:pPr>
            <a:r>
              <a:rPr lang="en-US" sz="1800" dirty="0">
                <a:solidFill>
                  <a:schemeClr val="accent1">
                    <a:lumMod val="50000"/>
                  </a:schemeClr>
                </a:solidFill>
              </a:rPr>
              <a:t>Data Management &amp; Analytics, </a:t>
            </a:r>
            <a:r>
              <a:rPr lang="en-US" sz="1800" dirty="0" smtClean="0">
                <a:solidFill>
                  <a:schemeClr val="accent1">
                    <a:lumMod val="50000"/>
                  </a:schemeClr>
                </a:solidFill>
              </a:rPr>
              <a:t>the </a:t>
            </a:r>
            <a:r>
              <a:rPr lang="en-US" sz="1700" b="1" i="1" dirty="0" smtClean="0">
                <a:solidFill>
                  <a:srgbClr val="C00000"/>
                </a:solidFill>
              </a:rPr>
              <a:t>ONE</a:t>
            </a:r>
            <a:r>
              <a:rPr lang="en-US" sz="1800" b="1" i="1" dirty="0" smtClean="0">
                <a:solidFill>
                  <a:srgbClr val="C00000"/>
                </a:solidFill>
              </a:rPr>
              <a:t> </a:t>
            </a:r>
            <a:r>
              <a:rPr lang="en-US" sz="1800" dirty="0" smtClean="0">
                <a:solidFill>
                  <a:schemeClr val="accent1">
                    <a:lumMod val="50000"/>
                  </a:schemeClr>
                </a:solidFill>
              </a:rPr>
              <a:t>in</a:t>
            </a:r>
            <a:r>
              <a:rPr lang="en-US" sz="1800" b="1" dirty="0" smtClean="0">
                <a:solidFill>
                  <a:srgbClr val="C00000"/>
                </a:solidFill>
              </a:rPr>
              <a:t> ONE</a:t>
            </a:r>
            <a:r>
              <a:rPr lang="en-US" sz="1800" b="1" dirty="0" smtClean="0">
                <a:solidFill>
                  <a:srgbClr val="000000"/>
                </a:solidFill>
              </a:rPr>
              <a:t>TICK</a:t>
            </a:r>
            <a:endParaRPr lang="en-US" sz="1800" b="1" dirty="0">
              <a:solidFill>
                <a:srgbClr val="000000"/>
              </a:solidFill>
            </a:endParaRPr>
          </a:p>
          <a:p>
            <a:pPr marL="742950" lvl="2" indent="-342900">
              <a:lnSpc>
                <a:spcPct val="90000"/>
              </a:lnSpc>
              <a:buClr>
                <a:schemeClr val="accent1">
                  <a:lumMod val="50000"/>
                </a:schemeClr>
              </a:buClr>
              <a:buFont typeface="Wingdings" pitchFamily="2" charset="2"/>
              <a:buChar char="Ø"/>
              <a:defRPr/>
            </a:pPr>
            <a:r>
              <a:rPr lang="en-US" sz="1600" dirty="0">
                <a:solidFill>
                  <a:schemeClr val="accent1">
                    <a:lumMod val="50000"/>
                  </a:schemeClr>
                </a:solidFill>
              </a:rPr>
              <a:t>Write once, strategy logic amenable to historic and real-time</a:t>
            </a:r>
          </a:p>
          <a:p>
            <a:pPr marL="742950" lvl="2" indent="-342900">
              <a:lnSpc>
                <a:spcPct val="90000"/>
              </a:lnSpc>
              <a:buClr>
                <a:schemeClr val="accent1">
                  <a:lumMod val="50000"/>
                </a:schemeClr>
              </a:buClr>
              <a:buFont typeface="Wingdings" pitchFamily="2" charset="2"/>
              <a:buChar char="Ø"/>
              <a:defRPr/>
            </a:pPr>
            <a:r>
              <a:rPr lang="en-US" sz="1600" dirty="0" smtClean="0">
                <a:solidFill>
                  <a:schemeClr val="accent1">
                    <a:lumMod val="50000"/>
                  </a:schemeClr>
                </a:solidFill>
              </a:rPr>
              <a:t>High Performance/High precision time-series analytics</a:t>
            </a:r>
          </a:p>
          <a:p>
            <a:pPr marL="742950" lvl="2" indent="-342900">
              <a:lnSpc>
                <a:spcPct val="90000"/>
              </a:lnSpc>
              <a:buClr>
                <a:schemeClr val="accent1">
                  <a:lumMod val="50000"/>
                </a:schemeClr>
              </a:buClr>
              <a:buFont typeface="Wingdings" pitchFamily="2" charset="2"/>
              <a:buChar char="Ø"/>
              <a:defRPr/>
            </a:pPr>
            <a:r>
              <a:rPr lang="en-US" sz="1600" dirty="0" smtClean="0">
                <a:solidFill>
                  <a:schemeClr val="accent1">
                    <a:lumMod val="50000"/>
                  </a:schemeClr>
                </a:solidFill>
              </a:rPr>
              <a:t>Stitch history and real-time as </a:t>
            </a:r>
            <a:r>
              <a:rPr lang="en-US" sz="1600" dirty="0">
                <a:solidFill>
                  <a:schemeClr val="accent1">
                    <a:lumMod val="50000"/>
                  </a:schemeClr>
                </a:solidFill>
              </a:rPr>
              <a:t>one single data stream</a:t>
            </a:r>
          </a:p>
          <a:p>
            <a:pPr marL="342900" lvl="1" indent="-342900">
              <a:lnSpc>
                <a:spcPct val="90000"/>
              </a:lnSpc>
              <a:buClr>
                <a:schemeClr val="accent1">
                  <a:lumMod val="50000"/>
                </a:schemeClr>
              </a:buClr>
              <a:buFont typeface="Arial" pitchFamily="34" charset="0"/>
              <a:buChar char="+"/>
              <a:defRPr/>
            </a:pPr>
            <a:endParaRPr lang="en-US" sz="1800" dirty="0" smtClean="0">
              <a:solidFill>
                <a:schemeClr val="accent1">
                  <a:lumMod val="50000"/>
                </a:schemeClr>
              </a:solidFill>
            </a:endParaRPr>
          </a:p>
          <a:p>
            <a:pPr marL="342900" lvl="1" indent="-342900">
              <a:lnSpc>
                <a:spcPct val="90000"/>
              </a:lnSpc>
              <a:buClr>
                <a:schemeClr val="accent1">
                  <a:lumMod val="50000"/>
                </a:schemeClr>
              </a:buClr>
              <a:buFont typeface="Arial" pitchFamily="34" charset="0"/>
              <a:buChar char="+"/>
              <a:defRPr/>
            </a:pPr>
            <a:r>
              <a:rPr lang="en-US" sz="1800" dirty="0" smtClean="0">
                <a:solidFill>
                  <a:schemeClr val="accent1">
                    <a:lumMod val="50000"/>
                  </a:schemeClr>
                </a:solidFill>
              </a:rPr>
              <a:t>Profitable Strategy development</a:t>
            </a:r>
          </a:p>
          <a:p>
            <a:pPr marL="742950" lvl="2" indent="-342900">
              <a:lnSpc>
                <a:spcPct val="90000"/>
              </a:lnSpc>
              <a:buClr>
                <a:schemeClr val="accent1">
                  <a:lumMod val="50000"/>
                </a:schemeClr>
              </a:buClr>
              <a:buFont typeface="Wingdings" pitchFamily="2" charset="2"/>
              <a:buChar char="Ø"/>
              <a:defRPr/>
            </a:pPr>
            <a:r>
              <a:rPr lang="en-US" sz="1600" dirty="0" smtClean="0">
                <a:solidFill>
                  <a:schemeClr val="accent1">
                    <a:lumMod val="50000"/>
                  </a:schemeClr>
                </a:solidFill>
              </a:rPr>
              <a:t>Be first to market with fast development</a:t>
            </a:r>
          </a:p>
          <a:p>
            <a:pPr marL="742950" lvl="2" indent="-342900">
              <a:lnSpc>
                <a:spcPct val="90000"/>
              </a:lnSpc>
              <a:buClr>
                <a:schemeClr val="accent1">
                  <a:lumMod val="50000"/>
                </a:schemeClr>
              </a:buClr>
              <a:buFont typeface="Wingdings" pitchFamily="2" charset="2"/>
              <a:buChar char="Ø"/>
              <a:defRPr/>
            </a:pPr>
            <a:r>
              <a:rPr lang="en-US" sz="1600" dirty="0" smtClean="0">
                <a:solidFill>
                  <a:schemeClr val="accent1">
                    <a:lumMod val="50000"/>
                  </a:schemeClr>
                </a:solidFill>
              </a:rPr>
              <a:t>Intuitive Visual modeling with </a:t>
            </a:r>
            <a:r>
              <a:rPr lang="en-US" sz="1600" dirty="0">
                <a:solidFill>
                  <a:schemeClr val="accent1">
                    <a:lumMod val="50000"/>
                  </a:schemeClr>
                </a:solidFill>
              </a:rPr>
              <a:t>no latency </a:t>
            </a:r>
            <a:r>
              <a:rPr lang="en-US" sz="1600" dirty="0" smtClean="0">
                <a:solidFill>
                  <a:schemeClr val="accent1">
                    <a:lumMod val="50000"/>
                  </a:schemeClr>
                </a:solidFill>
              </a:rPr>
              <a:t>penalty</a:t>
            </a:r>
          </a:p>
          <a:p>
            <a:pPr marL="742950" lvl="2" indent="-342900">
              <a:lnSpc>
                <a:spcPct val="90000"/>
              </a:lnSpc>
              <a:buClr>
                <a:schemeClr val="accent1">
                  <a:lumMod val="50000"/>
                </a:schemeClr>
              </a:buClr>
              <a:buFont typeface="Wingdings" pitchFamily="2" charset="2"/>
              <a:buChar char="Ø"/>
              <a:defRPr/>
            </a:pPr>
            <a:r>
              <a:rPr lang="en-US" sz="1600" dirty="0" smtClean="0">
                <a:solidFill>
                  <a:schemeClr val="accent1">
                    <a:lumMod val="50000"/>
                  </a:schemeClr>
                </a:solidFill>
              </a:rPr>
              <a:t>Familiar Run-time Standards: SQL &amp; ODBC</a:t>
            </a:r>
            <a:r>
              <a:rPr lang="en-US" sz="1600" dirty="0">
                <a:solidFill>
                  <a:schemeClr val="accent1">
                    <a:lumMod val="50000"/>
                  </a:schemeClr>
                </a:solidFill>
              </a:rPr>
              <a:t> </a:t>
            </a:r>
            <a:r>
              <a:rPr lang="en-US" sz="1600" dirty="0" smtClean="0">
                <a:solidFill>
                  <a:schemeClr val="accent1">
                    <a:lumMod val="50000"/>
                  </a:schemeClr>
                </a:solidFill>
              </a:rPr>
              <a:t>and Java, C++, C# APIs</a:t>
            </a:r>
          </a:p>
          <a:p>
            <a:pPr marL="742950" lvl="2" indent="-342900">
              <a:lnSpc>
                <a:spcPct val="90000"/>
              </a:lnSpc>
              <a:buClr>
                <a:schemeClr val="accent1">
                  <a:lumMod val="50000"/>
                </a:schemeClr>
              </a:buClr>
              <a:buFont typeface="Wingdings" pitchFamily="2" charset="2"/>
              <a:buChar char="Ø"/>
              <a:defRPr/>
            </a:pPr>
            <a:endParaRPr lang="en-US" sz="1600" dirty="0" smtClean="0">
              <a:solidFill>
                <a:schemeClr val="accent1">
                  <a:lumMod val="50000"/>
                </a:schemeClr>
              </a:solidFill>
            </a:endParaRPr>
          </a:p>
          <a:p>
            <a:pPr marL="342900" lvl="1" indent="-342900" eaLnBrk="1" hangingPunct="1">
              <a:lnSpc>
                <a:spcPct val="90000"/>
              </a:lnSpc>
              <a:buClr>
                <a:schemeClr val="accent1">
                  <a:lumMod val="50000"/>
                </a:schemeClr>
              </a:buClr>
              <a:buFont typeface="Arial" pitchFamily="34" charset="0"/>
              <a:buChar char="+"/>
              <a:defRPr/>
            </a:pPr>
            <a:r>
              <a:rPr lang="en-US" sz="1800" dirty="0" smtClean="0">
                <a:solidFill>
                  <a:schemeClr val="accent1">
                    <a:lumMod val="50000"/>
                  </a:schemeClr>
                </a:solidFill>
              </a:rPr>
              <a:t>Built from the ‘Ground-Up’ for </a:t>
            </a:r>
            <a:r>
              <a:rPr lang="en-US" sz="1800" i="1" dirty="0" smtClean="0">
                <a:solidFill>
                  <a:schemeClr val="accent1">
                    <a:lumMod val="50000"/>
                  </a:schemeClr>
                </a:solidFill>
              </a:rPr>
              <a:t>Financial Data</a:t>
            </a:r>
          </a:p>
          <a:p>
            <a:pPr marL="685800" lvl="2" indent="-285750">
              <a:lnSpc>
                <a:spcPct val="90000"/>
              </a:lnSpc>
              <a:buClr>
                <a:schemeClr val="accent1">
                  <a:lumMod val="50000"/>
                </a:schemeClr>
              </a:buClr>
              <a:buFont typeface="Wingdings" pitchFamily="2" charset="2"/>
              <a:buChar char="Ø"/>
              <a:defRPr/>
            </a:pPr>
            <a:r>
              <a:rPr lang="en-US" sz="1600" i="1" dirty="0" smtClean="0">
                <a:solidFill>
                  <a:schemeClr val="accent1">
                    <a:lumMod val="50000"/>
                  </a:schemeClr>
                </a:solidFill>
              </a:rPr>
              <a:t>Content-Aware</a:t>
            </a:r>
            <a:r>
              <a:rPr lang="en-US" sz="1600" dirty="0" smtClean="0">
                <a:solidFill>
                  <a:schemeClr val="accent1">
                    <a:lumMod val="50000"/>
                  </a:schemeClr>
                </a:solidFill>
              </a:rPr>
              <a:t>: Trades, Quotes, </a:t>
            </a:r>
            <a:r>
              <a:rPr lang="en-US" sz="1600" dirty="0" err="1" smtClean="0">
                <a:solidFill>
                  <a:schemeClr val="accent1">
                    <a:lumMod val="50000"/>
                  </a:schemeClr>
                </a:solidFill>
              </a:rPr>
              <a:t>Orderbooks</a:t>
            </a:r>
            <a:r>
              <a:rPr lang="en-US" sz="1600" dirty="0" smtClean="0">
                <a:solidFill>
                  <a:schemeClr val="accent1">
                    <a:lumMod val="50000"/>
                  </a:schemeClr>
                </a:solidFill>
              </a:rPr>
              <a:t>, Executions </a:t>
            </a:r>
            <a:r>
              <a:rPr lang="en-US" sz="1600" dirty="0">
                <a:solidFill>
                  <a:schemeClr val="accent1">
                    <a:lumMod val="50000"/>
                  </a:schemeClr>
                </a:solidFill>
              </a:rPr>
              <a:t>across all asset classes</a:t>
            </a:r>
          </a:p>
          <a:p>
            <a:pPr marL="685800" lvl="2" indent="-285750">
              <a:lnSpc>
                <a:spcPct val="90000"/>
              </a:lnSpc>
              <a:buClr>
                <a:schemeClr val="accent1">
                  <a:lumMod val="50000"/>
                </a:schemeClr>
              </a:buClr>
              <a:buFont typeface="Wingdings" pitchFamily="2" charset="2"/>
              <a:buChar char="Ø"/>
              <a:defRPr/>
            </a:pPr>
            <a:r>
              <a:rPr lang="en-US" sz="1600" dirty="0" smtClean="0">
                <a:solidFill>
                  <a:schemeClr val="accent1">
                    <a:lumMod val="50000"/>
                  </a:schemeClr>
                </a:solidFill>
              </a:rPr>
              <a:t>Capture, Query, Analyze multi-terabytes of high-frequency data in real-time </a:t>
            </a:r>
            <a:r>
              <a:rPr lang="en-US" sz="1600" dirty="0">
                <a:solidFill>
                  <a:schemeClr val="accent1">
                    <a:lumMod val="50000"/>
                  </a:schemeClr>
                </a:solidFill>
              </a:rPr>
              <a:t>or </a:t>
            </a:r>
            <a:r>
              <a:rPr lang="en-US" sz="1600" dirty="0" smtClean="0">
                <a:solidFill>
                  <a:schemeClr val="accent1">
                    <a:lumMod val="50000"/>
                  </a:schemeClr>
                </a:solidFill>
              </a:rPr>
              <a:t>batch</a:t>
            </a:r>
          </a:p>
        </p:txBody>
      </p:sp>
      <p:sp>
        <p:nvSpPr>
          <p:cNvPr id="10" name="TextBox 9"/>
          <p:cNvSpPr txBox="1"/>
          <p:nvPr/>
        </p:nvSpPr>
        <p:spPr>
          <a:xfrm>
            <a:off x="6705600" y="3416300"/>
            <a:ext cx="2438400" cy="286232"/>
          </a:xfrm>
          <a:prstGeom prst="rect">
            <a:avLst/>
          </a:prstGeom>
          <a:noFill/>
        </p:spPr>
        <p:txBody>
          <a:bodyPr wrap="square" rtlCol="0">
            <a:spAutoFit/>
          </a:bodyPr>
          <a:lstStyle/>
          <a:p>
            <a:pPr algn="l"/>
            <a:r>
              <a:rPr lang="en-GB" sz="1400" dirty="0" smtClean="0">
                <a:solidFill>
                  <a:srgbClr val="000000"/>
                </a:solidFill>
              </a:rPr>
              <a:t>Outsmart the Competition</a:t>
            </a:r>
            <a:endParaRPr lang="en-US" sz="1400" i="0" dirty="0" smtClean="0">
              <a:solidFill>
                <a:srgbClr val="000000"/>
              </a:solidFill>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34200" y="1981200"/>
            <a:ext cx="1904999" cy="1432112"/>
          </a:xfrm>
          <a:prstGeom prst="rect">
            <a:avLst/>
          </a:prstGeom>
        </p:spPr>
      </p:pic>
      <p:grpSp>
        <p:nvGrpSpPr>
          <p:cNvPr id="15" name="Group 14"/>
          <p:cNvGrpSpPr/>
          <p:nvPr/>
        </p:nvGrpSpPr>
        <p:grpSpPr>
          <a:xfrm>
            <a:off x="6934200" y="1638300"/>
            <a:ext cx="1904999" cy="344861"/>
            <a:chOff x="1904999" y="2400300"/>
            <a:chExt cx="5029201" cy="914400"/>
          </a:xfrm>
        </p:grpSpPr>
        <p:sp>
          <p:nvSpPr>
            <p:cNvPr id="16" name="Rectangle 15"/>
            <p:cNvSpPr/>
            <p:nvPr/>
          </p:nvSpPr>
          <p:spPr bwMode="auto">
            <a:xfrm>
              <a:off x="1904999" y="2400300"/>
              <a:ext cx="2512437" cy="914400"/>
            </a:xfrm>
            <a:prstGeom prst="rect">
              <a:avLst/>
            </a:prstGeom>
            <a:solidFill>
              <a:srgbClr val="FF000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r>
                <a:rPr kumimoji="0" lang="en-US" sz="2400" b="0" u="none" strike="noStrike" cap="none" normalizeH="0" baseline="0" dirty="0" smtClean="0">
                  <a:ln>
                    <a:noFill/>
                  </a:ln>
                  <a:solidFill>
                    <a:schemeClr val="bg1"/>
                  </a:solidFill>
                  <a:effectLst/>
                  <a:latin typeface="Arial" charset="0"/>
                </a:rPr>
                <a:t>ONE</a:t>
              </a:r>
            </a:p>
          </p:txBody>
        </p:sp>
        <p:sp>
          <p:nvSpPr>
            <p:cNvPr id="17" name="Rectangle 16"/>
            <p:cNvSpPr/>
            <p:nvPr/>
          </p:nvSpPr>
          <p:spPr bwMode="auto">
            <a:xfrm>
              <a:off x="4343250" y="2400300"/>
              <a:ext cx="2590950" cy="914400"/>
            </a:xfrm>
            <a:prstGeom prst="rect">
              <a:avLst/>
            </a:prstGeom>
            <a:solidFill>
              <a:schemeClr val="tx1">
                <a:lumMod val="60000"/>
                <a:lumOff val="40000"/>
              </a:schemeClr>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r>
                <a:rPr kumimoji="0" lang="en-US" sz="2400" b="0" u="none" strike="noStrike" cap="none" normalizeH="0" baseline="0" dirty="0" smtClean="0">
                  <a:ln>
                    <a:noFill/>
                  </a:ln>
                  <a:solidFill>
                    <a:schemeClr val="bg1"/>
                  </a:solidFill>
                  <a:effectLst/>
                  <a:latin typeface="Arial" charset="0"/>
                </a:rPr>
                <a:t>TICK</a:t>
              </a:r>
            </a:p>
          </p:txBody>
        </p:sp>
      </p:gr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798" y="5858509"/>
            <a:ext cx="434228" cy="494032"/>
          </a:xfrm>
          <a:prstGeom prst="rect">
            <a:avLst/>
          </a:prstGeom>
        </p:spPr>
      </p:pic>
      <p:grpSp>
        <p:nvGrpSpPr>
          <p:cNvPr id="7" name="Group 6"/>
          <p:cNvGrpSpPr/>
          <p:nvPr/>
        </p:nvGrpSpPr>
        <p:grpSpPr>
          <a:xfrm>
            <a:off x="393611" y="5715000"/>
            <a:ext cx="7955280" cy="685800"/>
            <a:chOff x="902674" y="4932459"/>
            <a:chExt cx="6232651" cy="990600"/>
          </a:xfrm>
          <a:solidFill>
            <a:schemeClr val="accent1">
              <a:lumMod val="20000"/>
              <a:lumOff val="80000"/>
            </a:schemeClr>
          </a:solidFill>
        </p:grpSpPr>
        <p:sp>
          <p:nvSpPr>
            <p:cNvPr id="8" name="Rounded Rectangle 7"/>
            <p:cNvSpPr/>
            <p:nvPr/>
          </p:nvSpPr>
          <p:spPr bwMode="auto">
            <a:xfrm>
              <a:off x="902674" y="4932459"/>
              <a:ext cx="6232651" cy="990600"/>
            </a:xfrm>
            <a:prstGeom prst="roundRect">
              <a:avLst/>
            </a:prstGeom>
            <a:grp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9" name="TextBox 8"/>
            <p:cNvSpPr txBox="1"/>
            <p:nvPr/>
          </p:nvSpPr>
          <p:spPr>
            <a:xfrm>
              <a:off x="963971" y="5152592"/>
              <a:ext cx="6171354" cy="493468"/>
            </a:xfrm>
            <a:prstGeom prst="rect">
              <a:avLst/>
            </a:prstGeom>
            <a:grpFill/>
          </p:spPr>
          <p:txBody>
            <a:bodyPr wrap="square" rtlCol="0">
              <a:spAutoFit/>
            </a:bodyPr>
            <a:lstStyle/>
            <a:p>
              <a:pPr algn="l">
                <a:buClr>
                  <a:schemeClr val="accent3"/>
                </a:buClr>
              </a:pPr>
              <a:r>
                <a:rPr lang="en-US" sz="1800" i="1" dirty="0">
                  <a:solidFill>
                    <a:srgbClr val="000000"/>
                  </a:solidFill>
                </a:rPr>
                <a:t>=</a:t>
              </a:r>
              <a:r>
                <a:rPr lang="en-US" sz="1800" i="1" dirty="0">
                  <a:solidFill>
                    <a:schemeClr val="bg2">
                      <a:lumMod val="50000"/>
                    </a:schemeClr>
                  </a:solidFill>
                </a:rPr>
                <a:t> </a:t>
              </a:r>
              <a:r>
                <a:rPr lang="en-US" sz="1800" i="1" dirty="0">
                  <a:solidFill>
                    <a:schemeClr val="tx1">
                      <a:lumMod val="75000"/>
                    </a:schemeClr>
                  </a:solidFill>
                </a:rPr>
                <a:t>Lowest </a:t>
              </a:r>
              <a:r>
                <a:rPr lang="en-US" sz="1800" i="1" u="sng" dirty="0">
                  <a:solidFill>
                    <a:schemeClr val="tx1">
                      <a:lumMod val="75000"/>
                    </a:schemeClr>
                  </a:solidFill>
                </a:rPr>
                <a:t>TCO</a:t>
              </a:r>
              <a:r>
                <a:rPr lang="en-US" sz="1800" i="1" dirty="0">
                  <a:solidFill>
                    <a:schemeClr val="tx1">
                      <a:lumMod val="75000"/>
                    </a:schemeClr>
                  </a:solidFill>
                </a:rPr>
                <a:t> (Total Cost of Ownership) </a:t>
              </a:r>
              <a:r>
                <a:rPr lang="en-US" sz="1800" i="1" dirty="0" smtClean="0">
                  <a:solidFill>
                    <a:schemeClr val="tx1">
                      <a:lumMod val="75000"/>
                    </a:schemeClr>
                  </a:solidFill>
                </a:rPr>
                <a:t>to Outsmart the Competition</a:t>
              </a:r>
              <a:endParaRPr lang="en-US" sz="1800" b="0" i="1" dirty="0" smtClean="0">
                <a:solidFill>
                  <a:schemeClr val="tx1">
                    <a:lumMod val="75000"/>
                  </a:schemeClr>
                </a:solidFill>
              </a:endParaRPr>
            </a:p>
          </p:txBody>
        </p:sp>
      </p:grpSp>
    </p:spTree>
    <p:extLst>
      <p:ext uri="{BB962C8B-B14F-4D97-AF65-F5344CB8AC3E}">
        <p14:creationId xmlns:p14="http://schemas.microsoft.com/office/powerpoint/2010/main" val="264312843"/>
      </p:ext>
    </p:extLst>
  </p:cSld>
  <p:clrMapOvr>
    <a:masterClrMapping/>
  </p:clrMapOvr>
  <p:transition advTm="9678">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1500"/>
                            </p:stCondLst>
                            <p:childTnLst>
                              <p:par>
                                <p:cTn id="9" presetID="22" presetClass="entr" presetSubtype="8" fill="hold" grpId="0" nodeType="afterEffect">
                                  <p:stCondLst>
                                    <p:cond delay="200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par>
                          <p:cTn id="12" fill="hold">
                            <p:stCondLst>
                              <p:cond delay="4000"/>
                            </p:stCondLst>
                            <p:childTnLst>
                              <p:par>
                                <p:cTn id="13" presetID="22" presetClass="entr" presetSubtype="8" fill="hold" grpId="0" nodeType="afterEffect">
                                  <p:stCondLst>
                                    <p:cond delay="200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0"/>
          <p:cNvSpPr>
            <a:spLocks noGrp="1" noChangeArrowheads="1"/>
          </p:cNvSpPr>
          <p:nvPr>
            <p:ph type="title"/>
          </p:nvPr>
        </p:nvSpPr>
        <p:spPr>
          <a:xfrm>
            <a:off x="304800" y="828675"/>
            <a:ext cx="7772400" cy="438582"/>
          </a:xfrm>
          <a:solidFill>
            <a:schemeClr val="bg1">
              <a:lumMod val="95000"/>
              <a:alpha val="70000"/>
            </a:schemeClr>
          </a:solidFill>
          <a:effectLst>
            <a:outerShdw blurRad="50800" dist="38100" dir="2700000" algn="tl" rotWithShape="0">
              <a:prstClr val="black">
                <a:alpha val="40000"/>
              </a:prstClr>
            </a:outerShdw>
          </a:effectLst>
        </p:spPr>
        <p:txBody>
          <a:bodyPr/>
          <a:lstStyle/>
          <a:p>
            <a:r>
              <a:rPr lang="en-GB" dirty="0"/>
              <a:t>Industry </a:t>
            </a:r>
            <a:r>
              <a:rPr lang="en-GB" dirty="0" smtClean="0"/>
              <a:t>Advantages Where Your Success Counts</a:t>
            </a:r>
            <a:endParaRPr lang="en-US" dirty="0">
              <a:solidFill>
                <a:schemeClr val="accent1">
                  <a:lumMod val="50000"/>
                </a:schemeClr>
              </a:solidFill>
            </a:endParaRPr>
          </a:p>
        </p:txBody>
      </p:sp>
      <p:sp>
        <p:nvSpPr>
          <p:cNvPr id="43011" name="Rectangle 3"/>
          <p:cNvSpPr>
            <a:spLocks noGrp="1" noChangeArrowheads="1"/>
          </p:cNvSpPr>
          <p:nvPr>
            <p:ph type="body" idx="1"/>
          </p:nvPr>
        </p:nvSpPr>
        <p:spPr>
          <a:xfrm>
            <a:off x="3505200" y="1689100"/>
            <a:ext cx="4889501" cy="444500"/>
          </a:xfrm>
        </p:spPr>
        <p:txBody>
          <a:bodyPr/>
          <a:lstStyle/>
          <a:p>
            <a:pPr marL="0" lvl="1" indent="0">
              <a:lnSpc>
                <a:spcPct val="90000"/>
              </a:lnSpc>
              <a:buClr>
                <a:schemeClr val="accent1">
                  <a:lumMod val="50000"/>
                </a:schemeClr>
              </a:buClr>
              <a:buNone/>
              <a:defRPr/>
            </a:pPr>
            <a:r>
              <a:rPr lang="en-US" sz="2400" b="1" dirty="0" smtClean="0">
                <a:solidFill>
                  <a:srgbClr val="C00000"/>
                </a:solidFill>
              </a:rPr>
              <a:t>ONE</a:t>
            </a:r>
            <a:r>
              <a:rPr lang="en-US" sz="2400" b="1" dirty="0" smtClean="0">
                <a:solidFill>
                  <a:srgbClr val="000000"/>
                </a:solidFill>
              </a:rPr>
              <a:t>TICK</a:t>
            </a:r>
            <a:endParaRPr lang="en-US" sz="2400" b="1" dirty="0">
              <a:solidFill>
                <a:srgbClr val="000000"/>
              </a:solidFill>
            </a:endParaRPr>
          </a:p>
        </p:txBody>
      </p:sp>
      <p:sp>
        <p:nvSpPr>
          <p:cNvPr id="19" name="Rectangle 4"/>
          <p:cNvSpPr>
            <a:spLocks noChangeArrowheads="1"/>
          </p:cNvSpPr>
          <p:nvPr/>
        </p:nvSpPr>
        <p:spPr bwMode="auto">
          <a:xfrm>
            <a:off x="2352118" y="2133600"/>
            <a:ext cx="4124882" cy="914400"/>
          </a:xfrm>
          <a:prstGeom prst="rect">
            <a:avLst/>
          </a:prstGeom>
          <a:noFill/>
          <a:ln w="9525">
            <a:noFill/>
            <a:miter lim="800000"/>
            <a:headEnd/>
            <a:tailEnd/>
          </a:ln>
        </p:spPr>
        <p:txBody>
          <a:bodyPr/>
          <a:lstStyle/>
          <a:p>
            <a:pPr marL="342900" indent="-342900" eaLnBrk="0" hangingPunct="0">
              <a:spcBef>
                <a:spcPct val="30000"/>
              </a:spcBef>
              <a:buClr>
                <a:srgbClr val="0099CC"/>
              </a:buClr>
              <a:buFont typeface="Wingdings" pitchFamily="2" charset="2"/>
              <a:buNone/>
            </a:pPr>
            <a:r>
              <a:rPr lang="en-US" sz="2800" i="1" dirty="0" smtClean="0">
                <a:solidFill>
                  <a:srgbClr val="4D4D4D"/>
                </a:solidFill>
              </a:rPr>
              <a:t>Product Demonstration</a:t>
            </a:r>
            <a:endParaRPr lang="en-US" sz="2000" i="1" dirty="0">
              <a:solidFill>
                <a:srgbClr val="4D4D4D"/>
              </a:solidFill>
            </a:endParaRPr>
          </a:p>
          <a:p>
            <a:pPr marL="342900" indent="-342900" eaLnBrk="0" hangingPunct="0">
              <a:spcBef>
                <a:spcPct val="30000"/>
              </a:spcBef>
              <a:buClr>
                <a:srgbClr val="0099CC"/>
              </a:buClr>
              <a:buFont typeface="Wingdings" pitchFamily="2" charset="2"/>
              <a:buNone/>
            </a:pPr>
            <a:endParaRPr lang="en-US" sz="2000" dirty="0">
              <a:solidFill>
                <a:srgbClr val="4D4D4D"/>
              </a:solidFill>
            </a:endParaRPr>
          </a:p>
        </p:txBody>
      </p: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72660" y="3104840"/>
            <a:ext cx="2718540" cy="1924360"/>
          </a:xfrm>
          <a:prstGeom prst="rect">
            <a:avLst/>
          </a:prstGeom>
        </p:spPr>
      </p:pic>
      <p:pic>
        <p:nvPicPr>
          <p:cNvPr id="2051" name="Picture 3" descr="C:\lovas\images\banners\The Trade\banner_300_250_March_2012_fencing.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77000" y="4343400"/>
            <a:ext cx="2552700" cy="21272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lovas\images\banners\The Trade\banner_300_250_March_2012_chess.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2400" y="4343400"/>
            <a:ext cx="2528040" cy="210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4199308"/>
      </p:ext>
    </p:extLst>
  </p:cSld>
  <p:clrMapOvr>
    <a:masterClrMapping/>
  </p:clrMapOvr>
  <p:transition advTm="9678">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sz="2000" dirty="0" smtClean="0"/>
          </a:p>
          <a:p>
            <a:r>
              <a:rPr lang="en-GB" sz="2000" dirty="0" smtClean="0"/>
              <a:t>Tim King (Director of Sales, EMEA)</a:t>
            </a:r>
          </a:p>
          <a:p>
            <a:r>
              <a:rPr lang="en-GB" sz="2000" dirty="0" smtClean="0"/>
              <a:t>+44 (0)7956 370 340</a:t>
            </a:r>
          </a:p>
          <a:p>
            <a:r>
              <a:rPr lang="en-GB" sz="2000" dirty="0" smtClean="0">
                <a:hlinkClick r:id="rId2"/>
              </a:rPr>
              <a:t>Tim.King@onetick.com</a:t>
            </a:r>
            <a:endParaRPr lang="en-GB" sz="2000" dirty="0" smtClean="0"/>
          </a:p>
          <a:p>
            <a:endParaRPr lang="en-GB" sz="2000" dirty="0" smtClean="0"/>
          </a:p>
          <a:p>
            <a:r>
              <a:rPr lang="en-GB" sz="2000" dirty="0" smtClean="0"/>
              <a:t>Andrew Diamond </a:t>
            </a:r>
            <a:r>
              <a:rPr lang="en-GB" sz="2000" dirty="0"/>
              <a:t>(Client Services, EMEA)</a:t>
            </a:r>
          </a:p>
          <a:p>
            <a:r>
              <a:rPr lang="en-GB" sz="2000" dirty="0"/>
              <a:t>+44 (</a:t>
            </a:r>
            <a:r>
              <a:rPr lang="en-GB" sz="2000" dirty="0" smtClean="0"/>
              <a:t>0)7803 605 071</a:t>
            </a:r>
            <a:endParaRPr lang="en-GB" sz="2000" dirty="0"/>
          </a:p>
          <a:p>
            <a:r>
              <a:rPr lang="en-GB" sz="2000" dirty="0" smtClean="0">
                <a:hlinkClick r:id="rId3"/>
              </a:rPr>
              <a:t>Andrew.Diamond@onetick.com</a:t>
            </a:r>
            <a:endParaRPr lang="en-GB" sz="2000" dirty="0"/>
          </a:p>
          <a:p>
            <a:endParaRPr lang="en-GB" sz="2000" dirty="0"/>
          </a:p>
          <a:p>
            <a:r>
              <a:rPr lang="en-GB" sz="2000" dirty="0" smtClean="0"/>
              <a:t>Ursit Patel (Client Services, EMEA)</a:t>
            </a:r>
          </a:p>
          <a:p>
            <a:r>
              <a:rPr lang="en-GB" sz="2000" dirty="0" smtClean="0"/>
              <a:t>+44 (0)7968 890 892</a:t>
            </a:r>
          </a:p>
          <a:p>
            <a:r>
              <a:rPr lang="en-GB" sz="2000" dirty="0" smtClean="0">
                <a:hlinkClick r:id="rId4"/>
              </a:rPr>
              <a:t>Ursit.Patel@onetick.com</a:t>
            </a:r>
            <a:endParaRPr lang="en-GB" sz="2000" dirty="0" smtClean="0"/>
          </a:p>
          <a:p>
            <a:endParaRPr lang="en-GB" dirty="0"/>
          </a:p>
        </p:txBody>
      </p:sp>
      <p:sp>
        <p:nvSpPr>
          <p:cNvPr id="3" name="Title 2"/>
          <p:cNvSpPr>
            <a:spLocks noGrp="1"/>
          </p:cNvSpPr>
          <p:nvPr>
            <p:ph type="title"/>
          </p:nvPr>
        </p:nvSpPr>
        <p:spPr/>
        <p:txBody>
          <a:bodyPr/>
          <a:lstStyle/>
          <a:p>
            <a:pPr algn="ctr"/>
            <a:r>
              <a:rPr lang="en-GB" dirty="0" smtClean="0"/>
              <a:t>Contacts</a:t>
            </a:r>
            <a:endParaRPr lang="en-GB" dirty="0"/>
          </a:p>
        </p:txBody>
      </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body" idx="1"/>
          </p:nvPr>
        </p:nvSpPr>
        <p:spPr>
          <a:xfrm>
            <a:off x="228600" y="1485900"/>
            <a:ext cx="8839200" cy="419100"/>
          </a:xfrm>
        </p:spPr>
        <p:txBody>
          <a:bodyPr/>
          <a:lstStyle/>
          <a:p>
            <a:pPr marL="0" indent="0" eaLnBrk="1" hangingPunct="1">
              <a:lnSpc>
                <a:spcPct val="90000"/>
              </a:lnSpc>
              <a:buFontTx/>
              <a:buNone/>
              <a:tabLst>
                <a:tab pos="3138488" algn="l"/>
                <a:tab pos="4681538" algn="l"/>
                <a:tab pos="7315200" algn="l"/>
                <a:tab pos="8175625" algn="l"/>
              </a:tabLst>
              <a:defRPr/>
            </a:pPr>
            <a:r>
              <a:rPr lang="en-US" sz="1600" b="1" i="1" dirty="0" smtClean="0">
                <a:solidFill>
                  <a:srgbClr val="A20008"/>
                </a:solidFill>
              </a:rPr>
              <a:t>The top names in finance turn to OneMarketData for all their data management needs.</a:t>
            </a:r>
          </a:p>
          <a:p>
            <a:pPr eaLnBrk="1" hangingPunct="1">
              <a:lnSpc>
                <a:spcPct val="90000"/>
              </a:lnSpc>
              <a:buFontTx/>
              <a:buNone/>
              <a:defRPr/>
            </a:pPr>
            <a:endParaRPr lang="en-US" sz="2000" b="1" dirty="0" smtClean="0"/>
          </a:p>
        </p:txBody>
      </p:sp>
      <p:pic>
        <p:nvPicPr>
          <p:cNvPr id="3077" name="Picture 16" descr="Equiduct Tradi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400" y="4978400"/>
            <a:ext cx="1755775"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8" name="Picture 19" descr="Barclays Global Investor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4066" y="249555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1" name="Rectangle 11"/>
          <p:cNvSpPr>
            <a:spLocks noChangeArrowheads="1"/>
          </p:cNvSpPr>
          <p:nvPr/>
        </p:nvSpPr>
        <p:spPr bwMode="auto">
          <a:xfrm>
            <a:off x="0" y="12573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0" hangingPunct="0"/>
            <a:endParaRPr lang="en-US">
              <a:solidFill>
                <a:srgbClr val="000000"/>
              </a:solidFill>
            </a:endParaRPr>
          </a:p>
        </p:txBody>
      </p:sp>
      <p:pic>
        <p:nvPicPr>
          <p:cNvPr id="3082" name="Picture 1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23696" y="2943327"/>
            <a:ext cx="1541463"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Picture 16" descr="Standard Chartered">
            <a:hlinkClick r:id="rId7" tooltip="Standard Chartered"/>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155824" y="2085265"/>
            <a:ext cx="1470025"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4" name="Picture 1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32612" y="3429000"/>
            <a:ext cx="183038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5" name="Picture 19" descr="https://www.mlp.com/MILLENNIUM/WEB/localdata/web/data/webtemplates%5dmimages/$DEFAULT/spacer.gi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5575" y="-280988"/>
            <a:ext cx="4486275" cy="590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6" name="Picture 20"/>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976938" y="4979988"/>
            <a:ext cx="26670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7" name="Picture 4" descr="Home">
            <a:hlinkClick r:id="rId12"/>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33400" y="5349875"/>
            <a:ext cx="14843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8" name="Picture 7"/>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038600" y="6286500"/>
            <a:ext cx="94297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9" name="Picture 8"/>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14066" y="2849077"/>
            <a:ext cx="14049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0" name="Picture 9"/>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564187" y="2743200"/>
            <a:ext cx="9890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1" name="Picture 2"/>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6172200" y="4191000"/>
            <a:ext cx="7445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2" name="Picture 3"/>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74366" y="4449763"/>
            <a:ext cx="1490663"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3" name="Picture 5" descr="http://mismi.com/images/cinco_logo.png">
            <a:hlinkClick r:id="rId19"/>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6672618" y="2275681"/>
            <a:ext cx="931862"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4" name="Picture 8"/>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5410200" y="3471863"/>
            <a:ext cx="131921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5" name="Picture 9"/>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3306763" y="4419600"/>
            <a:ext cx="960437"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6" name="Picture 14"/>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1411288" y="3570288"/>
            <a:ext cx="2455862"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7" name="Picture 27"/>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2362200" y="4800600"/>
            <a:ext cx="8223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8" name="Picture 31" descr="BNP Paribas Logo">
            <a:hlinkClick r:id="rId25"/>
          </p:cNvPr>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5105400" y="5822950"/>
            <a:ext cx="1463675"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9" name="Picture 32"/>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6672262" y="6048890"/>
            <a:ext cx="7953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0" name="Picture 34"/>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5257800" y="4006850"/>
            <a:ext cx="9477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1" name="Picture 35"/>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4191000" y="3529013"/>
            <a:ext cx="1036638"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2" name="Picture 36"/>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6172200" y="5372893"/>
            <a:ext cx="152400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3" name="Picture 37"/>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2514600" y="5597525"/>
            <a:ext cx="21415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4" name="Picture 38"/>
          <p:cNvPicPr>
            <a:picLocks noChangeAspect="1" noChangeArrowheads="1"/>
          </p:cNvPicPr>
          <p:nvPr/>
        </p:nvPicPr>
        <p:blipFill>
          <a:blip r:embed="rId32" cstate="print">
            <a:extLst>
              <a:ext uri="{28A0092B-C50C-407E-A947-70E740481C1C}">
                <a14:useLocalDpi xmlns:a14="http://schemas.microsoft.com/office/drawing/2010/main" val="0"/>
              </a:ext>
            </a:extLst>
          </a:blip>
          <a:srcRect/>
          <a:stretch>
            <a:fillRect/>
          </a:stretch>
        </p:blipFill>
        <p:spPr bwMode="auto">
          <a:xfrm>
            <a:off x="4572000" y="5118894"/>
            <a:ext cx="10668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5" name="Picture 36"/>
          <p:cNvPicPr>
            <a:picLocks noChangeAspect="1" noChangeArrowheads="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3407473" y="3928742"/>
            <a:ext cx="1627187"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6" name="Picture 38" descr="http://www.ajga.org/Sponsorship/images/Gelber.jpg">
            <a:hlinkClick r:id="rId34"/>
          </p:cNvPr>
          <p:cNvPicPr>
            <a:picLocks noChangeAspect="1" noChangeArrowheads="1"/>
          </p:cNvPicPr>
          <p:nvPr/>
        </p:nvPicPr>
        <p:blipFill>
          <a:blip r:embed="rId35" cstate="print">
            <a:extLst>
              <a:ext uri="{28A0092B-C50C-407E-A947-70E740481C1C}">
                <a14:useLocalDpi xmlns:a14="http://schemas.microsoft.com/office/drawing/2010/main" val="0"/>
              </a:ext>
            </a:extLst>
          </a:blip>
          <a:srcRect/>
          <a:stretch>
            <a:fillRect/>
          </a:stretch>
        </p:blipFill>
        <p:spPr bwMode="auto">
          <a:xfrm>
            <a:off x="3276600" y="5083175"/>
            <a:ext cx="9906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7" name="Picture 43"/>
          <p:cNvPicPr>
            <a:picLocks noChangeAspect="1" noChangeArrowheads="1"/>
          </p:cNvPicPr>
          <p:nvPr/>
        </p:nvPicPr>
        <p:blipFill>
          <a:blip r:embed="rId36" cstate="print">
            <a:extLst>
              <a:ext uri="{28A0092B-C50C-407E-A947-70E740481C1C}">
                <a14:useLocalDpi xmlns:a14="http://schemas.microsoft.com/office/drawing/2010/main" val="0"/>
              </a:ext>
            </a:extLst>
          </a:blip>
          <a:srcRect/>
          <a:stretch>
            <a:fillRect/>
          </a:stretch>
        </p:blipFill>
        <p:spPr bwMode="auto">
          <a:xfrm>
            <a:off x="533400" y="6084887"/>
            <a:ext cx="1585913"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08" name="TextBox 38"/>
          <p:cNvSpPr txBox="1">
            <a:spLocks noChangeArrowheads="1"/>
          </p:cNvSpPr>
          <p:nvPr/>
        </p:nvSpPr>
        <p:spPr bwMode="auto">
          <a:xfrm>
            <a:off x="2514600" y="6169025"/>
            <a:ext cx="1447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b="1" dirty="0">
                <a:latin typeface="Aharoni" pitchFamily="2" charset="-79"/>
                <a:cs typeface="Aharoni" pitchFamily="2" charset="-79"/>
              </a:rPr>
              <a:t>Goral Trading</a:t>
            </a:r>
          </a:p>
        </p:txBody>
      </p:sp>
      <p:pic>
        <p:nvPicPr>
          <p:cNvPr id="3110" name="Picture 42" descr="logo">
            <a:hlinkClick r:id="rId37"/>
          </p:cNvPr>
          <p:cNvPicPr>
            <a:picLocks noChangeAspect="1" noChangeArrowheads="1"/>
          </p:cNvPicPr>
          <p:nvPr/>
        </p:nvPicPr>
        <p:blipFill>
          <a:blip r:embed="rId38" cstate="print">
            <a:extLst>
              <a:ext uri="{28A0092B-C50C-407E-A947-70E740481C1C}">
                <a14:useLocalDpi xmlns:a14="http://schemas.microsoft.com/office/drawing/2010/main" val="0"/>
              </a:ext>
            </a:extLst>
          </a:blip>
          <a:srcRect/>
          <a:stretch>
            <a:fillRect/>
          </a:stretch>
        </p:blipFill>
        <p:spPr bwMode="auto">
          <a:xfrm>
            <a:off x="2657475" y="6369050"/>
            <a:ext cx="12382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1" name="Picture 42" descr="Credit Suisse Logo"/>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3733800" y="1673225"/>
            <a:ext cx="169545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3" name="Picture 44"/>
          <p:cNvPicPr>
            <a:picLocks noChangeAspect="1" noChangeArrowheads="1"/>
          </p:cNvPicPr>
          <p:nvPr/>
        </p:nvPicPr>
        <p:blipFill>
          <a:blip r:embed="rId40" cstate="print">
            <a:extLst>
              <a:ext uri="{28A0092B-C50C-407E-A947-70E740481C1C}">
                <a14:useLocalDpi xmlns:a14="http://schemas.microsoft.com/office/drawing/2010/main" val="0"/>
              </a:ext>
            </a:extLst>
          </a:blip>
          <a:srcRect/>
          <a:stretch>
            <a:fillRect/>
          </a:stretch>
        </p:blipFill>
        <p:spPr bwMode="auto">
          <a:xfrm>
            <a:off x="1752600" y="4038600"/>
            <a:ext cx="1387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5" name="Picture 2"/>
          <p:cNvPicPr>
            <a:picLocks noChangeAspect="1" noChangeArrowheads="1"/>
          </p:cNvPicPr>
          <p:nvPr/>
        </p:nvPicPr>
        <p:blipFill>
          <a:blip r:embed="rId41" cstate="print">
            <a:extLst>
              <a:ext uri="{28A0092B-C50C-407E-A947-70E740481C1C}">
                <a14:useLocalDpi xmlns:a14="http://schemas.microsoft.com/office/drawing/2010/main" val="0"/>
              </a:ext>
            </a:extLst>
          </a:blip>
          <a:srcRect/>
          <a:stretch>
            <a:fillRect/>
          </a:stretch>
        </p:blipFill>
        <p:spPr bwMode="auto">
          <a:xfrm>
            <a:off x="7543800" y="4648200"/>
            <a:ext cx="110648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6" name="Picture 46"/>
          <p:cNvPicPr>
            <a:picLocks noChangeAspect="1" noChangeArrowheads="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4572000" y="4666456"/>
            <a:ext cx="8763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18" name="Rectangle 1"/>
          <p:cNvSpPr>
            <a:spLocks noChangeArrowheads="1"/>
          </p:cNvSpPr>
          <p:nvPr/>
        </p:nvSpPr>
        <p:spPr bwMode="auto">
          <a:xfrm>
            <a:off x="7543800" y="2292350"/>
            <a:ext cx="1402948"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800" b="1" dirty="0">
                <a:solidFill>
                  <a:srgbClr val="000000"/>
                </a:solidFill>
              </a:rPr>
              <a:t>Bloomberg</a:t>
            </a:r>
            <a:endParaRPr lang="en-US" sz="1800" dirty="0">
              <a:solidFill>
                <a:srgbClr val="000000"/>
              </a:solidFill>
            </a:endParaRPr>
          </a:p>
        </p:txBody>
      </p:sp>
      <p:pic>
        <p:nvPicPr>
          <p:cNvPr id="3119" name="Picture 48" descr="C:\Users\Richard\Pictures\rbc3d.jpg"/>
          <p:cNvPicPr>
            <a:picLocks noChangeAspect="1" noChangeArrowheads="1"/>
          </p:cNvPicPr>
          <p:nvPr/>
        </p:nvPicPr>
        <p:blipFill>
          <a:blip r:embed="rId43" cstate="print">
            <a:extLst>
              <a:ext uri="{28A0092B-C50C-407E-A947-70E740481C1C}">
                <a14:useLocalDpi xmlns:a14="http://schemas.microsoft.com/office/drawing/2010/main" val="0"/>
              </a:ext>
            </a:extLst>
          </a:blip>
          <a:srcRect/>
          <a:stretch>
            <a:fillRect/>
          </a:stretch>
        </p:blipFill>
        <p:spPr bwMode="auto">
          <a:xfrm>
            <a:off x="550863" y="3390900"/>
            <a:ext cx="6858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Rectangle 40"/>
          <p:cNvSpPr>
            <a:spLocks noGrp="1" noChangeArrowheads="1"/>
          </p:cNvSpPr>
          <p:nvPr>
            <p:ph type="title"/>
          </p:nvPr>
        </p:nvSpPr>
        <p:spPr>
          <a:xfrm>
            <a:off x="304800" y="762000"/>
            <a:ext cx="6675120" cy="438582"/>
          </a:xfrm>
          <a:solidFill>
            <a:schemeClr val="bg1">
              <a:lumMod val="95000"/>
              <a:alpha val="70000"/>
            </a:schemeClr>
          </a:solidFill>
          <a:effectLst>
            <a:outerShdw blurRad="50800" dist="38100" dir="2700000" algn="tl" rotWithShape="0">
              <a:prstClr val="black">
                <a:alpha val="40000"/>
              </a:prstClr>
            </a:outerShdw>
          </a:effectLst>
        </p:spPr>
        <p:txBody>
          <a:bodyPr/>
          <a:lstStyle/>
          <a:p>
            <a:r>
              <a:rPr lang="en-GB" dirty="0" smtClean="0"/>
              <a:t>Our Customers</a:t>
            </a:r>
            <a:endParaRPr lang="en-US" dirty="0"/>
          </a:p>
        </p:txBody>
      </p:sp>
      <p:pic>
        <p:nvPicPr>
          <p:cNvPr id="2" name="Picture 1"/>
          <p:cNvPicPr>
            <a:picLocks noChangeAspect="1"/>
          </p:cNvPicPr>
          <p:nvPr/>
        </p:nvPicPr>
        <p:blipFill>
          <a:blip r:embed="rId44" cstate="print">
            <a:extLst>
              <a:ext uri="{28A0092B-C50C-407E-A947-70E740481C1C}">
                <a14:useLocalDpi xmlns:a14="http://schemas.microsoft.com/office/drawing/2010/main" val="0"/>
              </a:ext>
            </a:extLst>
          </a:blip>
          <a:stretch>
            <a:fillRect/>
          </a:stretch>
        </p:blipFill>
        <p:spPr>
          <a:xfrm>
            <a:off x="381000" y="1910521"/>
            <a:ext cx="1350963" cy="379484"/>
          </a:xfrm>
          <a:prstGeom prst="rect">
            <a:avLst/>
          </a:prstGeom>
        </p:spPr>
      </p:pic>
      <p:pic>
        <p:nvPicPr>
          <p:cNvPr id="3" name="Picture 2"/>
          <p:cNvPicPr>
            <a:picLocks noChangeAspect="1"/>
          </p:cNvPicPr>
          <p:nvPr/>
        </p:nvPicPr>
        <p:blipFill>
          <a:blip r:embed="rId45" cstate="print">
            <a:extLst>
              <a:ext uri="{28A0092B-C50C-407E-A947-70E740481C1C}">
                <a14:useLocalDpi xmlns:a14="http://schemas.microsoft.com/office/drawing/2010/main" val="0"/>
              </a:ext>
            </a:extLst>
          </a:blip>
          <a:stretch>
            <a:fillRect/>
          </a:stretch>
        </p:blipFill>
        <p:spPr>
          <a:xfrm>
            <a:off x="2057400" y="1894765"/>
            <a:ext cx="1666875" cy="190500"/>
          </a:xfrm>
          <a:prstGeom prst="rect">
            <a:avLst/>
          </a:prstGeom>
        </p:spPr>
      </p:pic>
      <p:pic>
        <p:nvPicPr>
          <p:cNvPr id="1026" name="Picture 1" descr="galiam-identity2.jpg"/>
          <p:cNvPicPr>
            <a:picLocks noChangeAspect="1" noChangeArrowheads="1"/>
          </p:cNvPicPr>
          <p:nvPr/>
        </p:nvPicPr>
        <p:blipFill>
          <a:blip r:embed="rId46" cstate="print">
            <a:extLst>
              <a:ext uri="{28A0092B-C50C-407E-A947-70E740481C1C}">
                <a14:useLocalDpi xmlns:a14="http://schemas.microsoft.com/office/drawing/2010/main" val="0"/>
              </a:ext>
            </a:extLst>
          </a:blip>
          <a:srcRect/>
          <a:stretch>
            <a:fillRect/>
          </a:stretch>
        </p:blipFill>
        <p:spPr bwMode="auto">
          <a:xfrm>
            <a:off x="4802187" y="5580063"/>
            <a:ext cx="1156493"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47" cstate="print">
            <a:extLst>
              <a:ext uri="{28A0092B-C50C-407E-A947-70E740481C1C}">
                <a14:useLocalDpi xmlns:a14="http://schemas.microsoft.com/office/drawing/2010/main" val="0"/>
              </a:ext>
            </a:extLst>
          </a:blip>
          <a:stretch>
            <a:fillRect/>
          </a:stretch>
        </p:blipFill>
        <p:spPr>
          <a:xfrm>
            <a:off x="6750050" y="1747363"/>
            <a:ext cx="2317750" cy="542926"/>
          </a:xfrm>
          <a:prstGeom prst="rect">
            <a:avLst/>
          </a:prstGeom>
        </p:spPr>
      </p:pic>
      <p:pic>
        <p:nvPicPr>
          <p:cNvPr id="1030" name="Picture 6" descr="Société Générale.svg">
            <a:hlinkClick r:id="rId48"/>
          </p:cNvPr>
          <p:cNvPicPr>
            <a:picLocks noChangeAspect="1" noChangeArrowheads="1"/>
          </p:cNvPicPr>
          <p:nvPr/>
        </p:nvPicPr>
        <p:blipFill>
          <a:blip r:embed="rId49" cstate="print">
            <a:extLst>
              <a:ext uri="{28A0092B-C50C-407E-A947-70E740481C1C}">
                <a14:useLocalDpi xmlns:a14="http://schemas.microsoft.com/office/drawing/2010/main" val="0"/>
              </a:ext>
            </a:extLst>
          </a:blip>
          <a:srcRect/>
          <a:stretch>
            <a:fillRect/>
          </a:stretch>
        </p:blipFill>
        <p:spPr bwMode="auto">
          <a:xfrm>
            <a:off x="6729413" y="2873003"/>
            <a:ext cx="2095500" cy="4191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nvesco">
            <a:hlinkClick r:id="rId50"/>
          </p:cNvPr>
          <p:cNvPicPr>
            <a:picLocks noChangeAspect="1" noChangeArrowheads="1"/>
          </p:cNvPicPr>
          <p:nvPr/>
        </p:nvPicPr>
        <p:blipFill>
          <a:blip r:embed="rId51" cstate="print">
            <a:extLst>
              <a:ext uri="{28A0092B-C50C-407E-A947-70E740481C1C}">
                <a14:useLocalDpi xmlns:a14="http://schemas.microsoft.com/office/drawing/2010/main" val="0"/>
              </a:ext>
            </a:extLst>
          </a:blip>
          <a:srcRect/>
          <a:stretch>
            <a:fillRect/>
          </a:stretch>
        </p:blipFill>
        <p:spPr bwMode="auto">
          <a:xfrm>
            <a:off x="7766537" y="5343347"/>
            <a:ext cx="1271436" cy="1362253"/>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p:cNvPicPr>
            <a:picLocks noChangeAspect="1" noChangeArrowheads="1"/>
          </p:cNvPicPr>
          <p:nvPr/>
        </p:nvPicPr>
        <p:blipFill>
          <a:blip r:embed="rId52" cstate="print">
            <a:extLst>
              <a:ext uri="{28A0092B-C50C-407E-A947-70E740481C1C}">
                <a14:useLocalDpi xmlns:a14="http://schemas.microsoft.com/office/drawing/2010/main" val="0"/>
              </a:ext>
            </a:extLst>
          </a:blip>
          <a:srcRect/>
          <a:stretch>
            <a:fillRect/>
          </a:stretch>
        </p:blipFill>
        <p:spPr bwMode="auto">
          <a:xfrm>
            <a:off x="6915150" y="3810000"/>
            <a:ext cx="215265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 name="Picture 3"/>
          <p:cNvPicPr>
            <a:picLocks noChangeAspect="1" noChangeArrowheads="1"/>
          </p:cNvPicPr>
          <p:nvPr/>
        </p:nvPicPr>
        <p:blipFill>
          <a:blip r:embed="rId53" cstate="print">
            <a:extLst>
              <a:ext uri="{28A0092B-C50C-407E-A947-70E740481C1C}">
                <a14:useLocalDpi xmlns:a14="http://schemas.microsoft.com/office/drawing/2010/main" val="0"/>
              </a:ext>
            </a:extLst>
          </a:blip>
          <a:srcRect/>
          <a:stretch>
            <a:fillRect/>
          </a:stretch>
        </p:blipFill>
        <p:spPr bwMode="auto">
          <a:xfrm>
            <a:off x="7191375" y="4191000"/>
            <a:ext cx="16478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50"/>
          <p:cNvPicPr>
            <a:picLocks noChangeAspect="1"/>
          </p:cNvPicPr>
          <p:nvPr/>
        </p:nvPicPr>
        <p:blipFill>
          <a:blip r:embed="rId54" cstate="print">
            <a:extLst>
              <a:ext uri="{28A0092B-C50C-407E-A947-70E740481C1C}">
                <a14:useLocalDpi xmlns:a14="http://schemas.microsoft.com/office/drawing/2010/main" val="0"/>
              </a:ext>
            </a:extLst>
          </a:blip>
          <a:stretch>
            <a:fillRect/>
          </a:stretch>
        </p:blipFill>
        <p:spPr>
          <a:xfrm>
            <a:off x="3927429" y="2252615"/>
            <a:ext cx="1330371" cy="566785"/>
          </a:xfrm>
          <a:prstGeom prst="rect">
            <a:avLst/>
          </a:prstGeom>
        </p:spPr>
      </p:pic>
      <p:pic>
        <p:nvPicPr>
          <p:cNvPr id="52" name="Picture 51"/>
          <p:cNvPicPr>
            <a:picLocks noChangeAspect="1"/>
          </p:cNvPicPr>
          <p:nvPr/>
        </p:nvPicPr>
        <p:blipFill>
          <a:blip r:embed="rId55" cstate="print">
            <a:extLst>
              <a:ext uri="{28A0092B-C50C-407E-A947-70E740481C1C}">
                <a14:useLocalDpi xmlns:a14="http://schemas.microsoft.com/office/drawing/2010/main" val="0"/>
              </a:ext>
            </a:extLst>
          </a:blip>
          <a:stretch>
            <a:fillRect/>
          </a:stretch>
        </p:blipFill>
        <p:spPr>
          <a:xfrm>
            <a:off x="5376396" y="1981200"/>
            <a:ext cx="1253004" cy="546181"/>
          </a:xfrm>
          <a:prstGeom prst="rect">
            <a:avLst/>
          </a:prstGeom>
        </p:spPr>
      </p:pic>
      <p:pic>
        <p:nvPicPr>
          <p:cNvPr id="53" name="Picture 52"/>
          <p:cNvPicPr>
            <a:picLocks noChangeAspect="1"/>
          </p:cNvPicPr>
          <p:nvPr/>
        </p:nvPicPr>
        <p:blipFill>
          <a:blip r:embed="rId56" cstate="print">
            <a:extLst>
              <a:ext uri="{28A0092B-C50C-407E-A947-70E740481C1C}">
                <a14:useLocalDpi xmlns:a14="http://schemas.microsoft.com/office/drawing/2010/main" val="0"/>
              </a:ext>
            </a:extLst>
          </a:blip>
          <a:stretch>
            <a:fillRect/>
          </a:stretch>
        </p:blipFill>
        <p:spPr>
          <a:xfrm>
            <a:off x="3511254" y="3924029"/>
            <a:ext cx="1561981" cy="452975"/>
          </a:xfrm>
          <a:prstGeom prst="rect">
            <a:avLst/>
          </a:prstGeom>
        </p:spPr>
      </p:pic>
      <p:pic>
        <p:nvPicPr>
          <p:cNvPr id="54" name="Picture 53"/>
          <p:cNvPicPr>
            <a:picLocks noChangeAspect="1"/>
          </p:cNvPicPr>
          <p:nvPr/>
        </p:nvPicPr>
        <p:blipFill>
          <a:blip r:embed="rId57" cstate="print">
            <a:extLst>
              <a:ext uri="{28A0092B-C50C-407E-A947-70E740481C1C}">
                <a14:useLocalDpi xmlns:a14="http://schemas.microsoft.com/office/drawing/2010/main" val="0"/>
              </a:ext>
            </a:extLst>
          </a:blip>
          <a:stretch>
            <a:fillRect/>
          </a:stretch>
        </p:blipFill>
        <p:spPr>
          <a:xfrm>
            <a:off x="3919761" y="2895600"/>
            <a:ext cx="1520272" cy="547298"/>
          </a:xfrm>
          <a:prstGeom prst="rect">
            <a:avLst/>
          </a:prstGeom>
        </p:spPr>
      </p:pic>
    </p:spTree>
    <p:extLst>
      <p:ext uri="{BB962C8B-B14F-4D97-AF65-F5344CB8AC3E}">
        <p14:creationId xmlns:p14="http://schemas.microsoft.com/office/powerpoint/2010/main" val="3888121048"/>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1" name="Rectangle 3"/>
          <p:cNvSpPr>
            <a:spLocks noGrp="1" noChangeArrowheads="1"/>
          </p:cNvSpPr>
          <p:nvPr>
            <p:ph type="body" idx="1"/>
          </p:nvPr>
        </p:nvSpPr>
        <p:spPr>
          <a:xfrm>
            <a:off x="228600" y="1485900"/>
            <a:ext cx="8839200" cy="419100"/>
          </a:xfrm>
        </p:spPr>
        <p:txBody>
          <a:bodyPr/>
          <a:lstStyle/>
          <a:p>
            <a:pPr marL="0" indent="0" eaLnBrk="1" hangingPunct="1">
              <a:lnSpc>
                <a:spcPct val="90000"/>
              </a:lnSpc>
              <a:buFontTx/>
              <a:buNone/>
              <a:tabLst>
                <a:tab pos="3138488" algn="l"/>
                <a:tab pos="4681538" algn="l"/>
                <a:tab pos="7315200" algn="l"/>
                <a:tab pos="8175625" algn="l"/>
              </a:tabLst>
              <a:defRPr/>
            </a:pPr>
            <a:r>
              <a:rPr lang="en-US" sz="1600" b="1" i="1" dirty="0" smtClean="0">
                <a:solidFill>
                  <a:srgbClr val="A20008"/>
                </a:solidFill>
              </a:rPr>
              <a:t>The top names in finance turn to ONE</a:t>
            </a:r>
            <a:r>
              <a:rPr lang="en-US" sz="1600" b="1" i="1" dirty="0" smtClean="0">
                <a:solidFill>
                  <a:schemeClr val="accent1">
                    <a:lumMod val="50000"/>
                  </a:schemeClr>
                </a:solidFill>
              </a:rPr>
              <a:t>TICK</a:t>
            </a:r>
            <a:r>
              <a:rPr lang="en-US" sz="1600" b="1" i="1" dirty="0" smtClean="0">
                <a:solidFill>
                  <a:srgbClr val="A20008"/>
                </a:solidFill>
              </a:rPr>
              <a:t> for all their data management needs.</a:t>
            </a:r>
          </a:p>
          <a:p>
            <a:pPr eaLnBrk="1" hangingPunct="1">
              <a:lnSpc>
                <a:spcPct val="90000"/>
              </a:lnSpc>
              <a:buFontTx/>
              <a:buNone/>
              <a:defRPr/>
            </a:pPr>
            <a:endParaRPr lang="en-US" sz="2000" b="1" dirty="0" smtClean="0"/>
          </a:p>
        </p:txBody>
      </p:sp>
      <p:pic>
        <p:nvPicPr>
          <p:cNvPr id="3077" name="Picture 16" descr="Equiduct Tradi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400" y="4978400"/>
            <a:ext cx="1755775"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8" name="Picture 19" descr="Barclays Global Investor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99456" y="24384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1" name="Rectangle 11"/>
          <p:cNvSpPr>
            <a:spLocks noChangeArrowheads="1"/>
          </p:cNvSpPr>
          <p:nvPr/>
        </p:nvSpPr>
        <p:spPr bwMode="auto">
          <a:xfrm>
            <a:off x="0" y="12573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0" hangingPunct="0"/>
            <a:endParaRPr lang="en-US">
              <a:solidFill>
                <a:srgbClr val="000000"/>
              </a:solidFill>
            </a:endParaRPr>
          </a:p>
        </p:txBody>
      </p:sp>
      <p:pic>
        <p:nvPicPr>
          <p:cNvPr id="3082" name="Picture 1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63644" y="2981182"/>
            <a:ext cx="1541463"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5" name="Picture 19" descr="https://www.mlp.com/MILLENNIUM/WEB/localdata/web/data/webtemplates%5dmimages/$DEFAULT/spacer.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5575" y="-280988"/>
            <a:ext cx="4486275" cy="590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7" name="Picture 4" descr="Home">
            <a:hlinkClick r:id="rId8"/>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33400" y="5349875"/>
            <a:ext cx="14843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8" name="Picture 7"/>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876425" y="3352800"/>
            <a:ext cx="94297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1" name="Picture 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185569" y="4097338"/>
            <a:ext cx="7445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2"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33400" y="4478338"/>
            <a:ext cx="1490663"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3" name="Picture 5" descr="http://mismi.com/images/cinco_logo.png">
            <a:hlinkClick r:id="rId13"/>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066496" y="3478523"/>
            <a:ext cx="931862"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1" name="Picture 35"/>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124200" y="3427414"/>
            <a:ext cx="1329470" cy="360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2" name="Picture 36"/>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852096" y="4915299"/>
            <a:ext cx="2053404" cy="532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6" name="Picture 38" descr="http://www.ajga.org/Sponsorship/images/Gelber.jpg">
            <a:hlinkClick r:id="rId17"/>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4567238" y="3210718"/>
            <a:ext cx="9906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08" name="TextBox 38"/>
          <p:cNvSpPr txBox="1">
            <a:spLocks noChangeArrowheads="1"/>
          </p:cNvSpPr>
          <p:nvPr/>
        </p:nvSpPr>
        <p:spPr bwMode="auto">
          <a:xfrm>
            <a:off x="6958441" y="2217260"/>
            <a:ext cx="1563687" cy="2862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b="1" dirty="0">
                <a:latin typeface="Aharoni" pitchFamily="2" charset="-79"/>
                <a:cs typeface="Aharoni" pitchFamily="2" charset="-79"/>
              </a:rPr>
              <a:t>Goral Trading</a:t>
            </a:r>
          </a:p>
        </p:txBody>
      </p:sp>
      <p:pic>
        <p:nvPicPr>
          <p:cNvPr id="3111" name="Picture 42" descr="Credit Suisse Logo"/>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3866038" y="1714500"/>
            <a:ext cx="169545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6" name="Picture 46"/>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641220" y="3980655"/>
            <a:ext cx="1096654"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Rectangle 40"/>
          <p:cNvSpPr>
            <a:spLocks noGrp="1" noChangeArrowheads="1"/>
          </p:cNvSpPr>
          <p:nvPr>
            <p:ph type="title"/>
          </p:nvPr>
        </p:nvSpPr>
        <p:spPr>
          <a:xfrm>
            <a:off x="304800" y="828675"/>
            <a:ext cx="7772400" cy="438582"/>
          </a:xfrm>
          <a:solidFill>
            <a:schemeClr val="bg1">
              <a:lumMod val="95000"/>
              <a:alpha val="70000"/>
            </a:schemeClr>
          </a:solidFill>
          <a:effectLst>
            <a:outerShdw blurRad="50800" dist="38100" dir="2700000" algn="tl" rotWithShape="0">
              <a:prstClr val="black">
                <a:alpha val="40000"/>
              </a:prstClr>
            </a:outerShdw>
          </a:effectLst>
        </p:spPr>
        <p:txBody>
          <a:bodyPr/>
          <a:lstStyle/>
          <a:p>
            <a:r>
              <a:rPr lang="en-GB" dirty="0" smtClean="0"/>
              <a:t>Our Customers</a:t>
            </a:r>
            <a:endParaRPr lang="en-US" dirty="0"/>
          </a:p>
        </p:txBody>
      </p:sp>
      <p:pic>
        <p:nvPicPr>
          <p:cNvPr id="2" name="Picture 1"/>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386911" y="1981347"/>
            <a:ext cx="1350963" cy="379484"/>
          </a:xfrm>
          <a:prstGeom prst="rect">
            <a:avLst/>
          </a:prstGeom>
        </p:spPr>
      </p:pic>
      <p:pic>
        <p:nvPicPr>
          <p:cNvPr id="3" name="Picture 2"/>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2133600" y="1943100"/>
            <a:ext cx="1666875" cy="190500"/>
          </a:xfrm>
          <a:prstGeom prst="rect">
            <a:avLst/>
          </a:prstGeom>
        </p:spPr>
      </p:pic>
      <p:pic>
        <p:nvPicPr>
          <p:cNvPr id="1026" name="Picture 1" descr="galiam-identity2.jpg"/>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412424" y="3271024"/>
            <a:ext cx="1156493"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descr="Société Générale.svg">
            <a:hlinkClick r:id="rId24"/>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3810000" y="2514600"/>
            <a:ext cx="2095500" cy="419101"/>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50"/>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3824485" y="5608644"/>
            <a:ext cx="1890515" cy="334956"/>
          </a:xfrm>
          <a:prstGeom prst="rect">
            <a:avLst/>
          </a:prstGeom>
        </p:spPr>
      </p:pic>
      <p:sp>
        <p:nvSpPr>
          <p:cNvPr id="36" name="Rectangle 35"/>
          <p:cNvSpPr/>
          <p:nvPr/>
        </p:nvSpPr>
        <p:spPr bwMode="auto">
          <a:xfrm>
            <a:off x="6096000" y="2495550"/>
            <a:ext cx="2971800" cy="2584450"/>
          </a:xfrm>
          <a:prstGeom prst="rect">
            <a:avLst/>
          </a:prstGeom>
          <a:solidFill>
            <a:schemeClr val="tx1">
              <a:lumMod val="60000"/>
              <a:lumOff val="40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1600" b="0" strike="noStrike" cap="none" normalizeH="0" baseline="0" dirty="0" smtClean="0">
              <a:ln>
                <a:noFill/>
              </a:ln>
              <a:solidFill>
                <a:srgbClr val="000000"/>
              </a:solidFill>
              <a:effectLst/>
              <a:latin typeface="Arial" charset="0"/>
            </a:endParaRPr>
          </a:p>
        </p:txBody>
      </p:sp>
      <p:sp>
        <p:nvSpPr>
          <p:cNvPr id="6" name="TextBox 5"/>
          <p:cNvSpPr txBox="1"/>
          <p:nvPr/>
        </p:nvSpPr>
        <p:spPr>
          <a:xfrm>
            <a:off x="6477000" y="2951611"/>
            <a:ext cx="2390463" cy="1837426"/>
          </a:xfrm>
          <a:prstGeom prst="rect">
            <a:avLst/>
          </a:prstGeom>
          <a:noFill/>
        </p:spPr>
        <p:txBody>
          <a:bodyPr wrap="none" rtlCol="0">
            <a:spAutoFit/>
          </a:bodyPr>
          <a:lstStyle/>
          <a:p>
            <a:pPr algn="l"/>
            <a:r>
              <a:rPr lang="en-US" sz="1800" b="0" i="0" dirty="0" smtClean="0">
                <a:solidFill>
                  <a:srgbClr val="000000"/>
                </a:solidFill>
              </a:rPr>
              <a:t>Hedge Funds</a:t>
            </a:r>
            <a:br>
              <a:rPr lang="en-US" sz="1800" b="0" i="0" dirty="0" smtClean="0">
                <a:solidFill>
                  <a:srgbClr val="000000"/>
                </a:solidFill>
              </a:rPr>
            </a:br>
            <a:r>
              <a:rPr lang="en-US" sz="1800" b="0" i="0" dirty="0" smtClean="0">
                <a:solidFill>
                  <a:srgbClr val="000000"/>
                </a:solidFill>
              </a:rPr>
              <a:t>Prop Shops</a:t>
            </a:r>
            <a:br>
              <a:rPr lang="en-US" sz="1800" b="0" i="0" dirty="0" smtClean="0">
                <a:solidFill>
                  <a:srgbClr val="000000"/>
                </a:solidFill>
              </a:rPr>
            </a:br>
            <a:r>
              <a:rPr lang="en-US" sz="1800" b="0" i="0" dirty="0" smtClean="0">
                <a:solidFill>
                  <a:srgbClr val="000000"/>
                </a:solidFill>
              </a:rPr>
              <a:t>Retail Brokers</a:t>
            </a:r>
            <a:br>
              <a:rPr lang="en-US" sz="1800" b="0" i="0" dirty="0" smtClean="0">
                <a:solidFill>
                  <a:srgbClr val="000000"/>
                </a:solidFill>
              </a:rPr>
            </a:br>
            <a:r>
              <a:rPr lang="en-US" sz="1800" b="0" i="0" dirty="0" smtClean="0">
                <a:solidFill>
                  <a:srgbClr val="000000"/>
                </a:solidFill>
              </a:rPr>
              <a:t>Banks/Brokers</a:t>
            </a:r>
            <a:br>
              <a:rPr lang="en-US" sz="1800" b="0" i="0" dirty="0" smtClean="0">
                <a:solidFill>
                  <a:srgbClr val="000000"/>
                </a:solidFill>
              </a:rPr>
            </a:br>
            <a:r>
              <a:rPr lang="en-US" sz="1800" b="0" dirty="0" smtClean="0">
                <a:solidFill>
                  <a:srgbClr val="000000"/>
                </a:solidFill>
              </a:rPr>
              <a:t>Asset Managers</a:t>
            </a:r>
            <a:br>
              <a:rPr lang="en-US" sz="1800" b="0" dirty="0" smtClean="0">
                <a:solidFill>
                  <a:srgbClr val="000000"/>
                </a:solidFill>
              </a:rPr>
            </a:br>
            <a:r>
              <a:rPr lang="en-US" sz="1800" b="0" dirty="0" smtClean="0">
                <a:solidFill>
                  <a:srgbClr val="000000"/>
                </a:solidFill>
              </a:rPr>
              <a:t>Market Places</a:t>
            </a:r>
            <a:br>
              <a:rPr lang="en-US" sz="1800" b="0" dirty="0" smtClean="0">
                <a:solidFill>
                  <a:srgbClr val="000000"/>
                </a:solidFill>
              </a:rPr>
            </a:br>
            <a:r>
              <a:rPr lang="en-US" sz="1800" b="0" dirty="0" smtClean="0">
                <a:solidFill>
                  <a:srgbClr val="000000"/>
                </a:solidFill>
              </a:rPr>
              <a:t>Technology Providers</a:t>
            </a:r>
            <a:endParaRPr lang="en-US" sz="1800" b="0" i="0" dirty="0" smtClean="0">
              <a:solidFill>
                <a:srgbClr val="000000"/>
              </a:solidFill>
            </a:endParaRPr>
          </a:p>
        </p:txBody>
      </p:sp>
      <p:sp>
        <p:nvSpPr>
          <p:cNvPr id="38" name="TextBox 37"/>
          <p:cNvSpPr txBox="1"/>
          <p:nvPr/>
        </p:nvSpPr>
        <p:spPr>
          <a:xfrm>
            <a:off x="6038850" y="2590800"/>
            <a:ext cx="3091552" cy="341632"/>
          </a:xfrm>
          <a:prstGeom prst="rect">
            <a:avLst/>
          </a:prstGeom>
          <a:noFill/>
        </p:spPr>
        <p:txBody>
          <a:bodyPr wrap="none" rtlCol="0">
            <a:spAutoFit/>
          </a:bodyPr>
          <a:lstStyle/>
          <a:p>
            <a:pPr algn="l"/>
            <a:r>
              <a:rPr lang="en-US" sz="1800" i="1" smtClean="0">
                <a:solidFill>
                  <a:srgbClr val="000000"/>
                </a:solidFill>
              </a:rPr>
              <a:t>Over 80 </a:t>
            </a:r>
            <a:r>
              <a:rPr lang="en-US" sz="1800" i="1" dirty="0" smtClean="0">
                <a:solidFill>
                  <a:srgbClr val="000000"/>
                </a:solidFill>
              </a:rPr>
              <a:t>Clients Worldwide</a:t>
            </a:r>
          </a:p>
        </p:txBody>
      </p:sp>
      <p:pic>
        <p:nvPicPr>
          <p:cNvPr id="7" name="Picture 2" descr="C:\lovas\images\logos\Stevens.bmp"/>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4110037" y="6000437"/>
            <a:ext cx="1776412" cy="75793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lovas\images\logos\columbia_university.bmp"/>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759431" y="6126603"/>
            <a:ext cx="2213162" cy="27419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lovas\images\logos\rotterdam.bmp"/>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6205538" y="5257800"/>
            <a:ext cx="2405062" cy="34011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6781800" y="1857375"/>
            <a:ext cx="215265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3"/>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228600" y="2570611"/>
            <a:ext cx="16478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32" cstate="print">
            <a:extLst>
              <a:ext uri="{28A0092B-C50C-407E-A947-70E740481C1C}">
                <a14:useLocalDpi xmlns:a14="http://schemas.microsoft.com/office/drawing/2010/main" val="0"/>
              </a:ext>
            </a:extLst>
          </a:blip>
          <a:srcRect/>
          <a:stretch>
            <a:fillRect/>
          </a:stretch>
        </p:blipFill>
        <p:spPr bwMode="auto">
          <a:xfrm>
            <a:off x="6629400" y="5791200"/>
            <a:ext cx="1831182" cy="857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p:cNvPicPr>
          <p:nvPr/>
        </p:nvPicPr>
        <p:blipFill>
          <a:blip r:embed="rId33" cstate="print">
            <a:extLst>
              <a:ext uri="{28A0092B-C50C-407E-A947-70E740481C1C}">
                <a14:useLocalDpi xmlns:a14="http://schemas.microsoft.com/office/drawing/2010/main" val="0"/>
              </a:ext>
            </a:extLst>
          </a:blip>
          <a:stretch>
            <a:fillRect/>
          </a:stretch>
        </p:blipFill>
        <p:spPr>
          <a:xfrm>
            <a:off x="2390942" y="4425413"/>
            <a:ext cx="1723858" cy="527587"/>
          </a:xfrm>
          <a:prstGeom prst="rect">
            <a:avLst/>
          </a:prstGeom>
        </p:spPr>
      </p:pic>
      <p:pic>
        <p:nvPicPr>
          <p:cNvPr id="10" name="Picture 9"/>
          <p:cNvPicPr>
            <a:picLocks noChangeAspect="1"/>
          </p:cNvPicPr>
          <p:nvPr/>
        </p:nvPicPr>
        <p:blipFill>
          <a:blip r:embed="rId34" cstate="print">
            <a:extLst>
              <a:ext uri="{28A0092B-C50C-407E-A947-70E740481C1C}">
                <a14:useLocalDpi xmlns:a14="http://schemas.microsoft.com/office/drawing/2010/main" val="0"/>
              </a:ext>
            </a:extLst>
          </a:blip>
          <a:stretch>
            <a:fillRect/>
          </a:stretch>
        </p:blipFill>
        <p:spPr>
          <a:xfrm>
            <a:off x="2514767" y="5040265"/>
            <a:ext cx="914233" cy="979535"/>
          </a:xfrm>
          <a:prstGeom prst="rect">
            <a:avLst/>
          </a:prstGeom>
        </p:spPr>
      </p:pic>
      <p:pic>
        <p:nvPicPr>
          <p:cNvPr id="11" name="Picture 10"/>
          <p:cNvPicPr>
            <a:picLocks noChangeAspect="1"/>
          </p:cNvPicPr>
          <p:nvPr/>
        </p:nvPicPr>
        <p:blipFill>
          <a:blip r:embed="rId35" cstate="print">
            <a:extLst>
              <a:ext uri="{28A0092B-C50C-407E-A947-70E740481C1C}">
                <a14:useLocalDpi xmlns:a14="http://schemas.microsoft.com/office/drawing/2010/main" val="0"/>
              </a:ext>
            </a:extLst>
          </a:blip>
          <a:stretch>
            <a:fillRect/>
          </a:stretch>
        </p:blipFill>
        <p:spPr>
          <a:xfrm>
            <a:off x="2040883" y="3865376"/>
            <a:ext cx="1253004" cy="546181"/>
          </a:xfrm>
          <a:prstGeom prst="rect">
            <a:avLst/>
          </a:prstGeom>
        </p:spPr>
      </p:pic>
      <p:pic>
        <p:nvPicPr>
          <p:cNvPr id="12" name="Picture 11"/>
          <p:cNvPicPr>
            <a:picLocks noChangeAspect="1"/>
          </p:cNvPicPr>
          <p:nvPr/>
        </p:nvPicPr>
        <p:blipFill>
          <a:blip r:embed="rId36" cstate="print">
            <a:extLst>
              <a:ext uri="{28A0092B-C50C-407E-A947-70E740481C1C}">
                <a14:useLocalDpi xmlns:a14="http://schemas.microsoft.com/office/drawing/2010/main" val="0"/>
              </a:ext>
            </a:extLst>
          </a:blip>
          <a:stretch>
            <a:fillRect/>
          </a:stretch>
        </p:blipFill>
        <p:spPr>
          <a:xfrm>
            <a:off x="3511254" y="3924029"/>
            <a:ext cx="1561981" cy="452975"/>
          </a:xfrm>
          <a:prstGeom prst="rect">
            <a:avLst/>
          </a:prstGeom>
        </p:spPr>
      </p:pic>
      <p:pic>
        <p:nvPicPr>
          <p:cNvPr id="13" name="Picture 12"/>
          <p:cNvPicPr>
            <a:picLocks noChangeAspect="1"/>
          </p:cNvPicPr>
          <p:nvPr/>
        </p:nvPicPr>
        <p:blipFill>
          <a:blip r:embed="rId37" cstate="print">
            <a:extLst>
              <a:ext uri="{28A0092B-C50C-407E-A947-70E740481C1C}">
                <a14:useLocalDpi xmlns:a14="http://schemas.microsoft.com/office/drawing/2010/main" val="0"/>
              </a:ext>
            </a:extLst>
          </a:blip>
          <a:stretch>
            <a:fillRect/>
          </a:stretch>
        </p:blipFill>
        <p:spPr>
          <a:xfrm>
            <a:off x="5564952" y="1895311"/>
            <a:ext cx="952500" cy="342900"/>
          </a:xfrm>
          <a:prstGeom prst="rect">
            <a:avLst/>
          </a:prstGeom>
        </p:spPr>
      </p:pic>
    </p:spTree>
    <p:extLst>
      <p:ext uri="{BB962C8B-B14F-4D97-AF65-F5344CB8AC3E}">
        <p14:creationId xmlns:p14="http://schemas.microsoft.com/office/powerpoint/2010/main" val="1516947542"/>
      </p:ext>
    </p:extLst>
  </p:cSld>
  <p:clrMapOvr>
    <a:masterClrMapping/>
  </p:clrMapOvr>
  <p:transition advTm="9034">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0"/>
          <p:cNvSpPr>
            <a:spLocks noGrp="1" noChangeArrowheads="1"/>
          </p:cNvSpPr>
          <p:nvPr>
            <p:ph type="title"/>
          </p:nvPr>
        </p:nvSpPr>
        <p:spPr>
          <a:xfrm>
            <a:off x="304800" y="828675"/>
            <a:ext cx="7772400" cy="438582"/>
          </a:xfrm>
          <a:solidFill>
            <a:schemeClr val="bg1">
              <a:lumMod val="95000"/>
              <a:alpha val="70000"/>
            </a:schemeClr>
          </a:solidFill>
          <a:effectLst>
            <a:outerShdw blurRad="50800" dist="38100" dir="2700000" algn="tl" rotWithShape="0">
              <a:prstClr val="black">
                <a:alpha val="40000"/>
              </a:prstClr>
            </a:outerShdw>
          </a:effectLst>
        </p:spPr>
        <p:txBody>
          <a:bodyPr/>
          <a:lstStyle/>
          <a:p>
            <a:r>
              <a:rPr lang="en-GB" dirty="0" smtClean="0"/>
              <a:t>Who is a ONETICK user?</a:t>
            </a:r>
            <a:endParaRPr lang="en-US" dirty="0">
              <a:solidFill>
                <a:schemeClr val="accent1">
                  <a:lumMod val="50000"/>
                </a:schemeClr>
              </a:solidFill>
            </a:endParaRPr>
          </a:p>
        </p:txBody>
      </p:sp>
      <p:sp>
        <p:nvSpPr>
          <p:cNvPr id="43011" name="Rectangle 3"/>
          <p:cNvSpPr>
            <a:spLocks noGrp="1" noChangeArrowheads="1"/>
          </p:cNvSpPr>
          <p:nvPr>
            <p:ph type="body" idx="1"/>
          </p:nvPr>
        </p:nvSpPr>
        <p:spPr>
          <a:xfrm>
            <a:off x="7756969" y="1828800"/>
            <a:ext cx="1301306" cy="1146814"/>
          </a:xfrm>
        </p:spPr>
        <p:txBody>
          <a:bodyPr/>
          <a:lstStyle/>
          <a:p>
            <a:pPr marL="0" lvl="1" indent="0">
              <a:lnSpc>
                <a:spcPct val="90000"/>
              </a:lnSpc>
              <a:buClr>
                <a:schemeClr val="accent1">
                  <a:lumMod val="50000"/>
                </a:schemeClr>
              </a:buClr>
              <a:buNone/>
              <a:defRPr/>
            </a:pPr>
            <a:r>
              <a:rPr lang="en-US" sz="1600" dirty="0" smtClean="0">
                <a:solidFill>
                  <a:srgbClr val="002060"/>
                </a:solidFill>
              </a:rPr>
              <a:t>Manage Investment decisions, costs and risks</a:t>
            </a:r>
          </a:p>
        </p:txBody>
      </p:sp>
      <p:grpSp>
        <p:nvGrpSpPr>
          <p:cNvPr id="6" name="Group 5"/>
          <p:cNvGrpSpPr/>
          <p:nvPr/>
        </p:nvGrpSpPr>
        <p:grpSpPr>
          <a:xfrm>
            <a:off x="2213618" y="1462187"/>
            <a:ext cx="4884138" cy="4910773"/>
            <a:chOff x="2994730" y="1344925"/>
            <a:chExt cx="6085019" cy="5975229"/>
          </a:xfrm>
        </p:grpSpPr>
        <p:sp>
          <p:nvSpPr>
            <p:cNvPr id="53" name="Circular Arrow 52"/>
            <p:cNvSpPr/>
            <p:nvPr/>
          </p:nvSpPr>
          <p:spPr bwMode="auto">
            <a:xfrm rot="21265227">
              <a:off x="3182569" y="1390800"/>
              <a:ext cx="5857915" cy="5929354"/>
            </a:xfrm>
            <a:prstGeom prst="circularArrow">
              <a:avLst>
                <a:gd name="adj1" fmla="val 16378"/>
                <a:gd name="adj2" fmla="val 1300751"/>
                <a:gd name="adj3" fmla="val 19548914"/>
                <a:gd name="adj4" fmla="val 15285085"/>
                <a:gd name="adj5" fmla="val 17439"/>
              </a:avLst>
            </a:prstGeom>
            <a:solidFill>
              <a:schemeClr val="accent3">
                <a:lumMod val="75000"/>
              </a:schemeClr>
            </a:solidFill>
            <a:ln w="12700" cap="flat" cmpd="sng" algn="ctr">
              <a:no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54" name="Circular Arrow 53"/>
            <p:cNvSpPr/>
            <p:nvPr/>
          </p:nvSpPr>
          <p:spPr bwMode="auto">
            <a:xfrm rot="17720351">
              <a:off x="3186114" y="1354322"/>
              <a:ext cx="5857915" cy="5929354"/>
            </a:xfrm>
            <a:prstGeom prst="circularArrow">
              <a:avLst>
                <a:gd name="adj1" fmla="val 16378"/>
                <a:gd name="adj2" fmla="val 1300751"/>
                <a:gd name="adj3" fmla="val 19548914"/>
                <a:gd name="adj4" fmla="val 15285085"/>
                <a:gd name="adj5" fmla="val 17439"/>
              </a:avLst>
            </a:prstGeom>
            <a:solidFill>
              <a:schemeClr val="accent2">
                <a:lumMod val="75000"/>
              </a:schemeClr>
            </a:solidFill>
            <a:ln w="12700" cap="flat" cmpd="sng" algn="ctr">
              <a:no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55" name="Circular Arrow 54"/>
            <p:cNvSpPr/>
            <p:nvPr/>
          </p:nvSpPr>
          <p:spPr bwMode="auto">
            <a:xfrm rot="13865211">
              <a:off x="3147130" y="1393309"/>
              <a:ext cx="5857915" cy="5929354"/>
            </a:xfrm>
            <a:prstGeom prst="circularArrow">
              <a:avLst>
                <a:gd name="adj1" fmla="val 16378"/>
                <a:gd name="adj2" fmla="val 1300751"/>
                <a:gd name="adj3" fmla="val 19548914"/>
                <a:gd name="adj4" fmla="val 15285085"/>
                <a:gd name="adj5" fmla="val 17439"/>
              </a:avLst>
            </a:prstGeom>
            <a:solidFill>
              <a:schemeClr val="tx1">
                <a:lumMod val="75000"/>
              </a:schemeClr>
            </a:solidFill>
            <a:ln w="12700" cap="flat" cmpd="sng" algn="ctr">
              <a:no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56" name="Circular Arrow 55"/>
            <p:cNvSpPr/>
            <p:nvPr/>
          </p:nvSpPr>
          <p:spPr bwMode="auto">
            <a:xfrm rot="9342273">
              <a:off x="2994730" y="1347229"/>
              <a:ext cx="5857915" cy="5929354"/>
            </a:xfrm>
            <a:prstGeom prst="circularArrow">
              <a:avLst>
                <a:gd name="adj1" fmla="val 16378"/>
                <a:gd name="adj2" fmla="val 1300751"/>
                <a:gd name="adj3" fmla="val 19548914"/>
                <a:gd name="adj4" fmla="val 15285085"/>
                <a:gd name="adj5" fmla="val 17439"/>
              </a:avLst>
            </a:prstGeom>
            <a:solidFill>
              <a:schemeClr val="tx2">
                <a:lumMod val="75000"/>
              </a:schemeClr>
            </a:solidFill>
            <a:ln w="12700" cap="flat" cmpd="sng" algn="ctr">
              <a:no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57" name="Circular Arrow 56"/>
            <p:cNvSpPr/>
            <p:nvPr/>
          </p:nvSpPr>
          <p:spPr bwMode="auto">
            <a:xfrm rot="5400000">
              <a:off x="3083334" y="1309206"/>
              <a:ext cx="5857915" cy="5929354"/>
            </a:xfrm>
            <a:prstGeom prst="circularArrow">
              <a:avLst>
                <a:gd name="adj1" fmla="val 16378"/>
                <a:gd name="adj2" fmla="val 1300751"/>
                <a:gd name="adj3" fmla="val 19548914"/>
                <a:gd name="adj4" fmla="val 15285085"/>
                <a:gd name="adj5" fmla="val 17439"/>
              </a:avLst>
            </a:prstGeom>
            <a:solidFill>
              <a:schemeClr val="accent6">
                <a:lumMod val="75000"/>
              </a:schemeClr>
            </a:solidFill>
            <a:ln w="12700" cap="flat" cmpd="sng" algn="ctr">
              <a:no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58" name="TextBox 57"/>
            <p:cNvSpPr txBox="1"/>
            <p:nvPr/>
          </p:nvSpPr>
          <p:spPr>
            <a:xfrm rot="17679388">
              <a:off x="6021596" y="4724039"/>
              <a:ext cx="2921401" cy="323165"/>
            </a:xfrm>
            <a:prstGeom prst="rect">
              <a:avLst/>
            </a:prstGeom>
            <a:noFill/>
          </p:spPr>
          <p:txBody>
            <a:bodyPr wrap="square" rtlCol="0">
              <a:prstTxWarp prst="textArchDown">
                <a:avLst>
                  <a:gd name="adj" fmla="val 19451402"/>
                </a:avLst>
              </a:prstTxWarp>
              <a:spAutoFit/>
            </a:bodyPr>
            <a:lstStyle/>
            <a:p>
              <a:r>
                <a:rPr lang="en-US" sz="1500" dirty="0" smtClean="0">
                  <a:solidFill>
                    <a:schemeClr val="bg2"/>
                  </a:solidFill>
                </a:rPr>
                <a:t>Research and </a:t>
              </a:r>
              <a:br>
                <a:rPr lang="en-US" sz="1500" dirty="0" smtClean="0">
                  <a:solidFill>
                    <a:schemeClr val="bg2"/>
                  </a:solidFill>
                </a:rPr>
              </a:br>
              <a:r>
                <a:rPr lang="en-US" sz="1500" dirty="0" smtClean="0">
                  <a:solidFill>
                    <a:schemeClr val="bg2"/>
                  </a:solidFill>
                </a:rPr>
                <a:t>Alpha Discovery</a:t>
              </a:r>
              <a:endParaRPr lang="en-US" sz="1500" b="0" dirty="0" smtClean="0">
                <a:solidFill>
                  <a:schemeClr val="bg2"/>
                </a:solidFill>
              </a:endParaRPr>
            </a:p>
          </p:txBody>
        </p:sp>
        <p:sp>
          <p:nvSpPr>
            <p:cNvPr id="59" name="TextBox 58"/>
            <p:cNvSpPr txBox="1"/>
            <p:nvPr/>
          </p:nvSpPr>
          <p:spPr>
            <a:xfrm rot="443746">
              <a:off x="4395101" y="5488343"/>
              <a:ext cx="2560800" cy="553998"/>
            </a:xfrm>
            <a:prstGeom prst="rect">
              <a:avLst/>
            </a:prstGeom>
            <a:noFill/>
          </p:spPr>
          <p:txBody>
            <a:bodyPr wrap="square" rtlCol="0">
              <a:prstTxWarp prst="textArchDown">
                <a:avLst/>
              </a:prstTxWarp>
              <a:spAutoFit/>
            </a:bodyPr>
            <a:lstStyle/>
            <a:p>
              <a:r>
                <a:rPr lang="en-US" sz="1500" dirty="0" err="1" smtClean="0">
                  <a:solidFill>
                    <a:schemeClr val="bg2"/>
                  </a:solidFill>
                </a:rPr>
                <a:t>Algo</a:t>
              </a:r>
              <a:r>
                <a:rPr lang="en-US" sz="1500" dirty="0" smtClean="0">
                  <a:solidFill>
                    <a:schemeClr val="bg2"/>
                  </a:solidFill>
                </a:rPr>
                <a:t> Development</a:t>
              </a:r>
              <a:endParaRPr lang="en-US" sz="1500" b="0" dirty="0" smtClean="0">
                <a:solidFill>
                  <a:schemeClr val="bg2"/>
                </a:solidFill>
              </a:endParaRPr>
            </a:p>
          </p:txBody>
        </p:sp>
        <p:sp>
          <p:nvSpPr>
            <p:cNvPr id="60" name="TextBox 59"/>
            <p:cNvSpPr txBox="1"/>
            <p:nvPr/>
          </p:nvSpPr>
          <p:spPr>
            <a:xfrm rot="4690974">
              <a:off x="2778045" y="4258207"/>
              <a:ext cx="3786214" cy="553998"/>
            </a:xfrm>
            <a:prstGeom prst="rect">
              <a:avLst/>
            </a:prstGeom>
            <a:noFill/>
          </p:spPr>
          <p:txBody>
            <a:bodyPr wrap="square" rtlCol="0">
              <a:prstTxWarp prst="textArchDown">
                <a:avLst/>
              </a:prstTxWarp>
              <a:spAutoFit/>
            </a:bodyPr>
            <a:lstStyle/>
            <a:p>
              <a:r>
                <a:rPr lang="en-US" sz="1500" dirty="0" smtClean="0">
                  <a:solidFill>
                    <a:schemeClr val="bg2"/>
                  </a:solidFill>
                </a:rPr>
                <a:t>Back Testing and</a:t>
              </a:r>
              <a:br>
                <a:rPr lang="en-US" sz="1500" dirty="0" smtClean="0">
                  <a:solidFill>
                    <a:schemeClr val="bg2"/>
                  </a:solidFill>
                </a:rPr>
              </a:br>
              <a:r>
                <a:rPr lang="en-US" sz="1500" dirty="0" smtClean="0">
                  <a:solidFill>
                    <a:schemeClr val="bg2"/>
                  </a:solidFill>
                </a:rPr>
                <a:t> Optimization</a:t>
              </a:r>
              <a:endParaRPr lang="en-US" sz="1500" b="0" dirty="0" smtClean="0">
                <a:solidFill>
                  <a:schemeClr val="bg2"/>
                </a:solidFill>
              </a:endParaRPr>
            </a:p>
          </p:txBody>
        </p:sp>
        <p:sp>
          <p:nvSpPr>
            <p:cNvPr id="61" name="TextBox 60"/>
            <p:cNvSpPr txBox="1"/>
            <p:nvPr/>
          </p:nvSpPr>
          <p:spPr>
            <a:xfrm rot="2217404">
              <a:off x="5868476" y="2826079"/>
              <a:ext cx="2150431" cy="641955"/>
            </a:xfrm>
            <a:prstGeom prst="blockArc">
              <a:avLst>
                <a:gd name="adj1" fmla="val 10177530"/>
                <a:gd name="adj2" fmla="val 0"/>
                <a:gd name="adj3" fmla="val 25000"/>
              </a:avLst>
            </a:prstGeom>
            <a:noFill/>
          </p:spPr>
          <p:txBody>
            <a:bodyPr wrap="square" rtlCol="0">
              <a:prstTxWarp prst="textArchUp">
                <a:avLst>
                  <a:gd name="adj" fmla="val 9101190"/>
                </a:avLst>
              </a:prstTxWarp>
              <a:spAutoFit/>
            </a:bodyPr>
            <a:lstStyle/>
            <a:p>
              <a:r>
                <a:rPr lang="en-US" sz="1500" dirty="0" smtClean="0">
                  <a:solidFill>
                    <a:schemeClr val="bg2"/>
                  </a:solidFill>
                </a:rPr>
                <a:t>Transaction Cost</a:t>
              </a:r>
              <a:br>
                <a:rPr lang="en-US" sz="1500" dirty="0" smtClean="0">
                  <a:solidFill>
                    <a:schemeClr val="bg2"/>
                  </a:solidFill>
                </a:rPr>
              </a:br>
              <a:r>
                <a:rPr lang="en-US" sz="1500" dirty="0" smtClean="0">
                  <a:solidFill>
                    <a:schemeClr val="bg2"/>
                  </a:solidFill>
                </a:rPr>
                <a:t> Analysis</a:t>
              </a:r>
              <a:endParaRPr lang="en-US" sz="1500" b="0" dirty="0" smtClean="0">
                <a:solidFill>
                  <a:schemeClr val="bg2"/>
                </a:solidFill>
              </a:endParaRPr>
            </a:p>
          </p:txBody>
        </p:sp>
        <p:sp>
          <p:nvSpPr>
            <p:cNvPr id="62" name="TextBox 61"/>
            <p:cNvSpPr txBox="1"/>
            <p:nvPr/>
          </p:nvSpPr>
          <p:spPr>
            <a:xfrm rot="19659799">
              <a:off x="4179835" y="2521278"/>
              <a:ext cx="2150431" cy="641955"/>
            </a:xfrm>
            <a:prstGeom prst="blockArc">
              <a:avLst>
                <a:gd name="adj1" fmla="val 10177530"/>
                <a:gd name="adj2" fmla="val 0"/>
                <a:gd name="adj3" fmla="val 25000"/>
              </a:avLst>
            </a:prstGeom>
            <a:noFill/>
          </p:spPr>
          <p:txBody>
            <a:bodyPr wrap="square" rtlCol="0">
              <a:prstTxWarp prst="textArchUp">
                <a:avLst>
                  <a:gd name="adj" fmla="val 7812173"/>
                </a:avLst>
              </a:prstTxWarp>
              <a:spAutoFit/>
            </a:bodyPr>
            <a:lstStyle/>
            <a:p>
              <a:r>
                <a:rPr lang="en-US" sz="1600" dirty="0" err="1" smtClean="0">
                  <a:solidFill>
                    <a:schemeClr val="bg2"/>
                  </a:solidFill>
                </a:rPr>
                <a:t>Algo</a:t>
              </a:r>
              <a:r>
                <a:rPr lang="en-US" sz="1600" dirty="0" smtClean="0">
                  <a:solidFill>
                    <a:schemeClr val="bg2"/>
                  </a:solidFill>
                </a:rPr>
                <a:t> Deployment</a:t>
              </a:r>
              <a:endParaRPr lang="en-US" sz="1600" b="0" dirty="0" smtClean="0">
                <a:solidFill>
                  <a:schemeClr val="bg2"/>
                </a:solidFill>
              </a:endParaRPr>
            </a:p>
          </p:txBody>
        </p:sp>
      </p:grpSp>
      <p:grpSp>
        <p:nvGrpSpPr>
          <p:cNvPr id="43010" name="Group 43009"/>
          <p:cNvGrpSpPr/>
          <p:nvPr/>
        </p:nvGrpSpPr>
        <p:grpSpPr>
          <a:xfrm>
            <a:off x="7620000" y="3923972"/>
            <a:ext cx="1275959" cy="595958"/>
            <a:chOff x="7620000" y="3619172"/>
            <a:chExt cx="1275959" cy="595958"/>
          </a:xfrm>
        </p:grpSpPr>
        <p:sp>
          <p:nvSpPr>
            <p:cNvPr id="13" name="Rounded Rectangle 12"/>
            <p:cNvSpPr/>
            <p:nvPr/>
          </p:nvSpPr>
          <p:spPr bwMode="auto">
            <a:xfrm>
              <a:off x="7620000" y="3619172"/>
              <a:ext cx="1275959" cy="595958"/>
            </a:xfrm>
            <a:prstGeom prst="roundRect">
              <a:avLst/>
            </a:prstGeom>
            <a:solidFill>
              <a:schemeClr val="tx1">
                <a:lumMod val="40000"/>
                <a:lumOff val="60000"/>
                <a:alpha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64" name="TextBox 63"/>
            <p:cNvSpPr txBox="1"/>
            <p:nvPr/>
          </p:nvSpPr>
          <p:spPr>
            <a:xfrm>
              <a:off x="7620000" y="3657600"/>
              <a:ext cx="1275959" cy="535531"/>
            </a:xfrm>
            <a:prstGeom prst="rect">
              <a:avLst/>
            </a:prstGeom>
            <a:noFill/>
          </p:spPr>
          <p:txBody>
            <a:bodyPr wrap="square" rtlCol="0">
              <a:spAutoFit/>
            </a:bodyPr>
            <a:lstStyle/>
            <a:p>
              <a:pPr algn="l"/>
              <a:r>
                <a:rPr lang="en-GB" sz="1600" b="0" dirty="0" smtClean="0">
                  <a:solidFill>
                    <a:srgbClr val="000000"/>
                  </a:solidFill>
                </a:rPr>
                <a:t>Quantitative</a:t>
              </a:r>
              <a:br>
                <a:rPr lang="en-GB" sz="1600" b="0" dirty="0" smtClean="0">
                  <a:solidFill>
                    <a:srgbClr val="000000"/>
                  </a:solidFill>
                </a:rPr>
              </a:br>
              <a:r>
                <a:rPr lang="en-GB" sz="1600" b="0" dirty="0" smtClean="0">
                  <a:solidFill>
                    <a:srgbClr val="000000"/>
                  </a:solidFill>
                </a:rPr>
                <a:t>Analyst</a:t>
              </a:r>
              <a:endParaRPr lang="en-US" sz="1600" b="0" dirty="0" smtClean="0">
                <a:solidFill>
                  <a:srgbClr val="000000"/>
                </a:solidFill>
              </a:endParaRPr>
            </a:p>
          </p:txBody>
        </p:sp>
      </p:grpSp>
      <p:grpSp>
        <p:nvGrpSpPr>
          <p:cNvPr id="11" name="Group 10"/>
          <p:cNvGrpSpPr/>
          <p:nvPr/>
        </p:nvGrpSpPr>
        <p:grpSpPr>
          <a:xfrm>
            <a:off x="3857625" y="3521673"/>
            <a:ext cx="1680005" cy="764577"/>
            <a:chOff x="4111195" y="3502623"/>
            <a:chExt cx="1756205" cy="795985"/>
          </a:xfrm>
          <a:solidFill>
            <a:schemeClr val="bg2">
              <a:lumMod val="95000"/>
            </a:schemeClr>
          </a:solidFill>
          <a:effectLst>
            <a:outerShdw blurRad="50800" dist="38100" dir="2700000" algn="tl" rotWithShape="0">
              <a:prstClr val="black">
                <a:alpha val="40000"/>
              </a:prstClr>
            </a:outerShdw>
          </a:effectLst>
        </p:grpSpPr>
        <p:sp>
          <p:nvSpPr>
            <p:cNvPr id="66" name="Rounded Rectangle 65"/>
            <p:cNvSpPr/>
            <p:nvPr/>
          </p:nvSpPr>
          <p:spPr bwMode="auto">
            <a:xfrm>
              <a:off x="4111195" y="3502623"/>
              <a:ext cx="1756205" cy="795985"/>
            </a:xfrm>
            <a:prstGeom prst="roundRect">
              <a:avLst/>
            </a:prstGeom>
            <a:grpFill/>
            <a:ln w="12700" cap="flat" cmpd="sng" algn="ctr">
              <a:solidFill>
                <a:schemeClr val="tx2">
                  <a:lumMod val="20000"/>
                  <a:lumOff val="8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65" name="TextBox 64"/>
            <p:cNvSpPr txBox="1"/>
            <p:nvPr/>
          </p:nvSpPr>
          <p:spPr>
            <a:xfrm>
              <a:off x="4191000" y="3605149"/>
              <a:ext cx="1600200" cy="590931"/>
            </a:xfrm>
            <a:prstGeom prst="rect">
              <a:avLst/>
            </a:prstGeom>
            <a:grpFill/>
          </p:spPr>
          <p:txBody>
            <a:bodyPr wrap="square" rtlCol="0">
              <a:spAutoFit/>
            </a:bodyPr>
            <a:lstStyle/>
            <a:p>
              <a:r>
                <a:rPr lang="en-GB" sz="1800" dirty="0" smtClean="0">
                  <a:solidFill>
                    <a:srgbClr val="000000"/>
                  </a:solidFill>
                </a:rPr>
                <a:t>Trade </a:t>
              </a:r>
              <a:br>
                <a:rPr lang="en-GB" sz="1800" dirty="0" smtClean="0">
                  <a:solidFill>
                    <a:srgbClr val="000000"/>
                  </a:solidFill>
                </a:rPr>
              </a:br>
              <a:r>
                <a:rPr lang="en-GB" sz="1800" dirty="0" smtClean="0">
                  <a:solidFill>
                    <a:srgbClr val="000000"/>
                  </a:solidFill>
                </a:rPr>
                <a:t>LifeCycle</a:t>
              </a:r>
              <a:endParaRPr lang="en-US" sz="1800" dirty="0" smtClean="0">
                <a:solidFill>
                  <a:srgbClr val="000000"/>
                </a:solidFill>
              </a:endParaRPr>
            </a:p>
          </p:txBody>
        </p:sp>
      </p:grpSp>
      <p:grpSp>
        <p:nvGrpSpPr>
          <p:cNvPr id="43008" name="Group 43007"/>
          <p:cNvGrpSpPr/>
          <p:nvPr/>
        </p:nvGrpSpPr>
        <p:grpSpPr>
          <a:xfrm>
            <a:off x="909707" y="4095750"/>
            <a:ext cx="1738243" cy="381000"/>
            <a:chOff x="852557" y="4419829"/>
            <a:chExt cx="1738243" cy="381000"/>
          </a:xfrm>
        </p:grpSpPr>
        <p:sp>
          <p:nvSpPr>
            <p:cNvPr id="5" name="Rounded Rectangle 4"/>
            <p:cNvSpPr/>
            <p:nvPr/>
          </p:nvSpPr>
          <p:spPr bwMode="auto">
            <a:xfrm>
              <a:off x="852557" y="4419829"/>
              <a:ext cx="1738243" cy="381000"/>
            </a:xfrm>
            <a:prstGeom prst="roundRect">
              <a:avLst/>
            </a:prstGeom>
            <a:solidFill>
              <a:schemeClr val="tx1">
                <a:lumMod val="40000"/>
                <a:lumOff val="60000"/>
                <a:alpha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68" name="TextBox 67"/>
            <p:cNvSpPr txBox="1"/>
            <p:nvPr/>
          </p:nvSpPr>
          <p:spPr>
            <a:xfrm>
              <a:off x="982902" y="4453363"/>
              <a:ext cx="1601238" cy="313932"/>
            </a:xfrm>
            <a:prstGeom prst="rect">
              <a:avLst/>
            </a:prstGeom>
            <a:noFill/>
          </p:spPr>
          <p:txBody>
            <a:bodyPr wrap="square" rtlCol="0">
              <a:spAutoFit/>
            </a:bodyPr>
            <a:lstStyle/>
            <a:p>
              <a:pPr algn="l"/>
              <a:r>
                <a:rPr lang="en-GB" sz="1600" b="0" dirty="0" err="1" smtClean="0">
                  <a:solidFill>
                    <a:srgbClr val="000000"/>
                  </a:solidFill>
                </a:rPr>
                <a:t>Algo</a:t>
              </a:r>
              <a:r>
                <a:rPr lang="en-GB" sz="1600" b="0" dirty="0" smtClean="0">
                  <a:solidFill>
                    <a:srgbClr val="000000"/>
                  </a:solidFill>
                </a:rPr>
                <a:t> Developer</a:t>
              </a:r>
              <a:endParaRPr lang="en-US" sz="1600" b="0" dirty="0" smtClean="0">
                <a:solidFill>
                  <a:srgbClr val="000000"/>
                </a:solidFill>
              </a:endParaRPr>
            </a:p>
          </p:txBody>
        </p:sp>
      </p:grpSp>
      <p:grpSp>
        <p:nvGrpSpPr>
          <p:cNvPr id="43009" name="Group 43008"/>
          <p:cNvGrpSpPr/>
          <p:nvPr/>
        </p:nvGrpSpPr>
        <p:grpSpPr>
          <a:xfrm>
            <a:off x="824698" y="1447800"/>
            <a:ext cx="1189267" cy="381000"/>
            <a:chOff x="2217965" y="2023121"/>
            <a:chExt cx="1189267" cy="381000"/>
          </a:xfrm>
        </p:grpSpPr>
        <p:sp>
          <p:nvSpPr>
            <p:cNvPr id="18" name="Rounded Rectangle 17"/>
            <p:cNvSpPr/>
            <p:nvPr/>
          </p:nvSpPr>
          <p:spPr bwMode="auto">
            <a:xfrm>
              <a:off x="2217965" y="2023121"/>
              <a:ext cx="1189267" cy="381000"/>
            </a:xfrm>
            <a:prstGeom prst="roundRect">
              <a:avLst/>
            </a:prstGeom>
            <a:solidFill>
              <a:schemeClr val="tx1">
                <a:lumMod val="40000"/>
                <a:lumOff val="60000"/>
                <a:alpha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69" name="TextBox 68"/>
            <p:cNvSpPr txBox="1"/>
            <p:nvPr/>
          </p:nvSpPr>
          <p:spPr>
            <a:xfrm>
              <a:off x="2375392" y="2057400"/>
              <a:ext cx="941478" cy="313932"/>
            </a:xfrm>
            <a:prstGeom prst="rect">
              <a:avLst/>
            </a:prstGeom>
            <a:noFill/>
          </p:spPr>
          <p:txBody>
            <a:bodyPr wrap="square" rtlCol="0">
              <a:spAutoFit/>
            </a:bodyPr>
            <a:lstStyle/>
            <a:p>
              <a:pPr algn="l"/>
              <a:r>
                <a:rPr lang="en-GB" sz="1600" b="0" dirty="0" smtClean="0">
                  <a:solidFill>
                    <a:srgbClr val="000000"/>
                  </a:solidFill>
                </a:rPr>
                <a:t>Trader</a:t>
              </a:r>
              <a:endParaRPr lang="en-US" sz="1600" b="0" dirty="0" smtClean="0">
                <a:solidFill>
                  <a:srgbClr val="000000"/>
                </a:solidFill>
              </a:endParaRPr>
            </a:p>
          </p:txBody>
        </p:sp>
      </p:grpSp>
      <p:grpSp>
        <p:nvGrpSpPr>
          <p:cNvPr id="43012" name="Group 43011"/>
          <p:cNvGrpSpPr/>
          <p:nvPr/>
        </p:nvGrpSpPr>
        <p:grpSpPr>
          <a:xfrm>
            <a:off x="6762027" y="1462188"/>
            <a:ext cx="1879954" cy="381000"/>
            <a:chOff x="5831933" y="1524000"/>
            <a:chExt cx="1879954" cy="381000"/>
          </a:xfrm>
        </p:grpSpPr>
        <p:sp>
          <p:nvSpPr>
            <p:cNvPr id="63" name="Rounded Rectangle 62"/>
            <p:cNvSpPr/>
            <p:nvPr/>
          </p:nvSpPr>
          <p:spPr bwMode="auto">
            <a:xfrm>
              <a:off x="5831933" y="1524000"/>
              <a:ext cx="1879954" cy="381000"/>
            </a:xfrm>
            <a:prstGeom prst="roundRect">
              <a:avLst/>
            </a:prstGeom>
            <a:solidFill>
              <a:schemeClr val="tx1">
                <a:lumMod val="40000"/>
                <a:lumOff val="60000"/>
                <a:alpha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70" name="TextBox 69"/>
            <p:cNvSpPr txBox="1"/>
            <p:nvPr/>
          </p:nvSpPr>
          <p:spPr>
            <a:xfrm>
              <a:off x="5857510" y="1557534"/>
              <a:ext cx="1828800" cy="313932"/>
            </a:xfrm>
            <a:prstGeom prst="rect">
              <a:avLst/>
            </a:prstGeom>
            <a:noFill/>
          </p:spPr>
          <p:txBody>
            <a:bodyPr wrap="square" rtlCol="0">
              <a:spAutoFit/>
            </a:bodyPr>
            <a:lstStyle/>
            <a:p>
              <a:pPr algn="l"/>
              <a:r>
                <a:rPr lang="en-GB" sz="1600" b="0" dirty="0" smtClean="0">
                  <a:solidFill>
                    <a:srgbClr val="000000"/>
                  </a:solidFill>
                </a:rPr>
                <a:t>Portfolio Manager</a:t>
              </a:r>
              <a:endParaRPr lang="en-US" sz="1600" b="0" dirty="0" smtClean="0">
                <a:solidFill>
                  <a:srgbClr val="000000"/>
                </a:solidFill>
              </a:endParaRPr>
            </a:p>
          </p:txBody>
        </p:sp>
      </p:grpSp>
      <p:sp>
        <p:nvSpPr>
          <p:cNvPr id="71" name="Rectangle 3"/>
          <p:cNvSpPr txBox="1">
            <a:spLocks noChangeArrowheads="1"/>
          </p:cNvSpPr>
          <p:nvPr/>
        </p:nvSpPr>
        <p:spPr bwMode="auto">
          <a:xfrm>
            <a:off x="6400800" y="4643477"/>
            <a:ext cx="2551776" cy="14525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914400" rtl="0" eaLnBrk="1" fontAlgn="base" latinLnBrk="0" hangingPunct="1">
              <a:spcBef>
                <a:spcPct val="20000"/>
              </a:spcBef>
              <a:spcAft>
                <a:spcPct val="0"/>
              </a:spcAft>
              <a:buClr>
                <a:schemeClr val="accent3"/>
              </a:buClr>
              <a:buFont typeface="Wingdings" pitchFamily="2" charset="2"/>
              <a:buChar char="§"/>
              <a:defRPr lang="en-US" sz="2400" kern="1200" dirty="0" smtClean="0">
                <a:solidFill>
                  <a:schemeClr val="tx1"/>
                </a:solidFill>
                <a:latin typeface="Arial" pitchFamily="34" charset="0"/>
                <a:ea typeface="+mn-ea"/>
                <a:cs typeface="Arial" pitchFamily="34" charset="0"/>
              </a:defRPr>
            </a:lvl1pPr>
            <a:lvl2pPr marL="742950" indent="-285750" algn="l" defTabSz="914400" rtl="0" eaLnBrk="1" fontAlgn="base" latinLnBrk="0" hangingPunct="1">
              <a:spcBef>
                <a:spcPct val="20000"/>
              </a:spcBef>
              <a:spcAft>
                <a:spcPct val="0"/>
              </a:spcAft>
              <a:buClr>
                <a:schemeClr val="accent3"/>
              </a:buClr>
              <a:buChar char="•"/>
              <a:defRPr lang="en-US" sz="2000" kern="1200" dirty="0" smtClean="0">
                <a:solidFill>
                  <a:schemeClr val="tx1"/>
                </a:solidFill>
                <a:latin typeface="Arial" pitchFamily="34" charset="0"/>
                <a:ea typeface="+mn-ea"/>
                <a:cs typeface="Arial" pitchFamily="34" charset="0"/>
              </a:defRPr>
            </a:lvl2pPr>
            <a:lvl3pPr marL="1143000" indent="-228600" algn="l" defTabSz="914400" rtl="0" eaLnBrk="1" fontAlgn="base" latinLnBrk="0" hangingPunct="1">
              <a:spcBef>
                <a:spcPct val="20000"/>
              </a:spcBef>
              <a:spcAft>
                <a:spcPct val="0"/>
              </a:spcAft>
              <a:buClr>
                <a:schemeClr val="accent3"/>
              </a:buClr>
              <a:buFont typeface="Arial" charset="0"/>
              <a:buChar char="–"/>
              <a:defRPr lang="en-US" sz="1800" kern="1200" dirty="0" smtClean="0">
                <a:solidFill>
                  <a:schemeClr val="tx1"/>
                </a:solidFill>
                <a:latin typeface="Arial" pitchFamily="34" charset="0"/>
                <a:ea typeface="+mn-ea"/>
                <a:cs typeface="Arial" pitchFamily="34" charset="0"/>
              </a:defRPr>
            </a:lvl3pPr>
            <a:lvl4pPr marL="1600200" indent="-228600" algn="l" defTabSz="914400" rtl="0" eaLnBrk="1" fontAlgn="base" latinLnBrk="0" hangingPunct="1">
              <a:spcBef>
                <a:spcPct val="20000"/>
              </a:spcBef>
              <a:spcAft>
                <a:spcPct val="0"/>
              </a:spcAft>
              <a:buClr>
                <a:schemeClr val="accent3"/>
              </a:buClr>
              <a:buSzPct val="95000"/>
              <a:buFont typeface="Courier New" pitchFamily="49" charset="0"/>
              <a:buChar char="o"/>
              <a:defRPr lang="en-US" sz="1600" kern="1200" dirty="0" smtClean="0">
                <a:solidFill>
                  <a:schemeClr val="tx1"/>
                </a:solidFill>
                <a:latin typeface="Arial" pitchFamily="34" charset="0"/>
                <a:ea typeface="+mn-ea"/>
                <a:cs typeface="Arial" pitchFamily="34" charset="0"/>
              </a:defRPr>
            </a:lvl4pPr>
            <a:lvl5pPr marL="2057400" indent="-228600" algn="l" defTabSz="914400" rtl="0" eaLnBrk="1" fontAlgn="base" latinLnBrk="0" hangingPunct="1">
              <a:spcBef>
                <a:spcPct val="20000"/>
              </a:spcBef>
              <a:spcAft>
                <a:spcPct val="0"/>
              </a:spcAft>
              <a:buClr>
                <a:schemeClr val="accent3"/>
              </a:buClr>
              <a:buSzPct val="95000"/>
              <a:buFont typeface="Courier New" pitchFamily="49" charset="0"/>
              <a:buChar char="o"/>
              <a:defRPr lang="en-US" sz="1600" kern="1200" dirty="0" smtClean="0">
                <a:solidFill>
                  <a:schemeClr val="tx1"/>
                </a:solidFill>
                <a:latin typeface="Arial" pitchFamily="34" charset="0"/>
                <a:ea typeface="+mn-ea"/>
                <a:cs typeface="Arial" pitchFamily="34" charset="0"/>
              </a:defRPr>
            </a:lvl5pPr>
            <a:lvl6pPr marL="2514600" indent="-228600" algn="l" rtl="0" fontAlgn="base">
              <a:spcBef>
                <a:spcPct val="20000"/>
              </a:spcBef>
              <a:spcAft>
                <a:spcPct val="0"/>
              </a:spcAft>
              <a:buClr>
                <a:schemeClr val="accent1"/>
              </a:buClr>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Font typeface="Arial" charset="0"/>
              <a:buChar char="•"/>
              <a:defRPr sz="2000">
                <a:solidFill>
                  <a:schemeClr val="tx1"/>
                </a:solidFill>
                <a:latin typeface="+mn-lt"/>
              </a:defRPr>
            </a:lvl9pPr>
          </a:lstStyle>
          <a:p>
            <a:pPr marL="0" lvl="1" indent="0">
              <a:lnSpc>
                <a:spcPct val="90000"/>
              </a:lnSpc>
              <a:buClr>
                <a:schemeClr val="accent1">
                  <a:lumMod val="50000"/>
                </a:schemeClr>
              </a:buClr>
              <a:buNone/>
              <a:defRPr/>
            </a:pPr>
            <a:r>
              <a:rPr lang="en-US" sz="1400" b="0" dirty="0" smtClean="0">
                <a:solidFill>
                  <a:srgbClr val="002060"/>
                </a:solidFill>
              </a:rPr>
              <a:t>Research historical data for market price inefficiencies due to …</a:t>
            </a:r>
          </a:p>
          <a:p>
            <a:pPr marL="342900" lvl="1" indent="-342900">
              <a:buClr>
                <a:schemeClr val="accent1">
                  <a:lumMod val="50000"/>
                </a:schemeClr>
              </a:buClr>
              <a:buFont typeface="Wingdings" pitchFamily="2" charset="2"/>
              <a:buChar char="§"/>
              <a:defRPr/>
            </a:pPr>
            <a:r>
              <a:rPr lang="en-US" sz="1400" b="0" dirty="0" smtClean="0">
                <a:solidFill>
                  <a:srgbClr val="002060"/>
                </a:solidFill>
              </a:rPr>
              <a:t>Geo-political events, human behavior, market structure</a:t>
            </a:r>
          </a:p>
        </p:txBody>
      </p:sp>
      <p:pic>
        <p:nvPicPr>
          <p:cNvPr id="72" name="Picture 5" descr="C:\Documents and Settings\gbs\Local Settings\Temporary Internet Files\Content.IE5\T0S8X5O4\MPj04393430000[1].jpg"/>
          <p:cNvPicPr>
            <a:picLocks noChangeAspect="1" noChangeArrowheads="1"/>
          </p:cNvPicPr>
          <p:nvPr/>
        </p:nvPicPr>
        <p:blipFill>
          <a:blip r:embed="rId3" cstate="print"/>
          <a:srcRect/>
          <a:stretch>
            <a:fillRect/>
          </a:stretch>
        </p:blipFill>
        <p:spPr bwMode="auto">
          <a:xfrm>
            <a:off x="6629400" y="3733800"/>
            <a:ext cx="990600" cy="990600"/>
          </a:xfrm>
          <a:prstGeom prst="rect">
            <a:avLst/>
          </a:prstGeom>
          <a:noFill/>
        </p:spPr>
      </p:pic>
      <p:sp>
        <p:nvSpPr>
          <p:cNvPr id="74" name="Rectangle 3"/>
          <p:cNvSpPr txBox="1">
            <a:spLocks noChangeArrowheads="1"/>
          </p:cNvSpPr>
          <p:nvPr/>
        </p:nvSpPr>
        <p:spPr bwMode="auto">
          <a:xfrm>
            <a:off x="1066800" y="5791200"/>
            <a:ext cx="2551776" cy="6451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914400" rtl="0" eaLnBrk="1" fontAlgn="base" latinLnBrk="0" hangingPunct="1">
              <a:spcBef>
                <a:spcPct val="20000"/>
              </a:spcBef>
              <a:spcAft>
                <a:spcPct val="0"/>
              </a:spcAft>
              <a:buClr>
                <a:schemeClr val="accent3"/>
              </a:buClr>
              <a:buFont typeface="Wingdings" pitchFamily="2" charset="2"/>
              <a:buChar char="§"/>
              <a:defRPr lang="en-US" sz="2400" kern="1200" dirty="0" smtClean="0">
                <a:solidFill>
                  <a:schemeClr val="tx1"/>
                </a:solidFill>
                <a:latin typeface="Arial" pitchFamily="34" charset="0"/>
                <a:ea typeface="+mn-ea"/>
                <a:cs typeface="Arial" pitchFamily="34" charset="0"/>
              </a:defRPr>
            </a:lvl1pPr>
            <a:lvl2pPr marL="742950" indent="-285750" algn="l" defTabSz="914400" rtl="0" eaLnBrk="1" fontAlgn="base" latinLnBrk="0" hangingPunct="1">
              <a:spcBef>
                <a:spcPct val="20000"/>
              </a:spcBef>
              <a:spcAft>
                <a:spcPct val="0"/>
              </a:spcAft>
              <a:buClr>
                <a:schemeClr val="accent3"/>
              </a:buClr>
              <a:buChar char="•"/>
              <a:defRPr lang="en-US" sz="2000" kern="1200" dirty="0" smtClean="0">
                <a:solidFill>
                  <a:schemeClr val="tx1"/>
                </a:solidFill>
                <a:latin typeface="Arial" pitchFamily="34" charset="0"/>
                <a:ea typeface="+mn-ea"/>
                <a:cs typeface="Arial" pitchFamily="34" charset="0"/>
              </a:defRPr>
            </a:lvl2pPr>
            <a:lvl3pPr marL="1143000" indent="-228600" algn="l" defTabSz="914400" rtl="0" eaLnBrk="1" fontAlgn="base" latinLnBrk="0" hangingPunct="1">
              <a:spcBef>
                <a:spcPct val="20000"/>
              </a:spcBef>
              <a:spcAft>
                <a:spcPct val="0"/>
              </a:spcAft>
              <a:buClr>
                <a:schemeClr val="accent3"/>
              </a:buClr>
              <a:buFont typeface="Arial" charset="0"/>
              <a:buChar char="–"/>
              <a:defRPr lang="en-US" sz="1800" kern="1200" dirty="0" smtClean="0">
                <a:solidFill>
                  <a:schemeClr val="tx1"/>
                </a:solidFill>
                <a:latin typeface="Arial" pitchFamily="34" charset="0"/>
                <a:ea typeface="+mn-ea"/>
                <a:cs typeface="Arial" pitchFamily="34" charset="0"/>
              </a:defRPr>
            </a:lvl3pPr>
            <a:lvl4pPr marL="1600200" indent="-228600" algn="l" defTabSz="914400" rtl="0" eaLnBrk="1" fontAlgn="base" latinLnBrk="0" hangingPunct="1">
              <a:spcBef>
                <a:spcPct val="20000"/>
              </a:spcBef>
              <a:spcAft>
                <a:spcPct val="0"/>
              </a:spcAft>
              <a:buClr>
                <a:schemeClr val="accent3"/>
              </a:buClr>
              <a:buSzPct val="95000"/>
              <a:buFont typeface="Courier New" pitchFamily="49" charset="0"/>
              <a:buChar char="o"/>
              <a:defRPr lang="en-US" sz="1600" kern="1200" dirty="0" smtClean="0">
                <a:solidFill>
                  <a:schemeClr val="tx1"/>
                </a:solidFill>
                <a:latin typeface="Arial" pitchFamily="34" charset="0"/>
                <a:ea typeface="+mn-ea"/>
                <a:cs typeface="Arial" pitchFamily="34" charset="0"/>
              </a:defRPr>
            </a:lvl4pPr>
            <a:lvl5pPr marL="2057400" indent="-228600" algn="l" defTabSz="914400" rtl="0" eaLnBrk="1" fontAlgn="base" latinLnBrk="0" hangingPunct="1">
              <a:spcBef>
                <a:spcPct val="20000"/>
              </a:spcBef>
              <a:spcAft>
                <a:spcPct val="0"/>
              </a:spcAft>
              <a:buClr>
                <a:schemeClr val="accent3"/>
              </a:buClr>
              <a:buSzPct val="95000"/>
              <a:buFont typeface="Courier New" pitchFamily="49" charset="0"/>
              <a:buChar char="o"/>
              <a:defRPr lang="en-US" sz="1600" kern="1200" dirty="0" smtClean="0">
                <a:solidFill>
                  <a:schemeClr val="tx1"/>
                </a:solidFill>
                <a:latin typeface="Arial" pitchFamily="34" charset="0"/>
                <a:ea typeface="+mn-ea"/>
                <a:cs typeface="Arial" pitchFamily="34" charset="0"/>
              </a:defRPr>
            </a:lvl5pPr>
            <a:lvl6pPr marL="2514600" indent="-228600" algn="l" rtl="0" fontAlgn="base">
              <a:spcBef>
                <a:spcPct val="20000"/>
              </a:spcBef>
              <a:spcAft>
                <a:spcPct val="0"/>
              </a:spcAft>
              <a:buClr>
                <a:schemeClr val="accent1"/>
              </a:buClr>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Font typeface="Arial" charset="0"/>
              <a:buChar char="•"/>
              <a:defRPr sz="2000">
                <a:solidFill>
                  <a:schemeClr val="tx1"/>
                </a:solidFill>
                <a:latin typeface="+mn-lt"/>
              </a:defRPr>
            </a:lvl9pPr>
          </a:lstStyle>
          <a:p>
            <a:pPr marL="0" lvl="1" indent="0">
              <a:lnSpc>
                <a:spcPct val="90000"/>
              </a:lnSpc>
              <a:buClr>
                <a:schemeClr val="accent1">
                  <a:lumMod val="50000"/>
                </a:schemeClr>
              </a:buClr>
              <a:buNone/>
              <a:defRPr/>
            </a:pPr>
            <a:r>
              <a:rPr lang="en-US" sz="1400" b="0" dirty="0" smtClean="0">
                <a:solidFill>
                  <a:srgbClr val="002060"/>
                </a:solidFill>
              </a:rPr>
              <a:t>Turn Quant Research into Actionable trading models</a:t>
            </a:r>
          </a:p>
          <a:p>
            <a:pPr marL="285750" lvl="1">
              <a:lnSpc>
                <a:spcPct val="90000"/>
              </a:lnSpc>
              <a:buClr>
                <a:schemeClr val="accent1">
                  <a:lumMod val="50000"/>
                </a:schemeClr>
              </a:buClr>
              <a:buFont typeface="Wingdings" pitchFamily="2" charset="2"/>
              <a:buChar char="§"/>
              <a:defRPr/>
            </a:pPr>
            <a:r>
              <a:rPr lang="en-US" sz="1400" b="0" dirty="0" err="1" smtClean="0">
                <a:solidFill>
                  <a:srgbClr val="002060"/>
                </a:solidFill>
              </a:rPr>
              <a:t>Backtest</a:t>
            </a:r>
            <a:r>
              <a:rPr lang="en-US" sz="1400" b="0" dirty="0" smtClean="0">
                <a:solidFill>
                  <a:srgbClr val="002060"/>
                </a:solidFill>
              </a:rPr>
              <a:t> for Confidence</a:t>
            </a:r>
          </a:p>
        </p:txBody>
      </p:sp>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0" y="4495800"/>
            <a:ext cx="2030686" cy="1334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3400" y="1847851"/>
            <a:ext cx="1832129" cy="1219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3" name="Rectangle 3"/>
          <p:cNvSpPr txBox="1">
            <a:spLocks noChangeArrowheads="1"/>
          </p:cNvSpPr>
          <p:nvPr/>
        </p:nvSpPr>
        <p:spPr bwMode="auto">
          <a:xfrm>
            <a:off x="76200" y="3076575"/>
            <a:ext cx="2935870" cy="6451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914400" rtl="0" eaLnBrk="1" fontAlgn="base" latinLnBrk="0" hangingPunct="1">
              <a:spcBef>
                <a:spcPct val="20000"/>
              </a:spcBef>
              <a:spcAft>
                <a:spcPct val="0"/>
              </a:spcAft>
              <a:buClr>
                <a:schemeClr val="accent3"/>
              </a:buClr>
              <a:buFont typeface="Wingdings" pitchFamily="2" charset="2"/>
              <a:buChar char="§"/>
              <a:defRPr lang="en-US" sz="2400" kern="1200" dirty="0" smtClean="0">
                <a:solidFill>
                  <a:schemeClr val="tx1"/>
                </a:solidFill>
                <a:latin typeface="Arial" pitchFamily="34" charset="0"/>
                <a:ea typeface="+mn-ea"/>
                <a:cs typeface="Arial" pitchFamily="34" charset="0"/>
              </a:defRPr>
            </a:lvl1pPr>
            <a:lvl2pPr marL="742950" indent="-285750" algn="l" defTabSz="914400" rtl="0" eaLnBrk="1" fontAlgn="base" latinLnBrk="0" hangingPunct="1">
              <a:spcBef>
                <a:spcPct val="20000"/>
              </a:spcBef>
              <a:spcAft>
                <a:spcPct val="0"/>
              </a:spcAft>
              <a:buClr>
                <a:schemeClr val="accent3"/>
              </a:buClr>
              <a:buChar char="•"/>
              <a:defRPr lang="en-US" sz="2000" kern="1200" dirty="0" smtClean="0">
                <a:solidFill>
                  <a:schemeClr val="tx1"/>
                </a:solidFill>
                <a:latin typeface="Arial" pitchFamily="34" charset="0"/>
                <a:ea typeface="+mn-ea"/>
                <a:cs typeface="Arial" pitchFamily="34" charset="0"/>
              </a:defRPr>
            </a:lvl2pPr>
            <a:lvl3pPr marL="1143000" indent="-228600" algn="l" defTabSz="914400" rtl="0" eaLnBrk="1" fontAlgn="base" latinLnBrk="0" hangingPunct="1">
              <a:spcBef>
                <a:spcPct val="20000"/>
              </a:spcBef>
              <a:spcAft>
                <a:spcPct val="0"/>
              </a:spcAft>
              <a:buClr>
                <a:schemeClr val="accent3"/>
              </a:buClr>
              <a:buFont typeface="Arial" charset="0"/>
              <a:buChar char="–"/>
              <a:defRPr lang="en-US" sz="1800" kern="1200" dirty="0" smtClean="0">
                <a:solidFill>
                  <a:schemeClr val="tx1"/>
                </a:solidFill>
                <a:latin typeface="Arial" pitchFamily="34" charset="0"/>
                <a:ea typeface="+mn-ea"/>
                <a:cs typeface="Arial" pitchFamily="34" charset="0"/>
              </a:defRPr>
            </a:lvl3pPr>
            <a:lvl4pPr marL="1600200" indent="-228600" algn="l" defTabSz="914400" rtl="0" eaLnBrk="1" fontAlgn="base" latinLnBrk="0" hangingPunct="1">
              <a:spcBef>
                <a:spcPct val="20000"/>
              </a:spcBef>
              <a:spcAft>
                <a:spcPct val="0"/>
              </a:spcAft>
              <a:buClr>
                <a:schemeClr val="accent3"/>
              </a:buClr>
              <a:buSzPct val="95000"/>
              <a:buFont typeface="Courier New" pitchFamily="49" charset="0"/>
              <a:buChar char="o"/>
              <a:defRPr lang="en-US" sz="1600" kern="1200" dirty="0" smtClean="0">
                <a:solidFill>
                  <a:schemeClr val="tx1"/>
                </a:solidFill>
                <a:latin typeface="Arial" pitchFamily="34" charset="0"/>
                <a:ea typeface="+mn-ea"/>
                <a:cs typeface="Arial" pitchFamily="34" charset="0"/>
              </a:defRPr>
            </a:lvl4pPr>
            <a:lvl5pPr marL="2057400" indent="-228600" algn="l" defTabSz="914400" rtl="0" eaLnBrk="1" fontAlgn="base" latinLnBrk="0" hangingPunct="1">
              <a:spcBef>
                <a:spcPct val="20000"/>
              </a:spcBef>
              <a:spcAft>
                <a:spcPct val="0"/>
              </a:spcAft>
              <a:buClr>
                <a:schemeClr val="accent3"/>
              </a:buClr>
              <a:buSzPct val="95000"/>
              <a:buFont typeface="Courier New" pitchFamily="49" charset="0"/>
              <a:buChar char="o"/>
              <a:defRPr lang="en-US" sz="1600" kern="1200" dirty="0" smtClean="0">
                <a:solidFill>
                  <a:schemeClr val="tx1"/>
                </a:solidFill>
                <a:latin typeface="Arial" pitchFamily="34" charset="0"/>
                <a:ea typeface="+mn-ea"/>
                <a:cs typeface="Arial" pitchFamily="34" charset="0"/>
              </a:defRPr>
            </a:lvl5pPr>
            <a:lvl6pPr marL="2514600" indent="-228600" algn="l" rtl="0" fontAlgn="base">
              <a:spcBef>
                <a:spcPct val="20000"/>
              </a:spcBef>
              <a:spcAft>
                <a:spcPct val="0"/>
              </a:spcAft>
              <a:buClr>
                <a:schemeClr val="accent1"/>
              </a:buClr>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Font typeface="Arial" charset="0"/>
              <a:buChar char="•"/>
              <a:defRPr sz="2000">
                <a:solidFill>
                  <a:schemeClr val="tx1"/>
                </a:solidFill>
                <a:latin typeface="+mn-lt"/>
              </a:defRPr>
            </a:lvl9pPr>
          </a:lstStyle>
          <a:p>
            <a:pPr marL="0" lvl="1" indent="0">
              <a:lnSpc>
                <a:spcPct val="90000"/>
              </a:lnSpc>
              <a:buClr>
                <a:schemeClr val="accent1">
                  <a:lumMod val="50000"/>
                </a:schemeClr>
              </a:buClr>
              <a:buNone/>
              <a:defRPr/>
            </a:pPr>
            <a:r>
              <a:rPr lang="en-US" sz="1400" b="0" dirty="0" smtClean="0">
                <a:solidFill>
                  <a:srgbClr val="002060"/>
                </a:solidFill>
              </a:rPr>
              <a:t>Execute Models in Market</a:t>
            </a:r>
          </a:p>
          <a:p>
            <a:pPr marL="285750" lvl="1">
              <a:lnSpc>
                <a:spcPct val="90000"/>
              </a:lnSpc>
              <a:buClr>
                <a:schemeClr val="accent1">
                  <a:lumMod val="50000"/>
                </a:schemeClr>
              </a:buClr>
              <a:buFont typeface="Wingdings" pitchFamily="2" charset="2"/>
              <a:buChar char="§"/>
              <a:defRPr/>
            </a:pPr>
            <a:r>
              <a:rPr lang="en-US" sz="1400" b="0" dirty="0" smtClean="0">
                <a:solidFill>
                  <a:srgbClr val="002060"/>
                </a:solidFill>
              </a:rPr>
              <a:t>Design new ideas graphically</a:t>
            </a:r>
          </a:p>
        </p:txBody>
      </p:sp>
      <p:pic>
        <p:nvPicPr>
          <p:cNvPr id="1031"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05600" y="1878489"/>
            <a:ext cx="1071562" cy="1071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3764128"/>
      </p:ext>
    </p:extLst>
  </p:cSld>
  <p:clrMapOvr>
    <a:masterClrMapping/>
  </p:clrMapOvr>
  <p:transition advTm="9678">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3010"/>
                                        </p:tgtEl>
                                        <p:attrNameLst>
                                          <p:attrName>style.visibility</p:attrName>
                                        </p:attrNameLst>
                                      </p:cBhvr>
                                      <p:to>
                                        <p:strVal val="visible"/>
                                      </p:to>
                                    </p:set>
                                    <p:animEffect transition="in" filter="wipe(down)">
                                      <p:cBhvr>
                                        <p:cTn id="7" dur="500"/>
                                        <p:tgtEl>
                                          <p:spTgt spid="43010"/>
                                        </p:tgtEl>
                                      </p:cBhvr>
                                    </p:animEffect>
                                  </p:childTnLst>
                                </p:cTn>
                              </p:par>
                            </p:childTnLst>
                          </p:cTn>
                        </p:par>
                        <p:par>
                          <p:cTn id="8" fill="hold">
                            <p:stCondLst>
                              <p:cond delay="500"/>
                            </p:stCondLst>
                            <p:childTnLst>
                              <p:par>
                                <p:cTn id="9" presetID="22" presetClass="entr" presetSubtype="4" fill="hold" nodeType="afterEffect">
                                  <p:stCondLst>
                                    <p:cond delay="500"/>
                                  </p:stCondLst>
                                  <p:childTnLst>
                                    <p:set>
                                      <p:cBhvr>
                                        <p:cTn id="10" dur="1" fill="hold">
                                          <p:stCondLst>
                                            <p:cond delay="0"/>
                                          </p:stCondLst>
                                        </p:cTn>
                                        <p:tgtEl>
                                          <p:spTgt spid="43008"/>
                                        </p:tgtEl>
                                        <p:attrNameLst>
                                          <p:attrName>style.visibility</p:attrName>
                                        </p:attrNameLst>
                                      </p:cBhvr>
                                      <p:to>
                                        <p:strVal val="visible"/>
                                      </p:to>
                                    </p:set>
                                    <p:animEffect transition="in" filter="wipe(down)">
                                      <p:cBhvr>
                                        <p:cTn id="11" dur="500"/>
                                        <p:tgtEl>
                                          <p:spTgt spid="43008"/>
                                        </p:tgtEl>
                                      </p:cBhvr>
                                    </p:animEffect>
                                  </p:childTnLst>
                                </p:cTn>
                              </p:par>
                            </p:childTnLst>
                          </p:cTn>
                        </p:par>
                        <p:par>
                          <p:cTn id="12" fill="hold">
                            <p:stCondLst>
                              <p:cond delay="1500"/>
                            </p:stCondLst>
                            <p:childTnLst>
                              <p:par>
                                <p:cTn id="13" presetID="22" presetClass="entr" presetSubtype="4" fill="hold" nodeType="afterEffect">
                                  <p:stCondLst>
                                    <p:cond delay="500"/>
                                  </p:stCondLst>
                                  <p:childTnLst>
                                    <p:set>
                                      <p:cBhvr>
                                        <p:cTn id="14" dur="1" fill="hold">
                                          <p:stCondLst>
                                            <p:cond delay="0"/>
                                          </p:stCondLst>
                                        </p:cTn>
                                        <p:tgtEl>
                                          <p:spTgt spid="43009"/>
                                        </p:tgtEl>
                                        <p:attrNameLst>
                                          <p:attrName>style.visibility</p:attrName>
                                        </p:attrNameLst>
                                      </p:cBhvr>
                                      <p:to>
                                        <p:strVal val="visible"/>
                                      </p:to>
                                    </p:set>
                                    <p:animEffect transition="in" filter="wipe(down)">
                                      <p:cBhvr>
                                        <p:cTn id="15" dur="500"/>
                                        <p:tgtEl>
                                          <p:spTgt spid="43009"/>
                                        </p:tgtEl>
                                      </p:cBhvr>
                                    </p:animEffect>
                                  </p:childTnLst>
                                </p:cTn>
                              </p:par>
                            </p:childTnLst>
                          </p:cTn>
                        </p:par>
                        <p:par>
                          <p:cTn id="16" fill="hold">
                            <p:stCondLst>
                              <p:cond delay="2500"/>
                            </p:stCondLst>
                            <p:childTnLst>
                              <p:par>
                                <p:cTn id="17" presetID="22" presetClass="entr" presetSubtype="4" fill="hold" nodeType="afterEffect">
                                  <p:stCondLst>
                                    <p:cond delay="500"/>
                                  </p:stCondLst>
                                  <p:childTnLst>
                                    <p:set>
                                      <p:cBhvr>
                                        <p:cTn id="18" dur="1" fill="hold">
                                          <p:stCondLst>
                                            <p:cond delay="0"/>
                                          </p:stCondLst>
                                        </p:cTn>
                                        <p:tgtEl>
                                          <p:spTgt spid="43012"/>
                                        </p:tgtEl>
                                        <p:attrNameLst>
                                          <p:attrName>style.visibility</p:attrName>
                                        </p:attrNameLst>
                                      </p:cBhvr>
                                      <p:to>
                                        <p:strVal val="visible"/>
                                      </p:to>
                                    </p:set>
                                    <p:animEffect transition="in" filter="wipe(down)">
                                      <p:cBhvr>
                                        <p:cTn id="19" dur="500"/>
                                        <p:tgtEl>
                                          <p:spTgt spid="43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solidFill>
                <a:srgbClr val="000000"/>
              </a:solidFill>
            </a:endParaRPr>
          </a:p>
        </p:txBody>
      </p:sp>
      <p:pic>
        <p:nvPicPr>
          <p:cNvPr id="4100" name="Picture 19" descr="https://www.mlp.com/MILLENNIUM/WEB/localdata/web/data/webtemplates%5dmimages/$DEFAULT/space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280988"/>
            <a:ext cx="4486275" cy="590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TextBox 38"/>
          <p:cNvSpPr txBox="1">
            <a:spLocks noChangeArrowheads="1"/>
          </p:cNvSpPr>
          <p:nvPr/>
        </p:nvSpPr>
        <p:spPr bwMode="auto">
          <a:xfrm>
            <a:off x="7086600" y="5867400"/>
            <a:ext cx="19050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sz="1400" b="1">
              <a:latin typeface="Aharoni" pitchFamily="2" charset="-79"/>
              <a:cs typeface="Aharoni" pitchFamily="2" charset="-79"/>
            </a:endParaRPr>
          </a:p>
        </p:txBody>
      </p:sp>
      <p:sp>
        <p:nvSpPr>
          <p:cNvPr id="7" name="Rectangle 40"/>
          <p:cNvSpPr>
            <a:spLocks noGrp="1" noChangeArrowheads="1"/>
          </p:cNvSpPr>
          <p:nvPr>
            <p:ph type="title"/>
          </p:nvPr>
        </p:nvSpPr>
        <p:spPr>
          <a:xfrm>
            <a:off x="304800" y="828675"/>
            <a:ext cx="7772400" cy="438582"/>
          </a:xfrm>
          <a:solidFill>
            <a:schemeClr val="bg1">
              <a:lumMod val="95000"/>
              <a:alpha val="70000"/>
            </a:schemeClr>
          </a:solidFill>
          <a:effectLst>
            <a:outerShdw blurRad="50800" dist="38100" dir="2700000" algn="tl" rotWithShape="0">
              <a:prstClr val="black">
                <a:alpha val="40000"/>
              </a:prstClr>
            </a:outerShdw>
          </a:effectLst>
        </p:spPr>
        <p:txBody>
          <a:bodyPr/>
          <a:lstStyle/>
          <a:p>
            <a:r>
              <a:rPr lang="en-GB" dirty="0" smtClean="0"/>
              <a:t>Our Customers</a:t>
            </a:r>
            <a:endParaRPr lang="en-US" dirty="0"/>
          </a:p>
        </p:txBody>
      </p:sp>
      <p:sp>
        <p:nvSpPr>
          <p:cNvPr id="3" name="Rectangle 2"/>
          <p:cNvSpPr/>
          <p:nvPr/>
        </p:nvSpPr>
        <p:spPr bwMode="auto">
          <a:xfrm>
            <a:off x="381000" y="1447800"/>
            <a:ext cx="4049378" cy="541020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l">
              <a:defRPr/>
            </a:pPr>
            <a:r>
              <a:rPr lang="en-US" sz="1600" dirty="0">
                <a:solidFill>
                  <a:srgbClr val="000000"/>
                </a:solidFill>
              </a:rPr>
              <a:t>Hedge Funds/Proprietary Trading Firms</a:t>
            </a:r>
          </a:p>
          <a:p>
            <a:pPr marL="114300" indent="-114300" algn="l">
              <a:buFont typeface="Arial" pitchFamily="34" charset="0"/>
              <a:buChar char="•"/>
              <a:defRPr/>
            </a:pPr>
            <a:r>
              <a:rPr lang="en-US" sz="1400" dirty="0" smtClean="0"/>
              <a:t>Tudor Investments</a:t>
            </a:r>
          </a:p>
          <a:p>
            <a:pPr marL="114300" indent="-114300" algn="l">
              <a:buFont typeface="Arial" pitchFamily="34" charset="0"/>
              <a:buChar char="•"/>
              <a:defRPr/>
            </a:pPr>
            <a:r>
              <a:rPr lang="en-US" sz="1400" dirty="0" smtClean="0"/>
              <a:t>Bridgewater</a:t>
            </a:r>
          </a:p>
          <a:p>
            <a:pPr marL="114300" indent="-114300" algn="l">
              <a:buFont typeface="Arial" pitchFamily="34" charset="0"/>
              <a:buChar char="•"/>
              <a:defRPr/>
            </a:pPr>
            <a:r>
              <a:rPr lang="en-US" sz="1400" dirty="0" smtClean="0"/>
              <a:t>Millennium Partners</a:t>
            </a:r>
            <a:endParaRPr lang="en-US" sz="1400" dirty="0"/>
          </a:p>
          <a:p>
            <a:pPr marL="114300" indent="-114300" algn="l">
              <a:buFont typeface="Arial" pitchFamily="34" charset="0"/>
              <a:buChar char="•"/>
              <a:defRPr/>
            </a:pPr>
            <a:r>
              <a:rPr lang="en-US" sz="1400" dirty="0" err="1" smtClean="0"/>
              <a:t>Infinium</a:t>
            </a:r>
            <a:r>
              <a:rPr lang="en-US" sz="1400" dirty="0" smtClean="0"/>
              <a:t> </a:t>
            </a:r>
            <a:r>
              <a:rPr lang="en-US" sz="1400" dirty="0"/>
              <a:t>Capital Management</a:t>
            </a:r>
          </a:p>
          <a:p>
            <a:pPr marL="114300" indent="-114300" algn="l">
              <a:buFont typeface="Arial" pitchFamily="34" charset="0"/>
              <a:buChar char="•"/>
              <a:defRPr/>
            </a:pPr>
            <a:r>
              <a:rPr lang="en-US" sz="1400" dirty="0"/>
              <a:t>Wolverine Trading</a:t>
            </a:r>
          </a:p>
          <a:p>
            <a:pPr marL="114300" indent="-114300" algn="l">
              <a:buFont typeface="Arial" pitchFamily="34" charset="0"/>
              <a:buChar char="•"/>
              <a:defRPr/>
            </a:pPr>
            <a:r>
              <a:rPr lang="en-US" sz="1400" dirty="0" smtClean="0"/>
              <a:t>AQR Capital</a:t>
            </a:r>
            <a:endParaRPr lang="en-US" sz="1400" dirty="0"/>
          </a:p>
          <a:p>
            <a:pPr marL="114300" indent="-114300" algn="l">
              <a:buFont typeface="Arial" pitchFamily="34" charset="0"/>
              <a:buChar char="•"/>
              <a:defRPr/>
            </a:pPr>
            <a:r>
              <a:rPr lang="en-US" sz="1400" dirty="0"/>
              <a:t>Graham Capital</a:t>
            </a:r>
          </a:p>
          <a:p>
            <a:pPr marL="114300" indent="-114300" algn="l">
              <a:buFont typeface="Arial" pitchFamily="34" charset="0"/>
              <a:buChar char="•"/>
              <a:defRPr/>
            </a:pPr>
            <a:r>
              <a:rPr lang="en-US" sz="1400" dirty="0" err="1" smtClean="0"/>
              <a:t>Ronin</a:t>
            </a:r>
            <a:r>
              <a:rPr lang="en-US" sz="1400" dirty="0" smtClean="0"/>
              <a:t> </a:t>
            </a:r>
            <a:r>
              <a:rPr lang="en-US" sz="1400" dirty="0"/>
              <a:t>Capital</a:t>
            </a:r>
          </a:p>
          <a:p>
            <a:pPr marL="114300" indent="-114300" algn="l">
              <a:buFont typeface="Arial" pitchFamily="34" charset="0"/>
              <a:buChar char="•"/>
              <a:defRPr/>
            </a:pPr>
            <a:r>
              <a:rPr lang="en-US" sz="1400" dirty="0" err="1" smtClean="0"/>
              <a:t>Gelber</a:t>
            </a:r>
            <a:r>
              <a:rPr lang="en-US" sz="1400" dirty="0" smtClean="0"/>
              <a:t> </a:t>
            </a:r>
            <a:r>
              <a:rPr lang="en-US" sz="1400" dirty="0"/>
              <a:t>Group</a:t>
            </a:r>
          </a:p>
          <a:p>
            <a:pPr marL="114300" indent="-114300" algn="l">
              <a:buFont typeface="Arial" pitchFamily="34" charset="0"/>
              <a:buChar char="•"/>
              <a:defRPr/>
            </a:pPr>
            <a:r>
              <a:rPr lang="en-US" sz="1400" dirty="0"/>
              <a:t>Millburn Ridgefield</a:t>
            </a:r>
          </a:p>
          <a:p>
            <a:pPr marL="114300" indent="-114300" algn="l">
              <a:buFont typeface="Arial" pitchFamily="34" charset="0"/>
              <a:buChar char="•"/>
              <a:defRPr/>
            </a:pPr>
            <a:r>
              <a:rPr lang="en-US" sz="1400" dirty="0"/>
              <a:t>Mapleridge </a:t>
            </a:r>
            <a:r>
              <a:rPr lang="en-US" sz="1400" dirty="0" smtClean="0"/>
              <a:t>Capital</a:t>
            </a:r>
            <a:endParaRPr lang="en-US" sz="1400" dirty="0"/>
          </a:p>
          <a:p>
            <a:pPr marL="114300" indent="-114300" algn="l">
              <a:buFont typeface="Arial" pitchFamily="34" charset="0"/>
              <a:buChar char="•"/>
              <a:defRPr/>
            </a:pPr>
            <a:r>
              <a:rPr lang="en-US" sz="1400" dirty="0"/>
              <a:t>Goral </a:t>
            </a:r>
            <a:r>
              <a:rPr lang="en-US" sz="1400" dirty="0" smtClean="0"/>
              <a:t>Trading</a:t>
            </a:r>
            <a:endParaRPr lang="en-US" sz="1400" dirty="0"/>
          </a:p>
          <a:p>
            <a:pPr marL="114300" indent="-114300" algn="l">
              <a:buFont typeface="Arial" pitchFamily="34" charset="0"/>
              <a:buChar char="•"/>
              <a:defRPr/>
            </a:pPr>
            <a:r>
              <a:rPr lang="en-US" sz="1400" dirty="0" smtClean="0"/>
              <a:t>EXQIM</a:t>
            </a:r>
          </a:p>
          <a:p>
            <a:pPr marL="114300" indent="-114300" algn="l">
              <a:buFont typeface="Arial" pitchFamily="34" charset="0"/>
              <a:buChar char="•"/>
              <a:defRPr/>
            </a:pPr>
            <a:r>
              <a:rPr lang="en-US" sz="1400" dirty="0" smtClean="0"/>
              <a:t>WH Trading</a:t>
            </a:r>
          </a:p>
          <a:p>
            <a:pPr marL="114300" indent="-114300" algn="l">
              <a:buFont typeface="Arial" pitchFamily="34" charset="0"/>
              <a:buChar char="•"/>
              <a:defRPr/>
            </a:pPr>
            <a:r>
              <a:rPr lang="en-US" sz="1400" dirty="0" smtClean="0"/>
              <a:t>Campbell</a:t>
            </a:r>
          </a:p>
          <a:p>
            <a:pPr marL="114300" indent="-114300" algn="l">
              <a:buFont typeface="Arial" pitchFamily="34" charset="0"/>
              <a:buChar char="•"/>
              <a:defRPr/>
            </a:pPr>
            <a:r>
              <a:rPr lang="en-US" sz="1400" dirty="0" smtClean="0"/>
              <a:t>Coastal Trading</a:t>
            </a:r>
          </a:p>
          <a:p>
            <a:pPr marL="114300" indent="-114300" algn="l">
              <a:buFont typeface="Arial" pitchFamily="34" charset="0"/>
              <a:buChar char="•"/>
              <a:defRPr/>
            </a:pPr>
            <a:r>
              <a:rPr lang="en-US" sz="1400" dirty="0" err="1" smtClean="0"/>
              <a:t>Optiver</a:t>
            </a:r>
            <a:endParaRPr lang="en-US" sz="1400" dirty="0" smtClean="0"/>
          </a:p>
          <a:p>
            <a:pPr marL="114300" indent="-114300" algn="l">
              <a:buFont typeface="Arial" pitchFamily="34" charset="0"/>
              <a:buChar char="•"/>
              <a:defRPr/>
            </a:pPr>
            <a:r>
              <a:rPr lang="en-US" sz="1400" dirty="0" err="1" smtClean="0"/>
              <a:t>Galiam</a:t>
            </a:r>
            <a:r>
              <a:rPr lang="en-US" sz="1400" dirty="0" smtClean="0"/>
              <a:t> Capital</a:t>
            </a:r>
          </a:p>
          <a:p>
            <a:pPr marL="114300" indent="-114300" algn="l">
              <a:buFont typeface="Arial" pitchFamily="34" charset="0"/>
              <a:buChar char="•"/>
              <a:defRPr/>
            </a:pPr>
            <a:r>
              <a:rPr lang="en-US" sz="1400" dirty="0" smtClean="0"/>
              <a:t>Alpha Simplex</a:t>
            </a:r>
          </a:p>
          <a:p>
            <a:pPr marL="114300" indent="-114300" algn="l">
              <a:buFont typeface="Arial" pitchFamily="34" charset="0"/>
              <a:buChar char="•"/>
              <a:defRPr/>
            </a:pPr>
            <a:r>
              <a:rPr lang="en-US" sz="1400" dirty="0" smtClean="0"/>
              <a:t>LINZ AG</a:t>
            </a:r>
          </a:p>
          <a:p>
            <a:pPr marL="114300" indent="-114300" algn="l">
              <a:buFont typeface="Arial" pitchFamily="34" charset="0"/>
              <a:buChar char="•"/>
              <a:defRPr/>
            </a:pPr>
            <a:r>
              <a:rPr lang="en-US" sz="1400" dirty="0" smtClean="0"/>
              <a:t>Tyler Capital</a:t>
            </a:r>
          </a:p>
          <a:p>
            <a:pPr marL="114300" indent="-114300" algn="l">
              <a:buFont typeface="Arial" pitchFamily="34" charset="0"/>
              <a:buChar char="•"/>
              <a:defRPr/>
            </a:pPr>
            <a:r>
              <a:rPr lang="en-US" sz="1400" dirty="0" smtClean="0"/>
              <a:t>Parallax Quantitative </a:t>
            </a:r>
          </a:p>
        </p:txBody>
      </p:sp>
      <p:sp>
        <p:nvSpPr>
          <p:cNvPr id="2" name="Rectangle 1"/>
          <p:cNvSpPr/>
          <p:nvPr/>
        </p:nvSpPr>
        <p:spPr bwMode="auto">
          <a:xfrm>
            <a:off x="4724400" y="1600200"/>
            <a:ext cx="1752600" cy="2133600"/>
          </a:xfrm>
          <a:prstGeom prst="rect">
            <a:avLst/>
          </a:prstGeom>
          <a:solidFill>
            <a:schemeClr val="accent2">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l">
              <a:defRPr/>
            </a:pPr>
            <a:r>
              <a:rPr lang="en-US" sz="1600" dirty="0">
                <a:solidFill>
                  <a:srgbClr val="000000"/>
                </a:solidFill>
              </a:rPr>
              <a:t>Marketplaces</a:t>
            </a:r>
          </a:p>
          <a:p>
            <a:pPr marL="57150" indent="-57150" algn="l">
              <a:buFont typeface="Arial" pitchFamily="34" charset="0"/>
              <a:buChar char="•"/>
              <a:defRPr/>
            </a:pPr>
            <a:r>
              <a:rPr lang="en-US" sz="1400" dirty="0"/>
              <a:t> NYSE</a:t>
            </a:r>
          </a:p>
          <a:p>
            <a:pPr marL="57150" indent="-57150" algn="l">
              <a:buFont typeface="Arial" pitchFamily="34" charset="0"/>
              <a:buChar char="•"/>
              <a:defRPr/>
            </a:pPr>
            <a:r>
              <a:rPr lang="en-US" sz="1400" dirty="0"/>
              <a:t> Euronext</a:t>
            </a:r>
          </a:p>
          <a:p>
            <a:pPr marL="57150" indent="-57150" algn="l">
              <a:buFont typeface="Arial" pitchFamily="34" charset="0"/>
              <a:buChar char="•"/>
              <a:defRPr/>
            </a:pPr>
            <a:r>
              <a:rPr lang="en-US" sz="1400" dirty="0"/>
              <a:t> </a:t>
            </a:r>
            <a:r>
              <a:rPr lang="en-US" sz="1400" dirty="0" err="1"/>
              <a:t>Tradeweb</a:t>
            </a:r>
            <a:endParaRPr lang="en-US" sz="1400" dirty="0"/>
          </a:p>
          <a:p>
            <a:pPr marL="57150" indent="-57150" algn="l">
              <a:buFont typeface="Arial" pitchFamily="34" charset="0"/>
              <a:buChar char="•"/>
              <a:defRPr/>
            </a:pPr>
            <a:r>
              <a:rPr lang="en-US" sz="1400" dirty="0"/>
              <a:t> </a:t>
            </a:r>
            <a:r>
              <a:rPr lang="en-US" sz="1400" dirty="0" err="1"/>
              <a:t>Equiduct</a:t>
            </a:r>
            <a:endParaRPr lang="en-US" sz="1400" dirty="0"/>
          </a:p>
          <a:p>
            <a:pPr marL="57150" indent="-57150" algn="l">
              <a:buFont typeface="Arial" pitchFamily="34" charset="0"/>
              <a:buChar char="•"/>
              <a:defRPr/>
            </a:pPr>
            <a:r>
              <a:rPr lang="en-US" sz="1400" dirty="0"/>
              <a:t> </a:t>
            </a:r>
            <a:r>
              <a:rPr lang="en-US" sz="1400" dirty="0" err="1"/>
              <a:t>Mismi</a:t>
            </a:r>
            <a:endParaRPr lang="en-US" sz="1400" dirty="0"/>
          </a:p>
          <a:p>
            <a:pPr marL="57150" indent="-57150" algn="l">
              <a:buFont typeface="Arial" pitchFamily="34" charset="0"/>
              <a:buChar char="•"/>
              <a:defRPr/>
            </a:pPr>
            <a:r>
              <a:rPr lang="en-US" sz="1400" dirty="0"/>
              <a:t> </a:t>
            </a:r>
            <a:r>
              <a:rPr lang="en-US" sz="1400" dirty="0" smtClean="0"/>
              <a:t>ISE</a:t>
            </a:r>
          </a:p>
          <a:p>
            <a:pPr marL="57150" indent="-57150" algn="l">
              <a:buFont typeface="Arial" pitchFamily="34" charset="0"/>
              <a:buChar char="•"/>
              <a:defRPr/>
            </a:pPr>
            <a:r>
              <a:rPr lang="en-US" sz="1400" dirty="0"/>
              <a:t> </a:t>
            </a:r>
            <a:r>
              <a:rPr lang="en-US" sz="1400" dirty="0" smtClean="0"/>
              <a:t>Miami Holdings</a:t>
            </a:r>
            <a:endParaRPr lang="en-US" sz="1400" dirty="0"/>
          </a:p>
        </p:txBody>
      </p:sp>
      <p:sp>
        <p:nvSpPr>
          <p:cNvPr id="9" name="Rectangle 8"/>
          <p:cNvSpPr/>
          <p:nvPr/>
        </p:nvSpPr>
        <p:spPr bwMode="auto">
          <a:xfrm>
            <a:off x="6686550" y="2057400"/>
            <a:ext cx="2209800" cy="1219200"/>
          </a:xfrm>
          <a:prstGeom prst="rect">
            <a:avLst/>
          </a:prstGeom>
          <a:solidFill>
            <a:schemeClr val="tx2">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l">
              <a:defRPr/>
            </a:pPr>
            <a:r>
              <a:rPr lang="en-US" sz="1600" dirty="0" smtClean="0">
                <a:solidFill>
                  <a:srgbClr val="000000"/>
                </a:solidFill>
              </a:rPr>
              <a:t>Retail Online Broker</a:t>
            </a:r>
            <a:endParaRPr lang="en-US" sz="1600" dirty="0">
              <a:solidFill>
                <a:srgbClr val="000000"/>
              </a:solidFill>
            </a:endParaRPr>
          </a:p>
          <a:p>
            <a:pPr marL="57150" indent="-57150" algn="l">
              <a:buFont typeface="Arial" pitchFamily="34" charset="0"/>
              <a:buChar char="•"/>
              <a:defRPr/>
            </a:pPr>
            <a:r>
              <a:rPr lang="en-US" sz="1400" dirty="0"/>
              <a:t> </a:t>
            </a:r>
            <a:r>
              <a:rPr lang="en-US" sz="1400" dirty="0" smtClean="0"/>
              <a:t>Scottrade</a:t>
            </a:r>
          </a:p>
          <a:p>
            <a:pPr marL="57150" indent="-57150" algn="l">
              <a:buFont typeface="Arial" pitchFamily="34" charset="0"/>
              <a:buChar char="•"/>
              <a:defRPr/>
            </a:pPr>
            <a:r>
              <a:rPr lang="en-US" sz="1400" dirty="0"/>
              <a:t> </a:t>
            </a:r>
            <a:r>
              <a:rPr lang="en-US" sz="1400" dirty="0" smtClean="0"/>
              <a:t>SBI Securities (Tokyo)</a:t>
            </a:r>
          </a:p>
          <a:p>
            <a:pPr algn="l">
              <a:defRPr/>
            </a:pPr>
            <a:endParaRPr lang="en-US" sz="1400" dirty="0"/>
          </a:p>
          <a:p>
            <a:pPr marL="57150" indent="-57150" algn="l">
              <a:buFont typeface="Arial" pitchFamily="34" charset="0"/>
              <a:buChar char="•"/>
              <a:defRPr/>
            </a:pPr>
            <a:endParaRPr lang="en-US" sz="1400" dirty="0"/>
          </a:p>
        </p:txBody>
      </p:sp>
      <p:sp>
        <p:nvSpPr>
          <p:cNvPr id="10" name="Rectangle 9"/>
          <p:cNvSpPr/>
          <p:nvPr/>
        </p:nvSpPr>
        <p:spPr bwMode="auto">
          <a:xfrm>
            <a:off x="5105400" y="4114800"/>
            <a:ext cx="3352800" cy="2438400"/>
          </a:xfrm>
          <a:prstGeom prst="rect">
            <a:avLst/>
          </a:prstGeom>
          <a:solidFill>
            <a:schemeClr val="tx2">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l">
              <a:defRPr/>
            </a:pPr>
            <a:r>
              <a:rPr lang="en-US" sz="1600" dirty="0" smtClean="0">
                <a:solidFill>
                  <a:srgbClr val="000000"/>
                </a:solidFill>
              </a:rPr>
              <a:t>University Clients</a:t>
            </a:r>
            <a:endParaRPr lang="en-US" sz="1600" dirty="0">
              <a:solidFill>
                <a:srgbClr val="000000"/>
              </a:solidFill>
            </a:endParaRPr>
          </a:p>
          <a:p>
            <a:pPr marL="57150" indent="-57150" algn="l">
              <a:buFont typeface="Arial" pitchFamily="34" charset="0"/>
              <a:buChar char="•"/>
              <a:defRPr/>
            </a:pPr>
            <a:r>
              <a:rPr lang="en-US" sz="1400" dirty="0"/>
              <a:t> </a:t>
            </a:r>
            <a:r>
              <a:rPr lang="en-US" sz="1400" dirty="0" smtClean="0"/>
              <a:t>Columbia University</a:t>
            </a:r>
          </a:p>
          <a:p>
            <a:pPr marL="57150" indent="-57150" algn="l">
              <a:buFont typeface="Arial" pitchFamily="34" charset="0"/>
              <a:buChar char="•"/>
              <a:defRPr/>
            </a:pPr>
            <a:r>
              <a:rPr lang="en-US" sz="1400" dirty="0" smtClean="0"/>
              <a:t> Stevens Institute</a:t>
            </a:r>
          </a:p>
          <a:p>
            <a:pPr marL="57150" indent="-57150" algn="l">
              <a:buFont typeface="Arial" pitchFamily="34" charset="0"/>
              <a:buChar char="•"/>
              <a:defRPr/>
            </a:pPr>
            <a:r>
              <a:rPr lang="en-US" sz="1400" dirty="0" smtClean="0"/>
              <a:t> University of Illinois, Chicago</a:t>
            </a:r>
          </a:p>
          <a:p>
            <a:pPr marL="57150" indent="-57150" algn="l">
              <a:buFont typeface="Arial" pitchFamily="34" charset="0"/>
              <a:buChar char="•"/>
              <a:defRPr/>
            </a:pPr>
            <a:r>
              <a:rPr lang="en-US" sz="1400" dirty="0"/>
              <a:t> </a:t>
            </a:r>
            <a:r>
              <a:rPr lang="en-US" sz="1400" dirty="0" smtClean="0"/>
              <a:t>Rotterdam</a:t>
            </a:r>
            <a:r>
              <a:rPr lang="en-US" sz="1400" dirty="0"/>
              <a:t> </a:t>
            </a:r>
            <a:r>
              <a:rPr lang="en-US" sz="1400" dirty="0" smtClean="0"/>
              <a:t>School of Management</a:t>
            </a:r>
          </a:p>
          <a:p>
            <a:pPr marL="57150" indent="-57150" algn="l">
              <a:buFont typeface="Arial" pitchFamily="34" charset="0"/>
              <a:buChar char="•"/>
              <a:defRPr/>
            </a:pPr>
            <a:r>
              <a:rPr lang="en-US" sz="1400" dirty="0"/>
              <a:t> </a:t>
            </a:r>
            <a:r>
              <a:rPr lang="en-US" sz="1400" dirty="0" smtClean="0"/>
              <a:t>Oxford University</a:t>
            </a:r>
          </a:p>
          <a:p>
            <a:pPr marL="57150" indent="-57150" algn="l">
              <a:buFont typeface="Arial" pitchFamily="34" charset="0"/>
              <a:buChar char="•"/>
              <a:defRPr/>
            </a:pPr>
            <a:r>
              <a:rPr lang="en-US" sz="1400" dirty="0"/>
              <a:t> </a:t>
            </a:r>
            <a:r>
              <a:rPr lang="en-US" sz="1400" dirty="0" smtClean="0"/>
              <a:t>Baruch College, CUNY</a:t>
            </a:r>
          </a:p>
          <a:p>
            <a:pPr marL="57150" indent="-57150" algn="l">
              <a:buFont typeface="Arial" pitchFamily="34" charset="0"/>
              <a:buChar char="•"/>
              <a:defRPr/>
            </a:pPr>
            <a:r>
              <a:rPr lang="en-US" sz="1400" dirty="0"/>
              <a:t> Chinese University of Hong Kong</a:t>
            </a:r>
            <a:endParaRPr lang="en-US" sz="1400" dirty="0" smtClean="0"/>
          </a:p>
          <a:p>
            <a:pPr marL="57150" indent="-57150" algn="l">
              <a:buFont typeface="Arial" pitchFamily="34" charset="0"/>
              <a:buChar char="•"/>
              <a:defRPr/>
            </a:pPr>
            <a:r>
              <a:rPr lang="en-US" sz="1400" dirty="0" smtClean="0"/>
              <a:t> University of Minnesota</a:t>
            </a:r>
          </a:p>
        </p:txBody>
      </p:sp>
    </p:spTree>
    <p:extLst>
      <p:ext uri="{BB962C8B-B14F-4D97-AF65-F5344CB8AC3E}">
        <p14:creationId xmlns:p14="http://schemas.microsoft.com/office/powerpoint/2010/main" val="3061935637"/>
      </p:ext>
    </p:extLst>
  </p:cSld>
  <p:clrMapOvr>
    <a:masterClrMapping/>
  </p:clrMapOvr>
  <p:transition advTm="8824">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10"/>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solidFill>
                <a:srgbClr val="000000"/>
              </a:solidFill>
            </a:endParaRPr>
          </a:p>
        </p:txBody>
      </p:sp>
      <p:pic>
        <p:nvPicPr>
          <p:cNvPr id="5124" name="Picture 19" descr="https://www.mlp.com/MILLENNIUM/WEB/localdata/web/data/webtemplates%5dmimages/$DEFAULT/space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280988"/>
            <a:ext cx="4486275" cy="590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TextBox 38"/>
          <p:cNvSpPr txBox="1">
            <a:spLocks noChangeArrowheads="1"/>
          </p:cNvSpPr>
          <p:nvPr/>
        </p:nvSpPr>
        <p:spPr bwMode="auto">
          <a:xfrm>
            <a:off x="7086600" y="5867400"/>
            <a:ext cx="19050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sz="1400" b="1">
              <a:latin typeface="Aharoni" pitchFamily="2" charset="-79"/>
              <a:cs typeface="Aharoni" pitchFamily="2" charset="-79"/>
            </a:endParaRPr>
          </a:p>
        </p:txBody>
      </p:sp>
      <p:sp>
        <p:nvSpPr>
          <p:cNvPr id="7" name="Rectangle 40"/>
          <p:cNvSpPr>
            <a:spLocks noGrp="1" noChangeArrowheads="1"/>
          </p:cNvSpPr>
          <p:nvPr>
            <p:ph type="title"/>
          </p:nvPr>
        </p:nvSpPr>
        <p:spPr>
          <a:xfrm>
            <a:off x="304800" y="838200"/>
            <a:ext cx="7772400" cy="438582"/>
          </a:xfrm>
          <a:solidFill>
            <a:schemeClr val="bg1">
              <a:lumMod val="95000"/>
              <a:alpha val="70000"/>
            </a:schemeClr>
          </a:solidFill>
          <a:effectLst>
            <a:outerShdw blurRad="50800" dist="38100" dir="2700000" algn="tl" rotWithShape="0">
              <a:prstClr val="black">
                <a:alpha val="40000"/>
              </a:prstClr>
            </a:outerShdw>
          </a:effectLst>
        </p:spPr>
        <p:txBody>
          <a:bodyPr/>
          <a:lstStyle/>
          <a:p>
            <a:r>
              <a:rPr lang="en-GB" dirty="0" smtClean="0"/>
              <a:t>Our Customers</a:t>
            </a:r>
            <a:endParaRPr lang="en-US" dirty="0"/>
          </a:p>
        </p:txBody>
      </p:sp>
      <p:sp>
        <p:nvSpPr>
          <p:cNvPr id="2" name="Rectangle 1"/>
          <p:cNvSpPr/>
          <p:nvPr/>
        </p:nvSpPr>
        <p:spPr bwMode="auto">
          <a:xfrm>
            <a:off x="457200" y="1600200"/>
            <a:ext cx="3429000" cy="1828800"/>
          </a:xfrm>
          <a:prstGeom prst="rect">
            <a:avLst/>
          </a:prstGeom>
          <a:solidFill>
            <a:schemeClr val="tx2">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l">
              <a:defRPr/>
            </a:pPr>
            <a:r>
              <a:rPr lang="en-US" sz="1800" dirty="0" smtClean="0">
                <a:solidFill>
                  <a:srgbClr val="000000"/>
                </a:solidFill>
              </a:rPr>
              <a:t>Large </a:t>
            </a:r>
            <a:r>
              <a:rPr lang="en-US" sz="1800" dirty="0">
                <a:solidFill>
                  <a:srgbClr val="000000"/>
                </a:solidFill>
              </a:rPr>
              <a:t>Asset </a:t>
            </a:r>
            <a:r>
              <a:rPr lang="en-US" sz="1800" dirty="0" smtClean="0">
                <a:solidFill>
                  <a:srgbClr val="000000"/>
                </a:solidFill>
              </a:rPr>
              <a:t>Managers</a:t>
            </a:r>
            <a:br>
              <a:rPr lang="en-US" sz="1800" dirty="0" smtClean="0">
                <a:solidFill>
                  <a:srgbClr val="000000"/>
                </a:solidFill>
              </a:rPr>
            </a:br>
            <a:endParaRPr lang="en-US" sz="1800" dirty="0">
              <a:solidFill>
                <a:srgbClr val="000000"/>
              </a:solidFill>
            </a:endParaRPr>
          </a:p>
          <a:p>
            <a:pPr marL="57150" indent="-57150" algn="l">
              <a:buFont typeface="Arial" pitchFamily="34" charset="0"/>
              <a:buChar char="•"/>
              <a:defRPr/>
            </a:pPr>
            <a:r>
              <a:rPr lang="en-US" sz="1400" dirty="0"/>
              <a:t> Barclays Global Investors</a:t>
            </a:r>
          </a:p>
          <a:p>
            <a:pPr marL="57150" indent="-57150" algn="l">
              <a:buFont typeface="Arial" pitchFamily="34" charset="0"/>
              <a:buChar char="•"/>
              <a:defRPr/>
            </a:pPr>
            <a:r>
              <a:rPr lang="en-US" sz="1400" dirty="0"/>
              <a:t> Goldman Sachs Asset Management</a:t>
            </a:r>
          </a:p>
          <a:p>
            <a:pPr marL="57150" indent="-57150" algn="l">
              <a:buFont typeface="Arial" pitchFamily="34" charset="0"/>
              <a:buChar char="•"/>
              <a:defRPr/>
            </a:pPr>
            <a:r>
              <a:rPr lang="en-US" sz="1400" dirty="0"/>
              <a:t> MAN </a:t>
            </a:r>
            <a:r>
              <a:rPr lang="en-US" sz="1400" dirty="0" smtClean="0"/>
              <a:t>Investments</a:t>
            </a:r>
          </a:p>
          <a:p>
            <a:pPr marL="57150" indent="-57150" algn="l">
              <a:buFont typeface="Arial" pitchFamily="34" charset="0"/>
              <a:buChar char="•"/>
              <a:defRPr/>
            </a:pPr>
            <a:r>
              <a:rPr lang="en-US" sz="1400" dirty="0" smtClean="0"/>
              <a:t> Ontario Teachers</a:t>
            </a:r>
          </a:p>
          <a:p>
            <a:pPr marL="57150" indent="-57150" algn="l">
              <a:buFont typeface="Arial" pitchFamily="34" charset="0"/>
              <a:buChar char="•"/>
              <a:defRPr/>
            </a:pPr>
            <a:r>
              <a:rPr lang="en-US" sz="1400" dirty="0" smtClean="0"/>
              <a:t> Invesco</a:t>
            </a:r>
            <a:endParaRPr lang="en-US" sz="1400" dirty="0"/>
          </a:p>
        </p:txBody>
      </p:sp>
      <p:sp>
        <p:nvSpPr>
          <p:cNvPr id="9" name="Rectangle 8"/>
          <p:cNvSpPr/>
          <p:nvPr/>
        </p:nvSpPr>
        <p:spPr bwMode="auto">
          <a:xfrm>
            <a:off x="392112" y="3657600"/>
            <a:ext cx="3951288" cy="2819400"/>
          </a:xfrm>
          <a:prstGeom prst="rect">
            <a:avLst/>
          </a:prstGeom>
          <a:solidFill>
            <a:schemeClr val="accent2">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l">
              <a:defRPr/>
            </a:pPr>
            <a:r>
              <a:rPr lang="en-US" sz="1700" dirty="0">
                <a:solidFill>
                  <a:srgbClr val="000000"/>
                </a:solidFill>
              </a:rPr>
              <a:t>Technology &amp; Information </a:t>
            </a:r>
            <a:r>
              <a:rPr lang="en-US" sz="1700" dirty="0" smtClean="0">
                <a:solidFill>
                  <a:srgbClr val="000000"/>
                </a:solidFill>
              </a:rPr>
              <a:t>Providers</a:t>
            </a:r>
            <a:br>
              <a:rPr lang="en-US" sz="1700" dirty="0" smtClean="0">
                <a:solidFill>
                  <a:srgbClr val="000000"/>
                </a:solidFill>
              </a:rPr>
            </a:br>
            <a:endParaRPr lang="en-US" sz="1700" dirty="0">
              <a:solidFill>
                <a:srgbClr val="000000"/>
              </a:solidFill>
            </a:endParaRPr>
          </a:p>
          <a:p>
            <a:pPr marL="114300" indent="-114300" algn="l">
              <a:buFont typeface="Arial" pitchFamily="34" charset="0"/>
              <a:buChar char="•"/>
              <a:defRPr/>
            </a:pPr>
            <a:r>
              <a:rPr lang="en-US" sz="1400" dirty="0"/>
              <a:t>CNBC</a:t>
            </a:r>
          </a:p>
          <a:p>
            <a:pPr marL="114300" indent="-114300" algn="l">
              <a:buFont typeface="Arial" pitchFamily="34" charset="0"/>
              <a:buChar char="•"/>
              <a:defRPr/>
            </a:pPr>
            <a:r>
              <a:rPr lang="en-US" sz="1400" dirty="0" smtClean="0"/>
              <a:t>Bloomberg</a:t>
            </a:r>
          </a:p>
          <a:p>
            <a:pPr marL="114300" indent="-114300" algn="l">
              <a:buFont typeface="Arial" pitchFamily="34" charset="0"/>
              <a:buChar char="•"/>
              <a:defRPr/>
            </a:pPr>
            <a:r>
              <a:rPr lang="en-US" sz="1400" dirty="0" smtClean="0"/>
              <a:t>SIX Financial (</a:t>
            </a:r>
            <a:r>
              <a:rPr lang="en-US" sz="1400" dirty="0" err="1" smtClean="0"/>
              <a:t>Telekurs</a:t>
            </a:r>
            <a:r>
              <a:rPr lang="en-US" sz="1400" dirty="0" smtClean="0"/>
              <a:t>)</a:t>
            </a:r>
            <a:endParaRPr lang="en-US" sz="1400" dirty="0"/>
          </a:p>
          <a:p>
            <a:pPr marL="114300" indent="-114300" algn="l">
              <a:buFont typeface="Arial" pitchFamily="34" charset="0"/>
              <a:buChar char="•"/>
              <a:defRPr/>
            </a:pPr>
            <a:r>
              <a:rPr lang="en-US" sz="1400" dirty="0" err="1"/>
              <a:t>TradingScreen</a:t>
            </a:r>
            <a:endParaRPr lang="en-US" sz="1400" dirty="0"/>
          </a:p>
          <a:p>
            <a:pPr marL="114300" indent="-114300" algn="l">
              <a:buFont typeface="Arial" pitchFamily="34" charset="0"/>
              <a:buChar char="•"/>
              <a:defRPr/>
            </a:pPr>
            <a:r>
              <a:rPr lang="en-US" sz="1400" dirty="0" smtClean="0"/>
              <a:t>Instinet</a:t>
            </a:r>
          </a:p>
          <a:p>
            <a:pPr marL="114300" indent="-114300" algn="l">
              <a:buFont typeface="Arial" pitchFamily="34" charset="0"/>
              <a:buChar char="•"/>
              <a:defRPr/>
            </a:pPr>
            <a:r>
              <a:rPr lang="en-US" sz="1400" dirty="0" err="1" smtClean="0"/>
              <a:t>FlexTrade</a:t>
            </a:r>
            <a:endParaRPr lang="en-US" sz="1400" dirty="0"/>
          </a:p>
          <a:p>
            <a:pPr marL="114300" indent="-114300" algn="l">
              <a:buFont typeface="Arial" pitchFamily="34" charset="0"/>
              <a:buChar char="•"/>
              <a:defRPr/>
            </a:pPr>
            <a:r>
              <a:rPr lang="en-US" sz="1400" dirty="0" err="1"/>
              <a:t>Agencia</a:t>
            </a:r>
            <a:endParaRPr lang="en-US" sz="1400" dirty="0"/>
          </a:p>
          <a:p>
            <a:pPr marL="114300" indent="-114300" algn="l">
              <a:buFont typeface="Arial" pitchFamily="34" charset="0"/>
              <a:buChar char="•"/>
              <a:defRPr/>
            </a:pPr>
            <a:r>
              <a:rPr lang="en-US" sz="1400" dirty="0" err="1"/>
              <a:t>QuantHouse</a:t>
            </a:r>
            <a:endParaRPr lang="en-US" sz="1400" dirty="0"/>
          </a:p>
          <a:p>
            <a:pPr marL="114300" indent="-114300" algn="l">
              <a:buFont typeface="Arial" pitchFamily="34" charset="0"/>
              <a:buChar char="•"/>
              <a:defRPr/>
            </a:pPr>
            <a:r>
              <a:rPr lang="en-US" sz="1400" dirty="0" err="1"/>
              <a:t>OptionVine</a:t>
            </a:r>
            <a:endParaRPr lang="en-US" sz="1400" dirty="0"/>
          </a:p>
          <a:p>
            <a:pPr marL="114300" indent="-114300" algn="l">
              <a:buFont typeface="Arial" pitchFamily="34" charset="0"/>
              <a:buChar char="•"/>
              <a:defRPr/>
            </a:pPr>
            <a:r>
              <a:rPr lang="en-US" sz="1400" dirty="0"/>
              <a:t>Benchmark Solutions</a:t>
            </a:r>
          </a:p>
        </p:txBody>
      </p:sp>
      <p:sp>
        <p:nvSpPr>
          <p:cNvPr id="10" name="Rectangle 9"/>
          <p:cNvSpPr/>
          <p:nvPr/>
        </p:nvSpPr>
        <p:spPr bwMode="auto">
          <a:xfrm>
            <a:off x="5029200" y="1600200"/>
            <a:ext cx="3733800" cy="4724400"/>
          </a:xfrm>
          <a:prstGeom prst="rect">
            <a:avLst/>
          </a:prstGeom>
          <a:solidFill>
            <a:schemeClr val="tx2">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l">
              <a:defRPr/>
            </a:pPr>
            <a:r>
              <a:rPr lang="en-US" sz="1800" dirty="0" smtClean="0">
                <a:solidFill>
                  <a:srgbClr val="000000"/>
                </a:solidFill>
              </a:rPr>
              <a:t>Banks/Brokers</a:t>
            </a:r>
          </a:p>
          <a:p>
            <a:pPr algn="l">
              <a:defRPr/>
            </a:pPr>
            <a:endParaRPr lang="en-US" sz="1800" dirty="0" smtClean="0">
              <a:solidFill>
                <a:srgbClr val="000000"/>
              </a:solidFill>
            </a:endParaRPr>
          </a:p>
          <a:p>
            <a:pPr algn="l">
              <a:buFont typeface="Arial" pitchFamily="34" charset="0"/>
              <a:buChar char="•"/>
              <a:defRPr/>
            </a:pPr>
            <a:r>
              <a:rPr lang="en-US" sz="1400" dirty="0" smtClean="0"/>
              <a:t>  Federal </a:t>
            </a:r>
            <a:r>
              <a:rPr lang="en-US" sz="1400" dirty="0"/>
              <a:t>Reserve Bank of New </a:t>
            </a:r>
            <a:r>
              <a:rPr lang="en-US" sz="1400" dirty="0" smtClean="0"/>
              <a:t>York</a:t>
            </a:r>
          </a:p>
          <a:p>
            <a:pPr marL="114300" indent="-114300" algn="l">
              <a:buFont typeface="Arial" pitchFamily="34" charset="0"/>
              <a:buChar char="•"/>
              <a:defRPr/>
            </a:pPr>
            <a:r>
              <a:rPr lang="en-US" sz="1400" dirty="0"/>
              <a:t>Credit Suisse</a:t>
            </a:r>
            <a:endParaRPr lang="en-US" sz="1400" dirty="0" smtClean="0"/>
          </a:p>
          <a:p>
            <a:pPr marL="114300" indent="-114300" algn="l">
              <a:buFont typeface="Arial" pitchFamily="34" charset="0"/>
              <a:buChar char="•"/>
              <a:defRPr/>
            </a:pPr>
            <a:r>
              <a:rPr lang="en-US" sz="1400" dirty="0" smtClean="0"/>
              <a:t>JP Morgan</a:t>
            </a:r>
          </a:p>
          <a:p>
            <a:pPr marL="114300" indent="-114300" algn="l">
              <a:buFont typeface="Arial" pitchFamily="34" charset="0"/>
              <a:buChar char="•"/>
              <a:defRPr/>
            </a:pPr>
            <a:r>
              <a:rPr lang="en-US" sz="1400" dirty="0" smtClean="0"/>
              <a:t>Lloyds Banking Group</a:t>
            </a:r>
            <a:endParaRPr lang="en-US" sz="1400" dirty="0"/>
          </a:p>
          <a:p>
            <a:pPr marL="114300" indent="-114300" algn="l">
              <a:buFont typeface="Arial" pitchFamily="34" charset="0"/>
              <a:buChar char="•"/>
              <a:defRPr/>
            </a:pPr>
            <a:r>
              <a:rPr lang="en-US" sz="1400" dirty="0"/>
              <a:t>RBS</a:t>
            </a:r>
          </a:p>
          <a:p>
            <a:pPr marL="114300" indent="-114300" algn="l">
              <a:buFont typeface="Arial" pitchFamily="34" charset="0"/>
              <a:buChar char="•"/>
              <a:defRPr/>
            </a:pPr>
            <a:r>
              <a:rPr lang="en-US" sz="1400" dirty="0"/>
              <a:t>BNP Paribas</a:t>
            </a:r>
          </a:p>
          <a:p>
            <a:pPr marL="114300" indent="-114300" algn="l">
              <a:buFont typeface="Arial" pitchFamily="34" charset="0"/>
              <a:buChar char="•"/>
              <a:defRPr/>
            </a:pPr>
            <a:r>
              <a:rPr lang="en-US" sz="1400" dirty="0"/>
              <a:t>RBC</a:t>
            </a:r>
          </a:p>
          <a:p>
            <a:pPr marL="114300" indent="-114300" algn="l">
              <a:buFont typeface="Arial" pitchFamily="34" charset="0"/>
              <a:buChar char="•"/>
              <a:defRPr/>
            </a:pPr>
            <a:r>
              <a:rPr lang="en-US" sz="1400" dirty="0"/>
              <a:t>Standard Chartered</a:t>
            </a:r>
          </a:p>
          <a:p>
            <a:pPr marL="114300" indent="-114300" algn="l">
              <a:buFont typeface="Arial" pitchFamily="34" charset="0"/>
              <a:buChar char="•"/>
              <a:defRPr/>
            </a:pPr>
            <a:r>
              <a:rPr lang="en-US" sz="1400" dirty="0" err="1"/>
              <a:t>Nordea</a:t>
            </a:r>
            <a:r>
              <a:rPr lang="en-US" sz="1400" dirty="0"/>
              <a:t> Bank</a:t>
            </a:r>
          </a:p>
          <a:p>
            <a:pPr marL="114300" indent="-114300" algn="l">
              <a:buFont typeface="Arial" pitchFamily="34" charset="0"/>
              <a:buChar char="•"/>
              <a:defRPr/>
            </a:pPr>
            <a:r>
              <a:rPr lang="en-US" sz="1400" dirty="0"/>
              <a:t>TD Securities</a:t>
            </a:r>
          </a:p>
          <a:p>
            <a:pPr marL="114300" indent="-114300" algn="l">
              <a:buFont typeface="Arial" pitchFamily="34" charset="0"/>
              <a:buChar char="•"/>
              <a:defRPr/>
            </a:pPr>
            <a:r>
              <a:rPr lang="en-US" sz="1400" dirty="0" err="1"/>
              <a:t>Tullett</a:t>
            </a:r>
            <a:r>
              <a:rPr lang="en-US" sz="1400" dirty="0"/>
              <a:t> </a:t>
            </a:r>
            <a:r>
              <a:rPr lang="en-US" sz="1400" dirty="0" err="1"/>
              <a:t>Prebon</a:t>
            </a:r>
            <a:endParaRPr lang="en-US" sz="1400" dirty="0"/>
          </a:p>
          <a:p>
            <a:pPr marL="114300" indent="-114300" algn="l">
              <a:buFont typeface="Arial" pitchFamily="34" charset="0"/>
              <a:buChar char="•"/>
              <a:defRPr/>
            </a:pPr>
            <a:r>
              <a:rPr lang="en-US" sz="1400" dirty="0"/>
              <a:t>CMC Markets</a:t>
            </a:r>
          </a:p>
          <a:p>
            <a:pPr marL="114300" indent="-114300" algn="l">
              <a:buFont typeface="Arial" pitchFamily="34" charset="0"/>
              <a:buChar char="•"/>
              <a:defRPr/>
            </a:pPr>
            <a:r>
              <a:rPr lang="en-US" sz="1400" dirty="0" err="1"/>
              <a:t>DnB</a:t>
            </a:r>
            <a:r>
              <a:rPr lang="en-US" sz="1400" dirty="0"/>
              <a:t> Nor</a:t>
            </a:r>
          </a:p>
          <a:p>
            <a:pPr marL="114300" indent="-114300" algn="l">
              <a:buFont typeface="Arial" pitchFamily="34" charset="0"/>
              <a:buChar char="•"/>
              <a:defRPr/>
            </a:pPr>
            <a:r>
              <a:rPr lang="en-US" sz="1400" dirty="0"/>
              <a:t>Jefferies</a:t>
            </a:r>
          </a:p>
          <a:p>
            <a:pPr marL="114300" indent="-114300" algn="l">
              <a:buFont typeface="Arial" pitchFamily="34" charset="0"/>
              <a:buChar char="•"/>
              <a:defRPr/>
            </a:pPr>
            <a:r>
              <a:rPr lang="en-US" sz="1400" dirty="0" smtClean="0"/>
              <a:t>SEB</a:t>
            </a:r>
          </a:p>
          <a:p>
            <a:pPr marL="114300" indent="-114300" algn="l">
              <a:buFont typeface="Arial" pitchFamily="34" charset="0"/>
              <a:buChar char="•"/>
              <a:defRPr/>
            </a:pPr>
            <a:r>
              <a:rPr lang="en-US" sz="1400" dirty="0" err="1" smtClean="0"/>
              <a:t>Societe</a:t>
            </a:r>
            <a:r>
              <a:rPr lang="en-US" sz="1400" dirty="0" smtClean="0"/>
              <a:t> </a:t>
            </a:r>
            <a:r>
              <a:rPr lang="en-US" sz="1400" dirty="0" err="1" smtClean="0"/>
              <a:t>Generale</a:t>
            </a:r>
            <a:endParaRPr lang="en-US" sz="1400" dirty="0" smtClean="0"/>
          </a:p>
        </p:txBody>
      </p:sp>
    </p:spTree>
    <p:extLst>
      <p:ext uri="{BB962C8B-B14F-4D97-AF65-F5344CB8AC3E}">
        <p14:creationId xmlns:p14="http://schemas.microsoft.com/office/powerpoint/2010/main" val="2956379906"/>
      </p:ext>
    </p:extLst>
  </p:cSld>
  <p:clrMapOvr>
    <a:masterClrMapping/>
  </p:clrMapOvr>
  <p:transition advTm="8523">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0"/>
          <p:cNvSpPr>
            <a:spLocks noGrp="1" noChangeArrowheads="1"/>
          </p:cNvSpPr>
          <p:nvPr>
            <p:ph type="title"/>
          </p:nvPr>
        </p:nvSpPr>
        <p:spPr>
          <a:xfrm>
            <a:off x="304800" y="828675"/>
            <a:ext cx="7772400" cy="438582"/>
          </a:xfrm>
          <a:solidFill>
            <a:schemeClr val="bg1">
              <a:lumMod val="95000"/>
              <a:alpha val="70000"/>
            </a:schemeClr>
          </a:solidFill>
          <a:effectLst>
            <a:outerShdw blurRad="50800" dist="38100" dir="2700000" algn="tl" rotWithShape="0">
              <a:prstClr val="black">
                <a:alpha val="40000"/>
              </a:prstClr>
            </a:outerShdw>
          </a:effectLst>
        </p:spPr>
        <p:txBody>
          <a:bodyPr/>
          <a:lstStyle/>
          <a:p>
            <a:r>
              <a:rPr lang="en-GB" dirty="0" smtClean="0"/>
              <a:t>Why ONETICK, Benefits for a Competitive Advantage</a:t>
            </a:r>
            <a:endParaRPr lang="en-US" dirty="0">
              <a:solidFill>
                <a:schemeClr val="accent1">
                  <a:lumMod val="50000"/>
                </a:schemeClr>
              </a:solidFill>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98" y="5858509"/>
            <a:ext cx="434228" cy="494032"/>
          </a:xfrm>
          <a:prstGeom prst="rect">
            <a:avLst/>
          </a:prstGeom>
        </p:spPr>
      </p:pic>
      <p:sp>
        <p:nvSpPr>
          <p:cNvPr id="5" name="Rounded Rectangle 4"/>
          <p:cNvSpPr/>
          <p:nvPr/>
        </p:nvSpPr>
        <p:spPr bwMode="auto">
          <a:xfrm>
            <a:off x="293647" y="4402043"/>
            <a:ext cx="5943600" cy="381000"/>
          </a:xfrm>
          <a:prstGeom prst="roundRect">
            <a:avLst/>
          </a:prstGeom>
          <a:solidFill>
            <a:schemeClr val="tx1">
              <a:lumMod val="40000"/>
              <a:lumOff val="60000"/>
              <a:alpha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12" name="Rounded Rectangle 11"/>
          <p:cNvSpPr/>
          <p:nvPr/>
        </p:nvSpPr>
        <p:spPr bwMode="auto">
          <a:xfrm>
            <a:off x="293647" y="3035300"/>
            <a:ext cx="5943600" cy="381000"/>
          </a:xfrm>
          <a:prstGeom prst="roundRect">
            <a:avLst/>
          </a:prstGeom>
          <a:solidFill>
            <a:schemeClr val="tx1">
              <a:lumMod val="40000"/>
              <a:lumOff val="60000"/>
              <a:alpha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13" name="Rounded Rectangle 12"/>
          <p:cNvSpPr/>
          <p:nvPr/>
        </p:nvSpPr>
        <p:spPr bwMode="auto">
          <a:xfrm>
            <a:off x="293645" y="1600200"/>
            <a:ext cx="5943600" cy="381000"/>
          </a:xfrm>
          <a:prstGeom prst="roundRect">
            <a:avLst/>
          </a:prstGeom>
          <a:solidFill>
            <a:schemeClr val="tx1">
              <a:lumMod val="40000"/>
              <a:lumOff val="60000"/>
              <a:alpha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43011" name="Rectangle 3"/>
          <p:cNvSpPr>
            <a:spLocks noGrp="1" noChangeArrowheads="1"/>
          </p:cNvSpPr>
          <p:nvPr>
            <p:ph type="body" idx="1"/>
          </p:nvPr>
        </p:nvSpPr>
        <p:spPr>
          <a:xfrm>
            <a:off x="368300" y="1676400"/>
            <a:ext cx="8623300" cy="3810000"/>
          </a:xfrm>
        </p:spPr>
        <p:txBody>
          <a:bodyPr/>
          <a:lstStyle/>
          <a:p>
            <a:pPr marL="342900" lvl="1" indent="-342900">
              <a:lnSpc>
                <a:spcPct val="90000"/>
              </a:lnSpc>
              <a:buClr>
                <a:schemeClr val="accent1">
                  <a:lumMod val="50000"/>
                </a:schemeClr>
              </a:buClr>
              <a:buFont typeface="Arial" pitchFamily="34" charset="0"/>
              <a:buChar char="+"/>
              <a:defRPr/>
            </a:pPr>
            <a:r>
              <a:rPr lang="en-US" sz="1800" dirty="0" smtClean="0">
                <a:solidFill>
                  <a:schemeClr val="accent1">
                    <a:lumMod val="50000"/>
                  </a:schemeClr>
                </a:solidFill>
              </a:rPr>
              <a:t>Data Management &amp; Analytics, the </a:t>
            </a:r>
            <a:r>
              <a:rPr lang="en-US" sz="1700" b="1" i="1" dirty="0" smtClean="0">
                <a:solidFill>
                  <a:srgbClr val="C00000"/>
                </a:solidFill>
              </a:rPr>
              <a:t>ONE</a:t>
            </a:r>
            <a:r>
              <a:rPr lang="en-US" sz="1800" b="1" i="1" dirty="0" smtClean="0">
                <a:solidFill>
                  <a:srgbClr val="C00000"/>
                </a:solidFill>
              </a:rPr>
              <a:t> </a:t>
            </a:r>
            <a:r>
              <a:rPr lang="en-US" sz="1800" dirty="0" smtClean="0">
                <a:solidFill>
                  <a:schemeClr val="accent1">
                    <a:lumMod val="50000"/>
                  </a:schemeClr>
                </a:solidFill>
              </a:rPr>
              <a:t>in</a:t>
            </a:r>
            <a:r>
              <a:rPr lang="en-US" sz="1800" b="1" dirty="0" smtClean="0">
                <a:solidFill>
                  <a:srgbClr val="C00000"/>
                </a:solidFill>
              </a:rPr>
              <a:t> ONE</a:t>
            </a:r>
            <a:r>
              <a:rPr lang="en-US" sz="1800" b="1" dirty="0" smtClean="0">
                <a:solidFill>
                  <a:srgbClr val="000000"/>
                </a:solidFill>
              </a:rPr>
              <a:t>TICK</a:t>
            </a:r>
            <a:endParaRPr lang="en-US" sz="1800" b="1" dirty="0">
              <a:solidFill>
                <a:srgbClr val="000000"/>
              </a:solidFill>
            </a:endParaRPr>
          </a:p>
          <a:p>
            <a:pPr marL="742950" lvl="2" indent="-342900">
              <a:lnSpc>
                <a:spcPct val="90000"/>
              </a:lnSpc>
              <a:buClr>
                <a:schemeClr val="accent1">
                  <a:lumMod val="50000"/>
                </a:schemeClr>
              </a:buClr>
              <a:buFont typeface="Wingdings" pitchFamily="2" charset="2"/>
              <a:buChar char="Ø"/>
              <a:defRPr/>
            </a:pPr>
            <a:r>
              <a:rPr lang="en-US" sz="1600" dirty="0" smtClean="0">
                <a:solidFill>
                  <a:schemeClr val="accent1">
                    <a:lumMod val="50000"/>
                  </a:schemeClr>
                </a:solidFill>
              </a:rPr>
              <a:t>Write once, strategy </a:t>
            </a:r>
            <a:r>
              <a:rPr lang="en-US" sz="1600" dirty="0">
                <a:solidFill>
                  <a:schemeClr val="accent1">
                    <a:lumMod val="50000"/>
                  </a:schemeClr>
                </a:solidFill>
              </a:rPr>
              <a:t>logic amenable to historic and </a:t>
            </a:r>
            <a:r>
              <a:rPr lang="en-US" sz="1600" dirty="0" smtClean="0">
                <a:solidFill>
                  <a:schemeClr val="accent1">
                    <a:lumMod val="50000"/>
                  </a:schemeClr>
                </a:solidFill>
              </a:rPr>
              <a:t>real-time</a:t>
            </a:r>
          </a:p>
          <a:p>
            <a:pPr marL="742950" lvl="2" indent="-342900">
              <a:lnSpc>
                <a:spcPct val="90000"/>
              </a:lnSpc>
              <a:buClr>
                <a:schemeClr val="accent1">
                  <a:lumMod val="50000"/>
                </a:schemeClr>
              </a:buClr>
              <a:buFont typeface="Wingdings" pitchFamily="2" charset="2"/>
              <a:buChar char="Ø"/>
              <a:defRPr/>
            </a:pPr>
            <a:r>
              <a:rPr lang="en-US" sz="1600" dirty="0" smtClean="0">
                <a:solidFill>
                  <a:schemeClr val="accent1">
                    <a:lumMod val="50000"/>
                  </a:schemeClr>
                </a:solidFill>
              </a:rPr>
              <a:t>High </a:t>
            </a:r>
            <a:r>
              <a:rPr lang="en-US" sz="1600" dirty="0">
                <a:solidFill>
                  <a:schemeClr val="accent1">
                    <a:lumMod val="50000"/>
                  </a:schemeClr>
                </a:solidFill>
              </a:rPr>
              <a:t>Performance/High precision time-series </a:t>
            </a:r>
            <a:r>
              <a:rPr lang="en-US" sz="1600" dirty="0" smtClean="0">
                <a:solidFill>
                  <a:schemeClr val="accent1">
                    <a:lumMod val="50000"/>
                  </a:schemeClr>
                </a:solidFill>
              </a:rPr>
              <a:t>analytics</a:t>
            </a:r>
          </a:p>
          <a:p>
            <a:pPr marL="742950" lvl="2" indent="-342900">
              <a:lnSpc>
                <a:spcPct val="90000"/>
              </a:lnSpc>
              <a:buClr>
                <a:schemeClr val="accent1">
                  <a:lumMod val="50000"/>
                </a:schemeClr>
              </a:buClr>
              <a:buFont typeface="Wingdings" pitchFamily="2" charset="2"/>
              <a:buChar char="Ø"/>
              <a:defRPr/>
            </a:pPr>
            <a:r>
              <a:rPr lang="en-US" sz="1600" dirty="0" smtClean="0">
                <a:solidFill>
                  <a:schemeClr val="accent1">
                    <a:lumMod val="50000"/>
                  </a:schemeClr>
                </a:solidFill>
              </a:rPr>
              <a:t>Stitch history and real-time </a:t>
            </a:r>
            <a:r>
              <a:rPr lang="en-US" sz="1600" dirty="0">
                <a:solidFill>
                  <a:schemeClr val="accent1">
                    <a:lumMod val="50000"/>
                  </a:schemeClr>
                </a:solidFill>
              </a:rPr>
              <a:t>as one single data stream</a:t>
            </a:r>
          </a:p>
          <a:p>
            <a:pPr marL="342900" lvl="1" indent="-342900">
              <a:lnSpc>
                <a:spcPct val="90000"/>
              </a:lnSpc>
              <a:buClr>
                <a:schemeClr val="accent1">
                  <a:lumMod val="50000"/>
                </a:schemeClr>
              </a:buClr>
              <a:buFont typeface="Arial" pitchFamily="34" charset="0"/>
              <a:buChar char="+"/>
              <a:defRPr/>
            </a:pPr>
            <a:endParaRPr lang="en-US" sz="1800" dirty="0" smtClean="0">
              <a:solidFill>
                <a:schemeClr val="accent1">
                  <a:lumMod val="50000"/>
                </a:schemeClr>
              </a:solidFill>
            </a:endParaRPr>
          </a:p>
          <a:p>
            <a:pPr marL="342900" lvl="1" indent="-342900">
              <a:lnSpc>
                <a:spcPct val="90000"/>
              </a:lnSpc>
              <a:buClr>
                <a:schemeClr val="accent1">
                  <a:lumMod val="50000"/>
                </a:schemeClr>
              </a:buClr>
              <a:buFont typeface="Arial" pitchFamily="34" charset="0"/>
              <a:buChar char="+"/>
              <a:defRPr/>
            </a:pPr>
            <a:r>
              <a:rPr lang="en-US" sz="1800" dirty="0" smtClean="0">
                <a:solidFill>
                  <a:schemeClr val="accent1">
                    <a:lumMod val="50000"/>
                  </a:schemeClr>
                </a:solidFill>
              </a:rPr>
              <a:t>Profitable Strategy development</a:t>
            </a:r>
          </a:p>
          <a:p>
            <a:pPr marL="742950" lvl="2" indent="-342900">
              <a:lnSpc>
                <a:spcPct val="90000"/>
              </a:lnSpc>
              <a:buClr>
                <a:schemeClr val="accent1">
                  <a:lumMod val="50000"/>
                </a:schemeClr>
              </a:buClr>
              <a:buFont typeface="Wingdings" pitchFamily="2" charset="2"/>
              <a:buChar char="Ø"/>
              <a:defRPr/>
            </a:pPr>
            <a:r>
              <a:rPr lang="en-US" sz="1600" dirty="0" smtClean="0">
                <a:solidFill>
                  <a:schemeClr val="accent1">
                    <a:lumMod val="50000"/>
                  </a:schemeClr>
                </a:solidFill>
              </a:rPr>
              <a:t>Be first to market with fast development</a:t>
            </a:r>
          </a:p>
          <a:p>
            <a:pPr marL="742950" lvl="2" indent="-342900">
              <a:lnSpc>
                <a:spcPct val="90000"/>
              </a:lnSpc>
              <a:buClr>
                <a:schemeClr val="accent1">
                  <a:lumMod val="50000"/>
                </a:schemeClr>
              </a:buClr>
              <a:buFont typeface="Wingdings" pitchFamily="2" charset="2"/>
              <a:buChar char="Ø"/>
              <a:defRPr/>
            </a:pPr>
            <a:r>
              <a:rPr lang="en-US" sz="1600" dirty="0" smtClean="0">
                <a:solidFill>
                  <a:schemeClr val="accent1">
                    <a:lumMod val="50000"/>
                  </a:schemeClr>
                </a:solidFill>
              </a:rPr>
              <a:t>Intuitive Visual modeling with </a:t>
            </a:r>
            <a:r>
              <a:rPr lang="en-US" sz="1600" dirty="0">
                <a:solidFill>
                  <a:schemeClr val="accent1">
                    <a:lumMod val="50000"/>
                  </a:schemeClr>
                </a:solidFill>
              </a:rPr>
              <a:t>no latency </a:t>
            </a:r>
            <a:r>
              <a:rPr lang="en-US" sz="1600" dirty="0" smtClean="0">
                <a:solidFill>
                  <a:schemeClr val="accent1">
                    <a:lumMod val="50000"/>
                  </a:schemeClr>
                </a:solidFill>
              </a:rPr>
              <a:t>penalty</a:t>
            </a:r>
          </a:p>
          <a:p>
            <a:pPr marL="742950" lvl="2" indent="-342900">
              <a:lnSpc>
                <a:spcPct val="90000"/>
              </a:lnSpc>
              <a:buClr>
                <a:schemeClr val="accent1">
                  <a:lumMod val="50000"/>
                </a:schemeClr>
              </a:buClr>
              <a:buFont typeface="Wingdings" pitchFamily="2" charset="2"/>
              <a:buChar char="Ø"/>
              <a:defRPr/>
            </a:pPr>
            <a:r>
              <a:rPr lang="en-US" sz="1600" dirty="0" smtClean="0">
                <a:solidFill>
                  <a:schemeClr val="accent1">
                    <a:lumMod val="50000"/>
                  </a:schemeClr>
                </a:solidFill>
              </a:rPr>
              <a:t>Familiar Run-time Standards: SQL &amp; ODBC and Java</a:t>
            </a:r>
            <a:r>
              <a:rPr lang="en-US" sz="1600" dirty="0">
                <a:solidFill>
                  <a:schemeClr val="accent1">
                    <a:lumMod val="50000"/>
                  </a:schemeClr>
                </a:solidFill>
              </a:rPr>
              <a:t>, C++, C# APIs</a:t>
            </a:r>
            <a:endParaRPr lang="en-US" sz="1600" dirty="0" smtClean="0">
              <a:solidFill>
                <a:schemeClr val="accent1">
                  <a:lumMod val="50000"/>
                </a:schemeClr>
              </a:solidFill>
            </a:endParaRPr>
          </a:p>
          <a:p>
            <a:pPr marL="742950" lvl="2" indent="-342900">
              <a:lnSpc>
                <a:spcPct val="90000"/>
              </a:lnSpc>
              <a:buClr>
                <a:schemeClr val="accent1">
                  <a:lumMod val="50000"/>
                </a:schemeClr>
              </a:buClr>
              <a:buFont typeface="Wingdings" pitchFamily="2" charset="2"/>
              <a:buChar char="Ø"/>
              <a:defRPr/>
            </a:pPr>
            <a:endParaRPr lang="en-US" sz="1600" dirty="0" smtClean="0">
              <a:solidFill>
                <a:schemeClr val="accent1">
                  <a:lumMod val="50000"/>
                </a:schemeClr>
              </a:solidFill>
            </a:endParaRPr>
          </a:p>
          <a:p>
            <a:pPr marL="342900" lvl="1" indent="-342900" eaLnBrk="1" hangingPunct="1">
              <a:lnSpc>
                <a:spcPct val="90000"/>
              </a:lnSpc>
              <a:buClr>
                <a:schemeClr val="accent1">
                  <a:lumMod val="50000"/>
                </a:schemeClr>
              </a:buClr>
              <a:buFont typeface="Arial" pitchFamily="34" charset="0"/>
              <a:buChar char="+"/>
              <a:defRPr/>
            </a:pPr>
            <a:r>
              <a:rPr lang="en-US" sz="1800" dirty="0" smtClean="0">
                <a:solidFill>
                  <a:schemeClr val="accent1">
                    <a:lumMod val="50000"/>
                  </a:schemeClr>
                </a:solidFill>
              </a:rPr>
              <a:t>Built from the ‘Ground-Up’ for Big </a:t>
            </a:r>
            <a:r>
              <a:rPr lang="en-US" sz="1800" i="1" dirty="0" smtClean="0">
                <a:solidFill>
                  <a:schemeClr val="accent1">
                    <a:lumMod val="50000"/>
                  </a:schemeClr>
                </a:solidFill>
              </a:rPr>
              <a:t>Financial</a:t>
            </a:r>
            <a:r>
              <a:rPr lang="en-US" sz="1800" dirty="0" smtClean="0">
                <a:solidFill>
                  <a:schemeClr val="accent1">
                    <a:lumMod val="50000"/>
                  </a:schemeClr>
                </a:solidFill>
              </a:rPr>
              <a:t> Data</a:t>
            </a:r>
          </a:p>
          <a:p>
            <a:pPr marL="685800" lvl="2" indent="-285750">
              <a:lnSpc>
                <a:spcPct val="90000"/>
              </a:lnSpc>
              <a:buClr>
                <a:schemeClr val="accent1">
                  <a:lumMod val="50000"/>
                </a:schemeClr>
              </a:buClr>
              <a:buFont typeface="Wingdings" pitchFamily="2" charset="2"/>
              <a:buChar char="Ø"/>
              <a:defRPr/>
            </a:pPr>
            <a:r>
              <a:rPr lang="en-US" sz="1600" i="1" dirty="0">
                <a:solidFill>
                  <a:schemeClr val="accent1">
                    <a:lumMod val="50000"/>
                  </a:schemeClr>
                </a:solidFill>
              </a:rPr>
              <a:t>A</a:t>
            </a:r>
            <a:r>
              <a:rPr lang="en-US" sz="1600" i="1" dirty="0" smtClean="0">
                <a:solidFill>
                  <a:schemeClr val="accent1">
                    <a:lumMod val="50000"/>
                  </a:schemeClr>
                </a:solidFill>
              </a:rPr>
              <a:t> Time Series </a:t>
            </a:r>
            <a:r>
              <a:rPr lang="en-US" sz="1600" dirty="0" smtClean="0">
                <a:solidFill>
                  <a:schemeClr val="accent1">
                    <a:lumMod val="50000"/>
                  </a:schemeClr>
                </a:solidFill>
              </a:rPr>
              <a:t>Database (Column </a:t>
            </a:r>
            <a:r>
              <a:rPr lang="en-US" sz="1600" i="1" dirty="0" smtClean="0">
                <a:solidFill>
                  <a:schemeClr val="accent1">
                    <a:lumMod val="50000"/>
                  </a:schemeClr>
                </a:solidFill>
              </a:rPr>
              <a:t>or</a:t>
            </a:r>
            <a:r>
              <a:rPr lang="en-US" sz="1600" dirty="0" smtClean="0">
                <a:solidFill>
                  <a:schemeClr val="accent1">
                    <a:lumMod val="50000"/>
                  </a:schemeClr>
                </a:solidFill>
              </a:rPr>
              <a:t> Row Store) </a:t>
            </a:r>
            <a:r>
              <a:rPr lang="en-US" sz="1600" i="1" dirty="0" smtClean="0">
                <a:solidFill>
                  <a:schemeClr val="accent1">
                    <a:lumMod val="50000"/>
                  </a:schemeClr>
                </a:solidFill>
              </a:rPr>
              <a:t>and</a:t>
            </a:r>
            <a:r>
              <a:rPr lang="en-US" sz="1600" dirty="0" smtClean="0">
                <a:solidFill>
                  <a:schemeClr val="accent1">
                    <a:lumMod val="50000"/>
                  </a:schemeClr>
                </a:solidFill>
              </a:rPr>
              <a:t> CEP engine</a:t>
            </a:r>
          </a:p>
          <a:p>
            <a:pPr marL="685800" lvl="2" indent="-285750">
              <a:lnSpc>
                <a:spcPct val="90000"/>
              </a:lnSpc>
              <a:buClr>
                <a:schemeClr val="accent1">
                  <a:lumMod val="50000"/>
                </a:schemeClr>
              </a:buClr>
              <a:buFont typeface="Wingdings" pitchFamily="2" charset="2"/>
              <a:buChar char="Ø"/>
              <a:defRPr/>
            </a:pPr>
            <a:r>
              <a:rPr lang="en-US" sz="1600" i="1" dirty="0" smtClean="0">
                <a:solidFill>
                  <a:schemeClr val="accent1">
                    <a:lumMod val="50000"/>
                  </a:schemeClr>
                </a:solidFill>
              </a:rPr>
              <a:t>Content-Aware</a:t>
            </a:r>
            <a:r>
              <a:rPr lang="en-US" sz="1600" dirty="0" smtClean="0">
                <a:solidFill>
                  <a:schemeClr val="accent1">
                    <a:lumMod val="50000"/>
                  </a:schemeClr>
                </a:solidFill>
              </a:rPr>
              <a:t>: Trades, Quotes, </a:t>
            </a:r>
            <a:r>
              <a:rPr lang="en-US" sz="1600" dirty="0" err="1" smtClean="0">
                <a:solidFill>
                  <a:schemeClr val="accent1">
                    <a:lumMod val="50000"/>
                  </a:schemeClr>
                </a:solidFill>
              </a:rPr>
              <a:t>Orderbooks</a:t>
            </a:r>
            <a:r>
              <a:rPr lang="en-US" sz="1600" dirty="0" smtClean="0">
                <a:solidFill>
                  <a:schemeClr val="accent1">
                    <a:lumMod val="50000"/>
                  </a:schemeClr>
                </a:solidFill>
              </a:rPr>
              <a:t>, Executions across all asset classes</a:t>
            </a:r>
            <a:endParaRPr lang="en-US" sz="1600" dirty="0">
              <a:solidFill>
                <a:schemeClr val="accent1">
                  <a:lumMod val="50000"/>
                </a:schemeClr>
              </a:solidFill>
            </a:endParaRPr>
          </a:p>
          <a:p>
            <a:pPr marL="685800" lvl="2" indent="-285750">
              <a:lnSpc>
                <a:spcPct val="90000"/>
              </a:lnSpc>
              <a:buClr>
                <a:schemeClr val="accent1">
                  <a:lumMod val="50000"/>
                </a:schemeClr>
              </a:buClr>
              <a:buFont typeface="Wingdings" pitchFamily="2" charset="2"/>
              <a:buChar char="Ø"/>
              <a:defRPr/>
            </a:pPr>
            <a:r>
              <a:rPr lang="en-US" sz="1600" dirty="0" smtClean="0">
                <a:solidFill>
                  <a:schemeClr val="accent1">
                    <a:lumMod val="50000"/>
                  </a:schemeClr>
                </a:solidFill>
              </a:rPr>
              <a:t>Capture, Query, Analyze multi-terabytes of high-frequency data in real-time </a:t>
            </a:r>
            <a:r>
              <a:rPr lang="en-US" sz="1600" dirty="0">
                <a:solidFill>
                  <a:schemeClr val="accent1">
                    <a:lumMod val="50000"/>
                  </a:schemeClr>
                </a:solidFill>
              </a:rPr>
              <a:t>or </a:t>
            </a:r>
            <a:r>
              <a:rPr lang="en-US" sz="1600" dirty="0" smtClean="0">
                <a:solidFill>
                  <a:schemeClr val="accent1">
                    <a:lumMod val="50000"/>
                  </a:schemeClr>
                </a:solidFill>
              </a:rPr>
              <a:t>batch</a:t>
            </a:r>
            <a:endParaRPr lang="en-US" sz="1600" b="1" dirty="0" smtClean="0">
              <a:solidFill>
                <a:srgbClr val="C00000"/>
              </a:solidFill>
            </a:endParaRPr>
          </a:p>
        </p:txBody>
      </p:sp>
      <p:sp>
        <p:nvSpPr>
          <p:cNvPr id="10" name="TextBox 9"/>
          <p:cNvSpPr txBox="1"/>
          <p:nvPr/>
        </p:nvSpPr>
        <p:spPr>
          <a:xfrm>
            <a:off x="6400800" y="3371368"/>
            <a:ext cx="2743200" cy="286232"/>
          </a:xfrm>
          <a:prstGeom prst="rect">
            <a:avLst/>
          </a:prstGeom>
          <a:noFill/>
        </p:spPr>
        <p:txBody>
          <a:bodyPr wrap="square" rtlCol="0">
            <a:spAutoFit/>
          </a:bodyPr>
          <a:lstStyle/>
          <a:p>
            <a:pPr algn="l"/>
            <a:r>
              <a:rPr lang="en-GB" sz="1400" i="1" dirty="0" smtClean="0">
                <a:solidFill>
                  <a:srgbClr val="000000"/>
                </a:solidFill>
              </a:rPr>
              <a:t>Outmaneuver the Competition</a:t>
            </a:r>
            <a:endParaRPr lang="en-US" sz="1400" i="1" dirty="0" smtClean="0">
              <a:solidFill>
                <a:srgbClr val="000000"/>
              </a:solidFill>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34200" y="1956105"/>
            <a:ext cx="1904999" cy="1421666"/>
          </a:xfrm>
          <a:prstGeom prst="rect">
            <a:avLst/>
          </a:prstGeom>
          <a:effectLst/>
        </p:spPr>
      </p:pic>
      <p:grpSp>
        <p:nvGrpSpPr>
          <p:cNvPr id="15" name="Group 14"/>
          <p:cNvGrpSpPr/>
          <p:nvPr/>
        </p:nvGrpSpPr>
        <p:grpSpPr>
          <a:xfrm>
            <a:off x="6934200" y="1638300"/>
            <a:ext cx="1904999" cy="344861"/>
            <a:chOff x="1904999" y="2400300"/>
            <a:chExt cx="5029201" cy="914400"/>
          </a:xfrm>
        </p:grpSpPr>
        <p:sp>
          <p:nvSpPr>
            <p:cNvPr id="16" name="Rectangle 15"/>
            <p:cNvSpPr/>
            <p:nvPr/>
          </p:nvSpPr>
          <p:spPr bwMode="auto">
            <a:xfrm>
              <a:off x="1904999" y="2400300"/>
              <a:ext cx="2512437" cy="914400"/>
            </a:xfrm>
            <a:prstGeom prst="rect">
              <a:avLst/>
            </a:prstGeom>
            <a:solidFill>
              <a:srgbClr val="FF000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r>
                <a:rPr kumimoji="0" lang="en-US" sz="2400" b="0" u="none" strike="noStrike" cap="none" normalizeH="0" baseline="0" dirty="0" smtClean="0">
                  <a:ln>
                    <a:noFill/>
                  </a:ln>
                  <a:solidFill>
                    <a:schemeClr val="bg1"/>
                  </a:solidFill>
                  <a:effectLst/>
                  <a:latin typeface="Arial" charset="0"/>
                </a:rPr>
                <a:t>ONE</a:t>
              </a:r>
            </a:p>
          </p:txBody>
        </p:sp>
        <p:sp>
          <p:nvSpPr>
            <p:cNvPr id="17" name="Rectangle 16"/>
            <p:cNvSpPr/>
            <p:nvPr/>
          </p:nvSpPr>
          <p:spPr bwMode="auto">
            <a:xfrm>
              <a:off x="4343250" y="2400300"/>
              <a:ext cx="2590950" cy="914400"/>
            </a:xfrm>
            <a:prstGeom prst="rect">
              <a:avLst/>
            </a:prstGeom>
            <a:solidFill>
              <a:schemeClr val="tx1">
                <a:lumMod val="60000"/>
                <a:lumOff val="40000"/>
              </a:schemeClr>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r>
                <a:rPr kumimoji="0" lang="en-US" sz="2400" b="0" u="none" strike="noStrike" cap="none" normalizeH="0" baseline="0" dirty="0" smtClean="0">
                  <a:ln>
                    <a:noFill/>
                  </a:ln>
                  <a:solidFill>
                    <a:schemeClr val="bg1"/>
                  </a:solidFill>
                  <a:effectLst/>
                  <a:latin typeface="Arial" charset="0"/>
                </a:rPr>
                <a:t>TICK</a:t>
              </a:r>
            </a:p>
          </p:txBody>
        </p:sp>
      </p:grpSp>
      <p:grpSp>
        <p:nvGrpSpPr>
          <p:cNvPr id="7" name="Group 6"/>
          <p:cNvGrpSpPr/>
          <p:nvPr/>
        </p:nvGrpSpPr>
        <p:grpSpPr>
          <a:xfrm>
            <a:off x="393611" y="5715000"/>
            <a:ext cx="7954877" cy="685800"/>
            <a:chOff x="902674" y="4932459"/>
            <a:chExt cx="7024572" cy="990600"/>
          </a:xfrm>
          <a:solidFill>
            <a:schemeClr val="accent1">
              <a:lumMod val="20000"/>
              <a:lumOff val="80000"/>
            </a:schemeClr>
          </a:solidFill>
        </p:grpSpPr>
        <p:sp>
          <p:nvSpPr>
            <p:cNvPr id="8" name="Rounded Rectangle 7"/>
            <p:cNvSpPr/>
            <p:nvPr/>
          </p:nvSpPr>
          <p:spPr bwMode="auto">
            <a:xfrm>
              <a:off x="902674" y="4932459"/>
              <a:ext cx="7024572" cy="990600"/>
            </a:xfrm>
            <a:prstGeom prst="roundRect">
              <a:avLst/>
            </a:prstGeom>
            <a:grp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9" name="TextBox 8"/>
            <p:cNvSpPr txBox="1"/>
            <p:nvPr/>
          </p:nvSpPr>
          <p:spPr>
            <a:xfrm>
              <a:off x="963971" y="5152592"/>
              <a:ext cx="6963275" cy="493468"/>
            </a:xfrm>
            <a:prstGeom prst="rect">
              <a:avLst/>
            </a:prstGeom>
            <a:grpFill/>
          </p:spPr>
          <p:txBody>
            <a:bodyPr wrap="square" rtlCol="0">
              <a:spAutoFit/>
            </a:bodyPr>
            <a:lstStyle/>
            <a:p>
              <a:pPr algn="l">
                <a:buClr>
                  <a:schemeClr val="accent3"/>
                </a:buClr>
              </a:pPr>
              <a:r>
                <a:rPr lang="en-US" sz="1800" i="1" dirty="0">
                  <a:solidFill>
                    <a:srgbClr val="000000"/>
                  </a:solidFill>
                </a:rPr>
                <a:t>=</a:t>
              </a:r>
              <a:r>
                <a:rPr lang="en-US" sz="1800" i="1" dirty="0">
                  <a:solidFill>
                    <a:schemeClr val="bg2">
                      <a:lumMod val="50000"/>
                    </a:schemeClr>
                  </a:solidFill>
                </a:rPr>
                <a:t> </a:t>
              </a:r>
              <a:r>
                <a:rPr lang="en-US" sz="1800" i="1" dirty="0">
                  <a:solidFill>
                    <a:schemeClr val="tx1">
                      <a:lumMod val="75000"/>
                    </a:schemeClr>
                  </a:solidFill>
                </a:rPr>
                <a:t>Lowest </a:t>
              </a:r>
              <a:r>
                <a:rPr lang="en-US" sz="1800" i="1" u="sng" dirty="0">
                  <a:solidFill>
                    <a:schemeClr val="tx1">
                      <a:lumMod val="75000"/>
                    </a:schemeClr>
                  </a:solidFill>
                </a:rPr>
                <a:t>TCO</a:t>
              </a:r>
              <a:r>
                <a:rPr lang="en-US" sz="1800" i="1" dirty="0">
                  <a:solidFill>
                    <a:schemeClr val="tx1">
                      <a:lumMod val="75000"/>
                    </a:schemeClr>
                  </a:solidFill>
                </a:rPr>
                <a:t> (Total Cost of Ownership) </a:t>
              </a:r>
              <a:r>
                <a:rPr lang="en-US" sz="1800" i="1" smtClean="0">
                  <a:solidFill>
                    <a:schemeClr val="tx1">
                      <a:lumMod val="75000"/>
                    </a:schemeClr>
                  </a:solidFill>
                </a:rPr>
                <a:t>to Knock out </a:t>
              </a:r>
              <a:r>
                <a:rPr lang="en-US" sz="1800" i="1" dirty="0" smtClean="0">
                  <a:solidFill>
                    <a:schemeClr val="tx1">
                      <a:lumMod val="75000"/>
                    </a:schemeClr>
                  </a:solidFill>
                </a:rPr>
                <a:t>the Competition</a:t>
              </a:r>
              <a:endParaRPr lang="en-US" sz="1800" b="0" i="1" dirty="0" smtClean="0">
                <a:solidFill>
                  <a:schemeClr val="tx1">
                    <a:lumMod val="75000"/>
                  </a:schemeClr>
                </a:solidFill>
              </a:endParaRPr>
            </a:p>
          </p:txBody>
        </p:sp>
      </p:grpSp>
    </p:spTree>
    <p:extLst>
      <p:ext uri="{BB962C8B-B14F-4D97-AF65-F5344CB8AC3E}">
        <p14:creationId xmlns:p14="http://schemas.microsoft.com/office/powerpoint/2010/main" val="3096059191"/>
      </p:ext>
    </p:extLst>
  </p:cSld>
  <p:clrMapOvr>
    <a:masterClrMapping/>
  </p:clrMapOvr>
  <p:transition advTm="9678">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1500"/>
                            </p:stCondLst>
                            <p:childTnLst>
                              <p:par>
                                <p:cTn id="9" presetID="22" presetClass="entr" presetSubtype="8" fill="hold" grpId="0" nodeType="afterEffect">
                                  <p:stCondLst>
                                    <p:cond delay="200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par>
                          <p:cTn id="12" fill="hold">
                            <p:stCondLst>
                              <p:cond delay="4000"/>
                            </p:stCondLst>
                            <p:childTnLst>
                              <p:par>
                                <p:cTn id="13" presetID="22" presetClass="entr" presetSubtype="8" fill="hold" grpId="0" nodeType="afterEffect">
                                  <p:stCondLst>
                                    <p:cond delay="200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8" name="Group 417"/>
          <p:cNvGrpSpPr/>
          <p:nvPr/>
        </p:nvGrpSpPr>
        <p:grpSpPr>
          <a:xfrm>
            <a:off x="6605650" y="3585881"/>
            <a:ext cx="941625" cy="920118"/>
            <a:chOff x="6653265" y="3158984"/>
            <a:chExt cx="1183890" cy="1874188"/>
          </a:xfrm>
        </p:grpSpPr>
        <p:sp>
          <p:nvSpPr>
            <p:cNvPr id="419" name="Flowchart: Manual Operation 418"/>
            <p:cNvSpPr/>
            <p:nvPr/>
          </p:nvSpPr>
          <p:spPr bwMode="auto">
            <a:xfrm rot="5400000">
              <a:off x="6883169" y="3772160"/>
              <a:ext cx="937084" cy="631765"/>
            </a:xfrm>
            <a:prstGeom prst="flowChartManualOperation">
              <a:avLst/>
            </a:prstGeom>
            <a:gradFill flip="none" rotWithShape="1">
              <a:gsLst>
                <a:gs pos="48000">
                  <a:srgbClr val="BDCAE0"/>
                </a:gs>
                <a:gs pos="0">
                  <a:schemeClr val="accent1">
                    <a:tint val="66000"/>
                    <a:satMod val="160000"/>
                    <a:lumMod val="94000"/>
                    <a:lumOff val="6000"/>
                  </a:schemeClr>
                </a:gs>
                <a:gs pos="0">
                  <a:schemeClr val="accent1">
                    <a:tint val="44500"/>
                    <a:satMod val="160000"/>
                    <a:alpha val="91000"/>
                    <a:lumMod val="97000"/>
                    <a:lumOff val="3000"/>
                  </a:schemeClr>
                </a:gs>
                <a:gs pos="100000">
                  <a:schemeClr val="accent1">
                    <a:tint val="23500"/>
                    <a:satMod val="160000"/>
                    <a:alpha val="0"/>
                  </a:schemeClr>
                </a:gs>
              </a:gsLst>
              <a:lin ang="16200000" scaled="1"/>
              <a:tileRect/>
            </a:gra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420" name="Arc 419"/>
            <p:cNvSpPr/>
            <p:nvPr/>
          </p:nvSpPr>
          <p:spPr bwMode="auto">
            <a:xfrm rot="3667912">
              <a:off x="6984433" y="2868706"/>
              <a:ext cx="562444" cy="1143000"/>
            </a:xfrm>
            <a:prstGeom prst="arc">
              <a:avLst>
                <a:gd name="adj1" fmla="val 17092711"/>
                <a:gd name="adj2" fmla="val 3604794"/>
              </a:avLst>
            </a:prstGeom>
            <a:noFill/>
            <a:ln w="12700"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421" name="Arc 420"/>
            <p:cNvSpPr/>
            <p:nvPr/>
          </p:nvSpPr>
          <p:spPr bwMode="auto">
            <a:xfrm rot="7126064" flipH="1">
              <a:off x="6940236" y="4177144"/>
              <a:ext cx="569057" cy="1143000"/>
            </a:xfrm>
            <a:prstGeom prst="arc">
              <a:avLst>
                <a:gd name="adj1" fmla="val 16912734"/>
                <a:gd name="adj2" fmla="val 3386043"/>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grpSp>
      <p:sp>
        <p:nvSpPr>
          <p:cNvPr id="449576" name="Rectangle 40"/>
          <p:cNvSpPr>
            <a:spLocks noGrp="1" noChangeArrowheads="1"/>
          </p:cNvSpPr>
          <p:nvPr>
            <p:ph type="title"/>
          </p:nvPr>
        </p:nvSpPr>
        <p:spPr>
          <a:xfrm>
            <a:off x="304799" y="828675"/>
            <a:ext cx="7772400" cy="438912"/>
          </a:xfrm>
          <a:solidFill>
            <a:schemeClr val="bg1">
              <a:lumMod val="95000"/>
              <a:alpha val="70000"/>
            </a:schemeClr>
          </a:solidFill>
          <a:effectLst>
            <a:outerShdw blurRad="50800" dist="38100" dir="2700000" algn="tl" rotWithShape="0">
              <a:prstClr val="black">
                <a:alpha val="40000"/>
              </a:prstClr>
            </a:outerShdw>
          </a:effectLst>
        </p:spPr>
        <p:txBody>
          <a:bodyPr>
            <a:noAutofit/>
          </a:bodyPr>
          <a:lstStyle/>
          <a:p>
            <a:r>
              <a:rPr lang="en-GB" sz="2200" b="1" dirty="0">
                <a:solidFill>
                  <a:srgbClr val="C00000"/>
                </a:solidFill>
              </a:rPr>
              <a:t>ONE</a:t>
            </a:r>
            <a:r>
              <a:rPr lang="en-GB" sz="2200" b="1" dirty="0">
                <a:solidFill>
                  <a:schemeClr val="accent1">
                    <a:lumMod val="50000"/>
                  </a:schemeClr>
                </a:solidFill>
              </a:rPr>
              <a:t>TICK</a:t>
            </a:r>
            <a:r>
              <a:rPr lang="en-GB" sz="2200" b="1" i="1" dirty="0">
                <a:solidFill>
                  <a:schemeClr val="accent1">
                    <a:lumMod val="75000"/>
                  </a:schemeClr>
                </a:solidFill>
              </a:rPr>
              <a:t> </a:t>
            </a:r>
            <a:r>
              <a:rPr lang="en-GB" sz="2200" b="1" dirty="0" smtClean="0"/>
              <a:t>enables you </a:t>
            </a:r>
            <a:r>
              <a:rPr lang="en-GB" sz="2200" b="1" dirty="0"/>
              <a:t>to maximize opportunities</a:t>
            </a:r>
            <a:endParaRPr lang="en-US" sz="2200" b="1" dirty="0"/>
          </a:p>
        </p:txBody>
      </p:sp>
      <p:grpSp>
        <p:nvGrpSpPr>
          <p:cNvPr id="1028" name="Group 1027"/>
          <p:cNvGrpSpPr/>
          <p:nvPr/>
        </p:nvGrpSpPr>
        <p:grpSpPr>
          <a:xfrm>
            <a:off x="6605650" y="2209785"/>
            <a:ext cx="941625" cy="920118"/>
            <a:chOff x="6653265" y="3158984"/>
            <a:chExt cx="1183890" cy="1874188"/>
          </a:xfrm>
        </p:grpSpPr>
        <p:sp>
          <p:nvSpPr>
            <p:cNvPr id="902" name="Flowchart: Manual Operation 901"/>
            <p:cNvSpPr/>
            <p:nvPr/>
          </p:nvSpPr>
          <p:spPr bwMode="auto">
            <a:xfrm rot="5400000">
              <a:off x="6883169" y="3772160"/>
              <a:ext cx="937084" cy="631765"/>
            </a:xfrm>
            <a:prstGeom prst="flowChartManualOperation">
              <a:avLst/>
            </a:prstGeom>
            <a:gradFill flip="none" rotWithShape="1">
              <a:gsLst>
                <a:gs pos="48000">
                  <a:srgbClr val="BDCAE0"/>
                </a:gs>
                <a:gs pos="0">
                  <a:schemeClr val="accent1">
                    <a:tint val="66000"/>
                    <a:satMod val="160000"/>
                    <a:lumMod val="94000"/>
                    <a:lumOff val="6000"/>
                  </a:schemeClr>
                </a:gs>
                <a:gs pos="0">
                  <a:schemeClr val="accent1">
                    <a:tint val="44500"/>
                    <a:satMod val="160000"/>
                    <a:alpha val="91000"/>
                    <a:lumMod val="97000"/>
                    <a:lumOff val="3000"/>
                  </a:schemeClr>
                </a:gs>
                <a:gs pos="100000">
                  <a:schemeClr val="accent1">
                    <a:tint val="23500"/>
                    <a:satMod val="160000"/>
                    <a:alpha val="0"/>
                  </a:schemeClr>
                </a:gs>
              </a:gsLst>
              <a:lin ang="16200000" scaled="1"/>
              <a:tileRect/>
            </a:gra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903" name="Arc 902"/>
            <p:cNvSpPr/>
            <p:nvPr/>
          </p:nvSpPr>
          <p:spPr bwMode="auto">
            <a:xfrm rot="3667912">
              <a:off x="6984433" y="2868706"/>
              <a:ext cx="562444" cy="1143000"/>
            </a:xfrm>
            <a:prstGeom prst="arc">
              <a:avLst>
                <a:gd name="adj1" fmla="val 17092711"/>
                <a:gd name="adj2" fmla="val 3604794"/>
              </a:avLst>
            </a:prstGeom>
            <a:noFill/>
            <a:ln w="12700"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904" name="Arc 903"/>
            <p:cNvSpPr/>
            <p:nvPr/>
          </p:nvSpPr>
          <p:spPr bwMode="auto">
            <a:xfrm rot="7126064" flipH="1">
              <a:off x="6940236" y="4177144"/>
              <a:ext cx="569057" cy="1143000"/>
            </a:xfrm>
            <a:prstGeom prst="arc">
              <a:avLst>
                <a:gd name="adj1" fmla="val 16912734"/>
                <a:gd name="adj2" fmla="val 3386043"/>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grpSp>
      <p:sp>
        <p:nvSpPr>
          <p:cNvPr id="1029" name="Content Placeholder 1028"/>
          <p:cNvSpPr>
            <a:spLocks noGrp="1"/>
          </p:cNvSpPr>
          <p:nvPr>
            <p:ph idx="1"/>
          </p:nvPr>
        </p:nvSpPr>
        <p:spPr>
          <a:xfrm>
            <a:off x="8410573" y="1295400"/>
            <a:ext cx="325637" cy="415748"/>
          </a:xfrm>
        </p:spPr>
        <p:txBody>
          <a:bodyPr/>
          <a:lstStyle/>
          <a:p>
            <a:pPr marL="0" indent="0">
              <a:buNone/>
            </a:pPr>
            <a:r>
              <a:rPr lang="en-US" dirty="0" smtClean="0">
                <a:solidFill>
                  <a:schemeClr val="bg2"/>
                </a:solidFill>
              </a:rPr>
              <a:t>X</a:t>
            </a:r>
            <a:endParaRPr lang="en-US" dirty="0">
              <a:solidFill>
                <a:schemeClr val="bg2"/>
              </a:solidFill>
            </a:endParaRPr>
          </a:p>
        </p:txBody>
      </p:sp>
      <p:sp>
        <p:nvSpPr>
          <p:cNvPr id="2" name="Rectangle 1"/>
          <p:cNvSpPr/>
          <p:nvPr/>
        </p:nvSpPr>
        <p:spPr bwMode="auto">
          <a:xfrm>
            <a:off x="1852550" y="1457999"/>
            <a:ext cx="2732143" cy="3619377"/>
          </a:xfrm>
          <a:prstGeom prst="rect">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grpSp>
        <p:nvGrpSpPr>
          <p:cNvPr id="13" name="Group 12"/>
          <p:cNvGrpSpPr/>
          <p:nvPr/>
        </p:nvGrpSpPr>
        <p:grpSpPr>
          <a:xfrm>
            <a:off x="2285118" y="2812816"/>
            <a:ext cx="2224941" cy="724148"/>
            <a:chOff x="3083625" y="3412217"/>
            <a:chExt cx="2224941" cy="724148"/>
          </a:xfrm>
        </p:grpSpPr>
        <p:grpSp>
          <p:nvGrpSpPr>
            <p:cNvPr id="12" name="Group 11"/>
            <p:cNvGrpSpPr/>
            <p:nvPr/>
          </p:nvGrpSpPr>
          <p:grpSpPr>
            <a:xfrm>
              <a:off x="3083625" y="3412217"/>
              <a:ext cx="2224941" cy="724148"/>
              <a:chOff x="6072038" y="3948035"/>
              <a:chExt cx="2224941" cy="724148"/>
            </a:xfrm>
          </p:grpSpPr>
          <p:grpSp>
            <p:nvGrpSpPr>
              <p:cNvPr id="906" name="Group 905"/>
              <p:cNvGrpSpPr/>
              <p:nvPr/>
            </p:nvGrpSpPr>
            <p:grpSpPr>
              <a:xfrm>
                <a:off x="7787444" y="4059451"/>
                <a:ext cx="509535" cy="460516"/>
                <a:chOff x="6653265" y="3158984"/>
                <a:chExt cx="1183890" cy="1874188"/>
              </a:xfrm>
            </p:grpSpPr>
            <p:sp>
              <p:nvSpPr>
                <p:cNvPr id="907" name="Flowchart: Manual Operation 906"/>
                <p:cNvSpPr/>
                <p:nvPr/>
              </p:nvSpPr>
              <p:spPr bwMode="auto">
                <a:xfrm rot="5400000">
                  <a:off x="6883169" y="3772160"/>
                  <a:ext cx="937084" cy="631765"/>
                </a:xfrm>
                <a:prstGeom prst="flowChartManualOperation">
                  <a:avLst/>
                </a:prstGeom>
                <a:gradFill flip="none" rotWithShape="1">
                  <a:gsLst>
                    <a:gs pos="48000">
                      <a:srgbClr val="BDCAE0"/>
                    </a:gs>
                    <a:gs pos="0">
                      <a:schemeClr val="accent1">
                        <a:tint val="66000"/>
                        <a:satMod val="160000"/>
                        <a:lumMod val="94000"/>
                        <a:lumOff val="6000"/>
                      </a:schemeClr>
                    </a:gs>
                    <a:gs pos="0">
                      <a:schemeClr val="accent1">
                        <a:tint val="44500"/>
                        <a:satMod val="160000"/>
                        <a:alpha val="91000"/>
                        <a:lumMod val="97000"/>
                        <a:lumOff val="3000"/>
                      </a:schemeClr>
                    </a:gs>
                    <a:gs pos="100000">
                      <a:schemeClr val="accent1">
                        <a:tint val="23500"/>
                        <a:satMod val="160000"/>
                        <a:alpha val="0"/>
                      </a:schemeClr>
                    </a:gs>
                  </a:gsLst>
                  <a:lin ang="16200000" scaled="1"/>
                  <a:tileRect/>
                </a:gra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908" name="Arc 907"/>
                <p:cNvSpPr/>
                <p:nvPr/>
              </p:nvSpPr>
              <p:spPr bwMode="auto">
                <a:xfrm rot="3667912">
                  <a:off x="6984433" y="2868706"/>
                  <a:ext cx="562444" cy="1143000"/>
                </a:xfrm>
                <a:prstGeom prst="arc">
                  <a:avLst>
                    <a:gd name="adj1" fmla="val 17092711"/>
                    <a:gd name="adj2" fmla="val 3604794"/>
                  </a:avLst>
                </a:prstGeom>
                <a:noFill/>
                <a:ln w="12700"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909" name="Arc 908"/>
                <p:cNvSpPr/>
                <p:nvPr/>
              </p:nvSpPr>
              <p:spPr bwMode="auto">
                <a:xfrm rot="7126064" flipH="1">
                  <a:off x="6940236" y="4177144"/>
                  <a:ext cx="569057" cy="1143000"/>
                </a:xfrm>
                <a:prstGeom prst="arc">
                  <a:avLst>
                    <a:gd name="adj1" fmla="val 16912734"/>
                    <a:gd name="adj2" fmla="val 3386043"/>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gr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72038" y="3948035"/>
                <a:ext cx="1876009" cy="724148"/>
              </a:xfrm>
              <a:prstGeom prst="rect">
                <a:avLst/>
              </a:prstGeom>
            </p:spPr>
          </p:pic>
        </p:grpSp>
        <p:sp>
          <p:nvSpPr>
            <p:cNvPr id="888" name="TextBox 887"/>
            <p:cNvSpPr txBox="1"/>
            <p:nvPr/>
          </p:nvSpPr>
          <p:spPr>
            <a:xfrm>
              <a:off x="3352800" y="3505200"/>
              <a:ext cx="785793" cy="507831"/>
            </a:xfrm>
            <a:prstGeom prst="rect">
              <a:avLst/>
            </a:prstGeom>
            <a:noFill/>
          </p:spPr>
          <p:txBody>
            <a:bodyPr wrap="none" rtlCol="0">
              <a:spAutoFit/>
            </a:bodyPr>
            <a:lstStyle/>
            <a:p>
              <a:pPr algn="l"/>
              <a:r>
                <a:rPr lang="en-US" sz="1500" b="0" i="0" dirty="0" smtClean="0">
                  <a:solidFill>
                    <a:schemeClr val="tx1">
                      <a:lumMod val="50000"/>
                    </a:schemeClr>
                  </a:solidFill>
                </a:rPr>
                <a:t>CEP</a:t>
              </a:r>
              <a:br>
                <a:rPr lang="en-US" sz="1500" b="0" i="0" dirty="0" smtClean="0">
                  <a:solidFill>
                    <a:schemeClr val="tx1">
                      <a:lumMod val="50000"/>
                    </a:schemeClr>
                  </a:solidFill>
                </a:rPr>
              </a:br>
              <a:r>
                <a:rPr lang="en-US" sz="1500" b="0" i="0" dirty="0" smtClean="0">
                  <a:solidFill>
                    <a:schemeClr val="tx1">
                      <a:lumMod val="50000"/>
                    </a:schemeClr>
                  </a:solidFill>
                </a:rPr>
                <a:t>Engine</a:t>
              </a:r>
            </a:p>
          </p:txBody>
        </p:sp>
      </p:grpSp>
      <p:grpSp>
        <p:nvGrpSpPr>
          <p:cNvPr id="16" name="Group 15"/>
          <p:cNvGrpSpPr/>
          <p:nvPr/>
        </p:nvGrpSpPr>
        <p:grpSpPr>
          <a:xfrm>
            <a:off x="2070093" y="1551023"/>
            <a:ext cx="2406963" cy="533400"/>
            <a:chOff x="5715000" y="2286000"/>
            <a:chExt cx="2406963" cy="533400"/>
          </a:xfrm>
          <a:solidFill>
            <a:schemeClr val="tx1">
              <a:lumMod val="75000"/>
            </a:schemeClr>
          </a:solidFill>
        </p:grpSpPr>
        <p:sp>
          <p:nvSpPr>
            <p:cNvPr id="14" name="Rectangle 13"/>
            <p:cNvSpPr/>
            <p:nvPr/>
          </p:nvSpPr>
          <p:spPr bwMode="auto">
            <a:xfrm>
              <a:off x="5715000" y="2286000"/>
              <a:ext cx="2406963" cy="533400"/>
            </a:xfrm>
            <a:prstGeom prst="rect">
              <a:avLst/>
            </a:prstGeom>
            <a:grpFill/>
            <a:ln w="12700"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15" name="TextBox 14"/>
            <p:cNvSpPr txBox="1"/>
            <p:nvPr/>
          </p:nvSpPr>
          <p:spPr>
            <a:xfrm>
              <a:off x="6141287" y="2373868"/>
              <a:ext cx="1561838" cy="369332"/>
            </a:xfrm>
            <a:prstGeom prst="rect">
              <a:avLst/>
            </a:prstGeom>
            <a:grpFill/>
          </p:spPr>
          <p:txBody>
            <a:bodyPr wrap="none" rtlCol="0">
              <a:spAutoFit/>
            </a:bodyPr>
            <a:lstStyle/>
            <a:p>
              <a:pPr algn="l"/>
              <a:r>
                <a:rPr lang="en-US" sz="2000" i="0" dirty="0" smtClean="0">
                  <a:solidFill>
                    <a:schemeClr val="bg1"/>
                  </a:solidFill>
                </a:rPr>
                <a:t>Tick Server</a:t>
              </a:r>
            </a:p>
          </p:txBody>
        </p:sp>
      </p:grpSp>
      <p:sp>
        <p:nvSpPr>
          <p:cNvPr id="422" name="Rectangle 421"/>
          <p:cNvSpPr/>
          <p:nvPr/>
        </p:nvSpPr>
        <p:spPr bwMode="auto">
          <a:xfrm>
            <a:off x="7391401" y="1446124"/>
            <a:ext cx="1676398" cy="3619377"/>
          </a:xfrm>
          <a:prstGeom prst="rect">
            <a:avLst/>
          </a:prstGeom>
          <a:solidFill>
            <a:schemeClr val="accent6">
              <a:lumMod val="20000"/>
              <a:lumOff val="80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grpSp>
        <p:nvGrpSpPr>
          <p:cNvPr id="423" name="Group 422"/>
          <p:cNvGrpSpPr/>
          <p:nvPr/>
        </p:nvGrpSpPr>
        <p:grpSpPr>
          <a:xfrm>
            <a:off x="7542868" y="1539148"/>
            <a:ext cx="1441973" cy="533400"/>
            <a:chOff x="5715000" y="2286000"/>
            <a:chExt cx="2406963" cy="533400"/>
          </a:xfrm>
          <a:solidFill>
            <a:srgbClr val="1B7B60"/>
          </a:solidFill>
        </p:grpSpPr>
        <p:sp>
          <p:nvSpPr>
            <p:cNvPr id="424" name="Rectangle 423"/>
            <p:cNvSpPr/>
            <p:nvPr/>
          </p:nvSpPr>
          <p:spPr bwMode="auto">
            <a:xfrm>
              <a:off x="5715000" y="2286000"/>
              <a:ext cx="2406963" cy="533400"/>
            </a:xfrm>
            <a:prstGeom prst="rect">
              <a:avLst/>
            </a:prstGeom>
            <a:grpFill/>
            <a:ln w="12700"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425" name="TextBox 424"/>
            <p:cNvSpPr txBox="1"/>
            <p:nvPr/>
          </p:nvSpPr>
          <p:spPr>
            <a:xfrm>
              <a:off x="6106576" y="2373868"/>
              <a:ext cx="1334887" cy="369332"/>
            </a:xfrm>
            <a:prstGeom prst="rect">
              <a:avLst/>
            </a:prstGeom>
            <a:grpFill/>
          </p:spPr>
          <p:txBody>
            <a:bodyPr wrap="none" rtlCol="0">
              <a:spAutoFit/>
            </a:bodyPr>
            <a:lstStyle/>
            <a:p>
              <a:pPr algn="l"/>
              <a:r>
                <a:rPr lang="en-US" sz="2000" i="0" dirty="0" smtClean="0">
                  <a:solidFill>
                    <a:schemeClr val="bg1"/>
                  </a:solidFill>
                </a:rPr>
                <a:t>Clients</a:t>
              </a:r>
            </a:p>
          </p:txBody>
        </p:sp>
      </p:grpSp>
      <p:sp>
        <p:nvSpPr>
          <p:cNvPr id="426" name="Rounded Rectangle 425"/>
          <p:cNvSpPr/>
          <p:nvPr/>
        </p:nvSpPr>
        <p:spPr bwMode="auto">
          <a:xfrm>
            <a:off x="7680960" y="4472349"/>
            <a:ext cx="1195450" cy="510778"/>
          </a:xfrm>
          <a:prstGeom prst="roundRect">
            <a:avLst/>
          </a:prstGeom>
          <a:solidFill>
            <a:srgbClr val="229678"/>
          </a:solidFill>
          <a:ln w="12700" cap="flat" cmpd="sng" algn="ctr">
            <a:noFill/>
            <a:prstDash val="solid"/>
            <a:round/>
            <a:headEnd type="none" w="med" len="med"/>
            <a:tailEnd type="none" w="med" len="med"/>
          </a:ln>
          <a:effectLst>
            <a:outerShdw blurRad="57785" dist="33020" dir="3180000" algn="ctr">
              <a:srgbClr val="000000">
                <a:alpha val="30000"/>
              </a:srgbClr>
            </a:outerShdw>
          </a:effectLst>
          <a:scene3d>
            <a:camera prst="orthographicFront"/>
            <a:lightRig rig="threePt" dir="t"/>
          </a:scene3d>
          <a:sp3d>
            <a:bevelT/>
          </a:sp3d>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r>
              <a:rPr kumimoji="0" lang="en-US" sz="1200" b="0" i="1" u="none" strike="noStrike" cap="none" normalizeH="0" baseline="0" dirty="0" smtClean="0">
                <a:ln>
                  <a:noFill/>
                </a:ln>
                <a:solidFill>
                  <a:schemeClr val="bg1"/>
                </a:solidFill>
                <a:effectLst/>
                <a:latin typeface="Arial" charset="0"/>
              </a:rPr>
              <a:t>C++ C#</a:t>
            </a:r>
            <a:r>
              <a:rPr kumimoji="0" lang="en-US" sz="1200" b="0" i="1" u="none" strike="noStrike" cap="none" normalizeH="0" dirty="0" smtClean="0">
                <a:ln>
                  <a:noFill/>
                </a:ln>
                <a:solidFill>
                  <a:schemeClr val="bg1"/>
                </a:solidFill>
                <a:effectLst/>
                <a:latin typeface="Arial" charset="0"/>
              </a:rPr>
              <a:t> Java</a:t>
            </a:r>
            <a:endParaRPr kumimoji="0" lang="en-US" sz="1200" b="0" i="1" u="none" strike="noStrike" cap="none" normalizeH="0" baseline="0" dirty="0" smtClean="0">
              <a:ln>
                <a:noFill/>
              </a:ln>
              <a:solidFill>
                <a:schemeClr val="bg1"/>
              </a:solidFill>
              <a:effectLst/>
              <a:latin typeface="Arial" charset="0"/>
            </a:endParaRPr>
          </a:p>
        </p:txBody>
      </p:sp>
      <p:sp>
        <p:nvSpPr>
          <p:cNvPr id="427" name="Rounded Rectangle 426"/>
          <p:cNvSpPr/>
          <p:nvPr/>
        </p:nvSpPr>
        <p:spPr bwMode="auto">
          <a:xfrm>
            <a:off x="7680960" y="3358049"/>
            <a:ext cx="1195450" cy="510778"/>
          </a:xfrm>
          <a:prstGeom prst="roundRect">
            <a:avLst/>
          </a:prstGeom>
          <a:solidFill>
            <a:srgbClr val="229678"/>
          </a:solidFill>
          <a:ln w="12700" cap="flat" cmpd="sng" algn="ctr">
            <a:noFill/>
            <a:prstDash val="solid"/>
            <a:round/>
            <a:headEnd type="none" w="med" len="med"/>
            <a:tailEnd type="none" w="med" len="med"/>
          </a:ln>
          <a:effectLst>
            <a:outerShdw blurRad="57785" dist="33020" dir="3180000" algn="ctr">
              <a:srgbClr val="000000">
                <a:alpha val="30000"/>
              </a:srgbClr>
            </a:outerShdw>
          </a:effectLst>
          <a:scene3d>
            <a:camera prst="orthographicFront"/>
            <a:lightRig rig="threePt" dir="t"/>
          </a:scene3d>
          <a:sp3d>
            <a:bevelT/>
          </a:sp3d>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r>
              <a:rPr lang="en-US" sz="1200" b="0" i="1" dirty="0" smtClean="0">
                <a:solidFill>
                  <a:schemeClr val="bg1"/>
                </a:solidFill>
              </a:rPr>
              <a:t>Spotfire</a:t>
            </a:r>
            <a:br>
              <a:rPr lang="en-US" sz="1200" b="0" i="1" dirty="0" smtClean="0">
                <a:solidFill>
                  <a:schemeClr val="bg1"/>
                </a:solidFill>
              </a:rPr>
            </a:br>
            <a:r>
              <a:rPr lang="en-US" sz="1200" b="0" i="1" dirty="0" smtClean="0">
                <a:solidFill>
                  <a:schemeClr val="bg1"/>
                </a:solidFill>
              </a:rPr>
              <a:t>Tableau</a:t>
            </a:r>
            <a:endParaRPr kumimoji="0" lang="en-US" sz="1200" b="0" i="1" u="none" strike="noStrike" cap="none" normalizeH="0" baseline="0" dirty="0" smtClean="0">
              <a:ln>
                <a:noFill/>
              </a:ln>
              <a:solidFill>
                <a:schemeClr val="bg1"/>
              </a:solidFill>
              <a:effectLst/>
              <a:latin typeface="Arial" charset="0"/>
            </a:endParaRPr>
          </a:p>
        </p:txBody>
      </p:sp>
      <p:sp>
        <p:nvSpPr>
          <p:cNvPr id="428" name="Rounded Rectangle 427"/>
          <p:cNvSpPr/>
          <p:nvPr/>
        </p:nvSpPr>
        <p:spPr bwMode="auto">
          <a:xfrm>
            <a:off x="7680960" y="2800899"/>
            <a:ext cx="1195450" cy="510778"/>
          </a:xfrm>
          <a:prstGeom prst="roundRect">
            <a:avLst/>
          </a:prstGeom>
          <a:solidFill>
            <a:srgbClr val="229678"/>
          </a:solidFill>
          <a:ln w="12700" cap="flat" cmpd="sng" algn="ctr">
            <a:noFill/>
            <a:prstDash val="solid"/>
            <a:round/>
            <a:headEnd type="none" w="med" len="med"/>
            <a:tailEnd type="none" w="med" len="med"/>
          </a:ln>
          <a:effectLst>
            <a:outerShdw blurRad="57785" dist="33020" dir="3180000" algn="ctr">
              <a:srgbClr val="000000">
                <a:alpha val="30000"/>
              </a:srgbClr>
            </a:outerShdw>
          </a:effectLst>
          <a:scene3d>
            <a:camera prst="orthographicFront"/>
            <a:lightRig rig="threePt" dir="t"/>
          </a:scene3d>
          <a:sp3d>
            <a:bevelT/>
          </a:sp3d>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r>
              <a:rPr lang="en-US" sz="1200" b="0" i="1" dirty="0" smtClean="0">
                <a:solidFill>
                  <a:schemeClr val="bg1"/>
                </a:solidFill>
              </a:rPr>
              <a:t>Panopticon</a:t>
            </a:r>
            <a:br>
              <a:rPr lang="en-US" sz="1200" b="0" i="1" dirty="0" smtClean="0">
                <a:solidFill>
                  <a:schemeClr val="bg1"/>
                </a:solidFill>
              </a:rPr>
            </a:br>
            <a:r>
              <a:rPr lang="en-US" sz="1200" b="0" i="1" dirty="0" smtClean="0">
                <a:solidFill>
                  <a:schemeClr val="bg1"/>
                </a:solidFill>
              </a:rPr>
              <a:t>RTView</a:t>
            </a:r>
            <a:endParaRPr kumimoji="0" lang="en-US" sz="1200" b="0" i="1" u="none" strike="noStrike" cap="none" normalizeH="0" baseline="0" dirty="0" smtClean="0">
              <a:ln>
                <a:noFill/>
              </a:ln>
              <a:solidFill>
                <a:schemeClr val="bg1"/>
              </a:solidFill>
              <a:effectLst/>
              <a:latin typeface="Arial" charset="0"/>
            </a:endParaRPr>
          </a:p>
        </p:txBody>
      </p:sp>
      <p:sp>
        <p:nvSpPr>
          <p:cNvPr id="429" name="Rounded Rectangle 428"/>
          <p:cNvSpPr/>
          <p:nvPr/>
        </p:nvSpPr>
        <p:spPr bwMode="auto">
          <a:xfrm>
            <a:off x="7680960" y="2231679"/>
            <a:ext cx="1195450" cy="510778"/>
          </a:xfrm>
          <a:prstGeom prst="roundRect">
            <a:avLst/>
          </a:prstGeom>
          <a:solidFill>
            <a:srgbClr val="229678"/>
          </a:solidFill>
          <a:ln w="12700" cap="flat" cmpd="sng" algn="ctr">
            <a:noFill/>
            <a:prstDash val="solid"/>
            <a:round/>
            <a:headEnd type="none" w="med" len="med"/>
            <a:tailEnd type="none" w="med" len="med"/>
          </a:ln>
          <a:effectLst>
            <a:outerShdw blurRad="57785" dist="33020" dir="3180000" algn="ctr">
              <a:srgbClr val="000000">
                <a:alpha val="30000"/>
              </a:srgbClr>
            </a:outerShdw>
          </a:effectLst>
          <a:scene3d>
            <a:camera prst="orthographicFront"/>
            <a:lightRig rig="threePt" dir="t"/>
          </a:scene3d>
          <a:sp3d>
            <a:bevelT/>
          </a:sp3d>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r>
              <a:rPr lang="en-US" sz="1200" b="0" i="1" dirty="0" smtClean="0">
                <a:solidFill>
                  <a:schemeClr val="bg1"/>
                </a:solidFill>
              </a:rPr>
              <a:t>ODBC/SQL</a:t>
            </a:r>
            <a:endParaRPr kumimoji="0" lang="en-US" sz="1200" b="0" i="1" u="none" strike="noStrike" cap="none" normalizeH="0" baseline="0" dirty="0" smtClean="0">
              <a:ln>
                <a:noFill/>
              </a:ln>
              <a:solidFill>
                <a:schemeClr val="bg1"/>
              </a:solidFill>
              <a:effectLst/>
              <a:latin typeface="Arial" charset="0"/>
            </a:endParaRPr>
          </a:p>
        </p:txBody>
      </p:sp>
      <p:sp>
        <p:nvSpPr>
          <p:cNvPr id="430" name="Rounded Rectangle 429"/>
          <p:cNvSpPr/>
          <p:nvPr/>
        </p:nvSpPr>
        <p:spPr bwMode="auto">
          <a:xfrm>
            <a:off x="7680960" y="3909121"/>
            <a:ext cx="1195450" cy="510778"/>
          </a:xfrm>
          <a:prstGeom prst="roundRect">
            <a:avLst/>
          </a:prstGeom>
          <a:solidFill>
            <a:srgbClr val="229678"/>
          </a:solidFill>
          <a:ln w="12700" cap="flat" cmpd="sng" algn="ctr">
            <a:noFill/>
            <a:prstDash val="solid"/>
            <a:round/>
            <a:headEnd type="none" w="med" len="med"/>
            <a:tailEnd type="none" w="med" len="med"/>
          </a:ln>
          <a:effectLst>
            <a:outerShdw blurRad="57785" dist="33020" dir="3180000" algn="ctr">
              <a:srgbClr val="000000">
                <a:alpha val="30000"/>
              </a:srgbClr>
            </a:outerShdw>
          </a:effectLst>
          <a:scene3d>
            <a:camera prst="orthographicFront"/>
            <a:lightRig rig="threePt" dir="t"/>
          </a:scene3d>
          <a:sp3d>
            <a:bevelT/>
          </a:sp3d>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r>
              <a:rPr kumimoji="0" lang="en-US" sz="1200" b="0" i="1" u="none" strike="noStrike" cap="none" normalizeH="0" baseline="0" dirty="0" smtClean="0">
                <a:ln>
                  <a:noFill/>
                </a:ln>
                <a:solidFill>
                  <a:schemeClr val="bg1"/>
                </a:solidFill>
                <a:effectLst/>
                <a:latin typeface="Arial" charset="0"/>
              </a:rPr>
              <a:t>R,MATLAB</a:t>
            </a:r>
          </a:p>
        </p:txBody>
      </p:sp>
      <p:grpSp>
        <p:nvGrpSpPr>
          <p:cNvPr id="431" name="Group 430"/>
          <p:cNvGrpSpPr/>
          <p:nvPr/>
        </p:nvGrpSpPr>
        <p:grpSpPr>
          <a:xfrm>
            <a:off x="4695376" y="1457999"/>
            <a:ext cx="2208149" cy="3619377"/>
            <a:chOff x="2240151" y="2221675"/>
            <a:chExt cx="2208149" cy="3619377"/>
          </a:xfrm>
        </p:grpSpPr>
        <p:pic>
          <p:nvPicPr>
            <p:cNvPr id="432" name="Picture 4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40151" y="2233343"/>
              <a:ext cx="2198847" cy="3607502"/>
            </a:xfrm>
            <a:prstGeom prst="rect">
              <a:avLst/>
            </a:prstGeom>
          </p:spPr>
        </p:pic>
        <p:sp>
          <p:nvSpPr>
            <p:cNvPr id="433" name="Rectangle 432"/>
            <p:cNvSpPr/>
            <p:nvPr/>
          </p:nvSpPr>
          <p:spPr bwMode="auto">
            <a:xfrm>
              <a:off x="2249453" y="2221675"/>
              <a:ext cx="2198847" cy="3619377"/>
            </a:xfrm>
            <a:prstGeom prst="rect">
              <a:avLst/>
            </a:prstGeom>
            <a:solidFill>
              <a:schemeClr val="accent1">
                <a:lumMod val="40000"/>
                <a:lumOff val="60000"/>
                <a:alpha val="57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grpSp>
      <p:grpSp>
        <p:nvGrpSpPr>
          <p:cNvPr id="434" name="Group 433"/>
          <p:cNvGrpSpPr/>
          <p:nvPr/>
        </p:nvGrpSpPr>
        <p:grpSpPr>
          <a:xfrm>
            <a:off x="4847776" y="1565373"/>
            <a:ext cx="1873563" cy="533400"/>
            <a:chOff x="5715000" y="2286000"/>
            <a:chExt cx="2406963" cy="533400"/>
          </a:xfrm>
          <a:solidFill>
            <a:schemeClr val="accent1">
              <a:lumMod val="75000"/>
            </a:schemeClr>
          </a:solidFill>
        </p:grpSpPr>
        <p:sp>
          <p:nvSpPr>
            <p:cNvPr id="435" name="Rectangle 434"/>
            <p:cNvSpPr/>
            <p:nvPr/>
          </p:nvSpPr>
          <p:spPr bwMode="auto">
            <a:xfrm>
              <a:off x="5715000" y="2286000"/>
              <a:ext cx="2406963" cy="533400"/>
            </a:xfrm>
            <a:prstGeom prst="rect">
              <a:avLst/>
            </a:prstGeom>
            <a:grpFill/>
            <a:ln w="12700"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436" name="TextBox 435"/>
            <p:cNvSpPr txBox="1"/>
            <p:nvPr/>
          </p:nvSpPr>
          <p:spPr>
            <a:xfrm>
              <a:off x="6106576" y="2373868"/>
              <a:ext cx="1324402" cy="369332"/>
            </a:xfrm>
            <a:prstGeom prst="rect">
              <a:avLst/>
            </a:prstGeom>
            <a:grpFill/>
          </p:spPr>
          <p:txBody>
            <a:bodyPr wrap="none" rtlCol="0">
              <a:spAutoFit/>
            </a:bodyPr>
            <a:lstStyle/>
            <a:p>
              <a:pPr algn="l"/>
              <a:r>
                <a:rPr lang="en-US" sz="2000" i="0" dirty="0" smtClean="0">
                  <a:solidFill>
                    <a:schemeClr val="bg1"/>
                  </a:solidFill>
                </a:rPr>
                <a:t>Analytics</a:t>
              </a:r>
            </a:p>
          </p:txBody>
        </p:sp>
      </p:grpSp>
      <p:sp>
        <p:nvSpPr>
          <p:cNvPr id="437" name="Rounded Rectangle 436"/>
          <p:cNvSpPr/>
          <p:nvPr/>
        </p:nvSpPr>
        <p:spPr bwMode="auto">
          <a:xfrm>
            <a:off x="5212713" y="2284015"/>
            <a:ext cx="1195450" cy="510778"/>
          </a:xfrm>
          <a:prstGeom prst="roundRect">
            <a:avLst/>
          </a:prstGeom>
          <a:solidFill>
            <a:srgbClr val="007ECC">
              <a:alpha val="81000"/>
            </a:srgbClr>
          </a:solidFill>
          <a:ln w="12700" cap="flat" cmpd="sng" algn="ctr">
            <a:noFill/>
            <a:prstDash val="solid"/>
            <a:round/>
            <a:headEnd type="none" w="med" len="med"/>
            <a:tailEnd type="none" w="med" len="med"/>
          </a:ln>
          <a:effectLst>
            <a:outerShdw blurRad="57785" dist="33020" dir="3180000" algn="ctr">
              <a:srgbClr val="000000">
                <a:alpha val="30000"/>
              </a:srgbClr>
            </a:outerShdw>
          </a:effectLst>
          <a:scene3d>
            <a:camera prst="orthographicFront"/>
            <a:lightRig rig="threePt" dir="t"/>
          </a:scene3d>
          <a:sp3d>
            <a:bevelT/>
          </a:sp3d>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r>
              <a:rPr kumimoji="0" lang="en-US" sz="2000" b="0" i="1" u="none" strike="noStrike" cap="none" normalizeH="0" baseline="0" dirty="0" smtClean="0">
                <a:ln>
                  <a:noFill/>
                </a:ln>
                <a:solidFill>
                  <a:schemeClr val="bg1"/>
                </a:solidFill>
                <a:effectLst/>
                <a:latin typeface="Arial" charset="0"/>
              </a:rPr>
              <a:t>filter</a:t>
            </a:r>
          </a:p>
        </p:txBody>
      </p:sp>
      <p:sp>
        <p:nvSpPr>
          <p:cNvPr id="438" name="Rounded Rectangle 437"/>
          <p:cNvSpPr/>
          <p:nvPr/>
        </p:nvSpPr>
        <p:spPr bwMode="auto">
          <a:xfrm>
            <a:off x="5109788" y="2817724"/>
            <a:ext cx="1405250" cy="510778"/>
          </a:xfrm>
          <a:prstGeom prst="roundRect">
            <a:avLst/>
          </a:prstGeom>
          <a:solidFill>
            <a:srgbClr val="007ECC">
              <a:alpha val="81000"/>
            </a:srgbClr>
          </a:solidFill>
          <a:ln w="12700" cap="flat" cmpd="sng" algn="ctr">
            <a:noFill/>
            <a:prstDash val="solid"/>
            <a:round/>
            <a:headEnd type="none" w="med" len="med"/>
            <a:tailEnd type="none" w="med" len="med"/>
          </a:ln>
          <a:effectLst>
            <a:outerShdw blurRad="57785" dist="33020" dir="3180000" algn="ctr">
              <a:srgbClr val="000000">
                <a:alpha val="30000"/>
              </a:srgbClr>
            </a:outerShdw>
          </a:effectLst>
          <a:scene3d>
            <a:camera prst="orthographicFront"/>
            <a:lightRig rig="threePt" dir="t"/>
          </a:scene3d>
          <a:sp3d>
            <a:bevelT/>
          </a:sp3d>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r>
              <a:rPr kumimoji="0" lang="en-US" sz="2000" b="0" i="1" u="none" strike="noStrike" cap="none" normalizeH="0" baseline="0" dirty="0" smtClean="0">
                <a:ln>
                  <a:noFill/>
                </a:ln>
                <a:solidFill>
                  <a:schemeClr val="bg1"/>
                </a:solidFill>
                <a:effectLst/>
                <a:latin typeface="Arial" charset="0"/>
              </a:rPr>
              <a:t>enrich</a:t>
            </a:r>
          </a:p>
        </p:txBody>
      </p:sp>
      <p:sp>
        <p:nvSpPr>
          <p:cNvPr id="439" name="Rounded Rectangle 438"/>
          <p:cNvSpPr/>
          <p:nvPr/>
        </p:nvSpPr>
        <p:spPr bwMode="auto">
          <a:xfrm>
            <a:off x="5026663" y="3351124"/>
            <a:ext cx="1576450" cy="510778"/>
          </a:xfrm>
          <a:prstGeom prst="roundRect">
            <a:avLst/>
          </a:prstGeom>
          <a:solidFill>
            <a:srgbClr val="007ECC">
              <a:alpha val="81000"/>
            </a:srgbClr>
          </a:solidFill>
          <a:ln w="12700" cap="flat" cmpd="sng" algn="ctr">
            <a:noFill/>
            <a:prstDash val="solid"/>
            <a:round/>
            <a:headEnd type="none" w="med" len="med"/>
            <a:tailEnd type="none" w="med" len="med"/>
          </a:ln>
          <a:effectLst>
            <a:outerShdw blurRad="57785" dist="33020" dir="3180000" algn="ctr">
              <a:srgbClr val="000000">
                <a:alpha val="30000"/>
              </a:srgbClr>
            </a:outerShdw>
          </a:effectLst>
          <a:scene3d>
            <a:camera prst="orthographicFront"/>
            <a:lightRig rig="threePt" dir="t"/>
          </a:scene3d>
          <a:sp3d>
            <a:bevelT/>
          </a:sp3d>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r>
              <a:rPr lang="en-US" sz="2000" b="0" i="1" dirty="0" smtClean="0">
                <a:solidFill>
                  <a:schemeClr val="bg1"/>
                </a:solidFill>
              </a:rPr>
              <a:t>aggregate</a:t>
            </a:r>
            <a:endParaRPr kumimoji="0" lang="en-US" sz="2000" b="0" i="1" u="none" strike="noStrike" cap="none" normalizeH="0" baseline="0" dirty="0" smtClean="0">
              <a:ln>
                <a:noFill/>
              </a:ln>
              <a:solidFill>
                <a:schemeClr val="bg1"/>
              </a:solidFill>
              <a:effectLst/>
              <a:latin typeface="Arial" charset="0"/>
            </a:endParaRPr>
          </a:p>
        </p:txBody>
      </p:sp>
      <p:sp>
        <p:nvSpPr>
          <p:cNvPr id="440" name="Rounded Rectangle 439"/>
          <p:cNvSpPr/>
          <p:nvPr/>
        </p:nvSpPr>
        <p:spPr bwMode="auto">
          <a:xfrm>
            <a:off x="4955413" y="3907146"/>
            <a:ext cx="1728850" cy="510778"/>
          </a:xfrm>
          <a:prstGeom prst="roundRect">
            <a:avLst/>
          </a:prstGeom>
          <a:solidFill>
            <a:srgbClr val="007ECC">
              <a:alpha val="81000"/>
            </a:srgbClr>
          </a:solidFill>
          <a:ln w="12700" cap="flat" cmpd="sng" algn="ctr">
            <a:noFill/>
            <a:prstDash val="solid"/>
            <a:round/>
            <a:headEnd type="none" w="med" len="med"/>
            <a:tailEnd type="none" w="med" len="med"/>
          </a:ln>
          <a:effectLst>
            <a:outerShdw blurRad="57785" dist="33020" dir="3180000" algn="ctr">
              <a:srgbClr val="000000">
                <a:alpha val="30000"/>
              </a:srgbClr>
            </a:outerShdw>
          </a:effectLst>
          <a:scene3d>
            <a:camera prst="orthographicFront"/>
            <a:lightRig rig="threePt" dir="t"/>
          </a:scene3d>
          <a:sp3d>
            <a:bevelT/>
          </a:sp3d>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r>
              <a:rPr lang="en-US" sz="2000" b="0" i="1" dirty="0" smtClean="0">
                <a:solidFill>
                  <a:schemeClr val="bg1"/>
                </a:solidFill>
              </a:rPr>
              <a:t>transform</a:t>
            </a:r>
            <a:endParaRPr kumimoji="0" lang="en-US" sz="2000" b="0" i="1" u="none" strike="noStrike" cap="none" normalizeH="0" baseline="0" dirty="0" smtClean="0">
              <a:ln>
                <a:noFill/>
              </a:ln>
              <a:solidFill>
                <a:schemeClr val="bg1"/>
              </a:solidFill>
              <a:effectLst/>
              <a:latin typeface="Arial" charset="0"/>
            </a:endParaRPr>
          </a:p>
        </p:txBody>
      </p:sp>
      <p:sp>
        <p:nvSpPr>
          <p:cNvPr id="441" name="Rounded Rectangle 440"/>
          <p:cNvSpPr/>
          <p:nvPr/>
        </p:nvSpPr>
        <p:spPr bwMode="auto">
          <a:xfrm>
            <a:off x="4879213" y="4440546"/>
            <a:ext cx="1873563" cy="510778"/>
          </a:xfrm>
          <a:prstGeom prst="roundRect">
            <a:avLst/>
          </a:prstGeom>
          <a:solidFill>
            <a:srgbClr val="007ECC">
              <a:alpha val="81000"/>
            </a:srgbClr>
          </a:solidFill>
          <a:ln w="12700" cap="flat" cmpd="sng" algn="ctr">
            <a:noFill/>
            <a:prstDash val="solid"/>
            <a:round/>
            <a:headEnd type="none" w="med" len="med"/>
            <a:tailEnd type="none" w="med" len="med"/>
          </a:ln>
          <a:effectLst>
            <a:outerShdw blurRad="57785" dist="33020" dir="3180000" algn="ctr">
              <a:srgbClr val="000000">
                <a:alpha val="30000"/>
              </a:srgbClr>
            </a:outerShdw>
          </a:effectLst>
          <a:scene3d>
            <a:camera prst="orthographicFront"/>
            <a:lightRig rig="threePt" dir="t"/>
          </a:scene3d>
          <a:sp3d>
            <a:bevelT/>
          </a:sp3d>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r>
              <a:rPr lang="en-US" sz="2100" b="0" i="1" dirty="0" smtClean="0">
                <a:solidFill>
                  <a:schemeClr val="bg1"/>
                </a:solidFill>
              </a:rPr>
              <a:t>correlate</a:t>
            </a:r>
            <a:endParaRPr kumimoji="0" lang="en-US" sz="2100" b="0" i="1" u="none" strike="noStrike" cap="none" normalizeH="0" baseline="0" dirty="0" smtClean="0">
              <a:ln>
                <a:noFill/>
              </a:ln>
              <a:solidFill>
                <a:schemeClr val="bg1"/>
              </a:solidFill>
              <a:effectLst/>
            </a:endParaRPr>
          </a:p>
        </p:txBody>
      </p:sp>
      <p:grpSp>
        <p:nvGrpSpPr>
          <p:cNvPr id="4" name="Group 3"/>
          <p:cNvGrpSpPr/>
          <p:nvPr/>
        </p:nvGrpSpPr>
        <p:grpSpPr>
          <a:xfrm>
            <a:off x="2224059" y="3694453"/>
            <a:ext cx="2513034" cy="1116346"/>
            <a:chOff x="4187439" y="5589254"/>
            <a:chExt cx="2513034" cy="1116346"/>
          </a:xfrm>
        </p:grpSpPr>
        <p:grpSp>
          <p:nvGrpSpPr>
            <p:cNvPr id="449569" name="Group 449568"/>
            <p:cNvGrpSpPr/>
            <p:nvPr/>
          </p:nvGrpSpPr>
          <p:grpSpPr>
            <a:xfrm>
              <a:off x="4187439" y="6042215"/>
              <a:ext cx="821646" cy="663385"/>
              <a:chOff x="6019800" y="5750697"/>
              <a:chExt cx="762000" cy="608103"/>
            </a:xfrm>
          </p:grpSpPr>
          <p:grpSp>
            <p:nvGrpSpPr>
              <p:cNvPr id="812" name="Group 93"/>
              <p:cNvGrpSpPr/>
              <p:nvPr/>
            </p:nvGrpSpPr>
            <p:grpSpPr>
              <a:xfrm>
                <a:off x="6095228" y="5750697"/>
                <a:ext cx="609603" cy="608103"/>
                <a:chOff x="285748" y="5683160"/>
                <a:chExt cx="609603" cy="608103"/>
              </a:xfrm>
              <a:solidFill>
                <a:srgbClr val="357FF7"/>
              </a:solidFill>
            </p:grpSpPr>
            <p:sp>
              <p:nvSpPr>
                <p:cNvPr id="813" name="AutoShape 390"/>
                <p:cNvSpPr>
                  <a:spLocks noChangeArrowheads="1"/>
                </p:cNvSpPr>
                <p:nvPr/>
              </p:nvSpPr>
              <p:spPr bwMode="auto">
                <a:xfrm>
                  <a:off x="285748" y="5930810"/>
                  <a:ext cx="609601" cy="360453"/>
                </a:xfrm>
                <a:prstGeom prst="can">
                  <a:avLst>
                    <a:gd name="adj" fmla="val 30611"/>
                  </a:avLst>
                </a:prstGeom>
                <a:grpFill/>
                <a:ln w="19050">
                  <a:solidFill>
                    <a:schemeClr val="tx1">
                      <a:lumMod val="50000"/>
                    </a:schemeClr>
                  </a:solidFill>
                  <a:round/>
                  <a:headEnd/>
                  <a:tailEnd/>
                </a:ln>
                <a:effectLst/>
              </p:spPr>
              <p:txBody>
                <a:bodyPr anchor="ctr"/>
                <a:lstStyle/>
                <a:p>
                  <a:endParaRPr lang="en-GB" sz="1200">
                    <a:solidFill>
                      <a:srgbClr val="005F97"/>
                    </a:solidFill>
                    <a:cs typeface="Times New Roman" pitchFamily="18" charset="0"/>
                  </a:endParaRPr>
                </a:p>
              </p:txBody>
            </p:sp>
            <p:sp>
              <p:nvSpPr>
                <p:cNvPr id="814" name="AutoShape 390"/>
                <p:cNvSpPr>
                  <a:spLocks noChangeArrowheads="1"/>
                </p:cNvSpPr>
                <p:nvPr/>
              </p:nvSpPr>
              <p:spPr bwMode="auto">
                <a:xfrm>
                  <a:off x="285750" y="5683160"/>
                  <a:ext cx="609601" cy="360453"/>
                </a:xfrm>
                <a:prstGeom prst="can">
                  <a:avLst>
                    <a:gd name="adj" fmla="val 30611"/>
                  </a:avLst>
                </a:prstGeom>
                <a:grpFill/>
                <a:ln w="19050">
                  <a:solidFill>
                    <a:schemeClr val="tx1">
                      <a:lumMod val="50000"/>
                    </a:schemeClr>
                  </a:solidFill>
                  <a:round/>
                  <a:headEnd/>
                  <a:tailEnd/>
                </a:ln>
                <a:effectLst/>
              </p:spPr>
              <p:txBody>
                <a:bodyPr anchor="ctr"/>
                <a:lstStyle/>
                <a:p>
                  <a:endParaRPr lang="en-GB" sz="1200">
                    <a:solidFill>
                      <a:srgbClr val="005F97"/>
                    </a:solidFill>
                    <a:cs typeface="Times New Roman" pitchFamily="18" charset="0"/>
                  </a:endParaRPr>
                </a:p>
              </p:txBody>
            </p:sp>
          </p:grpSp>
          <p:sp>
            <p:nvSpPr>
              <p:cNvPr id="818" name="Text Box 35"/>
              <p:cNvSpPr txBox="1">
                <a:spLocks noChangeArrowheads="1"/>
              </p:cNvSpPr>
              <p:nvPr/>
            </p:nvSpPr>
            <p:spPr bwMode="auto">
              <a:xfrm>
                <a:off x="6019800" y="5868009"/>
                <a:ext cx="762000" cy="466281"/>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r>
                  <a:rPr lang="en-US" sz="1000" b="1" dirty="0" smtClean="0">
                    <a:solidFill>
                      <a:schemeClr val="bg2"/>
                    </a:solidFill>
                    <a:cs typeface="+mn-cs"/>
                  </a:rPr>
                  <a:t>Historical</a:t>
                </a:r>
                <a:br>
                  <a:rPr lang="en-US" sz="1000" b="1" dirty="0" smtClean="0">
                    <a:solidFill>
                      <a:schemeClr val="bg2"/>
                    </a:solidFill>
                    <a:cs typeface="+mn-cs"/>
                  </a:rPr>
                </a:br>
                <a:endParaRPr lang="en-US" sz="1000" b="1" dirty="0">
                  <a:solidFill>
                    <a:schemeClr val="bg2"/>
                  </a:solidFill>
                  <a:cs typeface="+mn-cs"/>
                </a:endParaRPr>
              </a:p>
              <a:p>
                <a:pPr algn="ctr">
                  <a:defRPr/>
                </a:pPr>
                <a:r>
                  <a:rPr lang="en-US" sz="1000" b="1" dirty="0">
                    <a:solidFill>
                      <a:schemeClr val="bg2"/>
                    </a:solidFill>
                    <a:cs typeface="+mn-cs"/>
                  </a:rPr>
                  <a:t>Data</a:t>
                </a:r>
              </a:p>
            </p:txBody>
          </p:sp>
        </p:grpSp>
        <p:grpSp>
          <p:nvGrpSpPr>
            <p:cNvPr id="479" name="Group 478"/>
            <p:cNvGrpSpPr/>
            <p:nvPr/>
          </p:nvGrpSpPr>
          <p:grpSpPr>
            <a:xfrm>
              <a:off x="5063861" y="5618018"/>
              <a:ext cx="739482" cy="755774"/>
              <a:chOff x="6108700" y="2305291"/>
              <a:chExt cx="2224026" cy="3270217"/>
            </a:xfrm>
          </p:grpSpPr>
          <p:sp>
            <p:nvSpPr>
              <p:cNvPr id="480" name="Rectangle 479"/>
              <p:cNvSpPr/>
              <p:nvPr/>
            </p:nvSpPr>
            <p:spPr bwMode="auto">
              <a:xfrm>
                <a:off x="6108700" y="2305291"/>
                <a:ext cx="2224026" cy="3270217"/>
              </a:xfrm>
              <a:prstGeom prst="rect">
                <a:avLst/>
              </a:prstGeom>
              <a:solidFill>
                <a:srgbClr val="15A6FF"/>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grpSp>
            <p:nvGrpSpPr>
              <p:cNvPr id="481" name="Group 480"/>
              <p:cNvGrpSpPr/>
              <p:nvPr/>
            </p:nvGrpSpPr>
            <p:grpSpPr>
              <a:xfrm>
                <a:off x="6964736" y="2381250"/>
                <a:ext cx="1257300" cy="762000"/>
                <a:chOff x="7124700" y="2352675"/>
                <a:chExt cx="1104900" cy="762000"/>
              </a:xfrm>
            </p:grpSpPr>
            <p:sp>
              <p:nvSpPr>
                <p:cNvPr id="527" name="Rectangle 526"/>
                <p:cNvSpPr/>
                <p:nvPr/>
              </p:nvSpPr>
              <p:spPr bwMode="auto">
                <a:xfrm>
                  <a:off x="7124700" y="2352675"/>
                  <a:ext cx="1104900" cy="762000"/>
                </a:xfrm>
                <a:prstGeom prst="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cxnSp>
              <p:nvCxnSpPr>
                <p:cNvPr id="528" name="Straight Connector 527"/>
                <p:cNvCxnSpPr/>
                <p:nvPr/>
              </p:nvCxnSpPr>
              <p:spPr bwMode="auto">
                <a:xfrm>
                  <a:off x="7124700" y="2466975"/>
                  <a:ext cx="1104900"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529" name="Straight Connector 528"/>
                <p:cNvCxnSpPr/>
                <p:nvPr/>
              </p:nvCxnSpPr>
              <p:spPr bwMode="auto">
                <a:xfrm>
                  <a:off x="7124700" y="2638425"/>
                  <a:ext cx="1104900"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530" name="Straight Connector 529"/>
                <p:cNvCxnSpPr/>
                <p:nvPr/>
              </p:nvCxnSpPr>
              <p:spPr bwMode="auto">
                <a:xfrm>
                  <a:off x="7124700" y="2809875"/>
                  <a:ext cx="1104900"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531" name="Straight Connector 530"/>
                <p:cNvCxnSpPr/>
                <p:nvPr/>
              </p:nvCxnSpPr>
              <p:spPr bwMode="auto">
                <a:xfrm>
                  <a:off x="7124700" y="2971800"/>
                  <a:ext cx="1104900"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grpSp>
          <p:grpSp>
            <p:nvGrpSpPr>
              <p:cNvPr id="482" name="Group 481"/>
              <p:cNvGrpSpPr/>
              <p:nvPr/>
            </p:nvGrpSpPr>
            <p:grpSpPr>
              <a:xfrm>
                <a:off x="6216896" y="2389278"/>
                <a:ext cx="657226" cy="1582647"/>
                <a:chOff x="6200775" y="3238499"/>
                <a:chExt cx="781050" cy="1582647"/>
              </a:xfrm>
            </p:grpSpPr>
            <p:sp>
              <p:nvSpPr>
                <p:cNvPr id="518" name="Rectangle 517"/>
                <p:cNvSpPr/>
                <p:nvPr/>
              </p:nvSpPr>
              <p:spPr bwMode="auto">
                <a:xfrm>
                  <a:off x="6210300" y="3238499"/>
                  <a:ext cx="762000" cy="1582647"/>
                </a:xfrm>
                <a:prstGeom prst="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cxnSp>
              <p:nvCxnSpPr>
                <p:cNvPr id="519" name="Straight Connector 518"/>
                <p:cNvCxnSpPr/>
                <p:nvPr/>
              </p:nvCxnSpPr>
              <p:spPr bwMode="auto">
                <a:xfrm>
                  <a:off x="6210300" y="3409221"/>
                  <a:ext cx="762000"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520" name="Straight Connector 519"/>
                <p:cNvCxnSpPr/>
                <p:nvPr/>
              </p:nvCxnSpPr>
              <p:spPr bwMode="auto">
                <a:xfrm>
                  <a:off x="6210300" y="3784367"/>
                  <a:ext cx="762000"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521" name="Straight Connector 520"/>
                <p:cNvCxnSpPr/>
                <p:nvPr/>
              </p:nvCxnSpPr>
              <p:spPr bwMode="auto">
                <a:xfrm>
                  <a:off x="6210300" y="4159512"/>
                  <a:ext cx="762000"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522" name="Straight Connector 521"/>
                <p:cNvCxnSpPr/>
                <p:nvPr/>
              </p:nvCxnSpPr>
              <p:spPr bwMode="auto">
                <a:xfrm>
                  <a:off x="6210300" y="4514875"/>
                  <a:ext cx="762000"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523" name="Straight Connector 522"/>
                <p:cNvCxnSpPr/>
                <p:nvPr/>
              </p:nvCxnSpPr>
              <p:spPr bwMode="auto">
                <a:xfrm>
                  <a:off x="6210300" y="3590196"/>
                  <a:ext cx="762000"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524" name="Straight Connector 523"/>
                <p:cNvCxnSpPr/>
                <p:nvPr/>
              </p:nvCxnSpPr>
              <p:spPr bwMode="auto">
                <a:xfrm>
                  <a:off x="6210300" y="3971925"/>
                  <a:ext cx="762000"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525" name="Straight Connector 524"/>
                <p:cNvCxnSpPr/>
                <p:nvPr/>
              </p:nvCxnSpPr>
              <p:spPr bwMode="auto">
                <a:xfrm>
                  <a:off x="6200775" y="4343400"/>
                  <a:ext cx="762000"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526" name="Straight Connector 525"/>
                <p:cNvCxnSpPr/>
                <p:nvPr/>
              </p:nvCxnSpPr>
              <p:spPr bwMode="auto">
                <a:xfrm>
                  <a:off x="6219825" y="4676775"/>
                  <a:ext cx="762000"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grpSp>
          <p:grpSp>
            <p:nvGrpSpPr>
              <p:cNvPr id="483" name="Group 482"/>
              <p:cNvGrpSpPr/>
              <p:nvPr/>
            </p:nvGrpSpPr>
            <p:grpSpPr>
              <a:xfrm>
                <a:off x="6206824" y="4035687"/>
                <a:ext cx="655811" cy="745863"/>
                <a:chOff x="6230542" y="2382744"/>
                <a:chExt cx="732233" cy="762000"/>
              </a:xfrm>
            </p:grpSpPr>
            <p:sp>
              <p:nvSpPr>
                <p:cNvPr id="513" name="Rectangle 512"/>
                <p:cNvSpPr/>
                <p:nvPr/>
              </p:nvSpPr>
              <p:spPr bwMode="auto">
                <a:xfrm>
                  <a:off x="6230542" y="2382744"/>
                  <a:ext cx="732233" cy="762000"/>
                </a:xfrm>
                <a:prstGeom prst="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lang="en-US"/>
                </a:p>
              </p:txBody>
            </p:sp>
            <p:cxnSp>
              <p:nvCxnSpPr>
                <p:cNvPr id="514" name="Straight Connector 513"/>
                <p:cNvCxnSpPr/>
                <p:nvPr/>
              </p:nvCxnSpPr>
              <p:spPr bwMode="auto">
                <a:xfrm>
                  <a:off x="6230542" y="2497044"/>
                  <a:ext cx="732233"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515" name="Straight Connector 514"/>
                <p:cNvCxnSpPr/>
                <p:nvPr/>
              </p:nvCxnSpPr>
              <p:spPr bwMode="auto">
                <a:xfrm>
                  <a:off x="6230542" y="2668494"/>
                  <a:ext cx="732233"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516" name="Straight Connector 515"/>
                <p:cNvCxnSpPr/>
                <p:nvPr/>
              </p:nvCxnSpPr>
              <p:spPr bwMode="auto">
                <a:xfrm>
                  <a:off x="6230542" y="2839944"/>
                  <a:ext cx="732233"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517" name="Straight Connector 516"/>
                <p:cNvCxnSpPr/>
                <p:nvPr/>
              </p:nvCxnSpPr>
              <p:spPr bwMode="auto">
                <a:xfrm>
                  <a:off x="6230542" y="3001869"/>
                  <a:ext cx="732233"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grpSp>
          <p:grpSp>
            <p:nvGrpSpPr>
              <p:cNvPr id="484" name="Group 483"/>
              <p:cNvGrpSpPr/>
              <p:nvPr/>
            </p:nvGrpSpPr>
            <p:grpSpPr>
              <a:xfrm>
                <a:off x="7724774" y="3198903"/>
                <a:ext cx="485776" cy="1582647"/>
                <a:chOff x="6200775" y="3238499"/>
                <a:chExt cx="781050" cy="1582647"/>
              </a:xfrm>
            </p:grpSpPr>
            <p:sp>
              <p:nvSpPr>
                <p:cNvPr id="504" name="Rectangle 503"/>
                <p:cNvSpPr/>
                <p:nvPr/>
              </p:nvSpPr>
              <p:spPr bwMode="auto">
                <a:xfrm>
                  <a:off x="6210300" y="3238499"/>
                  <a:ext cx="762000" cy="1582647"/>
                </a:xfrm>
                <a:prstGeom prst="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cxnSp>
              <p:nvCxnSpPr>
                <p:cNvPr id="505" name="Straight Connector 504"/>
                <p:cNvCxnSpPr/>
                <p:nvPr/>
              </p:nvCxnSpPr>
              <p:spPr bwMode="auto">
                <a:xfrm>
                  <a:off x="6210300" y="3409221"/>
                  <a:ext cx="762000"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506" name="Straight Connector 505"/>
                <p:cNvCxnSpPr/>
                <p:nvPr/>
              </p:nvCxnSpPr>
              <p:spPr bwMode="auto">
                <a:xfrm>
                  <a:off x="6210300" y="3784367"/>
                  <a:ext cx="762000"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507" name="Straight Connector 506"/>
                <p:cNvCxnSpPr/>
                <p:nvPr/>
              </p:nvCxnSpPr>
              <p:spPr bwMode="auto">
                <a:xfrm>
                  <a:off x="6210300" y="4159512"/>
                  <a:ext cx="762000"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508" name="Straight Connector 507"/>
                <p:cNvCxnSpPr/>
                <p:nvPr/>
              </p:nvCxnSpPr>
              <p:spPr bwMode="auto">
                <a:xfrm>
                  <a:off x="6210300" y="4514875"/>
                  <a:ext cx="762000"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509" name="Straight Connector 508"/>
                <p:cNvCxnSpPr/>
                <p:nvPr/>
              </p:nvCxnSpPr>
              <p:spPr bwMode="auto">
                <a:xfrm>
                  <a:off x="6210300" y="3590196"/>
                  <a:ext cx="762000"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510" name="Straight Connector 509"/>
                <p:cNvCxnSpPr/>
                <p:nvPr/>
              </p:nvCxnSpPr>
              <p:spPr bwMode="auto">
                <a:xfrm>
                  <a:off x="6210300" y="3971925"/>
                  <a:ext cx="762000"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511" name="Straight Connector 510"/>
                <p:cNvCxnSpPr/>
                <p:nvPr/>
              </p:nvCxnSpPr>
              <p:spPr bwMode="auto">
                <a:xfrm>
                  <a:off x="6200775" y="4343400"/>
                  <a:ext cx="762000"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512" name="Straight Connector 511"/>
                <p:cNvCxnSpPr/>
                <p:nvPr/>
              </p:nvCxnSpPr>
              <p:spPr bwMode="auto">
                <a:xfrm>
                  <a:off x="6219825" y="4676775"/>
                  <a:ext cx="762000"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grpSp>
          <p:grpSp>
            <p:nvGrpSpPr>
              <p:cNvPr id="485" name="Group 484"/>
              <p:cNvGrpSpPr/>
              <p:nvPr/>
            </p:nvGrpSpPr>
            <p:grpSpPr>
              <a:xfrm>
                <a:off x="6955211" y="3200399"/>
                <a:ext cx="752475" cy="1581151"/>
                <a:chOff x="6943725" y="3200399"/>
                <a:chExt cx="752475" cy="1581151"/>
              </a:xfrm>
            </p:grpSpPr>
            <p:sp>
              <p:nvSpPr>
                <p:cNvPr id="493" name="Rectangle 492"/>
                <p:cNvSpPr/>
                <p:nvPr/>
              </p:nvSpPr>
              <p:spPr bwMode="auto">
                <a:xfrm>
                  <a:off x="6953250" y="3200399"/>
                  <a:ext cx="732233" cy="1581151"/>
                </a:xfrm>
                <a:prstGeom prst="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lang="en-US"/>
                </a:p>
              </p:txBody>
            </p:sp>
            <p:cxnSp>
              <p:nvCxnSpPr>
                <p:cNvPr id="494" name="Straight Connector 493"/>
                <p:cNvCxnSpPr/>
                <p:nvPr/>
              </p:nvCxnSpPr>
              <p:spPr bwMode="auto">
                <a:xfrm>
                  <a:off x="6953250" y="3733800"/>
                  <a:ext cx="732233"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495" name="Straight Connector 494"/>
                <p:cNvCxnSpPr/>
                <p:nvPr/>
              </p:nvCxnSpPr>
              <p:spPr bwMode="auto">
                <a:xfrm>
                  <a:off x="6953250" y="4038600"/>
                  <a:ext cx="732233"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496" name="Straight Connector 495"/>
                <p:cNvCxnSpPr/>
                <p:nvPr/>
              </p:nvCxnSpPr>
              <p:spPr bwMode="auto">
                <a:xfrm>
                  <a:off x="6953250" y="4343400"/>
                  <a:ext cx="732233"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497" name="Straight Connector 496"/>
                <p:cNvCxnSpPr/>
                <p:nvPr/>
              </p:nvCxnSpPr>
              <p:spPr bwMode="auto">
                <a:xfrm>
                  <a:off x="6953250" y="4648200"/>
                  <a:ext cx="732233"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498" name="Straight Connector 497"/>
                <p:cNvCxnSpPr/>
                <p:nvPr/>
              </p:nvCxnSpPr>
              <p:spPr bwMode="auto">
                <a:xfrm>
                  <a:off x="6963967" y="4191000"/>
                  <a:ext cx="732233"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499" name="Straight Connector 498"/>
                <p:cNvCxnSpPr/>
                <p:nvPr/>
              </p:nvCxnSpPr>
              <p:spPr bwMode="auto">
                <a:xfrm>
                  <a:off x="6953250" y="3886200"/>
                  <a:ext cx="732233"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500" name="Straight Connector 499"/>
                <p:cNvCxnSpPr/>
                <p:nvPr/>
              </p:nvCxnSpPr>
              <p:spPr bwMode="auto">
                <a:xfrm>
                  <a:off x="6962775" y="4495800"/>
                  <a:ext cx="732233"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501" name="Straight Connector 500"/>
                <p:cNvCxnSpPr/>
                <p:nvPr/>
              </p:nvCxnSpPr>
              <p:spPr bwMode="auto">
                <a:xfrm>
                  <a:off x="6943725" y="3581400"/>
                  <a:ext cx="732233"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502" name="Straight Connector 501"/>
                <p:cNvCxnSpPr/>
                <p:nvPr/>
              </p:nvCxnSpPr>
              <p:spPr bwMode="auto">
                <a:xfrm>
                  <a:off x="6962775" y="3429000"/>
                  <a:ext cx="732233"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503" name="Straight Connector 502"/>
                <p:cNvCxnSpPr/>
                <p:nvPr/>
              </p:nvCxnSpPr>
              <p:spPr bwMode="auto">
                <a:xfrm>
                  <a:off x="6962775" y="3295650"/>
                  <a:ext cx="732233"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grpSp>
          <p:grpSp>
            <p:nvGrpSpPr>
              <p:cNvPr id="486" name="Group 485"/>
              <p:cNvGrpSpPr/>
              <p:nvPr/>
            </p:nvGrpSpPr>
            <p:grpSpPr>
              <a:xfrm>
                <a:off x="6210300" y="4876800"/>
                <a:ext cx="1988402" cy="600398"/>
                <a:chOff x="7124700" y="2352675"/>
                <a:chExt cx="1104900" cy="762000"/>
              </a:xfrm>
            </p:grpSpPr>
            <p:sp>
              <p:nvSpPr>
                <p:cNvPr id="487" name="Rectangle 486"/>
                <p:cNvSpPr/>
                <p:nvPr/>
              </p:nvSpPr>
              <p:spPr bwMode="auto">
                <a:xfrm>
                  <a:off x="7124700" y="2352675"/>
                  <a:ext cx="1104900" cy="762000"/>
                </a:xfrm>
                <a:prstGeom prst="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cxnSp>
              <p:nvCxnSpPr>
                <p:cNvPr id="488" name="Straight Connector 487"/>
                <p:cNvCxnSpPr/>
                <p:nvPr/>
              </p:nvCxnSpPr>
              <p:spPr bwMode="auto">
                <a:xfrm>
                  <a:off x="7124700" y="2466975"/>
                  <a:ext cx="1104900"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489" name="Straight Connector 488"/>
                <p:cNvCxnSpPr/>
                <p:nvPr/>
              </p:nvCxnSpPr>
              <p:spPr bwMode="auto">
                <a:xfrm>
                  <a:off x="7124700" y="2638425"/>
                  <a:ext cx="1104900"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491" name="Straight Connector 490"/>
                <p:cNvCxnSpPr/>
                <p:nvPr/>
              </p:nvCxnSpPr>
              <p:spPr bwMode="auto">
                <a:xfrm>
                  <a:off x="7124700" y="2809875"/>
                  <a:ext cx="1104900"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492" name="Straight Connector 491"/>
                <p:cNvCxnSpPr/>
                <p:nvPr/>
              </p:nvCxnSpPr>
              <p:spPr bwMode="auto">
                <a:xfrm>
                  <a:off x="7124700" y="2971800"/>
                  <a:ext cx="1104900"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grpSp>
        </p:grpSp>
        <p:sp>
          <p:nvSpPr>
            <p:cNvPr id="532" name="Text Box 19"/>
            <p:cNvSpPr txBox="1">
              <a:spLocks noChangeArrowheads="1"/>
            </p:cNvSpPr>
            <p:nvPr/>
          </p:nvSpPr>
          <p:spPr bwMode="auto">
            <a:xfrm>
              <a:off x="5721925" y="5589254"/>
              <a:ext cx="903810" cy="369332"/>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r>
                <a:rPr lang="en-US" sz="1000" b="1" dirty="0">
                  <a:solidFill>
                    <a:schemeClr val="tx1">
                      <a:lumMod val="50000"/>
                    </a:schemeClr>
                  </a:solidFill>
                  <a:cs typeface="+mn-cs"/>
                </a:rPr>
                <a:t>In-memory</a:t>
              </a:r>
            </a:p>
            <a:p>
              <a:pPr algn="ctr">
                <a:defRPr/>
              </a:pPr>
              <a:r>
                <a:rPr lang="en-US" sz="1000" b="1" dirty="0" smtClean="0">
                  <a:solidFill>
                    <a:schemeClr val="tx1">
                      <a:lumMod val="50000"/>
                    </a:schemeClr>
                  </a:solidFill>
                  <a:cs typeface="+mn-cs"/>
                </a:rPr>
                <a:t>Database</a:t>
              </a:r>
              <a:endParaRPr lang="en-US" sz="1000" b="1" dirty="0">
                <a:solidFill>
                  <a:schemeClr val="tx1">
                    <a:lumMod val="50000"/>
                  </a:schemeClr>
                </a:solidFill>
                <a:cs typeface="+mn-cs"/>
              </a:endParaRPr>
            </a:p>
          </p:txBody>
        </p:sp>
        <p:grpSp>
          <p:nvGrpSpPr>
            <p:cNvPr id="449599" name="Group 449598"/>
            <p:cNvGrpSpPr/>
            <p:nvPr/>
          </p:nvGrpSpPr>
          <p:grpSpPr>
            <a:xfrm>
              <a:off x="5344590" y="6040582"/>
              <a:ext cx="903810" cy="663385"/>
              <a:chOff x="5332459" y="5989237"/>
              <a:chExt cx="838200" cy="608103"/>
            </a:xfrm>
          </p:grpSpPr>
          <p:grpSp>
            <p:nvGrpSpPr>
              <p:cNvPr id="883" name="Group 93"/>
              <p:cNvGrpSpPr/>
              <p:nvPr/>
            </p:nvGrpSpPr>
            <p:grpSpPr>
              <a:xfrm>
                <a:off x="5444331" y="5989237"/>
                <a:ext cx="609603" cy="608103"/>
                <a:chOff x="285748" y="5683160"/>
                <a:chExt cx="609603" cy="608103"/>
              </a:xfrm>
              <a:solidFill>
                <a:schemeClr val="accent3">
                  <a:lumMod val="40000"/>
                  <a:lumOff val="60000"/>
                </a:schemeClr>
              </a:solidFill>
            </p:grpSpPr>
            <p:sp>
              <p:nvSpPr>
                <p:cNvPr id="885" name="AutoShape 390"/>
                <p:cNvSpPr>
                  <a:spLocks noChangeArrowheads="1"/>
                </p:cNvSpPr>
                <p:nvPr/>
              </p:nvSpPr>
              <p:spPr bwMode="auto">
                <a:xfrm>
                  <a:off x="285748" y="5930810"/>
                  <a:ext cx="609601" cy="360453"/>
                </a:xfrm>
                <a:prstGeom prst="can">
                  <a:avLst>
                    <a:gd name="adj" fmla="val 30611"/>
                  </a:avLst>
                </a:prstGeom>
                <a:grpFill/>
                <a:ln w="19050">
                  <a:solidFill>
                    <a:schemeClr val="tx1">
                      <a:lumMod val="50000"/>
                    </a:schemeClr>
                  </a:solidFill>
                  <a:round/>
                  <a:headEnd/>
                  <a:tailEnd/>
                </a:ln>
                <a:effectLst/>
              </p:spPr>
              <p:txBody>
                <a:bodyPr anchor="ctr"/>
                <a:lstStyle/>
                <a:p>
                  <a:endParaRPr lang="en-GB" sz="1200">
                    <a:solidFill>
                      <a:srgbClr val="005F97"/>
                    </a:solidFill>
                    <a:cs typeface="Times New Roman" pitchFamily="18" charset="0"/>
                  </a:endParaRPr>
                </a:p>
              </p:txBody>
            </p:sp>
            <p:sp>
              <p:nvSpPr>
                <p:cNvPr id="886" name="AutoShape 390"/>
                <p:cNvSpPr>
                  <a:spLocks noChangeArrowheads="1"/>
                </p:cNvSpPr>
                <p:nvPr/>
              </p:nvSpPr>
              <p:spPr bwMode="auto">
                <a:xfrm>
                  <a:off x="285750" y="5683160"/>
                  <a:ext cx="609601" cy="360453"/>
                </a:xfrm>
                <a:prstGeom prst="can">
                  <a:avLst>
                    <a:gd name="adj" fmla="val 30611"/>
                  </a:avLst>
                </a:prstGeom>
                <a:grpFill/>
                <a:ln w="19050">
                  <a:solidFill>
                    <a:schemeClr val="tx1">
                      <a:lumMod val="50000"/>
                    </a:schemeClr>
                  </a:solidFill>
                  <a:round/>
                  <a:headEnd/>
                  <a:tailEnd/>
                </a:ln>
                <a:effectLst/>
              </p:spPr>
              <p:txBody>
                <a:bodyPr anchor="ctr"/>
                <a:lstStyle/>
                <a:p>
                  <a:endParaRPr lang="en-GB" sz="1200">
                    <a:solidFill>
                      <a:srgbClr val="005F97"/>
                    </a:solidFill>
                    <a:cs typeface="Times New Roman" pitchFamily="18" charset="0"/>
                  </a:endParaRPr>
                </a:p>
              </p:txBody>
            </p:sp>
          </p:grpSp>
          <p:sp>
            <p:nvSpPr>
              <p:cNvPr id="884" name="Text Box 19"/>
              <p:cNvSpPr txBox="1">
                <a:spLocks noChangeArrowheads="1"/>
              </p:cNvSpPr>
              <p:nvPr/>
            </p:nvSpPr>
            <p:spPr bwMode="auto">
              <a:xfrm>
                <a:off x="5332459" y="6122433"/>
                <a:ext cx="838200" cy="465512"/>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r>
                  <a:rPr lang="en-US" sz="1000" b="1" dirty="0" smtClean="0">
                    <a:solidFill>
                      <a:schemeClr val="tx1">
                        <a:lumMod val="50000"/>
                      </a:schemeClr>
                    </a:solidFill>
                    <a:cs typeface="+mn-cs"/>
                  </a:rPr>
                  <a:t>Reference</a:t>
                </a:r>
              </a:p>
              <a:p>
                <a:pPr algn="ctr">
                  <a:defRPr/>
                </a:pPr>
                <a:endParaRPr lang="en-US" sz="1000" dirty="0">
                  <a:solidFill>
                    <a:schemeClr val="tx1">
                      <a:lumMod val="50000"/>
                    </a:schemeClr>
                  </a:solidFill>
                  <a:cs typeface="+mn-cs"/>
                </a:endParaRPr>
              </a:p>
              <a:p>
                <a:pPr algn="ctr">
                  <a:defRPr/>
                </a:pPr>
                <a:r>
                  <a:rPr lang="en-US" sz="1000" b="1" dirty="0" smtClean="0">
                    <a:solidFill>
                      <a:srgbClr val="A20008"/>
                    </a:solidFill>
                    <a:cs typeface="+mn-cs"/>
                  </a:rPr>
                  <a:t>Data</a:t>
                </a:r>
                <a:endParaRPr lang="en-US" sz="1000" b="1" dirty="0">
                  <a:solidFill>
                    <a:srgbClr val="A20008"/>
                  </a:solidFill>
                  <a:cs typeface="+mn-cs"/>
                </a:endParaRPr>
              </a:p>
            </p:txBody>
          </p:sp>
        </p:grpSp>
        <p:grpSp>
          <p:nvGrpSpPr>
            <p:cNvPr id="821" name="Group 820"/>
            <p:cNvGrpSpPr/>
            <p:nvPr/>
          </p:nvGrpSpPr>
          <p:grpSpPr>
            <a:xfrm>
              <a:off x="4783132" y="5923631"/>
              <a:ext cx="821646" cy="663385"/>
              <a:chOff x="6019800" y="5750697"/>
              <a:chExt cx="762000" cy="608103"/>
            </a:xfrm>
          </p:grpSpPr>
          <p:grpSp>
            <p:nvGrpSpPr>
              <p:cNvPr id="822" name="Group 93"/>
              <p:cNvGrpSpPr/>
              <p:nvPr/>
            </p:nvGrpSpPr>
            <p:grpSpPr>
              <a:xfrm>
                <a:off x="6095228" y="5750697"/>
                <a:ext cx="609603" cy="608103"/>
                <a:chOff x="285748" y="5683160"/>
                <a:chExt cx="609603" cy="608103"/>
              </a:xfrm>
              <a:solidFill>
                <a:srgbClr val="357FF7"/>
              </a:solidFill>
            </p:grpSpPr>
            <p:sp>
              <p:nvSpPr>
                <p:cNvPr id="824" name="AutoShape 390"/>
                <p:cNvSpPr>
                  <a:spLocks noChangeArrowheads="1"/>
                </p:cNvSpPr>
                <p:nvPr/>
              </p:nvSpPr>
              <p:spPr bwMode="auto">
                <a:xfrm>
                  <a:off x="285748" y="5930810"/>
                  <a:ext cx="609601" cy="360453"/>
                </a:xfrm>
                <a:prstGeom prst="can">
                  <a:avLst>
                    <a:gd name="adj" fmla="val 30611"/>
                  </a:avLst>
                </a:prstGeom>
                <a:grpFill/>
                <a:ln w="19050">
                  <a:solidFill>
                    <a:schemeClr val="tx1">
                      <a:lumMod val="50000"/>
                    </a:schemeClr>
                  </a:solidFill>
                  <a:round/>
                  <a:headEnd/>
                  <a:tailEnd/>
                </a:ln>
                <a:effectLst/>
              </p:spPr>
              <p:txBody>
                <a:bodyPr anchor="ctr"/>
                <a:lstStyle/>
                <a:p>
                  <a:endParaRPr lang="en-GB" sz="1200">
                    <a:solidFill>
                      <a:srgbClr val="005F97"/>
                    </a:solidFill>
                    <a:cs typeface="Times New Roman" pitchFamily="18" charset="0"/>
                  </a:endParaRPr>
                </a:p>
              </p:txBody>
            </p:sp>
            <p:sp>
              <p:nvSpPr>
                <p:cNvPr id="825" name="AutoShape 390"/>
                <p:cNvSpPr>
                  <a:spLocks noChangeArrowheads="1"/>
                </p:cNvSpPr>
                <p:nvPr/>
              </p:nvSpPr>
              <p:spPr bwMode="auto">
                <a:xfrm>
                  <a:off x="285750" y="5683160"/>
                  <a:ext cx="609601" cy="360453"/>
                </a:xfrm>
                <a:prstGeom prst="can">
                  <a:avLst>
                    <a:gd name="adj" fmla="val 30611"/>
                  </a:avLst>
                </a:prstGeom>
                <a:grpFill/>
                <a:ln w="19050">
                  <a:solidFill>
                    <a:schemeClr val="tx1">
                      <a:lumMod val="50000"/>
                    </a:schemeClr>
                  </a:solidFill>
                  <a:round/>
                  <a:headEnd/>
                  <a:tailEnd/>
                </a:ln>
                <a:effectLst/>
              </p:spPr>
              <p:txBody>
                <a:bodyPr anchor="ctr"/>
                <a:lstStyle/>
                <a:p>
                  <a:endParaRPr lang="en-GB" sz="1200">
                    <a:solidFill>
                      <a:srgbClr val="005F97"/>
                    </a:solidFill>
                    <a:cs typeface="Times New Roman" pitchFamily="18" charset="0"/>
                  </a:endParaRPr>
                </a:p>
              </p:txBody>
            </p:sp>
          </p:grpSp>
          <p:sp>
            <p:nvSpPr>
              <p:cNvPr id="823" name="Text Box 35"/>
              <p:cNvSpPr txBox="1">
                <a:spLocks noChangeArrowheads="1"/>
              </p:cNvSpPr>
              <p:nvPr/>
            </p:nvSpPr>
            <p:spPr bwMode="auto">
              <a:xfrm>
                <a:off x="6019800" y="5878825"/>
                <a:ext cx="762000" cy="466281"/>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r>
                  <a:rPr lang="en-US" sz="1000" b="1" dirty="0" smtClean="0">
                    <a:solidFill>
                      <a:schemeClr val="bg2"/>
                    </a:solidFill>
                    <a:cs typeface="+mn-cs"/>
                  </a:rPr>
                  <a:t>Historical</a:t>
                </a:r>
                <a:br>
                  <a:rPr lang="en-US" sz="1000" b="1" dirty="0" smtClean="0">
                    <a:solidFill>
                      <a:schemeClr val="bg2"/>
                    </a:solidFill>
                    <a:cs typeface="+mn-cs"/>
                  </a:rPr>
                </a:br>
                <a:endParaRPr lang="en-US" sz="1000" b="1" dirty="0">
                  <a:solidFill>
                    <a:schemeClr val="bg2"/>
                  </a:solidFill>
                  <a:cs typeface="+mn-cs"/>
                </a:endParaRPr>
              </a:p>
              <a:p>
                <a:pPr algn="ctr">
                  <a:defRPr/>
                </a:pPr>
                <a:r>
                  <a:rPr lang="en-US" sz="1000" b="1" dirty="0">
                    <a:solidFill>
                      <a:schemeClr val="bg2"/>
                    </a:solidFill>
                    <a:cs typeface="+mn-cs"/>
                  </a:rPr>
                  <a:t>Data</a:t>
                </a:r>
              </a:p>
            </p:txBody>
          </p:sp>
        </p:grpSp>
        <p:sp>
          <p:nvSpPr>
            <p:cNvPr id="536" name="Striped Right Arrow 535"/>
            <p:cNvSpPr/>
            <p:nvPr/>
          </p:nvSpPr>
          <p:spPr bwMode="auto">
            <a:xfrm>
              <a:off x="6172200" y="5963750"/>
              <a:ext cx="528273" cy="437050"/>
            </a:xfrm>
            <a:prstGeom prst="stripedRightArrow">
              <a:avLst/>
            </a:prstGeom>
            <a:solidFill>
              <a:schemeClr val="tx2">
                <a:lumMod val="75000"/>
              </a:schemeClr>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grpSp>
      <p:sp>
        <p:nvSpPr>
          <p:cNvPr id="21" name="TextBox 20"/>
          <p:cNvSpPr txBox="1"/>
          <p:nvPr/>
        </p:nvSpPr>
        <p:spPr>
          <a:xfrm>
            <a:off x="7391400" y="5080997"/>
            <a:ext cx="1866055" cy="1471172"/>
          </a:xfrm>
          <a:prstGeom prst="rect">
            <a:avLst/>
          </a:prstGeom>
          <a:noFill/>
        </p:spPr>
        <p:txBody>
          <a:bodyPr wrap="square" rtlCol="0">
            <a:spAutoFit/>
          </a:bodyPr>
          <a:lstStyle/>
          <a:p>
            <a:pPr marL="285750" indent="-285750" algn="l">
              <a:buFont typeface="Wingdings" pitchFamily="2" charset="2"/>
              <a:buChar char="Ø"/>
            </a:pPr>
            <a:r>
              <a:rPr lang="en-US" sz="1400" i="1" dirty="0" smtClean="0">
                <a:solidFill>
                  <a:schemeClr val="tx1">
                    <a:lumMod val="75000"/>
                  </a:schemeClr>
                </a:solidFill>
              </a:rPr>
              <a:t>EMS Systems, </a:t>
            </a:r>
          </a:p>
          <a:p>
            <a:pPr marL="285750" indent="-285750" algn="l">
              <a:buFont typeface="Wingdings" pitchFamily="2" charset="2"/>
              <a:buChar char="Ø"/>
            </a:pPr>
            <a:r>
              <a:rPr lang="en-US" sz="1400" i="1" dirty="0" smtClean="0">
                <a:solidFill>
                  <a:schemeClr val="tx1">
                    <a:lumMod val="75000"/>
                  </a:schemeClr>
                </a:solidFill>
              </a:rPr>
              <a:t>Web Portals,</a:t>
            </a:r>
          </a:p>
          <a:p>
            <a:pPr marL="285750" indent="-285750" algn="l">
              <a:buFont typeface="Wingdings" pitchFamily="2" charset="2"/>
              <a:buChar char="Ø"/>
            </a:pPr>
            <a:r>
              <a:rPr lang="en-US" sz="1400" i="1" dirty="0" smtClean="0">
                <a:solidFill>
                  <a:schemeClr val="tx1">
                    <a:lumMod val="75000"/>
                  </a:schemeClr>
                </a:solidFill>
              </a:rPr>
              <a:t>Visualization,</a:t>
            </a:r>
          </a:p>
          <a:p>
            <a:pPr marL="285750" indent="-285750" algn="l">
              <a:buFont typeface="Wingdings" pitchFamily="2" charset="2"/>
              <a:buChar char="Ø"/>
            </a:pPr>
            <a:r>
              <a:rPr lang="en-US" sz="1400" i="1" dirty="0" smtClean="0">
                <a:solidFill>
                  <a:schemeClr val="tx1">
                    <a:lumMod val="75000"/>
                  </a:schemeClr>
                </a:solidFill>
              </a:rPr>
              <a:t>Messaging</a:t>
            </a:r>
          </a:p>
          <a:p>
            <a:pPr marL="285750" indent="-285750" algn="l">
              <a:buFont typeface="Wingdings" pitchFamily="2" charset="2"/>
              <a:buChar char="Ø"/>
            </a:pPr>
            <a:r>
              <a:rPr lang="en-US" sz="1400" i="1" dirty="0" smtClean="0">
                <a:solidFill>
                  <a:schemeClr val="tx1">
                    <a:lumMod val="75000"/>
                  </a:schemeClr>
                </a:solidFill>
              </a:rPr>
              <a:t>Biz Intelligence,</a:t>
            </a:r>
          </a:p>
          <a:p>
            <a:pPr marL="285750" indent="-285750" algn="l">
              <a:buFont typeface="Wingdings" pitchFamily="2" charset="2"/>
              <a:buChar char="Ø"/>
            </a:pPr>
            <a:r>
              <a:rPr lang="en-US" sz="1400" i="1" dirty="0" smtClean="0">
                <a:solidFill>
                  <a:schemeClr val="tx1">
                    <a:lumMod val="75000"/>
                  </a:schemeClr>
                </a:solidFill>
              </a:rPr>
              <a:t>Programming</a:t>
            </a:r>
          </a:p>
        </p:txBody>
      </p:sp>
      <p:sp>
        <p:nvSpPr>
          <p:cNvPr id="442" name="TextBox 441"/>
          <p:cNvSpPr txBox="1"/>
          <p:nvPr/>
        </p:nvSpPr>
        <p:spPr>
          <a:xfrm>
            <a:off x="381000" y="5181600"/>
            <a:ext cx="7215250" cy="533400"/>
          </a:xfrm>
          <a:prstGeom prst="rect">
            <a:avLst/>
          </a:prstGeom>
          <a:noFill/>
        </p:spPr>
        <p:txBody>
          <a:bodyPr wrap="square" rtlCol="0">
            <a:noAutofit/>
          </a:bodyPr>
          <a:lstStyle/>
          <a:p>
            <a:pPr marL="285750" indent="-285750" algn="l">
              <a:buFont typeface="Wingdings" pitchFamily="2" charset="2"/>
              <a:buChar char="Ø"/>
            </a:pPr>
            <a:r>
              <a:rPr lang="en-US" sz="1400" i="1" dirty="0" smtClean="0">
                <a:solidFill>
                  <a:srgbClr val="000000"/>
                </a:solidFill>
              </a:rPr>
              <a:t>100</a:t>
            </a:r>
            <a:r>
              <a:rPr lang="en-US" sz="1400" i="1" dirty="0">
                <a:solidFill>
                  <a:srgbClr val="000000"/>
                </a:solidFill>
              </a:rPr>
              <a:t>+ Built-In </a:t>
            </a:r>
            <a:r>
              <a:rPr lang="en-US" sz="1400" i="1" dirty="0" smtClean="0">
                <a:solidFill>
                  <a:srgbClr val="000000"/>
                </a:solidFill>
              </a:rPr>
              <a:t>High Performance Analytical </a:t>
            </a:r>
            <a:r>
              <a:rPr lang="en-US" sz="1400" i="1" dirty="0">
                <a:solidFill>
                  <a:srgbClr val="000000"/>
                </a:solidFill>
              </a:rPr>
              <a:t>Operators + MATLAB </a:t>
            </a:r>
            <a:r>
              <a:rPr lang="en-US" sz="1200" i="1" baseline="44000" dirty="0">
                <a:solidFill>
                  <a:srgbClr val="000000"/>
                </a:solidFill>
              </a:rPr>
              <a:t>®</a:t>
            </a:r>
            <a:r>
              <a:rPr lang="en-US" sz="1400" i="1" dirty="0">
                <a:solidFill>
                  <a:srgbClr val="000000"/>
                </a:solidFill>
              </a:rPr>
              <a:t> </a:t>
            </a:r>
            <a:r>
              <a:rPr lang="en-US" sz="1400" i="1" dirty="0" smtClean="0">
                <a:solidFill>
                  <a:srgbClr val="000000"/>
                </a:solidFill>
              </a:rPr>
              <a:t>      </a:t>
            </a:r>
            <a:endParaRPr lang="en-US" sz="1400" i="1" dirty="0">
              <a:solidFill>
                <a:srgbClr val="000000"/>
              </a:solidFill>
            </a:endParaRPr>
          </a:p>
          <a:p>
            <a:pPr marL="285750" indent="-285750" algn="l">
              <a:buFont typeface="Wingdings" pitchFamily="2" charset="2"/>
              <a:buChar char="Ø"/>
            </a:pPr>
            <a:r>
              <a:rPr lang="en-US" sz="1400" i="1" dirty="0" smtClean="0">
                <a:solidFill>
                  <a:srgbClr val="000000"/>
                </a:solidFill>
              </a:rPr>
              <a:t>Direct support for </a:t>
            </a:r>
            <a:r>
              <a:rPr lang="en-US" sz="1400" i="1" dirty="0">
                <a:solidFill>
                  <a:srgbClr val="000000"/>
                </a:solidFill>
              </a:rPr>
              <a:t>Corporate Actions , Corrections, </a:t>
            </a:r>
            <a:r>
              <a:rPr lang="en-US" sz="1400" i="1" dirty="0" smtClean="0">
                <a:solidFill>
                  <a:srgbClr val="000000"/>
                </a:solidFill>
              </a:rPr>
              <a:t>Cancels, </a:t>
            </a:r>
            <a:r>
              <a:rPr lang="en-US" sz="1400" i="1" dirty="0">
                <a:solidFill>
                  <a:srgbClr val="000000"/>
                </a:solidFill>
              </a:rPr>
              <a:t>Symbol </a:t>
            </a:r>
            <a:r>
              <a:rPr lang="en-US" sz="1400" i="1" dirty="0" smtClean="0">
                <a:solidFill>
                  <a:srgbClr val="000000"/>
                </a:solidFill>
              </a:rPr>
              <a:t>Maps,…</a:t>
            </a:r>
          </a:p>
        </p:txBody>
      </p:sp>
      <p:grpSp>
        <p:nvGrpSpPr>
          <p:cNvPr id="7" name="Group 6"/>
          <p:cNvGrpSpPr/>
          <p:nvPr/>
        </p:nvGrpSpPr>
        <p:grpSpPr>
          <a:xfrm>
            <a:off x="138155" y="3685674"/>
            <a:ext cx="1742209" cy="962526"/>
            <a:chOff x="251484" y="4384898"/>
            <a:chExt cx="1742209" cy="962526"/>
          </a:xfrm>
        </p:grpSpPr>
        <p:sp>
          <p:nvSpPr>
            <p:cNvPr id="134" name="Flowchart: Multidocument 133"/>
            <p:cNvSpPr/>
            <p:nvPr/>
          </p:nvSpPr>
          <p:spPr bwMode="auto">
            <a:xfrm>
              <a:off x="251484" y="4384898"/>
              <a:ext cx="1323473" cy="962526"/>
            </a:xfrm>
            <a:prstGeom prst="flowChartMultidocument">
              <a:avLst/>
            </a:prstGeom>
            <a:solidFill>
              <a:srgbClr val="99FF66"/>
            </a:solidFill>
            <a:ln w="952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400" b="1" i="0" u="none" strike="noStrike" cap="none" normalizeH="0" baseline="0" dirty="0" smtClean="0">
                  <a:ln>
                    <a:noFill/>
                  </a:ln>
                  <a:solidFill>
                    <a:srgbClr val="002060"/>
                  </a:solidFill>
                  <a:effectLst/>
                  <a:latin typeface="Arial" charset="0"/>
                  <a:cs typeface="Arial" charset="0"/>
                </a:rPr>
                <a:t>Historical</a:t>
              </a:r>
              <a:r>
                <a:rPr kumimoji="0" lang="en-US" sz="1400" b="1" i="0" u="none" strike="noStrike" cap="none" normalizeH="0" baseline="0" dirty="0" smtClean="0">
                  <a:ln>
                    <a:noFill/>
                  </a:ln>
                  <a:solidFill>
                    <a:schemeClr val="accent6"/>
                  </a:solidFill>
                  <a:effectLst/>
                  <a:latin typeface="Arial" charset="0"/>
                  <a:cs typeface="Arial" charset="0"/>
                </a:rPr>
                <a:t> </a:t>
              </a:r>
              <a:r>
                <a:rPr kumimoji="0" lang="en-US" sz="1400" b="1" i="0" u="none" strike="noStrike" cap="none" normalizeH="0" baseline="0" dirty="0" smtClean="0">
                  <a:ln>
                    <a:noFill/>
                  </a:ln>
                  <a:solidFill>
                    <a:srgbClr val="002060"/>
                  </a:solidFill>
                  <a:effectLst/>
                  <a:latin typeface="Arial" charset="0"/>
                  <a:cs typeface="Arial" charset="0"/>
                </a:rPr>
                <a:t>Data</a:t>
              </a:r>
            </a:p>
          </p:txBody>
        </p:sp>
        <p:sp>
          <p:nvSpPr>
            <p:cNvPr id="135" name="Right Arrow 134"/>
            <p:cNvSpPr/>
            <p:nvPr/>
          </p:nvSpPr>
          <p:spPr bwMode="auto">
            <a:xfrm>
              <a:off x="1536499" y="4477137"/>
              <a:ext cx="457194" cy="209564"/>
            </a:xfrm>
            <a:prstGeom prst="rightArrow">
              <a:avLst/>
            </a:prstGeom>
            <a:solidFill>
              <a:srgbClr val="99FF66"/>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fontAlgn="base">
                <a:spcBef>
                  <a:spcPct val="0"/>
                </a:spcBef>
                <a:spcAft>
                  <a:spcPct val="0"/>
                </a:spcAft>
                <a:buClr>
                  <a:srgbClr val="000000"/>
                </a:buClr>
                <a:buSzPct val="100000"/>
                <a:buFont typeface="Times New Roman" pitchFamily="16" charset="0"/>
                <a:buNone/>
              </a:pPr>
              <a:endParaRPr lang="en-US" sz="1400" b="1">
                <a:solidFill>
                  <a:srgbClr val="002060"/>
                </a:solidFill>
                <a:latin typeface="Arial" charset="0"/>
                <a:cs typeface="Arial" charset="0"/>
              </a:endParaRPr>
            </a:p>
          </p:txBody>
        </p:sp>
        <p:sp>
          <p:nvSpPr>
            <p:cNvPr id="136" name="Right Arrow 135"/>
            <p:cNvSpPr/>
            <p:nvPr/>
          </p:nvSpPr>
          <p:spPr bwMode="auto">
            <a:xfrm>
              <a:off x="1436227" y="4665633"/>
              <a:ext cx="457194" cy="209564"/>
            </a:xfrm>
            <a:prstGeom prst="rightArrow">
              <a:avLst/>
            </a:prstGeom>
            <a:solidFill>
              <a:srgbClr val="99FF66"/>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fontAlgn="base">
                <a:spcBef>
                  <a:spcPct val="0"/>
                </a:spcBef>
                <a:spcAft>
                  <a:spcPct val="0"/>
                </a:spcAft>
                <a:buClr>
                  <a:srgbClr val="000000"/>
                </a:buClr>
                <a:buSzPct val="100000"/>
                <a:buFont typeface="Times New Roman" pitchFamily="16" charset="0"/>
                <a:buNone/>
              </a:pPr>
              <a:endParaRPr lang="en-US" sz="1400" b="1">
                <a:solidFill>
                  <a:srgbClr val="002060"/>
                </a:solidFill>
                <a:latin typeface="Arial" charset="0"/>
                <a:cs typeface="Arial" charset="0"/>
              </a:endParaRPr>
            </a:p>
          </p:txBody>
        </p:sp>
        <p:sp>
          <p:nvSpPr>
            <p:cNvPr id="137" name="Right Arrow 136"/>
            <p:cNvSpPr/>
            <p:nvPr/>
          </p:nvSpPr>
          <p:spPr bwMode="auto">
            <a:xfrm>
              <a:off x="1319934" y="4839599"/>
              <a:ext cx="457194" cy="209564"/>
            </a:xfrm>
            <a:prstGeom prst="rightArrow">
              <a:avLst/>
            </a:prstGeom>
            <a:solidFill>
              <a:srgbClr val="99FF66"/>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fontAlgn="base">
                <a:spcBef>
                  <a:spcPct val="0"/>
                </a:spcBef>
                <a:spcAft>
                  <a:spcPct val="0"/>
                </a:spcAft>
                <a:buClr>
                  <a:srgbClr val="000000"/>
                </a:buClr>
                <a:buSzPct val="100000"/>
                <a:buFont typeface="Times New Roman" pitchFamily="16" charset="0"/>
                <a:buNone/>
              </a:pPr>
              <a:endParaRPr lang="en-US" sz="1400" b="1">
                <a:solidFill>
                  <a:srgbClr val="002060"/>
                </a:solidFill>
                <a:latin typeface="Arial" charset="0"/>
                <a:cs typeface="Arial" charset="0"/>
              </a:endParaRPr>
            </a:p>
          </p:txBody>
        </p:sp>
      </p:grpSp>
      <p:grpSp>
        <p:nvGrpSpPr>
          <p:cNvPr id="8" name="Group 7"/>
          <p:cNvGrpSpPr/>
          <p:nvPr/>
        </p:nvGrpSpPr>
        <p:grpSpPr>
          <a:xfrm>
            <a:off x="23750" y="2428382"/>
            <a:ext cx="1982837" cy="695818"/>
            <a:chOff x="108752" y="2902858"/>
            <a:chExt cx="1982837" cy="695818"/>
          </a:xfrm>
        </p:grpSpPr>
        <p:sp>
          <p:nvSpPr>
            <p:cNvPr id="138" name="Flowchart: Process 137"/>
            <p:cNvSpPr/>
            <p:nvPr/>
          </p:nvSpPr>
          <p:spPr bwMode="auto">
            <a:xfrm>
              <a:off x="325313" y="2902858"/>
              <a:ext cx="1323473" cy="517358"/>
            </a:xfrm>
            <a:prstGeom prst="flowChartProcess">
              <a:avLst/>
            </a:prstGeom>
            <a:solidFill>
              <a:schemeClr val="accent6">
                <a:lumMod val="40000"/>
                <a:lumOff val="60000"/>
              </a:schemeClr>
            </a:solidFill>
            <a:ln w="952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cs typeface="Arial" charset="0"/>
              </a:endParaRPr>
            </a:p>
          </p:txBody>
        </p:sp>
        <p:sp>
          <p:nvSpPr>
            <p:cNvPr id="139" name="Flowchart: Process 138"/>
            <p:cNvSpPr/>
            <p:nvPr/>
          </p:nvSpPr>
          <p:spPr bwMode="auto">
            <a:xfrm>
              <a:off x="213026" y="2983058"/>
              <a:ext cx="1323473" cy="517358"/>
            </a:xfrm>
            <a:prstGeom prst="flowChartProcess">
              <a:avLst/>
            </a:prstGeom>
            <a:solidFill>
              <a:schemeClr val="accent6">
                <a:lumMod val="40000"/>
                <a:lumOff val="60000"/>
              </a:schemeClr>
            </a:solidFill>
            <a:ln w="952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cs typeface="Arial" charset="0"/>
              </a:endParaRPr>
            </a:p>
          </p:txBody>
        </p:sp>
        <p:sp>
          <p:nvSpPr>
            <p:cNvPr id="140" name="Flowchart: Process 139"/>
            <p:cNvSpPr/>
            <p:nvPr/>
          </p:nvSpPr>
          <p:spPr bwMode="auto">
            <a:xfrm>
              <a:off x="108752" y="3081318"/>
              <a:ext cx="1323473" cy="517358"/>
            </a:xfrm>
            <a:prstGeom prst="flowChartProcess">
              <a:avLst/>
            </a:prstGeom>
            <a:solidFill>
              <a:schemeClr val="accent6">
                <a:lumMod val="40000"/>
                <a:lumOff val="60000"/>
              </a:schemeClr>
            </a:solidFill>
            <a:ln w="952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400" b="1" i="0" u="none" strike="noStrike" cap="none" normalizeH="0" baseline="0" dirty="0" smtClean="0">
                  <a:ln>
                    <a:noFill/>
                  </a:ln>
                  <a:solidFill>
                    <a:srgbClr val="002060"/>
                  </a:solidFill>
                  <a:effectLst/>
                  <a:latin typeface="Arial" charset="0"/>
                  <a:cs typeface="Arial" charset="0"/>
                </a:rPr>
                <a:t>Real-Time Feeds</a:t>
              </a:r>
            </a:p>
          </p:txBody>
        </p:sp>
        <p:sp>
          <p:nvSpPr>
            <p:cNvPr id="141" name="Right Arrow 140"/>
            <p:cNvSpPr/>
            <p:nvPr/>
          </p:nvSpPr>
          <p:spPr bwMode="auto">
            <a:xfrm>
              <a:off x="1634395" y="2932913"/>
              <a:ext cx="457194" cy="209564"/>
            </a:xfrm>
            <a:prstGeom prst="rightArrow">
              <a:avLst/>
            </a:prstGeom>
            <a:solidFill>
              <a:schemeClr val="accent6">
                <a:lumMod val="40000"/>
                <a:lumOff val="6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fontAlgn="base">
                <a:spcBef>
                  <a:spcPct val="0"/>
                </a:spcBef>
                <a:spcAft>
                  <a:spcPct val="0"/>
                </a:spcAft>
                <a:buClr>
                  <a:srgbClr val="000000"/>
                </a:buClr>
                <a:buSzPct val="100000"/>
                <a:buFont typeface="Times New Roman" pitchFamily="16" charset="0"/>
                <a:buNone/>
              </a:pPr>
              <a:endParaRPr lang="en-US" sz="1400" b="1">
                <a:solidFill>
                  <a:srgbClr val="002060"/>
                </a:solidFill>
                <a:latin typeface="Arial" charset="0"/>
                <a:cs typeface="Arial" charset="0"/>
              </a:endParaRPr>
            </a:p>
          </p:txBody>
        </p:sp>
        <p:sp>
          <p:nvSpPr>
            <p:cNvPr id="142" name="Right Arrow 141"/>
            <p:cNvSpPr/>
            <p:nvPr/>
          </p:nvSpPr>
          <p:spPr bwMode="auto">
            <a:xfrm>
              <a:off x="1534123" y="3121409"/>
              <a:ext cx="457194" cy="209564"/>
            </a:xfrm>
            <a:prstGeom prst="rightArrow">
              <a:avLst/>
            </a:prstGeom>
            <a:solidFill>
              <a:schemeClr val="accent6">
                <a:lumMod val="40000"/>
                <a:lumOff val="6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fontAlgn="base">
                <a:spcBef>
                  <a:spcPct val="0"/>
                </a:spcBef>
                <a:spcAft>
                  <a:spcPct val="0"/>
                </a:spcAft>
                <a:buClr>
                  <a:srgbClr val="000000"/>
                </a:buClr>
                <a:buSzPct val="100000"/>
                <a:buFont typeface="Times New Roman" pitchFamily="16" charset="0"/>
                <a:buNone/>
              </a:pPr>
              <a:endParaRPr lang="en-US" sz="1400" b="1">
                <a:solidFill>
                  <a:srgbClr val="002060"/>
                </a:solidFill>
                <a:latin typeface="Arial" charset="0"/>
                <a:cs typeface="Arial" charset="0"/>
              </a:endParaRPr>
            </a:p>
          </p:txBody>
        </p:sp>
        <p:sp>
          <p:nvSpPr>
            <p:cNvPr id="143" name="Right Arrow 142"/>
            <p:cNvSpPr/>
            <p:nvPr/>
          </p:nvSpPr>
          <p:spPr bwMode="auto">
            <a:xfrm>
              <a:off x="1417830" y="3295375"/>
              <a:ext cx="457194" cy="209564"/>
            </a:xfrm>
            <a:prstGeom prst="rightArrow">
              <a:avLst/>
            </a:prstGeom>
            <a:solidFill>
              <a:schemeClr val="accent6">
                <a:lumMod val="40000"/>
                <a:lumOff val="6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fontAlgn="base">
                <a:spcBef>
                  <a:spcPct val="0"/>
                </a:spcBef>
                <a:spcAft>
                  <a:spcPct val="0"/>
                </a:spcAft>
                <a:buClr>
                  <a:srgbClr val="000000"/>
                </a:buClr>
                <a:buSzPct val="100000"/>
                <a:buFont typeface="Times New Roman" pitchFamily="16" charset="0"/>
                <a:buNone/>
              </a:pPr>
              <a:endParaRPr lang="en-US" sz="1400" b="1">
                <a:solidFill>
                  <a:srgbClr val="002060"/>
                </a:solidFill>
                <a:latin typeface="Arial" charset="0"/>
                <a:cs typeface="Arial" charset="0"/>
              </a:endParaRPr>
            </a:p>
          </p:txBody>
        </p:sp>
      </p:grpSp>
      <p:pic>
        <p:nvPicPr>
          <p:cNvPr id="153" name="Picture 15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24600" y="5187948"/>
            <a:ext cx="292437" cy="222252"/>
          </a:xfrm>
          <a:prstGeom prst="rect">
            <a:avLst/>
          </a:prstGeom>
        </p:spPr>
      </p:pic>
      <p:grpSp>
        <p:nvGrpSpPr>
          <p:cNvPr id="19" name="Group 18"/>
          <p:cNvGrpSpPr/>
          <p:nvPr/>
        </p:nvGrpSpPr>
        <p:grpSpPr>
          <a:xfrm>
            <a:off x="575786" y="5791200"/>
            <a:ext cx="6663214" cy="762000"/>
            <a:chOff x="240311" y="6019800"/>
            <a:chExt cx="6663214" cy="762000"/>
          </a:xfrm>
          <a:solidFill>
            <a:schemeClr val="tx1">
              <a:lumMod val="40000"/>
              <a:lumOff val="60000"/>
            </a:schemeClr>
          </a:solidFill>
        </p:grpSpPr>
        <p:sp>
          <p:nvSpPr>
            <p:cNvPr id="18" name="Rounded Rectangle 17"/>
            <p:cNvSpPr/>
            <p:nvPr/>
          </p:nvSpPr>
          <p:spPr bwMode="auto">
            <a:xfrm>
              <a:off x="240311" y="6019800"/>
              <a:ext cx="6663214" cy="762000"/>
            </a:xfrm>
            <a:prstGeom prst="roundRect">
              <a:avLst/>
            </a:prstGeom>
            <a:grpFill/>
            <a:ln w="12700" cap="flat" cmpd="sng" algn="ctr">
              <a:noFill/>
              <a:prstDash val="solid"/>
              <a:round/>
              <a:headEnd type="none" w="med" len="med"/>
              <a:tailEnd type="none" w="med" len="med"/>
            </a:ln>
            <a:effectLst>
              <a:outerShdw blurRad="44450" dist="27940" dir="5400000" algn="ctr">
                <a:srgbClr val="000000">
                  <a:alpha val="32000"/>
                </a:srgbClr>
              </a:outerShdw>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154" name="TextBox 153"/>
            <p:cNvSpPr txBox="1"/>
            <p:nvPr/>
          </p:nvSpPr>
          <p:spPr>
            <a:xfrm>
              <a:off x="757288" y="6187323"/>
              <a:ext cx="5415088" cy="582601"/>
            </a:xfrm>
            <a:prstGeom prst="rect">
              <a:avLst/>
            </a:prstGeom>
            <a:grpFill/>
          </p:spPr>
          <p:txBody>
            <a:bodyPr wrap="square" rtlCol="0">
              <a:noAutofit/>
            </a:bodyPr>
            <a:lstStyle/>
            <a:p>
              <a:pPr marL="285750" indent="-285750" algn="l">
                <a:buFont typeface="Wingdings" pitchFamily="2" charset="2"/>
                <a:buChar char="q"/>
              </a:pPr>
              <a:r>
                <a:rPr lang="en-US" sz="1400" i="1" dirty="0" smtClean="0">
                  <a:solidFill>
                    <a:srgbClr val="002060"/>
                  </a:solidFill>
                </a:rPr>
                <a:t>Price </a:t>
              </a:r>
              <a:r>
                <a:rPr lang="en-US" sz="1400" i="1" dirty="0">
                  <a:solidFill>
                    <a:srgbClr val="002060"/>
                  </a:solidFill>
                </a:rPr>
                <a:t>&amp; Volume Analytics, Historical </a:t>
              </a:r>
              <a:r>
                <a:rPr lang="en-US" sz="1400" i="1" dirty="0" err="1">
                  <a:solidFill>
                    <a:srgbClr val="002060"/>
                  </a:solidFill>
                </a:rPr>
                <a:t>VaR</a:t>
              </a:r>
              <a:r>
                <a:rPr lang="en-US" sz="1400" i="1" dirty="0" smtClean="0">
                  <a:solidFill>
                    <a:srgbClr val="002060"/>
                  </a:solidFill>
                </a:rPr>
                <a:t>, …</a:t>
              </a:r>
              <a:endParaRPr lang="en-US" sz="1400" i="1" dirty="0">
                <a:solidFill>
                  <a:srgbClr val="002060"/>
                </a:solidFill>
              </a:endParaRPr>
            </a:p>
            <a:p>
              <a:pPr marL="285750" indent="-285750" algn="l">
                <a:buFont typeface="Wingdings" pitchFamily="2" charset="2"/>
                <a:buChar char="q"/>
              </a:pPr>
              <a:r>
                <a:rPr lang="en-US" sz="1400" i="1" dirty="0">
                  <a:solidFill>
                    <a:srgbClr val="002060"/>
                  </a:solidFill>
                </a:rPr>
                <a:t>Spread Trading signaling, Portfolio </a:t>
              </a:r>
              <a:r>
                <a:rPr lang="en-US" sz="1400" i="1" dirty="0" smtClean="0">
                  <a:solidFill>
                    <a:srgbClr val="002060"/>
                  </a:solidFill>
                </a:rPr>
                <a:t>Analytics, …</a:t>
              </a:r>
              <a:endParaRPr lang="en-US" sz="1400" i="1" dirty="0">
                <a:solidFill>
                  <a:srgbClr val="002060"/>
                </a:solidFill>
              </a:endParaRPr>
            </a:p>
            <a:p>
              <a:pPr marL="285750" indent="-285750" algn="l">
                <a:buFont typeface="Wingdings" pitchFamily="2" charset="2"/>
                <a:buChar char="q"/>
              </a:pPr>
              <a:endParaRPr lang="en-US" sz="1400" i="1" dirty="0">
                <a:solidFill>
                  <a:srgbClr val="002060"/>
                </a:solidFill>
              </a:endParaRPr>
            </a:p>
            <a:p>
              <a:pPr marL="285750" indent="-285750" algn="l">
                <a:buFont typeface="Wingdings" pitchFamily="2" charset="2"/>
                <a:buChar char="q"/>
              </a:pPr>
              <a:endParaRPr lang="en-US" sz="1400" i="1" dirty="0" smtClean="0">
                <a:solidFill>
                  <a:srgbClr val="000000"/>
                </a:solidFill>
              </a:endParaRPr>
            </a:p>
          </p:txBody>
        </p:sp>
      </p:grpSp>
    </p:spTree>
    <p:extLst>
      <p:ext uri="{BB962C8B-B14F-4D97-AF65-F5344CB8AC3E}">
        <p14:creationId xmlns:p14="http://schemas.microsoft.com/office/powerpoint/2010/main" val="2327123519"/>
      </p:ext>
    </p:extLst>
  </p:cSld>
  <p:clrMapOvr>
    <a:masterClrMapping/>
  </p:clrMapOvr>
  <p:transition advTm="9079">
    <p:wipe dir="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8"/>
</p:tagLst>
</file>

<file path=ppt/tags/tag2.xml><?xml version="1.0" encoding="utf-8"?>
<p:tagLst xmlns:a="http://schemas.openxmlformats.org/drawingml/2006/main" xmlns:r="http://schemas.openxmlformats.org/officeDocument/2006/relationships" xmlns:p="http://schemas.openxmlformats.org/presentationml/2006/main">
  <p:tag name="TIMING" val="|4.8"/>
</p:tagLst>
</file>

<file path=ppt/theme/theme1.xml><?xml version="1.0" encoding="utf-8"?>
<a:theme xmlns:a="http://schemas.openxmlformats.org/drawingml/2006/main" name="1_progress_powerpoint_2H_2008">
  <a:themeElements>
    <a:clrScheme name="Custom 3">
      <a:dk1>
        <a:srgbClr val="7F7F7F"/>
      </a:dk1>
      <a:lt1>
        <a:srgbClr val="FFFFFF"/>
      </a:lt1>
      <a:dk2>
        <a:srgbClr val="005F97"/>
      </a:dk2>
      <a:lt2>
        <a:srgbClr val="FFFFFF"/>
      </a:lt2>
      <a:accent1>
        <a:srgbClr val="005F97"/>
      </a:accent1>
      <a:accent2>
        <a:srgbClr val="37D2A8"/>
      </a:accent2>
      <a:accent3>
        <a:srgbClr val="FF7C00"/>
      </a:accent3>
      <a:accent4>
        <a:srgbClr val="797CA9"/>
      </a:accent4>
      <a:accent5>
        <a:srgbClr val="A7D101"/>
      </a:accent5>
      <a:accent6>
        <a:srgbClr val="77A9AA"/>
      </a:accent6>
      <a:hlink>
        <a:srgbClr val="FF7C00"/>
      </a:hlink>
      <a:folHlink>
        <a:srgbClr val="FFCC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Pct val="130000"/>
          <a:buFontTx/>
          <a:buNone/>
          <a:tabLst/>
          <a:defRPr kumimoji="0" lang="en-US" sz="2400" b="0"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Pct val="130000"/>
          <a:buFontTx/>
          <a:buNone/>
          <a:tabLst/>
          <a:defRPr kumimoji="0" lang="en-US" sz="2400" b="0" i="1"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lgn="l">
          <a:defRPr i="0" dirty="0" err="1" smtClean="0"/>
        </a:defPPr>
      </a:lstStyle>
    </a:txDef>
  </a:objectDefaults>
  <a:extraClrSchemeLst>
    <a:extraClrScheme>
      <a:clrScheme name="psc_powerpoint_template_2007 1">
        <a:dk1>
          <a:srgbClr val="000000"/>
        </a:dk1>
        <a:lt1>
          <a:srgbClr val="FFFFFF"/>
        </a:lt1>
        <a:dk2>
          <a:srgbClr val="004B85"/>
        </a:dk2>
        <a:lt2>
          <a:srgbClr val="C0C0C0"/>
        </a:lt2>
        <a:accent1>
          <a:srgbClr val="E8A82C"/>
        </a:accent1>
        <a:accent2>
          <a:srgbClr val="00BA97"/>
        </a:accent2>
        <a:accent3>
          <a:srgbClr val="FFFFFF"/>
        </a:accent3>
        <a:accent4>
          <a:srgbClr val="000000"/>
        </a:accent4>
        <a:accent5>
          <a:srgbClr val="F2D1AC"/>
        </a:accent5>
        <a:accent6>
          <a:srgbClr val="00A888"/>
        </a:accent6>
        <a:hlink>
          <a:srgbClr val="D21E27"/>
        </a:hlink>
        <a:folHlink>
          <a:srgbClr val="0066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OMD Template</Template>
  <TotalTime>34378</TotalTime>
  <Words>3611</Words>
  <Application>Microsoft Office PowerPoint</Application>
  <PresentationFormat>On-screen Show (4:3)</PresentationFormat>
  <Paragraphs>622</Paragraphs>
  <Slides>22</Slides>
  <Notes>21</Notes>
  <HiddenSlides>2</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22</vt:i4>
      </vt:variant>
    </vt:vector>
  </HeadingPairs>
  <TitlesOfParts>
    <vt:vector size="33" baseType="lpstr">
      <vt:lpstr>Aharoni</vt:lpstr>
      <vt:lpstr>Angsana New</vt:lpstr>
      <vt:lpstr>Arial</vt:lpstr>
      <vt:lpstr>Arial Narrow</vt:lpstr>
      <vt:lpstr>Bodoni MT Condensed</vt:lpstr>
      <vt:lpstr>Calibri</vt:lpstr>
      <vt:lpstr>Courier New</vt:lpstr>
      <vt:lpstr>Times New Roman</vt:lpstr>
      <vt:lpstr>Wingdings</vt:lpstr>
      <vt:lpstr>1_progress_powerpoint_2H_2008</vt:lpstr>
      <vt:lpstr>Office Theme</vt:lpstr>
      <vt:lpstr>ONETICK™  product overview</vt:lpstr>
      <vt:lpstr>Who is OneMarketData?</vt:lpstr>
      <vt:lpstr>Our Customers</vt:lpstr>
      <vt:lpstr>Our Customers</vt:lpstr>
      <vt:lpstr>Who is a ONETICK user?</vt:lpstr>
      <vt:lpstr>Our Customers</vt:lpstr>
      <vt:lpstr>Our Customers</vt:lpstr>
      <vt:lpstr>Why ONETICK, Benefits for a Competitive Advantage</vt:lpstr>
      <vt:lpstr>ONETICK enables you to maximize opportunities</vt:lpstr>
      <vt:lpstr>Graphical Query Model</vt:lpstr>
      <vt:lpstr>Visually Construct Quantitative Models</vt:lpstr>
      <vt:lpstr>Deployment</vt:lpstr>
      <vt:lpstr>PowerPoint Presentation</vt:lpstr>
      <vt:lpstr>Connectivity Catalog</vt:lpstr>
      <vt:lpstr>Performance Characteristics Designed to Win</vt:lpstr>
      <vt:lpstr>What does OneMarketData do?</vt:lpstr>
      <vt:lpstr>Hosting OneTick, Our Partners…</vt:lpstr>
      <vt:lpstr>What is ONEQUANTDATA, Managing Bread/Depth of History</vt:lpstr>
      <vt:lpstr>ONEQUANTDATA, Confidence to Compete</vt:lpstr>
      <vt:lpstr>Industry Advantages Where Your Success Counts</vt:lpstr>
      <vt:lpstr>Industry Advantages Where Your Success Counts</vt:lpstr>
      <vt:lpstr>Contacts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Louis Lovas</dc:creator>
  <cp:lastModifiedBy>Andrew Diamond</cp:lastModifiedBy>
  <cp:revision>1569</cp:revision>
  <dcterms:created xsi:type="dcterms:W3CDTF">2007-03-12T19:55:23Z</dcterms:created>
  <dcterms:modified xsi:type="dcterms:W3CDTF">2014-02-12T08:50:10Z</dcterms:modified>
</cp:coreProperties>
</file>