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256" r:id="rId2"/>
    <p:sldId id="257" r:id="rId3"/>
    <p:sldId id="301" r:id="rId4"/>
    <p:sldId id="258" r:id="rId5"/>
    <p:sldId id="302" r:id="rId6"/>
    <p:sldId id="289" r:id="rId7"/>
    <p:sldId id="259" r:id="rId8"/>
    <p:sldId id="260" r:id="rId9"/>
    <p:sldId id="261" r:id="rId10"/>
    <p:sldId id="290" r:id="rId11"/>
    <p:sldId id="271" r:id="rId12"/>
    <p:sldId id="264" r:id="rId13"/>
    <p:sldId id="265" r:id="rId14"/>
    <p:sldId id="266" r:id="rId15"/>
    <p:sldId id="298" r:id="rId16"/>
    <p:sldId id="292" r:id="rId17"/>
    <p:sldId id="282" r:id="rId18"/>
    <p:sldId id="283" r:id="rId19"/>
    <p:sldId id="299" r:id="rId20"/>
    <p:sldId id="300" r:id="rId21"/>
    <p:sldId id="285" r:id="rId22"/>
    <p:sldId id="267" r:id="rId23"/>
    <p:sldId id="293" r:id="rId24"/>
    <p:sldId id="295" r:id="rId25"/>
    <p:sldId id="296" r:id="rId26"/>
    <p:sldId id="294" r:id="rId27"/>
    <p:sldId id="297" r:id="rId28"/>
    <p:sldId id="288" r:id="rId29"/>
    <p:sldId id="270"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18A3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428"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0D5B5BE-C9A6-4B13-AEC5-6754FC38A28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47" name="Rectangle 3">
            <a:extLst>
              <a:ext uri="{FF2B5EF4-FFF2-40B4-BE49-F238E27FC236}">
                <a16:creationId xmlns:a16="http://schemas.microsoft.com/office/drawing/2014/main" id="{50C2452D-B4CB-4CE9-9080-40B642B6852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3076" name="Rectangle 4">
            <a:extLst>
              <a:ext uri="{FF2B5EF4-FFF2-40B4-BE49-F238E27FC236}">
                <a16:creationId xmlns:a16="http://schemas.microsoft.com/office/drawing/2014/main" id="{E11198B7-287B-4406-9BD1-CFAE4569A3B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E9447DC-356F-4E41-9E8C-B0DB5B4DF88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68E7A9B5-1E59-4F97-BB00-69D9411B6FE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51" name="Rectangle 7">
            <a:extLst>
              <a:ext uri="{FF2B5EF4-FFF2-40B4-BE49-F238E27FC236}">
                <a16:creationId xmlns:a16="http://schemas.microsoft.com/office/drawing/2014/main" id="{0103FD23-03A3-45CE-91AC-92C2C019E55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8C349CBE-7C9F-4626-B14B-52B09850CB1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FED74DF5-FA54-4CCB-9DB7-8AF6F812BF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C8C5CB2-A042-4623-98B8-D7DB38CAEA32}" type="slidenum">
              <a:rPr lang="en-US" altLang="en-US" smtClean="0"/>
              <a:pPr>
                <a:spcBef>
                  <a:spcPct val="0"/>
                </a:spcBef>
              </a:pPr>
              <a:t>1</a:t>
            </a:fld>
            <a:endParaRPr lang="en-US" altLang="en-US"/>
          </a:p>
        </p:txBody>
      </p:sp>
      <p:sp>
        <p:nvSpPr>
          <p:cNvPr id="5123" name="Rectangle 2">
            <a:extLst>
              <a:ext uri="{FF2B5EF4-FFF2-40B4-BE49-F238E27FC236}">
                <a16:creationId xmlns:a16="http://schemas.microsoft.com/office/drawing/2014/main" id="{AE3CCD3E-227C-4E3F-8252-CAB6EA1AD834}"/>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CA3AFF10-B69C-42FB-A420-4E69EEFDD9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F56F9B9A-AC29-495A-BBB2-5AFDE2E14E28}"/>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78CF7298-150F-4984-A2E1-F0800BD90E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33796" name="Slide Number Placeholder 3">
            <a:extLst>
              <a:ext uri="{FF2B5EF4-FFF2-40B4-BE49-F238E27FC236}">
                <a16:creationId xmlns:a16="http://schemas.microsoft.com/office/drawing/2014/main" id="{C326BECD-7867-4B99-8977-3C6069F5A2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fld id="{44D8EA1D-C024-407D-A98A-967D43BA7B06}" type="slidenum">
              <a:rPr lang="en-US" altLang="en-US" smtClean="0">
                <a:latin typeface="Arial" panose="020B0604020202020204" pitchFamily="34" charset="0"/>
              </a:rPr>
              <a:pPr/>
              <a:t>28</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5AB2EAC3-68E6-49AD-8A48-8B50ACDC310D}"/>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pic>
        <p:nvPicPr>
          <p:cNvPr id="5" name="Picture 9">
            <a:extLst>
              <a:ext uri="{FF2B5EF4-FFF2-40B4-BE49-F238E27FC236}">
                <a16:creationId xmlns:a16="http://schemas.microsoft.com/office/drawing/2014/main" id="{7AC89FFF-D315-4B07-B42C-0BAF087082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096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6" name="Rectangle 4">
            <a:extLst>
              <a:ext uri="{FF2B5EF4-FFF2-40B4-BE49-F238E27FC236}">
                <a16:creationId xmlns:a16="http://schemas.microsoft.com/office/drawing/2014/main" id="{61EE1821-A19A-4E6D-A1C8-73C1BC38A2FD}"/>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A63D75E1-EA21-491E-84F6-A5C2B5822636}"/>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D7AFC4A0-9D28-4B3D-9CFC-709CC318BC2D}"/>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7022B598-D5B2-485A-A252-4AD6319F9150}" type="slidenum">
              <a:rPr lang="en-US" altLang="en-US"/>
              <a:pPr>
                <a:defRPr/>
              </a:pPr>
              <a:t>‹#›</a:t>
            </a:fld>
            <a:endParaRPr lang="en-US" altLang="en-US"/>
          </a:p>
        </p:txBody>
      </p:sp>
    </p:spTree>
    <p:extLst>
      <p:ext uri="{BB962C8B-B14F-4D97-AF65-F5344CB8AC3E}">
        <p14:creationId xmlns:p14="http://schemas.microsoft.com/office/powerpoint/2010/main" val="53161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5B3EDBFD-CBFC-454F-9EB8-4A18B670933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6910ED50-8E2D-4CC6-BD08-ECD459349C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A2FDEB5E-5FC9-49C8-BC46-A100CBBD9A2F}"/>
              </a:ext>
            </a:extLst>
          </p:cNvPr>
          <p:cNvSpPr>
            <a:spLocks noGrp="1" noChangeArrowheads="1"/>
          </p:cNvSpPr>
          <p:nvPr>
            <p:ph type="sldNum" sz="quarter" idx="12"/>
          </p:nvPr>
        </p:nvSpPr>
        <p:spPr>
          <a:ln/>
        </p:spPr>
        <p:txBody>
          <a:bodyPr/>
          <a:lstStyle>
            <a:lvl1pPr>
              <a:defRPr/>
            </a:lvl1pPr>
          </a:lstStyle>
          <a:p>
            <a:pPr>
              <a:defRPr/>
            </a:pPr>
            <a:fld id="{22FF9539-B148-4B90-97B9-D1D068FD7F67}" type="slidenum">
              <a:rPr lang="en-US" altLang="en-US"/>
              <a:pPr>
                <a:defRPr/>
              </a:pPr>
              <a:t>‹#›</a:t>
            </a:fld>
            <a:endParaRPr lang="en-US" altLang="en-US"/>
          </a:p>
        </p:txBody>
      </p:sp>
    </p:spTree>
    <p:extLst>
      <p:ext uri="{BB962C8B-B14F-4D97-AF65-F5344CB8AC3E}">
        <p14:creationId xmlns:p14="http://schemas.microsoft.com/office/powerpoint/2010/main" val="342051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A9DBF7E0-3DEE-486F-8C63-202D88F5596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250E0995-71B7-41B1-ABD9-82D3CCB5064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59228281-8A69-4404-A5A5-230328769BDB}"/>
              </a:ext>
            </a:extLst>
          </p:cNvPr>
          <p:cNvSpPr>
            <a:spLocks noGrp="1" noChangeArrowheads="1"/>
          </p:cNvSpPr>
          <p:nvPr>
            <p:ph type="sldNum" sz="quarter" idx="12"/>
          </p:nvPr>
        </p:nvSpPr>
        <p:spPr>
          <a:ln/>
        </p:spPr>
        <p:txBody>
          <a:bodyPr/>
          <a:lstStyle>
            <a:lvl1pPr>
              <a:defRPr/>
            </a:lvl1pPr>
          </a:lstStyle>
          <a:p>
            <a:pPr>
              <a:defRPr/>
            </a:pPr>
            <a:fld id="{5E749383-4B38-4928-81CC-9C84CE5A4999}" type="slidenum">
              <a:rPr lang="en-US" altLang="en-US"/>
              <a:pPr>
                <a:defRPr/>
              </a:pPr>
              <a:t>‹#›</a:t>
            </a:fld>
            <a:endParaRPr lang="en-US" altLang="en-US"/>
          </a:p>
        </p:txBody>
      </p:sp>
    </p:spTree>
    <p:extLst>
      <p:ext uri="{BB962C8B-B14F-4D97-AF65-F5344CB8AC3E}">
        <p14:creationId xmlns:p14="http://schemas.microsoft.com/office/powerpoint/2010/main" val="425980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5443CB57-37B1-4BAA-A8CC-18640EC4A98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B2E0235F-DF5A-4CD3-8019-0BC495865A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0652FE7B-2008-4EAF-A349-68E59B1A66FD}"/>
              </a:ext>
            </a:extLst>
          </p:cNvPr>
          <p:cNvSpPr>
            <a:spLocks noGrp="1" noChangeArrowheads="1"/>
          </p:cNvSpPr>
          <p:nvPr>
            <p:ph type="sldNum" sz="quarter" idx="12"/>
          </p:nvPr>
        </p:nvSpPr>
        <p:spPr>
          <a:ln/>
        </p:spPr>
        <p:txBody>
          <a:bodyPr/>
          <a:lstStyle>
            <a:lvl1pPr>
              <a:defRPr/>
            </a:lvl1pPr>
          </a:lstStyle>
          <a:p>
            <a:pPr>
              <a:defRPr/>
            </a:pPr>
            <a:fld id="{95EF49FE-28D1-49EC-9A1F-8AD90F9BAE73}" type="slidenum">
              <a:rPr lang="en-US" altLang="en-US"/>
              <a:pPr>
                <a:defRPr/>
              </a:pPr>
              <a:t>‹#›</a:t>
            </a:fld>
            <a:endParaRPr lang="en-US" altLang="en-US"/>
          </a:p>
        </p:txBody>
      </p:sp>
    </p:spTree>
    <p:extLst>
      <p:ext uri="{BB962C8B-B14F-4D97-AF65-F5344CB8AC3E}">
        <p14:creationId xmlns:p14="http://schemas.microsoft.com/office/powerpoint/2010/main" val="372644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DF63CCC3-24D5-47C3-BC01-A7B360EB2F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2C5C30CD-A88D-443D-BE56-1121D1E826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FF5E7954-5164-4662-A0DE-71329BE34C0C}"/>
              </a:ext>
            </a:extLst>
          </p:cNvPr>
          <p:cNvSpPr>
            <a:spLocks noGrp="1" noChangeArrowheads="1"/>
          </p:cNvSpPr>
          <p:nvPr>
            <p:ph type="sldNum" sz="quarter" idx="12"/>
          </p:nvPr>
        </p:nvSpPr>
        <p:spPr>
          <a:ln/>
        </p:spPr>
        <p:txBody>
          <a:bodyPr/>
          <a:lstStyle>
            <a:lvl1pPr>
              <a:defRPr/>
            </a:lvl1pPr>
          </a:lstStyle>
          <a:p>
            <a:pPr>
              <a:defRPr/>
            </a:pPr>
            <a:fld id="{8C307CEB-7B9D-4EAB-A5C3-9211F5A6D919}" type="slidenum">
              <a:rPr lang="en-US" altLang="en-US"/>
              <a:pPr>
                <a:defRPr/>
              </a:pPr>
              <a:t>‹#›</a:t>
            </a:fld>
            <a:endParaRPr lang="en-US" altLang="en-US"/>
          </a:p>
        </p:txBody>
      </p:sp>
    </p:spTree>
    <p:extLst>
      <p:ext uri="{BB962C8B-B14F-4D97-AF65-F5344CB8AC3E}">
        <p14:creationId xmlns:p14="http://schemas.microsoft.com/office/powerpoint/2010/main" val="79003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6A004007-204D-4914-8327-2FE152B418F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A93CEBCF-F5D9-4CED-80DB-C19628DC73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F3E7EF15-AA92-436C-A89A-70B81550902A}"/>
              </a:ext>
            </a:extLst>
          </p:cNvPr>
          <p:cNvSpPr>
            <a:spLocks noGrp="1" noChangeArrowheads="1"/>
          </p:cNvSpPr>
          <p:nvPr>
            <p:ph type="sldNum" sz="quarter" idx="12"/>
          </p:nvPr>
        </p:nvSpPr>
        <p:spPr>
          <a:ln/>
        </p:spPr>
        <p:txBody>
          <a:bodyPr/>
          <a:lstStyle>
            <a:lvl1pPr>
              <a:defRPr/>
            </a:lvl1pPr>
          </a:lstStyle>
          <a:p>
            <a:pPr>
              <a:defRPr/>
            </a:pPr>
            <a:fld id="{AE172AAF-321F-4158-80AC-BF63922E5A88}" type="slidenum">
              <a:rPr lang="en-US" altLang="en-US"/>
              <a:pPr>
                <a:defRPr/>
              </a:pPr>
              <a:t>‹#›</a:t>
            </a:fld>
            <a:endParaRPr lang="en-US" altLang="en-US"/>
          </a:p>
        </p:txBody>
      </p:sp>
    </p:spTree>
    <p:extLst>
      <p:ext uri="{BB962C8B-B14F-4D97-AF65-F5344CB8AC3E}">
        <p14:creationId xmlns:p14="http://schemas.microsoft.com/office/powerpoint/2010/main" val="148209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5962E4D-8AB2-4478-866D-8FA29F33D71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9624ADD9-1329-4FF7-AC6D-7D4206B1D2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8">
            <a:extLst>
              <a:ext uri="{FF2B5EF4-FFF2-40B4-BE49-F238E27FC236}">
                <a16:creationId xmlns:a16="http://schemas.microsoft.com/office/drawing/2014/main" id="{E8A593BA-0AD6-46CA-851D-C70C665891B3}"/>
              </a:ext>
            </a:extLst>
          </p:cNvPr>
          <p:cNvSpPr>
            <a:spLocks noGrp="1" noChangeArrowheads="1"/>
          </p:cNvSpPr>
          <p:nvPr>
            <p:ph type="sldNum" sz="quarter" idx="12"/>
          </p:nvPr>
        </p:nvSpPr>
        <p:spPr>
          <a:ln/>
        </p:spPr>
        <p:txBody>
          <a:bodyPr/>
          <a:lstStyle>
            <a:lvl1pPr>
              <a:defRPr/>
            </a:lvl1pPr>
          </a:lstStyle>
          <a:p>
            <a:pPr>
              <a:defRPr/>
            </a:pPr>
            <a:fld id="{63927029-F07E-41B8-A1BC-4A9DC81C94CA}" type="slidenum">
              <a:rPr lang="en-US" altLang="en-US"/>
              <a:pPr>
                <a:defRPr/>
              </a:pPr>
              <a:t>‹#›</a:t>
            </a:fld>
            <a:endParaRPr lang="en-US" altLang="en-US"/>
          </a:p>
        </p:txBody>
      </p:sp>
    </p:spTree>
    <p:extLst>
      <p:ext uri="{BB962C8B-B14F-4D97-AF65-F5344CB8AC3E}">
        <p14:creationId xmlns:p14="http://schemas.microsoft.com/office/powerpoint/2010/main" val="257146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FF55878-F4F3-43F2-A2F6-FC9464E472C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E0134786-E83C-4880-B877-6E02244BE7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0AE1B072-B60F-45F9-BDB9-53595EFA19D6}"/>
              </a:ext>
            </a:extLst>
          </p:cNvPr>
          <p:cNvSpPr>
            <a:spLocks noGrp="1" noChangeArrowheads="1"/>
          </p:cNvSpPr>
          <p:nvPr>
            <p:ph type="sldNum" sz="quarter" idx="12"/>
          </p:nvPr>
        </p:nvSpPr>
        <p:spPr>
          <a:ln/>
        </p:spPr>
        <p:txBody>
          <a:bodyPr/>
          <a:lstStyle>
            <a:lvl1pPr>
              <a:defRPr/>
            </a:lvl1pPr>
          </a:lstStyle>
          <a:p>
            <a:pPr>
              <a:defRPr/>
            </a:pPr>
            <a:fld id="{4F2B55BE-5A7F-4E2F-A712-2BED4076BC53}" type="slidenum">
              <a:rPr lang="en-US" altLang="en-US"/>
              <a:pPr>
                <a:defRPr/>
              </a:pPr>
              <a:t>‹#›</a:t>
            </a:fld>
            <a:endParaRPr lang="en-US" altLang="en-US"/>
          </a:p>
        </p:txBody>
      </p:sp>
    </p:spTree>
    <p:extLst>
      <p:ext uri="{BB962C8B-B14F-4D97-AF65-F5344CB8AC3E}">
        <p14:creationId xmlns:p14="http://schemas.microsoft.com/office/powerpoint/2010/main" val="315663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115B8E3-1839-499E-B19D-BAF13AD18E7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7">
            <a:extLst>
              <a:ext uri="{FF2B5EF4-FFF2-40B4-BE49-F238E27FC236}">
                <a16:creationId xmlns:a16="http://schemas.microsoft.com/office/drawing/2014/main" id="{B48D049E-74DE-47A9-B9F5-8A97FF1811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8">
            <a:extLst>
              <a:ext uri="{FF2B5EF4-FFF2-40B4-BE49-F238E27FC236}">
                <a16:creationId xmlns:a16="http://schemas.microsoft.com/office/drawing/2014/main" id="{BA1CC16C-E188-48F3-ADD0-5A9B515BEA42}"/>
              </a:ext>
            </a:extLst>
          </p:cNvPr>
          <p:cNvSpPr>
            <a:spLocks noGrp="1" noChangeArrowheads="1"/>
          </p:cNvSpPr>
          <p:nvPr>
            <p:ph type="sldNum" sz="quarter" idx="12"/>
          </p:nvPr>
        </p:nvSpPr>
        <p:spPr>
          <a:ln/>
        </p:spPr>
        <p:txBody>
          <a:bodyPr/>
          <a:lstStyle>
            <a:lvl1pPr>
              <a:defRPr/>
            </a:lvl1pPr>
          </a:lstStyle>
          <a:p>
            <a:pPr>
              <a:defRPr/>
            </a:pPr>
            <a:fld id="{758FBF0B-5283-48CB-BF43-37D65FA71C47}" type="slidenum">
              <a:rPr lang="en-US" altLang="en-US"/>
              <a:pPr>
                <a:defRPr/>
              </a:pPr>
              <a:t>‹#›</a:t>
            </a:fld>
            <a:endParaRPr lang="en-US" altLang="en-US"/>
          </a:p>
        </p:txBody>
      </p:sp>
    </p:spTree>
    <p:extLst>
      <p:ext uri="{BB962C8B-B14F-4D97-AF65-F5344CB8AC3E}">
        <p14:creationId xmlns:p14="http://schemas.microsoft.com/office/powerpoint/2010/main" val="336636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6E9AC1FD-58B8-43AB-BAB1-B7094BE08F0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1DB07658-C178-41C2-B552-A7286EA5C5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FEEF5576-3C72-45D4-A437-231424067359}"/>
              </a:ext>
            </a:extLst>
          </p:cNvPr>
          <p:cNvSpPr>
            <a:spLocks noGrp="1" noChangeArrowheads="1"/>
          </p:cNvSpPr>
          <p:nvPr>
            <p:ph type="sldNum" sz="quarter" idx="12"/>
          </p:nvPr>
        </p:nvSpPr>
        <p:spPr>
          <a:ln/>
        </p:spPr>
        <p:txBody>
          <a:bodyPr/>
          <a:lstStyle>
            <a:lvl1pPr>
              <a:defRPr/>
            </a:lvl1pPr>
          </a:lstStyle>
          <a:p>
            <a:pPr>
              <a:defRPr/>
            </a:pPr>
            <a:fld id="{545B1F7D-EB3C-4E33-9309-794698A0A1F6}" type="slidenum">
              <a:rPr lang="en-US" altLang="en-US"/>
              <a:pPr>
                <a:defRPr/>
              </a:pPr>
              <a:t>‹#›</a:t>
            </a:fld>
            <a:endParaRPr lang="en-US" altLang="en-US"/>
          </a:p>
        </p:txBody>
      </p:sp>
    </p:spTree>
    <p:extLst>
      <p:ext uri="{BB962C8B-B14F-4D97-AF65-F5344CB8AC3E}">
        <p14:creationId xmlns:p14="http://schemas.microsoft.com/office/powerpoint/2010/main" val="4229386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13CE162F-6F16-4F4C-9B7C-4F31E28D67A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433E28D0-B6F5-4818-8386-E4EFBF00AEE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EDE37542-AC47-4188-8D25-65D7DD04EB86}"/>
              </a:ext>
            </a:extLst>
          </p:cNvPr>
          <p:cNvSpPr>
            <a:spLocks noGrp="1" noChangeArrowheads="1"/>
          </p:cNvSpPr>
          <p:nvPr>
            <p:ph type="sldNum" sz="quarter" idx="12"/>
          </p:nvPr>
        </p:nvSpPr>
        <p:spPr>
          <a:ln/>
        </p:spPr>
        <p:txBody>
          <a:bodyPr/>
          <a:lstStyle>
            <a:lvl1pPr>
              <a:defRPr/>
            </a:lvl1pPr>
          </a:lstStyle>
          <a:p>
            <a:pPr>
              <a:defRPr/>
            </a:pPr>
            <a:fld id="{F069D57D-5F74-4FBE-8597-5EBE055490E2}" type="slidenum">
              <a:rPr lang="en-US" altLang="en-US"/>
              <a:pPr>
                <a:defRPr/>
              </a:pPr>
              <a:t>‹#›</a:t>
            </a:fld>
            <a:endParaRPr lang="en-US" altLang="en-US"/>
          </a:p>
        </p:txBody>
      </p:sp>
    </p:spTree>
    <p:extLst>
      <p:ext uri="{BB962C8B-B14F-4D97-AF65-F5344CB8AC3E}">
        <p14:creationId xmlns:p14="http://schemas.microsoft.com/office/powerpoint/2010/main" val="172458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4290F75C-D49B-4EB3-88EF-16CA7447670B}"/>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AutoShape 4">
            <a:extLst>
              <a:ext uri="{FF2B5EF4-FFF2-40B4-BE49-F238E27FC236}">
                <a16:creationId xmlns:a16="http://schemas.microsoft.com/office/drawing/2014/main" id="{07BB9586-F829-40BA-84A2-59AE5C0CF508}"/>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8" name="Line 5">
            <a:extLst>
              <a:ext uri="{FF2B5EF4-FFF2-40B4-BE49-F238E27FC236}">
                <a16:creationId xmlns:a16="http://schemas.microsoft.com/office/drawing/2014/main" id="{4E59456C-B455-4BC4-94F9-41F0DC46543E}"/>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Rectangle 6">
            <a:extLst>
              <a:ext uri="{FF2B5EF4-FFF2-40B4-BE49-F238E27FC236}">
                <a16:creationId xmlns:a16="http://schemas.microsoft.com/office/drawing/2014/main" id="{57EBA9A6-1C6C-47CD-A26C-EDBF0CB210C6}"/>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endParaRPr lang="en-US"/>
          </a:p>
        </p:txBody>
      </p:sp>
      <p:sp>
        <p:nvSpPr>
          <p:cNvPr id="4103" name="Rectangle 7">
            <a:extLst>
              <a:ext uri="{FF2B5EF4-FFF2-40B4-BE49-F238E27FC236}">
                <a16:creationId xmlns:a16="http://schemas.microsoft.com/office/drawing/2014/main" id="{F6DEE278-BFD9-409F-B657-99F7CB86F4D6}"/>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Arial" charset="0"/>
              </a:defRPr>
            </a:lvl1pPr>
          </a:lstStyle>
          <a:p>
            <a:pPr>
              <a:defRPr/>
            </a:pPr>
            <a:endParaRPr lang="en-US"/>
          </a:p>
        </p:txBody>
      </p:sp>
      <p:sp>
        <p:nvSpPr>
          <p:cNvPr id="4104" name="Rectangle 8">
            <a:extLst>
              <a:ext uri="{FF2B5EF4-FFF2-40B4-BE49-F238E27FC236}">
                <a16:creationId xmlns:a16="http://schemas.microsoft.com/office/drawing/2014/main" id="{A559EE8E-64B1-474D-B49D-DD02261D7B81}"/>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E285E45-6546-419A-A38A-74C2E5AD9232}" type="slidenum">
              <a:rPr lang="en-US" altLang="en-US"/>
              <a:pPr>
                <a:defRPr/>
              </a:pPr>
              <a:t>‹#›</a:t>
            </a:fld>
            <a:endParaRPr lang="en-US" altLang="en-US"/>
          </a:p>
        </p:txBody>
      </p:sp>
      <p:sp>
        <p:nvSpPr>
          <p:cNvPr id="1032" name="Rectangle 12">
            <a:extLst>
              <a:ext uri="{FF2B5EF4-FFF2-40B4-BE49-F238E27FC236}">
                <a16:creationId xmlns:a16="http://schemas.microsoft.com/office/drawing/2014/main" id="{6562F459-8C46-464B-8760-B15F278DCBCA}"/>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pic>
        <p:nvPicPr>
          <p:cNvPr id="1033" name="Picture 14">
            <a:extLst>
              <a:ext uri="{FF2B5EF4-FFF2-40B4-BE49-F238E27FC236}">
                <a16:creationId xmlns:a16="http://schemas.microsoft.com/office/drawing/2014/main" id="{3A4C3E82-51BD-450A-9DA0-47C7399AD1B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09600" y="304800"/>
            <a:ext cx="34004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6"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OneTickDisplay%20Q1_Basics_Bollinger.otq::Bolling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OneTickDisplay%20Q1_Basics.otq::ValueCompare" TargetMode="External"/><Relationship Id="rId2" Type="http://schemas.openxmlformats.org/officeDocument/2006/relationships/hyperlink" Target="OneTickDisplay%20Q1_Basics.otq::CharacterPresent" TargetMode="External"/><Relationship Id="rId1" Type="http://schemas.openxmlformats.org/officeDocument/2006/relationships/slideLayout" Target="../slideLayouts/slideLayout2.xml"/><Relationship Id="rId5" Type="http://schemas.openxmlformats.org/officeDocument/2006/relationships/hyperlink" Target="OneTickDisplay%20Q1_Basics.otq::TimeFilter" TargetMode="External"/><Relationship Id="rId4" Type="http://schemas.openxmlformats.org/officeDocument/2006/relationships/hyperlink" Target="OneTickDisplay%20Q1_Basics.otq::WhereClaus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OneTickDisplay%20Q1_Multiselect.otq::Where"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imeopro.com/onemarketdata/onetick-university" TargetMode="External"/><Relationship Id="rId2" Type="http://schemas.openxmlformats.org/officeDocument/2006/relationships/hyperlink" Target="mailto:support@onetick.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OneTickDisplay%20Q1_Multiselect.otq::Switch" TargetMode="External"/><Relationship Id="rId2" Type="http://schemas.openxmlformats.org/officeDocument/2006/relationships/hyperlink" Target="OneTickDisplay%20Q1_Multiselect.otq::UpdateField" TargetMode="External"/><Relationship Id="rId1" Type="http://schemas.openxmlformats.org/officeDocument/2006/relationships/slideLayout" Target="../slideLayouts/slideLayout2.xml"/><Relationship Id="rId6" Type="http://schemas.openxmlformats.org/officeDocument/2006/relationships/hyperlink" Target="OneTickDisplay%20Q1_Multiselect.otq::EPAsFunction" TargetMode="External"/><Relationship Id="rId5" Type="http://schemas.openxmlformats.org/officeDocument/2006/relationships/hyperlink" Target="OneTickDisplay%20Q1_Multiselect.otq::Expression" TargetMode="External"/><Relationship Id="rId4" Type="http://schemas.openxmlformats.org/officeDocument/2006/relationships/hyperlink" Target="OneTickDisplay%20Q1_Multiselect.otq::CaseExpress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OneTickDisplay%20Q1_Basics.otq::Passthrough"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OneTickDisplay%20Q1_Basics.otq::Table1_BAD" TargetMode="External"/><Relationship Id="rId2" Type="http://schemas.openxmlformats.org/officeDocument/2006/relationships/hyperlink" Target="OneTickDisplay%20Q1_Basics.otq::Table2"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22C:/Program%20Files%20(x86)/Google/Chrome/Application/chrome.exe%22%20file:/C:/omd/one_market_data/one_tick/docs/datamodeling.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9DF023C3-85C6-4888-96F1-BB54948D0F6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1DEC5850-B161-4FC6-A8C2-BFD26A24EC9F}" type="slidenum">
              <a:rPr lang="en-US" altLang="en-US" sz="1200" smtClean="0"/>
              <a:pPr>
                <a:spcBef>
                  <a:spcPct val="0"/>
                </a:spcBef>
                <a:buClrTx/>
                <a:buFontTx/>
                <a:buNone/>
              </a:pPr>
              <a:t>1</a:t>
            </a:fld>
            <a:endParaRPr lang="en-US" altLang="en-US" sz="1200"/>
          </a:p>
        </p:txBody>
      </p:sp>
      <p:sp>
        <p:nvSpPr>
          <p:cNvPr id="4099" name="Rectangle 2">
            <a:extLst>
              <a:ext uri="{FF2B5EF4-FFF2-40B4-BE49-F238E27FC236}">
                <a16:creationId xmlns:a16="http://schemas.microsoft.com/office/drawing/2014/main" id="{AFD88D68-F33E-4DD3-B0AF-4439EC23545A}"/>
              </a:ext>
            </a:extLst>
          </p:cNvPr>
          <p:cNvSpPr>
            <a:spLocks noGrp="1" noChangeArrowheads="1"/>
          </p:cNvSpPr>
          <p:nvPr>
            <p:ph type="ctrTitle"/>
          </p:nvPr>
        </p:nvSpPr>
        <p:spPr/>
        <p:txBody>
          <a:bodyPr/>
          <a:lstStyle/>
          <a:p>
            <a:pPr eaLnBrk="1" hangingPunct="1"/>
            <a:r>
              <a:rPr lang="en-US" altLang="en-US"/>
              <a:t>OneTick Training</a:t>
            </a:r>
          </a:p>
        </p:txBody>
      </p:sp>
      <p:sp>
        <p:nvSpPr>
          <p:cNvPr id="4100" name="Rectangle 3">
            <a:extLst>
              <a:ext uri="{FF2B5EF4-FFF2-40B4-BE49-F238E27FC236}">
                <a16:creationId xmlns:a16="http://schemas.microsoft.com/office/drawing/2014/main" id="{FBAA1395-9FF7-43C0-9C1F-DCA94EF14D54}"/>
              </a:ext>
            </a:extLst>
          </p:cNvPr>
          <p:cNvSpPr>
            <a:spLocks noGrp="1" noChangeArrowheads="1"/>
          </p:cNvSpPr>
          <p:nvPr>
            <p:ph type="subTitle" idx="1"/>
          </p:nvPr>
        </p:nvSpPr>
        <p:spPr/>
        <p:txBody>
          <a:bodyPr/>
          <a:lstStyle/>
          <a:p>
            <a:pPr eaLnBrk="1" hangingPunct="1"/>
            <a:r>
              <a:rPr lang="en-US" altLang="en-US" sz="4000" b="1"/>
              <a:t>The 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F5A59482-10D0-44E3-8084-FA5E099059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02D0DBA8-BB5C-4CAD-968A-75EC74F630B1}" type="slidenum">
              <a:rPr lang="en-US" altLang="en-US" sz="1200" smtClean="0"/>
              <a:pPr>
                <a:spcBef>
                  <a:spcPct val="0"/>
                </a:spcBef>
                <a:buClrTx/>
                <a:buFontTx/>
                <a:buNone/>
              </a:pPr>
              <a:t>10</a:t>
            </a:fld>
            <a:endParaRPr lang="en-US" altLang="en-US" sz="1200"/>
          </a:p>
        </p:txBody>
      </p:sp>
      <p:sp>
        <p:nvSpPr>
          <p:cNvPr id="14339" name="Rectangle 2">
            <a:extLst>
              <a:ext uri="{FF2B5EF4-FFF2-40B4-BE49-F238E27FC236}">
                <a16:creationId xmlns:a16="http://schemas.microsoft.com/office/drawing/2014/main" id="{EE25B3D4-1DCF-47D8-9BA9-0438A23E964A}"/>
              </a:ext>
            </a:extLst>
          </p:cNvPr>
          <p:cNvSpPr>
            <a:spLocks noGrp="1" noChangeArrowheads="1"/>
          </p:cNvSpPr>
          <p:nvPr>
            <p:ph type="title"/>
          </p:nvPr>
        </p:nvSpPr>
        <p:spPr/>
        <p:txBody>
          <a:bodyPr/>
          <a:lstStyle/>
          <a:p>
            <a:pPr eaLnBrk="1" hangingPunct="1"/>
            <a:r>
              <a:rPr lang="en-US" altLang="en-US" b="1"/>
              <a:t>Order Book Basics</a:t>
            </a:r>
          </a:p>
        </p:txBody>
      </p:sp>
      <p:sp>
        <p:nvSpPr>
          <p:cNvPr id="14340" name="Rectangle 3">
            <a:extLst>
              <a:ext uri="{FF2B5EF4-FFF2-40B4-BE49-F238E27FC236}">
                <a16:creationId xmlns:a16="http://schemas.microsoft.com/office/drawing/2014/main" id="{E20BFA5C-F33E-4EB5-91CF-ED15AA74A263}"/>
              </a:ext>
            </a:extLst>
          </p:cNvPr>
          <p:cNvSpPr>
            <a:spLocks noGrp="1" noChangeArrowheads="1"/>
          </p:cNvSpPr>
          <p:nvPr>
            <p:ph type="body" idx="1"/>
          </p:nvPr>
        </p:nvSpPr>
        <p:spPr/>
        <p:txBody>
          <a:bodyPr/>
          <a:lstStyle/>
          <a:p>
            <a:pPr eaLnBrk="1" hangingPunct="1">
              <a:lnSpc>
                <a:spcPct val="90000"/>
              </a:lnSpc>
            </a:pPr>
            <a:r>
              <a:rPr lang="en-US" altLang="en-US"/>
              <a:t>PRL and OB tick types contain fields that store changes in Level 2 orderbook data or full orderbook data in a manner where the state at any time can be effieciently retrieved. This is discussed in depth in module 5 – Order Book Aggregations.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593D64C8-71FD-4C05-BE9C-239CB898E9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807BA62C-0411-4715-8D0C-70DA844FB77A}" type="slidenum">
              <a:rPr lang="en-US" altLang="en-US" sz="1200" smtClean="0"/>
              <a:pPr>
                <a:spcBef>
                  <a:spcPct val="0"/>
                </a:spcBef>
                <a:buClrTx/>
                <a:buFontTx/>
                <a:buNone/>
              </a:pPr>
              <a:t>11</a:t>
            </a:fld>
            <a:endParaRPr lang="en-US" altLang="en-US" sz="1200"/>
          </a:p>
        </p:txBody>
      </p:sp>
      <p:sp>
        <p:nvSpPr>
          <p:cNvPr id="15363" name="Rectangle 2">
            <a:extLst>
              <a:ext uri="{FF2B5EF4-FFF2-40B4-BE49-F238E27FC236}">
                <a16:creationId xmlns:a16="http://schemas.microsoft.com/office/drawing/2014/main" id="{2B5DA318-17D0-487F-A82F-D2202F7609FA}"/>
              </a:ext>
            </a:extLst>
          </p:cNvPr>
          <p:cNvSpPr>
            <a:spLocks noGrp="1" noChangeArrowheads="1"/>
          </p:cNvSpPr>
          <p:nvPr>
            <p:ph type="title"/>
          </p:nvPr>
        </p:nvSpPr>
        <p:spPr>
          <a:xfrm>
            <a:off x="574675" y="304800"/>
            <a:ext cx="8001000" cy="762000"/>
          </a:xfrm>
        </p:spPr>
        <p:txBody>
          <a:bodyPr/>
          <a:lstStyle/>
          <a:p>
            <a:pPr eaLnBrk="1" hangingPunct="1"/>
            <a:r>
              <a:rPr lang="en-US" altLang="en-US" b="1"/>
              <a:t>Symbol date</a:t>
            </a:r>
          </a:p>
        </p:txBody>
      </p:sp>
      <p:sp>
        <p:nvSpPr>
          <p:cNvPr id="15364" name="Rectangle 3">
            <a:extLst>
              <a:ext uri="{FF2B5EF4-FFF2-40B4-BE49-F238E27FC236}">
                <a16:creationId xmlns:a16="http://schemas.microsoft.com/office/drawing/2014/main" id="{9B0A1FC7-C2E8-4A81-9FE8-B08619075EBB}"/>
              </a:ext>
            </a:extLst>
          </p:cNvPr>
          <p:cNvSpPr>
            <a:spLocks noGrp="1" noChangeArrowheads="1"/>
          </p:cNvSpPr>
          <p:nvPr>
            <p:ph type="body" idx="1"/>
          </p:nvPr>
        </p:nvSpPr>
        <p:spPr>
          <a:xfrm>
            <a:off x="566738" y="1371600"/>
            <a:ext cx="8196262" cy="5029200"/>
          </a:xfrm>
        </p:spPr>
        <p:txBody>
          <a:bodyPr/>
          <a:lstStyle/>
          <a:p>
            <a:pPr eaLnBrk="1" hangingPunct="1">
              <a:lnSpc>
                <a:spcPct val="80000"/>
              </a:lnSpc>
            </a:pPr>
            <a:r>
              <a:rPr lang="en-US" altLang="en-US" sz="2400"/>
              <a:t>Symbols may </a:t>
            </a:r>
            <a:br>
              <a:rPr lang="en-US" altLang="en-US" sz="2400"/>
            </a:br>
            <a:r>
              <a:rPr lang="en-US" altLang="en-US" sz="2400"/>
              <a:t>change over time.</a:t>
            </a:r>
          </a:p>
          <a:p>
            <a:pPr eaLnBrk="1" hangingPunct="1">
              <a:lnSpc>
                <a:spcPct val="80000"/>
              </a:lnSpc>
              <a:spcBef>
                <a:spcPts val="600"/>
              </a:spcBef>
            </a:pPr>
            <a:r>
              <a:rPr lang="en-US" altLang="en-US" sz="2400"/>
              <a:t>OneTick allows reference data (“REF_DATA”) to be loaded for use by the system</a:t>
            </a:r>
          </a:p>
          <a:p>
            <a:pPr lvl="1" eaLnBrk="1" hangingPunct="1">
              <a:lnSpc>
                <a:spcPct val="80000"/>
              </a:lnSpc>
            </a:pPr>
            <a:r>
              <a:rPr lang="en-US" altLang="en-US" sz="2000"/>
              <a:t>Corporate actions (price and size adjustments)</a:t>
            </a:r>
          </a:p>
          <a:p>
            <a:pPr lvl="1" eaLnBrk="1" hangingPunct="1">
              <a:lnSpc>
                <a:spcPct val="80000"/>
              </a:lnSpc>
            </a:pPr>
            <a:r>
              <a:rPr lang="en-US" altLang="en-US" sz="2000"/>
              <a:t>Symbol changes over time</a:t>
            </a:r>
          </a:p>
          <a:p>
            <a:pPr lvl="1" eaLnBrk="1" hangingPunct="1">
              <a:lnSpc>
                <a:spcPct val="80000"/>
              </a:lnSpc>
            </a:pPr>
            <a:r>
              <a:rPr lang="en-US" altLang="en-US" sz="2000"/>
              <a:t>Mappings between symbologies (i.e. VIA.B and “VIA B”</a:t>
            </a:r>
          </a:p>
          <a:p>
            <a:pPr lvl="1" eaLnBrk="1" hangingPunct="1">
              <a:lnSpc>
                <a:spcPct val="80000"/>
              </a:lnSpc>
            </a:pPr>
            <a:r>
              <a:rPr lang="en-US" altLang="en-US" sz="2000"/>
              <a:t>Etc.</a:t>
            </a:r>
          </a:p>
          <a:p>
            <a:pPr eaLnBrk="1" hangingPunct="1">
              <a:lnSpc>
                <a:spcPct val="80000"/>
              </a:lnSpc>
            </a:pPr>
            <a:r>
              <a:rPr lang="en-US" altLang="en-US" sz="2400"/>
              <a:t>The symbol date allows OneTick to select the proper time series when symbols are reused over time.  The semantics are “the symbol is provided as-of the symbol date”.</a:t>
            </a:r>
          </a:p>
          <a:p>
            <a:pPr eaLnBrk="1" hangingPunct="1">
              <a:lnSpc>
                <a:spcPct val="80000"/>
              </a:lnSpc>
            </a:pPr>
            <a:r>
              <a:rPr lang="en-US" altLang="en-US" sz="2400"/>
              <a:t>You MUST specify symbol date only when using reference data in the query</a:t>
            </a:r>
            <a:r>
              <a:rPr lang="en-US" altLang="en-US" sz="2600"/>
              <a:t>. </a:t>
            </a:r>
          </a:p>
        </p:txBody>
      </p:sp>
      <p:pic>
        <p:nvPicPr>
          <p:cNvPr id="2" name="Picture 1">
            <a:extLst>
              <a:ext uri="{FF2B5EF4-FFF2-40B4-BE49-F238E27FC236}">
                <a16:creationId xmlns:a16="http://schemas.microsoft.com/office/drawing/2014/main" id="{17A5E5F5-AF72-45F9-ADF7-37B07F5169A7}"/>
              </a:ext>
            </a:extLst>
          </p:cNvPr>
          <p:cNvPicPr>
            <a:picLocks noChangeAspect="1"/>
          </p:cNvPicPr>
          <p:nvPr/>
        </p:nvPicPr>
        <p:blipFill>
          <a:blip r:embed="rId2"/>
          <a:stretch>
            <a:fillRect/>
          </a:stretch>
        </p:blipFill>
        <p:spPr>
          <a:xfrm>
            <a:off x="4605338" y="533400"/>
            <a:ext cx="2962275" cy="1343025"/>
          </a:xfrm>
          <a:prstGeom prst="rect">
            <a:avLst/>
          </a:prstGeom>
          <a:ln>
            <a:noFill/>
          </a:ln>
          <a:effectLst>
            <a:outerShdw blurRad="292100" dist="139700" dir="2700000" algn="tl" rotWithShape="0">
              <a:srgbClr val="333333">
                <a:alpha val="65000"/>
              </a:srgbClr>
            </a:outerShdw>
          </a:effectLst>
        </p:spPr>
      </p:pic>
      <p:sp>
        <p:nvSpPr>
          <p:cNvPr id="3" name="Rectangle 2">
            <a:extLst>
              <a:ext uri="{FF2B5EF4-FFF2-40B4-BE49-F238E27FC236}">
                <a16:creationId xmlns:a16="http://schemas.microsoft.com/office/drawing/2014/main" id="{D8CECF95-35FF-40F5-A0D1-16DE3914AF92}"/>
              </a:ext>
            </a:extLst>
          </p:cNvPr>
          <p:cNvSpPr/>
          <p:nvPr/>
        </p:nvSpPr>
        <p:spPr>
          <a:xfrm>
            <a:off x="6324600" y="990600"/>
            <a:ext cx="838200"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77BE97-50DD-40C6-82DA-2514AA3BE715}"/>
              </a:ext>
            </a:extLst>
          </p:cNvPr>
          <p:cNvPicPr>
            <a:picLocks noChangeAspect="1"/>
          </p:cNvPicPr>
          <p:nvPr/>
        </p:nvPicPr>
        <p:blipFill>
          <a:blip r:embed="rId2"/>
          <a:stretch>
            <a:fillRect/>
          </a:stretch>
        </p:blipFill>
        <p:spPr>
          <a:xfrm>
            <a:off x="2209800" y="1120775"/>
            <a:ext cx="4032250" cy="1733550"/>
          </a:xfrm>
          <a:prstGeom prst="rect">
            <a:avLst/>
          </a:prstGeom>
          <a:ln>
            <a:noFill/>
          </a:ln>
          <a:effectLst>
            <a:outerShdw blurRad="292100" dist="139700" dir="2700000" algn="tl" rotWithShape="0">
              <a:srgbClr val="333333">
                <a:alpha val="65000"/>
              </a:srgbClr>
            </a:outerShdw>
          </a:effectLst>
        </p:spPr>
      </p:pic>
      <p:sp>
        <p:nvSpPr>
          <p:cNvPr id="16387" name="Slide Number Placeholder 5">
            <a:extLst>
              <a:ext uri="{FF2B5EF4-FFF2-40B4-BE49-F238E27FC236}">
                <a16:creationId xmlns:a16="http://schemas.microsoft.com/office/drawing/2014/main" id="{654A10E5-06C6-4D37-901D-76C1871D55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E9875D60-8A45-4A6D-BB0F-3214368EB96D}" type="slidenum">
              <a:rPr lang="en-US" altLang="en-US" sz="1200" smtClean="0"/>
              <a:pPr>
                <a:spcBef>
                  <a:spcPct val="0"/>
                </a:spcBef>
                <a:buClrTx/>
                <a:buFontTx/>
                <a:buNone/>
              </a:pPr>
              <a:t>12</a:t>
            </a:fld>
            <a:endParaRPr lang="en-US" altLang="en-US" sz="1200"/>
          </a:p>
        </p:txBody>
      </p:sp>
      <p:sp>
        <p:nvSpPr>
          <p:cNvPr id="16388" name="Rectangle 2">
            <a:extLst>
              <a:ext uri="{FF2B5EF4-FFF2-40B4-BE49-F238E27FC236}">
                <a16:creationId xmlns:a16="http://schemas.microsoft.com/office/drawing/2014/main" id="{7DA1CE81-4A50-4054-85AE-A45C5B14ACC9}"/>
              </a:ext>
            </a:extLst>
          </p:cNvPr>
          <p:cNvSpPr>
            <a:spLocks noGrp="1" noChangeArrowheads="1"/>
          </p:cNvSpPr>
          <p:nvPr>
            <p:ph type="title"/>
          </p:nvPr>
        </p:nvSpPr>
        <p:spPr>
          <a:xfrm>
            <a:off x="574675" y="304800"/>
            <a:ext cx="8001000" cy="685800"/>
          </a:xfrm>
        </p:spPr>
        <p:txBody>
          <a:bodyPr/>
          <a:lstStyle/>
          <a:p>
            <a:pPr eaLnBrk="1" hangingPunct="1"/>
            <a:r>
              <a:rPr lang="en-US" altLang="en-US" b="1"/>
              <a:t>Chain Queries</a:t>
            </a:r>
          </a:p>
        </p:txBody>
      </p:sp>
      <p:sp>
        <p:nvSpPr>
          <p:cNvPr id="16389" name="Rectangle 3">
            <a:extLst>
              <a:ext uri="{FF2B5EF4-FFF2-40B4-BE49-F238E27FC236}">
                <a16:creationId xmlns:a16="http://schemas.microsoft.com/office/drawing/2014/main" id="{B68763F1-7BE4-4C5A-B1B5-7325C8AAA748}"/>
              </a:ext>
            </a:extLst>
          </p:cNvPr>
          <p:cNvSpPr>
            <a:spLocks noGrp="1" noChangeArrowheads="1"/>
          </p:cNvSpPr>
          <p:nvPr>
            <p:ph type="body" idx="1"/>
          </p:nvPr>
        </p:nvSpPr>
        <p:spPr>
          <a:xfrm>
            <a:off x="566738" y="3733800"/>
            <a:ext cx="8001000" cy="2286000"/>
          </a:xfrm>
        </p:spPr>
        <p:txBody>
          <a:bodyPr/>
          <a:lstStyle/>
          <a:p>
            <a:pPr eaLnBrk="1" hangingPunct="1"/>
            <a:r>
              <a:rPr lang="en-US" altLang="en-US" sz="2400"/>
              <a:t>Usually process one tick type</a:t>
            </a:r>
          </a:p>
          <a:p>
            <a:pPr eaLnBrk="1" hangingPunct="1"/>
            <a:r>
              <a:rPr lang="en-US" altLang="en-US" sz="2400"/>
              <a:t>The tick type is specified on the security selection screen</a:t>
            </a:r>
          </a:p>
          <a:p>
            <a:pPr eaLnBrk="1" hangingPunct="1"/>
            <a:r>
              <a:rPr lang="en-US" altLang="en-US" sz="2400"/>
              <a:t>A sequence of EPs that are executed one after the other</a:t>
            </a:r>
          </a:p>
        </p:txBody>
      </p:sp>
      <p:pic>
        <p:nvPicPr>
          <p:cNvPr id="16390" name="Picture 1">
            <a:extLst>
              <a:ext uri="{FF2B5EF4-FFF2-40B4-BE49-F238E27FC236}">
                <a16:creationId xmlns:a16="http://schemas.microsoft.com/office/drawing/2014/main" id="{1D24A209-831F-4BB4-9878-558A1BA993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143000"/>
            <a:ext cx="1387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3ECF12F7-C4FF-4899-BDD3-1F7515722C58}"/>
              </a:ext>
            </a:extLst>
          </p:cNvPr>
          <p:cNvPicPr>
            <a:picLocks noChangeAspect="1"/>
          </p:cNvPicPr>
          <p:nvPr/>
        </p:nvPicPr>
        <p:blipFill rotWithShape="1">
          <a:blip r:embed="rId4"/>
          <a:srcRect b="27211"/>
          <a:stretch/>
        </p:blipFill>
        <p:spPr>
          <a:xfrm>
            <a:off x="4953000" y="2373313"/>
            <a:ext cx="3609975" cy="1165225"/>
          </a:xfrm>
          <a:prstGeom prst="rect">
            <a:avLst/>
          </a:prstGeom>
          <a:ln>
            <a:noFill/>
          </a:ln>
          <a:effectLst>
            <a:outerShdw blurRad="292100" dist="139700" dir="2700000" algn="tl" rotWithShape="0">
              <a:srgbClr val="333333">
                <a:alpha val="65000"/>
              </a:srgbClr>
            </a:outerShdw>
          </a:effectLst>
        </p:spPr>
      </p:pic>
      <p:sp>
        <p:nvSpPr>
          <p:cNvPr id="5" name="Oval 4">
            <a:extLst>
              <a:ext uri="{FF2B5EF4-FFF2-40B4-BE49-F238E27FC236}">
                <a16:creationId xmlns:a16="http://schemas.microsoft.com/office/drawing/2014/main" id="{DB3AEAA8-067F-41AB-97ED-8C765669DAE3}"/>
              </a:ext>
            </a:extLst>
          </p:cNvPr>
          <p:cNvSpPr/>
          <p:nvPr/>
        </p:nvSpPr>
        <p:spPr>
          <a:xfrm>
            <a:off x="4114800" y="2362200"/>
            <a:ext cx="727075" cy="4556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05F0D9-D96D-4D71-985E-839975C6E45B}"/>
              </a:ext>
            </a:extLst>
          </p:cNvPr>
          <p:cNvPicPr>
            <a:picLocks noChangeAspect="1"/>
          </p:cNvPicPr>
          <p:nvPr/>
        </p:nvPicPr>
        <p:blipFill rotWithShape="1">
          <a:blip r:embed="rId2"/>
          <a:srcRect l="16701" t="11166" b="9401"/>
          <a:stretch/>
        </p:blipFill>
        <p:spPr>
          <a:xfrm>
            <a:off x="1176338" y="1112838"/>
            <a:ext cx="4462462" cy="2011362"/>
          </a:xfrm>
          <a:prstGeom prst="rect">
            <a:avLst/>
          </a:prstGeom>
          <a:ln>
            <a:noFill/>
          </a:ln>
          <a:effectLst>
            <a:outerShdw blurRad="292100" dist="139700" dir="2700000" algn="tl" rotWithShape="0">
              <a:srgbClr val="333333">
                <a:alpha val="65000"/>
              </a:srgbClr>
            </a:outerShdw>
          </a:effectLst>
        </p:spPr>
      </p:pic>
      <p:sp>
        <p:nvSpPr>
          <p:cNvPr id="17411" name="Slide Number Placeholder 5">
            <a:extLst>
              <a:ext uri="{FF2B5EF4-FFF2-40B4-BE49-F238E27FC236}">
                <a16:creationId xmlns:a16="http://schemas.microsoft.com/office/drawing/2014/main" id="{EFFC25C3-F2FF-4268-B027-D225240754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598D6385-CD94-4D0F-A556-D7ECDE8AF7F1}" type="slidenum">
              <a:rPr lang="en-US" altLang="en-US" sz="1200" smtClean="0"/>
              <a:pPr>
                <a:spcBef>
                  <a:spcPct val="0"/>
                </a:spcBef>
                <a:buClrTx/>
                <a:buFontTx/>
                <a:buNone/>
              </a:pPr>
              <a:t>13</a:t>
            </a:fld>
            <a:endParaRPr lang="en-US" altLang="en-US" sz="1200"/>
          </a:p>
        </p:txBody>
      </p:sp>
      <p:sp>
        <p:nvSpPr>
          <p:cNvPr id="17412" name="Rectangle 2">
            <a:extLst>
              <a:ext uri="{FF2B5EF4-FFF2-40B4-BE49-F238E27FC236}">
                <a16:creationId xmlns:a16="http://schemas.microsoft.com/office/drawing/2014/main" id="{9FD35A9E-CE87-407D-8928-3FEB309C056D}"/>
              </a:ext>
            </a:extLst>
          </p:cNvPr>
          <p:cNvSpPr>
            <a:spLocks noGrp="1" noChangeArrowheads="1"/>
          </p:cNvSpPr>
          <p:nvPr>
            <p:ph type="title"/>
          </p:nvPr>
        </p:nvSpPr>
        <p:spPr>
          <a:xfrm>
            <a:off x="574675" y="304800"/>
            <a:ext cx="8001000" cy="665163"/>
          </a:xfrm>
        </p:spPr>
        <p:txBody>
          <a:bodyPr/>
          <a:lstStyle/>
          <a:p>
            <a:pPr eaLnBrk="1" hangingPunct="1"/>
            <a:r>
              <a:rPr lang="en-US" altLang="en-US" b="1"/>
              <a:t>Graph Queries</a:t>
            </a:r>
          </a:p>
        </p:txBody>
      </p:sp>
      <p:sp>
        <p:nvSpPr>
          <p:cNvPr id="17413" name="Rectangle 3">
            <a:extLst>
              <a:ext uri="{FF2B5EF4-FFF2-40B4-BE49-F238E27FC236}">
                <a16:creationId xmlns:a16="http://schemas.microsoft.com/office/drawing/2014/main" id="{0B984823-0AD3-478F-B4BD-9C0AE003E008}"/>
              </a:ext>
            </a:extLst>
          </p:cNvPr>
          <p:cNvSpPr>
            <a:spLocks noGrp="1" noChangeArrowheads="1"/>
          </p:cNvSpPr>
          <p:nvPr>
            <p:ph type="body" idx="1"/>
          </p:nvPr>
        </p:nvSpPr>
        <p:spPr>
          <a:xfrm>
            <a:off x="566738" y="3276600"/>
            <a:ext cx="8196262" cy="2743200"/>
          </a:xfrm>
        </p:spPr>
        <p:txBody>
          <a:bodyPr/>
          <a:lstStyle/>
          <a:p>
            <a:pPr eaLnBrk="1" hangingPunct="1">
              <a:lnSpc>
                <a:spcPct val="90000"/>
              </a:lnSpc>
            </a:pPr>
            <a:r>
              <a:rPr lang="en-US" altLang="en-US" sz="2400"/>
              <a:t>May have multiple ticks types from different databases.</a:t>
            </a:r>
          </a:p>
          <a:p>
            <a:pPr eaLnBrk="1" hangingPunct="1">
              <a:lnSpc>
                <a:spcPct val="90000"/>
              </a:lnSpc>
            </a:pPr>
            <a:r>
              <a:rPr lang="en-US" altLang="en-US" sz="2400"/>
              <a:t>The tick type (and database) are usually specified in the EP for each branch of the graph.</a:t>
            </a:r>
          </a:p>
          <a:p>
            <a:pPr eaLnBrk="1" hangingPunct="1">
              <a:lnSpc>
                <a:spcPct val="90000"/>
              </a:lnSpc>
            </a:pPr>
            <a:r>
              <a:rPr lang="en-US" altLang="en-US" sz="2400"/>
              <a:t>Streams of ticks can be joined and split.  </a:t>
            </a:r>
          </a:p>
          <a:p>
            <a:pPr eaLnBrk="1" hangingPunct="1">
              <a:lnSpc>
                <a:spcPct val="90000"/>
              </a:lnSpc>
            </a:pPr>
            <a:r>
              <a:rPr lang="en-US" altLang="en-US" sz="2400"/>
              <a:t>EPs only apply to the ticks that come down that branch of the graph.</a:t>
            </a:r>
          </a:p>
        </p:txBody>
      </p:sp>
      <p:pic>
        <p:nvPicPr>
          <p:cNvPr id="4" name="Picture 3">
            <a:extLst>
              <a:ext uri="{FF2B5EF4-FFF2-40B4-BE49-F238E27FC236}">
                <a16:creationId xmlns:a16="http://schemas.microsoft.com/office/drawing/2014/main" id="{7A0B1605-B337-4C66-AD22-94C960837AC1}"/>
              </a:ext>
            </a:extLst>
          </p:cNvPr>
          <p:cNvPicPr>
            <a:picLocks noChangeAspect="1"/>
          </p:cNvPicPr>
          <p:nvPr/>
        </p:nvPicPr>
        <p:blipFill>
          <a:blip r:embed="rId3"/>
          <a:stretch>
            <a:fillRect/>
          </a:stretch>
        </p:blipFill>
        <p:spPr>
          <a:xfrm>
            <a:off x="4876800" y="501650"/>
            <a:ext cx="3941763" cy="1784350"/>
          </a:xfrm>
          <a:prstGeom prst="rect">
            <a:avLst/>
          </a:prstGeom>
          <a:ln w="28575">
            <a:solidFill>
              <a:srgbClr val="00B050"/>
            </a:solidFill>
          </a:ln>
          <a:effectLst>
            <a:outerShdw blurRad="292100" dist="139700" dir="2700000" algn="tl" rotWithShape="0">
              <a:srgbClr val="333333">
                <a:alpha val="65000"/>
              </a:srgbClr>
            </a:outerShdw>
          </a:effectLst>
        </p:spPr>
      </p:pic>
      <p:sp>
        <p:nvSpPr>
          <p:cNvPr id="9" name="Oval 8">
            <a:extLst>
              <a:ext uri="{FF2B5EF4-FFF2-40B4-BE49-F238E27FC236}">
                <a16:creationId xmlns:a16="http://schemas.microsoft.com/office/drawing/2014/main" id="{087044DA-C1A9-4630-B2F7-2E114116623A}"/>
              </a:ext>
            </a:extLst>
          </p:cNvPr>
          <p:cNvSpPr/>
          <p:nvPr/>
        </p:nvSpPr>
        <p:spPr>
          <a:xfrm>
            <a:off x="4419600" y="2667000"/>
            <a:ext cx="1201738" cy="3619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6" name="Straight Arrow Connector 5">
            <a:extLst>
              <a:ext uri="{FF2B5EF4-FFF2-40B4-BE49-F238E27FC236}">
                <a16:creationId xmlns:a16="http://schemas.microsoft.com/office/drawing/2014/main" id="{3805E89D-3AB0-4C0C-AB8B-4253AEF01770}"/>
              </a:ext>
            </a:extLst>
          </p:cNvPr>
          <p:cNvCxnSpPr/>
          <p:nvPr/>
        </p:nvCxnSpPr>
        <p:spPr>
          <a:xfrm>
            <a:off x="2438400" y="1752600"/>
            <a:ext cx="381000" cy="0"/>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C6EC7EA-649F-4FD5-B8DB-8116E6DFF20B}"/>
              </a:ext>
            </a:extLst>
          </p:cNvPr>
          <p:cNvCxnSpPr/>
          <p:nvPr/>
        </p:nvCxnSpPr>
        <p:spPr>
          <a:xfrm flipV="1">
            <a:off x="3413125" y="762000"/>
            <a:ext cx="1463675" cy="47148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38D973E-2D5B-497F-9395-A8675C3D9EB6}"/>
              </a:ext>
            </a:extLst>
          </p:cNvPr>
          <p:cNvSpPr txBox="1"/>
          <p:nvPr/>
        </p:nvSpPr>
        <p:spPr>
          <a:xfrm>
            <a:off x="533400" y="6096000"/>
            <a:ext cx="7315200" cy="369888"/>
          </a:xfrm>
          <a:prstGeom prst="rect">
            <a:avLst/>
          </a:prstGeom>
          <a:noFill/>
        </p:spPr>
        <p:txBody>
          <a:bodyPr>
            <a:spAutoFit/>
          </a:bodyPr>
          <a:lstStyle/>
          <a:p>
            <a:pPr eaLnBrk="1" hangingPunct="1">
              <a:defRPr/>
            </a:pPr>
            <a:r>
              <a:rPr lang="en-US" b="1" dirty="0">
                <a:solidFill>
                  <a:schemeClr val="bg1">
                    <a:lumMod val="50000"/>
                  </a:schemeClr>
                </a:solidFill>
                <a:cs typeface="Arial" charset="0"/>
              </a:rPr>
              <a:t>Reminder</a:t>
            </a:r>
            <a:r>
              <a:rPr lang="en-US" dirty="0">
                <a:solidFill>
                  <a:schemeClr val="bg1">
                    <a:lumMod val="50000"/>
                  </a:schemeClr>
                </a:solidFill>
                <a:cs typeface="Arial" charset="0"/>
              </a:rPr>
              <a:t>: EP = Event Processor</a:t>
            </a:r>
          </a:p>
        </p:txBody>
      </p:sp>
      <p:sp>
        <p:nvSpPr>
          <p:cNvPr id="12" name="Rectangle 11">
            <a:extLst>
              <a:ext uri="{FF2B5EF4-FFF2-40B4-BE49-F238E27FC236}">
                <a16:creationId xmlns:a16="http://schemas.microsoft.com/office/drawing/2014/main" id="{1AF9C08D-E057-403C-AA98-93AF82A567C7}"/>
              </a:ext>
            </a:extLst>
          </p:cNvPr>
          <p:cNvSpPr/>
          <p:nvPr/>
        </p:nvSpPr>
        <p:spPr>
          <a:xfrm>
            <a:off x="2743200" y="1143000"/>
            <a:ext cx="631825" cy="18256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8" name="Oval 17">
            <a:extLst>
              <a:ext uri="{FF2B5EF4-FFF2-40B4-BE49-F238E27FC236}">
                <a16:creationId xmlns:a16="http://schemas.microsoft.com/office/drawing/2014/main" id="{CABBB390-50F6-4E00-A711-94ACBB62241B}"/>
              </a:ext>
            </a:extLst>
          </p:cNvPr>
          <p:cNvSpPr/>
          <p:nvPr/>
        </p:nvSpPr>
        <p:spPr>
          <a:xfrm>
            <a:off x="1524000" y="1647825"/>
            <a:ext cx="325438" cy="2571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C1E0C19A-2207-4F6B-BAE0-A122340FA3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6A452404-744B-4A3E-9838-8C2F98340431}" type="slidenum">
              <a:rPr lang="en-US" altLang="en-US" sz="1200" smtClean="0"/>
              <a:pPr>
                <a:spcBef>
                  <a:spcPct val="0"/>
                </a:spcBef>
                <a:buClrTx/>
                <a:buFontTx/>
                <a:buNone/>
              </a:pPr>
              <a:t>14</a:t>
            </a:fld>
            <a:endParaRPr lang="en-US" altLang="en-US" sz="1200"/>
          </a:p>
        </p:txBody>
      </p:sp>
      <p:sp>
        <p:nvSpPr>
          <p:cNvPr id="18435" name="Rectangle 2">
            <a:extLst>
              <a:ext uri="{FF2B5EF4-FFF2-40B4-BE49-F238E27FC236}">
                <a16:creationId xmlns:a16="http://schemas.microsoft.com/office/drawing/2014/main" id="{D265DBAF-BD83-4609-AF2F-27AE77C352B4}"/>
              </a:ext>
            </a:extLst>
          </p:cNvPr>
          <p:cNvSpPr>
            <a:spLocks noGrp="1" noChangeArrowheads="1"/>
          </p:cNvSpPr>
          <p:nvPr>
            <p:ph type="title"/>
          </p:nvPr>
        </p:nvSpPr>
        <p:spPr/>
        <p:txBody>
          <a:bodyPr/>
          <a:lstStyle/>
          <a:p>
            <a:pPr eaLnBrk="1" hangingPunct="1"/>
            <a:r>
              <a:rPr lang="en-US" altLang="en-US" sz="3200" b="1"/>
              <a:t>Query Example: Bollinger Bands</a:t>
            </a:r>
          </a:p>
        </p:txBody>
      </p:sp>
      <p:sp>
        <p:nvSpPr>
          <p:cNvPr id="18436" name="Rectangle 3">
            <a:extLst>
              <a:ext uri="{FF2B5EF4-FFF2-40B4-BE49-F238E27FC236}">
                <a16:creationId xmlns:a16="http://schemas.microsoft.com/office/drawing/2014/main" id="{B43C7EA3-04F0-4DF5-B30A-72ED63EF182A}"/>
              </a:ext>
            </a:extLst>
          </p:cNvPr>
          <p:cNvSpPr>
            <a:spLocks noGrp="1" noChangeArrowheads="1"/>
          </p:cNvSpPr>
          <p:nvPr>
            <p:ph type="body" idx="1"/>
          </p:nvPr>
        </p:nvSpPr>
        <p:spPr>
          <a:xfrm>
            <a:off x="581025" y="1768475"/>
            <a:ext cx="8196263" cy="4267200"/>
          </a:xfrm>
        </p:spPr>
        <p:txBody>
          <a:bodyPr/>
          <a:lstStyle/>
          <a:p>
            <a:pPr eaLnBrk="1" hangingPunct="1">
              <a:lnSpc>
                <a:spcPct val="90000"/>
              </a:lnSpc>
            </a:pPr>
            <a:r>
              <a:rPr lang="en-US" altLang="en-US" sz="2800"/>
              <a:t>OneTick query language makes it easy to analyse data and implement strategies.</a:t>
            </a:r>
          </a:p>
          <a:p>
            <a:pPr eaLnBrk="1" hangingPunct="1">
              <a:lnSpc>
                <a:spcPct val="90000"/>
              </a:lnSpc>
            </a:pPr>
            <a:r>
              <a:rPr lang="en-US" altLang="en-US" sz="2800"/>
              <a:t>Bollinger Bands</a:t>
            </a:r>
          </a:p>
          <a:p>
            <a:pPr lvl="1" eaLnBrk="1" hangingPunct="1">
              <a:lnSpc>
                <a:spcPct val="90000"/>
              </a:lnSpc>
            </a:pPr>
            <a:r>
              <a:rPr lang="en-US" altLang="en-US" sz="2400"/>
              <a:t>Buy if price is low relative to moving average</a:t>
            </a:r>
          </a:p>
          <a:p>
            <a:pPr lvl="1" eaLnBrk="1" hangingPunct="1">
              <a:lnSpc>
                <a:spcPct val="90000"/>
              </a:lnSpc>
            </a:pPr>
            <a:r>
              <a:rPr lang="en-US" altLang="en-US" sz="2400"/>
              <a:t>Sell if price is high relative to moving average</a:t>
            </a:r>
          </a:p>
        </p:txBody>
      </p:sp>
      <p:sp>
        <p:nvSpPr>
          <p:cNvPr id="6" name="Action Button: Forward or Next 5">
            <a:hlinkClick r:id="rId2" action="ppaction://program" highlightClick="1"/>
            <a:extLst>
              <a:ext uri="{FF2B5EF4-FFF2-40B4-BE49-F238E27FC236}">
                <a16:creationId xmlns:a16="http://schemas.microsoft.com/office/drawing/2014/main" id="{897A6479-3903-4265-97B1-857777335F08}"/>
              </a:ext>
            </a:extLst>
          </p:cNvPr>
          <p:cNvSpPr/>
          <p:nvPr/>
        </p:nvSpPr>
        <p:spPr>
          <a:xfrm>
            <a:off x="3429000" y="4343400"/>
            <a:ext cx="914400" cy="784225"/>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1DB947E4-9BF3-4986-9507-2ABFBE5A9E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F27F6EA4-1F4E-4C1A-96DF-CC4D8510F47C}" type="slidenum">
              <a:rPr lang="en-US" altLang="en-US" sz="1200" smtClean="0"/>
              <a:pPr>
                <a:spcBef>
                  <a:spcPct val="0"/>
                </a:spcBef>
                <a:buClrTx/>
                <a:buFontTx/>
                <a:buNone/>
              </a:pPr>
              <a:t>15</a:t>
            </a:fld>
            <a:endParaRPr lang="en-US" altLang="en-US" sz="1200"/>
          </a:p>
        </p:txBody>
      </p:sp>
      <p:sp>
        <p:nvSpPr>
          <p:cNvPr id="19459" name="Rectangle 2">
            <a:extLst>
              <a:ext uri="{FF2B5EF4-FFF2-40B4-BE49-F238E27FC236}">
                <a16:creationId xmlns:a16="http://schemas.microsoft.com/office/drawing/2014/main" id="{67F8E0D7-AF58-4116-BDC6-9C1EA3FCE6DB}"/>
              </a:ext>
            </a:extLst>
          </p:cNvPr>
          <p:cNvSpPr>
            <a:spLocks noGrp="1" noChangeArrowheads="1"/>
          </p:cNvSpPr>
          <p:nvPr>
            <p:ph type="title"/>
          </p:nvPr>
        </p:nvSpPr>
        <p:spPr/>
        <p:txBody>
          <a:bodyPr/>
          <a:lstStyle/>
          <a:p>
            <a:pPr eaLnBrk="1" hangingPunct="1"/>
            <a:r>
              <a:rPr lang="en-US" altLang="en-US" b="1"/>
              <a:t>Multi-Stage Queries</a:t>
            </a:r>
          </a:p>
        </p:txBody>
      </p:sp>
      <p:sp>
        <p:nvSpPr>
          <p:cNvPr id="19460" name="Rectangle 3">
            <a:extLst>
              <a:ext uri="{FF2B5EF4-FFF2-40B4-BE49-F238E27FC236}">
                <a16:creationId xmlns:a16="http://schemas.microsoft.com/office/drawing/2014/main" id="{54CBF176-FDA8-493B-B0D6-9900862654CC}"/>
              </a:ext>
            </a:extLst>
          </p:cNvPr>
          <p:cNvSpPr>
            <a:spLocks noGrp="1" noChangeArrowheads="1"/>
          </p:cNvSpPr>
          <p:nvPr>
            <p:ph type="body" idx="1"/>
          </p:nvPr>
        </p:nvSpPr>
        <p:spPr>
          <a:xfrm>
            <a:off x="566738" y="1752600"/>
            <a:ext cx="8196262" cy="4267200"/>
          </a:xfrm>
        </p:spPr>
        <p:txBody>
          <a:bodyPr/>
          <a:lstStyle/>
          <a:p>
            <a:pPr eaLnBrk="1" hangingPunct="1">
              <a:lnSpc>
                <a:spcPct val="90000"/>
              </a:lnSpc>
            </a:pPr>
            <a:r>
              <a:rPr lang="en-US" altLang="en-US" sz="2800" b="1"/>
              <a:t>Stage 1</a:t>
            </a:r>
            <a:r>
              <a:rPr lang="en-US" altLang="en-US" sz="2800"/>
              <a:t> – Run EPs to generate </a:t>
            </a:r>
            <a:r>
              <a:rPr lang="en-US" altLang="en-US" sz="2800" u="sng"/>
              <a:t>a list of symbols</a:t>
            </a:r>
            <a:r>
              <a:rPr lang="en-US" altLang="en-US" sz="2800" i="1"/>
              <a:t> or </a:t>
            </a:r>
            <a:r>
              <a:rPr lang="en-US" altLang="en-US" sz="2800" u="sng"/>
              <a:t>events</a:t>
            </a:r>
          </a:p>
          <a:p>
            <a:pPr eaLnBrk="1" hangingPunct="1">
              <a:lnSpc>
                <a:spcPct val="90000"/>
              </a:lnSpc>
            </a:pPr>
            <a:r>
              <a:rPr lang="en-US" altLang="en-US" sz="2800" b="1"/>
              <a:t>Stage 2 </a:t>
            </a:r>
            <a:r>
              <a:rPr lang="en-US" altLang="en-US" sz="2800"/>
              <a:t>– Run </a:t>
            </a:r>
            <a:r>
              <a:rPr lang="en-US" altLang="en-US" sz="2800" u="sng"/>
              <a:t>each symbol</a:t>
            </a:r>
            <a:r>
              <a:rPr lang="en-US" altLang="en-US" sz="2800"/>
              <a:t> </a:t>
            </a:r>
            <a:r>
              <a:rPr lang="en-US" altLang="en-US" sz="2800" i="1"/>
              <a:t>or</a:t>
            </a:r>
            <a:r>
              <a:rPr lang="en-US" altLang="en-US" sz="2800"/>
              <a:t> </a:t>
            </a:r>
            <a:r>
              <a:rPr lang="en-US" altLang="en-US" sz="2800" u="sng"/>
              <a:t>each event</a:t>
            </a:r>
            <a:r>
              <a:rPr lang="en-US" altLang="en-US" sz="2800"/>
              <a:t> through its own copy of the </a:t>
            </a:r>
            <a:r>
              <a:rPr lang="en-US" altLang="en-US" sz="2800" u="sng"/>
              <a:t>graph</a:t>
            </a:r>
          </a:p>
          <a:p>
            <a:pPr eaLnBrk="1" hangingPunct="1">
              <a:lnSpc>
                <a:spcPct val="90000"/>
              </a:lnSpc>
            </a:pPr>
            <a:r>
              <a:rPr lang="en-US" altLang="en-US" sz="2800" b="1"/>
              <a:t>Stage 3 </a:t>
            </a:r>
            <a:r>
              <a:rPr lang="en-US" altLang="en-US" sz="2800"/>
              <a:t>– </a:t>
            </a:r>
            <a:r>
              <a:rPr lang="en-US" altLang="en-US" sz="2800" u="sng"/>
              <a:t>Combine</a:t>
            </a:r>
            <a:r>
              <a:rPr lang="en-US" altLang="en-US" sz="2800"/>
              <a:t> the Stage 2 results from multiple symbols or events and run EPs across all of the results.</a:t>
            </a:r>
          </a:p>
          <a:p>
            <a:pPr eaLnBrk="1" hangingPunct="1">
              <a:lnSpc>
                <a:spcPct val="90000"/>
              </a:lnSpc>
            </a:pPr>
            <a:r>
              <a:rPr lang="en-US" altLang="en-US" sz="2800" b="1"/>
              <a:t>Sample applications</a:t>
            </a:r>
            <a:r>
              <a:rPr lang="en-US" altLang="en-US" sz="2800"/>
              <a:t>: Portfolio price and P&amp;L, Portfolio of Portfolios or Index level calculations, Event driven statistics.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BC7F6A5B-D1ED-44BC-8BA6-2C49CEF5B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75C82280-AA64-4D5F-B7C2-8E5E1DF59B88}" type="slidenum">
              <a:rPr lang="en-US" altLang="en-US" sz="1200" smtClean="0"/>
              <a:pPr>
                <a:spcBef>
                  <a:spcPct val="0"/>
                </a:spcBef>
                <a:buClrTx/>
                <a:buFontTx/>
                <a:buNone/>
              </a:pPr>
              <a:t>16</a:t>
            </a:fld>
            <a:endParaRPr lang="en-US" altLang="en-US" sz="1200"/>
          </a:p>
        </p:txBody>
      </p:sp>
      <p:sp>
        <p:nvSpPr>
          <p:cNvPr id="20483" name="Rectangle 2">
            <a:extLst>
              <a:ext uri="{FF2B5EF4-FFF2-40B4-BE49-F238E27FC236}">
                <a16:creationId xmlns:a16="http://schemas.microsoft.com/office/drawing/2014/main" id="{4820EDF9-EE73-4DE7-A700-D88A91C5E7C9}"/>
              </a:ext>
            </a:extLst>
          </p:cNvPr>
          <p:cNvSpPr>
            <a:spLocks noGrp="1" noChangeArrowheads="1"/>
          </p:cNvSpPr>
          <p:nvPr>
            <p:ph type="title"/>
          </p:nvPr>
        </p:nvSpPr>
        <p:spPr/>
        <p:txBody>
          <a:bodyPr/>
          <a:lstStyle/>
          <a:p>
            <a:pPr eaLnBrk="1" hangingPunct="1"/>
            <a:r>
              <a:rPr lang="en-US" altLang="en-US" b="1"/>
              <a:t>Query Language Basis</a:t>
            </a:r>
          </a:p>
        </p:txBody>
      </p:sp>
      <p:sp>
        <p:nvSpPr>
          <p:cNvPr id="20484" name="Rectangle 3">
            <a:extLst>
              <a:ext uri="{FF2B5EF4-FFF2-40B4-BE49-F238E27FC236}">
                <a16:creationId xmlns:a16="http://schemas.microsoft.com/office/drawing/2014/main" id="{3432EA9C-E536-4F19-A123-C04D1DCC598E}"/>
              </a:ext>
            </a:extLst>
          </p:cNvPr>
          <p:cNvSpPr>
            <a:spLocks noGrp="1" noChangeArrowheads="1"/>
          </p:cNvSpPr>
          <p:nvPr>
            <p:ph type="body" idx="1"/>
          </p:nvPr>
        </p:nvSpPr>
        <p:spPr>
          <a:xfrm>
            <a:off x="566738" y="1752600"/>
            <a:ext cx="8196262" cy="4267200"/>
          </a:xfrm>
        </p:spPr>
        <p:txBody>
          <a:bodyPr/>
          <a:lstStyle/>
          <a:p>
            <a:pPr eaLnBrk="1" hangingPunct="1">
              <a:lnSpc>
                <a:spcPct val="90000"/>
              </a:lnSpc>
            </a:pPr>
            <a:r>
              <a:rPr lang="en-US" altLang="en-US" sz="2800"/>
              <a:t>Regular SQL is defined by set operations.  This makes it difficult to define time ordering.</a:t>
            </a:r>
          </a:p>
          <a:p>
            <a:pPr eaLnBrk="1" hangingPunct="1">
              <a:lnSpc>
                <a:spcPct val="90000"/>
              </a:lnSpc>
            </a:pPr>
            <a:r>
              <a:rPr lang="en-US" altLang="en-US" sz="2800"/>
              <a:t>The OneTick query language is stream oriented.  Since the data is always stored in time sequence, the analytics are always done in time sequence.</a:t>
            </a:r>
          </a:p>
          <a:p>
            <a:pPr eaLnBrk="1" hangingPunct="1">
              <a:lnSpc>
                <a:spcPct val="90000"/>
              </a:lnSpc>
            </a:pPr>
            <a:r>
              <a:rPr lang="en-US" altLang="en-US" sz="2800"/>
              <a:t>OneTick provides many analytics called “Event Processors” (or EPs for short).  The remaining sections will explore the most commonly used EPs.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62EBB75B-A992-4067-BD98-F2AC1671B5C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B6E57FFA-D672-4F66-AE7C-BD50C0D8170C}" type="slidenum">
              <a:rPr lang="en-US" altLang="en-US" sz="1200" smtClean="0"/>
              <a:pPr>
                <a:spcBef>
                  <a:spcPct val="0"/>
                </a:spcBef>
                <a:buClrTx/>
                <a:buFontTx/>
                <a:buNone/>
              </a:pPr>
              <a:t>17</a:t>
            </a:fld>
            <a:endParaRPr lang="en-US" altLang="en-US" sz="1200"/>
          </a:p>
        </p:txBody>
      </p:sp>
      <p:sp>
        <p:nvSpPr>
          <p:cNvPr id="21507" name="Rectangle 2">
            <a:extLst>
              <a:ext uri="{FF2B5EF4-FFF2-40B4-BE49-F238E27FC236}">
                <a16:creationId xmlns:a16="http://schemas.microsoft.com/office/drawing/2014/main" id="{7F664AA4-B262-4CCF-97EB-57CB8ACBCC9A}"/>
              </a:ext>
            </a:extLst>
          </p:cNvPr>
          <p:cNvSpPr>
            <a:spLocks noGrp="1" noChangeArrowheads="1"/>
          </p:cNvSpPr>
          <p:nvPr>
            <p:ph type="ctrTitle"/>
          </p:nvPr>
        </p:nvSpPr>
        <p:spPr/>
        <p:txBody>
          <a:bodyPr/>
          <a:lstStyle/>
          <a:p>
            <a:pPr eaLnBrk="1" hangingPunct="1"/>
            <a:r>
              <a:rPr lang="en-US" altLang="en-US"/>
              <a:t>OneTick Training</a:t>
            </a:r>
          </a:p>
        </p:txBody>
      </p:sp>
      <p:sp>
        <p:nvSpPr>
          <p:cNvPr id="21508" name="Rectangle 3">
            <a:extLst>
              <a:ext uri="{FF2B5EF4-FFF2-40B4-BE49-F238E27FC236}">
                <a16:creationId xmlns:a16="http://schemas.microsoft.com/office/drawing/2014/main" id="{E396E0C4-1109-42EF-AFF2-FA436F9E0B8C}"/>
              </a:ext>
            </a:extLst>
          </p:cNvPr>
          <p:cNvSpPr>
            <a:spLocks noGrp="1" noChangeArrowheads="1"/>
          </p:cNvSpPr>
          <p:nvPr>
            <p:ph type="subTitle" idx="1"/>
          </p:nvPr>
        </p:nvSpPr>
        <p:spPr/>
        <p:txBody>
          <a:bodyPr/>
          <a:lstStyle/>
          <a:p>
            <a:pPr eaLnBrk="1" hangingPunct="1"/>
            <a:r>
              <a:rPr lang="en-US" altLang="en-US" sz="4000" b="1"/>
              <a:t>Filter EPs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9DB608A4-E681-4738-A88A-18A1A3A60E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D6FFB8A9-47DC-408B-9EA8-540635B9E8AA}" type="slidenum">
              <a:rPr lang="en-US" altLang="en-US" sz="1200" smtClean="0"/>
              <a:pPr>
                <a:spcBef>
                  <a:spcPct val="0"/>
                </a:spcBef>
                <a:buClrTx/>
                <a:buFontTx/>
                <a:buNone/>
              </a:pPr>
              <a:t>18</a:t>
            </a:fld>
            <a:endParaRPr lang="en-US" altLang="en-US" sz="1200"/>
          </a:p>
        </p:txBody>
      </p:sp>
      <p:sp>
        <p:nvSpPr>
          <p:cNvPr id="22531" name="Rectangle 2">
            <a:extLst>
              <a:ext uri="{FF2B5EF4-FFF2-40B4-BE49-F238E27FC236}">
                <a16:creationId xmlns:a16="http://schemas.microsoft.com/office/drawing/2014/main" id="{47D3708C-9020-4236-B21A-32CE758D078B}"/>
              </a:ext>
            </a:extLst>
          </p:cNvPr>
          <p:cNvSpPr>
            <a:spLocks noGrp="1" noChangeArrowheads="1"/>
          </p:cNvSpPr>
          <p:nvPr>
            <p:ph type="title"/>
          </p:nvPr>
        </p:nvSpPr>
        <p:spPr/>
        <p:txBody>
          <a:bodyPr/>
          <a:lstStyle/>
          <a:p>
            <a:pPr eaLnBrk="1" hangingPunct="1"/>
            <a:r>
              <a:rPr lang="en-US" altLang="en-US" b="1"/>
              <a:t>Filter EPs</a:t>
            </a:r>
          </a:p>
        </p:txBody>
      </p:sp>
      <p:sp>
        <p:nvSpPr>
          <p:cNvPr id="22532" name="Rectangle 3">
            <a:extLst>
              <a:ext uri="{FF2B5EF4-FFF2-40B4-BE49-F238E27FC236}">
                <a16:creationId xmlns:a16="http://schemas.microsoft.com/office/drawing/2014/main" id="{126705BD-BC30-45D1-BF8C-646C5614964F}"/>
              </a:ext>
            </a:extLst>
          </p:cNvPr>
          <p:cNvSpPr>
            <a:spLocks noGrp="1" noChangeArrowheads="1"/>
          </p:cNvSpPr>
          <p:nvPr>
            <p:ph type="body" idx="1"/>
          </p:nvPr>
        </p:nvSpPr>
        <p:spPr/>
        <p:txBody>
          <a:bodyPr/>
          <a:lstStyle/>
          <a:p>
            <a:pPr eaLnBrk="1" hangingPunct="1">
              <a:lnSpc>
                <a:spcPct val="90000"/>
              </a:lnSpc>
            </a:pPr>
            <a:r>
              <a:rPr lang="en-US" altLang="en-US" sz="1800"/>
              <a:t>These EPs drop “uninteresting” ticks from the stream</a:t>
            </a:r>
          </a:p>
          <a:p>
            <a:pPr lvl="1" eaLnBrk="1" hangingPunct="1">
              <a:lnSpc>
                <a:spcPct val="90000"/>
              </a:lnSpc>
            </a:pPr>
            <a:r>
              <a:rPr lang="en-US" altLang="en-US" sz="1800" b="1"/>
              <a:t>CHARACTER_PRESENT</a:t>
            </a:r>
            <a:r>
              <a:rPr lang="en-US" altLang="en-US" sz="1800"/>
              <a:t> : See if one of the valid values is in the field.  A common use is to provide a list of “interesting” trade or quote conditions .</a:t>
            </a:r>
          </a:p>
          <a:p>
            <a:pPr lvl="1" eaLnBrk="1" hangingPunct="1">
              <a:lnSpc>
                <a:spcPct val="90000"/>
              </a:lnSpc>
            </a:pPr>
            <a:r>
              <a:rPr lang="en-US" altLang="en-US" sz="1800" b="1"/>
              <a:t>VALUE_COMPARE</a:t>
            </a:r>
            <a:r>
              <a:rPr lang="en-US" altLang="en-US" sz="1800"/>
              <a:t> : Compare a single field to a single value</a:t>
            </a:r>
          </a:p>
          <a:p>
            <a:pPr lvl="1" eaLnBrk="1" hangingPunct="1">
              <a:lnSpc>
                <a:spcPct val="90000"/>
              </a:lnSpc>
            </a:pPr>
            <a:r>
              <a:rPr lang="en-US" altLang="en-US" sz="1800" b="1"/>
              <a:t>VALUE_PRESENT</a:t>
            </a:r>
            <a:r>
              <a:rPr lang="en-US" altLang="en-US" sz="1800"/>
              <a:t> : Compare a single field to a multiple values.  A common use is to compare the EXCHANGE field agains a list of exchange codes.</a:t>
            </a:r>
          </a:p>
          <a:p>
            <a:pPr lvl="1" eaLnBrk="1" hangingPunct="1">
              <a:lnSpc>
                <a:spcPct val="90000"/>
              </a:lnSpc>
            </a:pPr>
            <a:r>
              <a:rPr lang="en-US" altLang="en-US" sz="1800" b="1"/>
              <a:t>WHERE_CLAUSE</a:t>
            </a:r>
            <a:r>
              <a:rPr lang="en-US" altLang="en-US" sz="1800"/>
              <a:t> : General SQL type of comparison.  May use built-in functions.  More time consuming to run than a VALUE_COMPARE but you can use built-in functions in addition to complex conditions</a:t>
            </a:r>
          </a:p>
          <a:p>
            <a:pPr lvl="2" eaLnBrk="1" hangingPunct="1">
              <a:lnSpc>
                <a:spcPct val="90000"/>
              </a:lnSpc>
            </a:pPr>
            <a:r>
              <a:rPr lang="en-US" altLang="en-US" sz="1200"/>
              <a:t>You may use fields on a previous tick by using an index i.e. PRICE &lt; PRICE[-1]</a:t>
            </a:r>
          </a:p>
          <a:p>
            <a:pPr lvl="1" eaLnBrk="1" hangingPunct="1">
              <a:lnSpc>
                <a:spcPct val="90000"/>
              </a:lnSpc>
            </a:pPr>
            <a:r>
              <a:rPr lang="en-US" altLang="en-US" sz="1800" b="1"/>
              <a:t>TIME_FILTER</a:t>
            </a:r>
            <a:r>
              <a:rPr lang="en-US" altLang="en-US" sz="1800"/>
              <a:t> : Only allow ticks that are between the START_TIME and END_TIME</a:t>
            </a:r>
          </a:p>
          <a:p>
            <a:pPr lvl="1" eaLnBrk="1" hangingPunct="1">
              <a:lnSpc>
                <a:spcPct val="90000"/>
              </a:lnSpc>
            </a:pPr>
            <a:endParaRPr lang="en-US" altLang="en-US" sz="2000"/>
          </a:p>
          <a:p>
            <a:pPr lvl="1" eaLnBrk="1" hangingPunct="1">
              <a:lnSpc>
                <a:spcPct val="90000"/>
              </a:lnSpc>
            </a:pPr>
            <a:endParaRPr lang="en-US" altLang="en-US" sz="2000"/>
          </a:p>
        </p:txBody>
      </p:sp>
      <p:sp>
        <p:nvSpPr>
          <p:cNvPr id="2" name="Action Button: Forward or Next 1">
            <a:hlinkClick r:id="rId2" action="ppaction://program" highlightClick="1"/>
            <a:extLst>
              <a:ext uri="{FF2B5EF4-FFF2-40B4-BE49-F238E27FC236}">
                <a16:creationId xmlns:a16="http://schemas.microsoft.com/office/drawing/2014/main" id="{D4AF63F6-682A-4472-ACB5-7ED36877E613}"/>
              </a:ext>
            </a:extLst>
          </p:cNvPr>
          <p:cNvSpPr/>
          <p:nvPr/>
        </p:nvSpPr>
        <p:spPr>
          <a:xfrm>
            <a:off x="1143000" y="2133600"/>
            <a:ext cx="152400" cy="1524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6" name="Action Button: Forward or Next 5">
            <a:hlinkClick r:id="rId3" action="ppaction://program" highlightClick="1"/>
            <a:extLst>
              <a:ext uri="{FF2B5EF4-FFF2-40B4-BE49-F238E27FC236}">
                <a16:creationId xmlns:a16="http://schemas.microsoft.com/office/drawing/2014/main" id="{F0139641-003A-47AC-B612-C1AD5164BF95}"/>
              </a:ext>
            </a:extLst>
          </p:cNvPr>
          <p:cNvSpPr/>
          <p:nvPr/>
        </p:nvSpPr>
        <p:spPr>
          <a:xfrm>
            <a:off x="1143000" y="2895600"/>
            <a:ext cx="152400" cy="1524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7" name="Action Button: Forward or Next 6">
            <a:hlinkClick r:id="rId4" action="ppaction://program" highlightClick="1"/>
            <a:extLst>
              <a:ext uri="{FF2B5EF4-FFF2-40B4-BE49-F238E27FC236}">
                <a16:creationId xmlns:a16="http://schemas.microsoft.com/office/drawing/2014/main" id="{B89134BD-A950-4FE6-A908-97C8BFF9B0B7}"/>
              </a:ext>
            </a:extLst>
          </p:cNvPr>
          <p:cNvSpPr/>
          <p:nvPr/>
        </p:nvSpPr>
        <p:spPr>
          <a:xfrm>
            <a:off x="1143000" y="4267200"/>
            <a:ext cx="152400" cy="1524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 name="Action Button: Forward or Next 7">
            <a:hlinkClick r:id="rId3" action="ppaction://program" highlightClick="1"/>
            <a:extLst>
              <a:ext uri="{FF2B5EF4-FFF2-40B4-BE49-F238E27FC236}">
                <a16:creationId xmlns:a16="http://schemas.microsoft.com/office/drawing/2014/main" id="{B4157344-8930-4D37-A538-ED34C7996C08}"/>
              </a:ext>
            </a:extLst>
          </p:cNvPr>
          <p:cNvSpPr/>
          <p:nvPr/>
        </p:nvSpPr>
        <p:spPr>
          <a:xfrm>
            <a:off x="1143000" y="3505200"/>
            <a:ext cx="152400" cy="1524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9" name="Action Button: Forward or Next 8">
            <a:hlinkClick r:id="rId5" action="ppaction://program" highlightClick="1"/>
            <a:extLst>
              <a:ext uri="{FF2B5EF4-FFF2-40B4-BE49-F238E27FC236}">
                <a16:creationId xmlns:a16="http://schemas.microsoft.com/office/drawing/2014/main" id="{226B6836-9057-43DB-878F-264D961A6E59}"/>
              </a:ext>
            </a:extLst>
          </p:cNvPr>
          <p:cNvSpPr/>
          <p:nvPr/>
        </p:nvSpPr>
        <p:spPr>
          <a:xfrm>
            <a:off x="1143000" y="5486400"/>
            <a:ext cx="152400" cy="1524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93D639A3-8AE5-487D-BB95-97FD3DE222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E95852E5-A1F3-4DFE-9210-67C72DF62962}" type="slidenum">
              <a:rPr lang="en-US" altLang="en-US" sz="1200" smtClean="0"/>
              <a:pPr>
                <a:spcBef>
                  <a:spcPct val="0"/>
                </a:spcBef>
                <a:buClrTx/>
                <a:buFontTx/>
                <a:buNone/>
              </a:pPr>
              <a:t>19</a:t>
            </a:fld>
            <a:endParaRPr lang="en-US" altLang="en-US" sz="1200"/>
          </a:p>
        </p:txBody>
      </p:sp>
      <p:sp>
        <p:nvSpPr>
          <p:cNvPr id="23555" name="Rectangle 2">
            <a:extLst>
              <a:ext uri="{FF2B5EF4-FFF2-40B4-BE49-F238E27FC236}">
                <a16:creationId xmlns:a16="http://schemas.microsoft.com/office/drawing/2014/main" id="{C3EB5E9E-432C-4D0D-BD56-E235192CA5D9}"/>
              </a:ext>
            </a:extLst>
          </p:cNvPr>
          <p:cNvSpPr>
            <a:spLocks noGrp="1" noChangeArrowheads="1"/>
          </p:cNvSpPr>
          <p:nvPr>
            <p:ph type="title"/>
          </p:nvPr>
        </p:nvSpPr>
        <p:spPr/>
        <p:txBody>
          <a:bodyPr/>
          <a:lstStyle/>
          <a:p>
            <a:pPr eaLnBrk="1" hangingPunct="1"/>
            <a:r>
              <a:rPr lang="en-US" altLang="en-US" b="1"/>
              <a:t>Filter EPs</a:t>
            </a:r>
          </a:p>
        </p:txBody>
      </p:sp>
      <p:sp>
        <p:nvSpPr>
          <p:cNvPr id="23556" name="Rectangle 3">
            <a:extLst>
              <a:ext uri="{FF2B5EF4-FFF2-40B4-BE49-F238E27FC236}">
                <a16:creationId xmlns:a16="http://schemas.microsoft.com/office/drawing/2014/main" id="{309E455F-D31A-4342-9513-B71BA2766C37}"/>
              </a:ext>
            </a:extLst>
          </p:cNvPr>
          <p:cNvSpPr>
            <a:spLocks noGrp="1" noChangeArrowheads="1"/>
          </p:cNvSpPr>
          <p:nvPr>
            <p:ph type="body" idx="1"/>
          </p:nvPr>
        </p:nvSpPr>
        <p:spPr/>
        <p:txBody>
          <a:bodyPr/>
          <a:lstStyle/>
          <a:p>
            <a:pPr lvl="1" eaLnBrk="1" hangingPunct="1">
              <a:lnSpc>
                <a:spcPct val="90000"/>
              </a:lnSpc>
              <a:defRPr/>
            </a:pPr>
            <a:r>
              <a:rPr lang="en-US" altLang="en-US" sz="2000" dirty="0"/>
              <a:t>There are frequently more ways than one to do things in OneTick. Take a common use case of flagging trades as being done Above, At or Below the prevailing mid. We could do this with cascading WHERE_CLAUSE Eps….(Ignore the dark blue “nested query” and the MERGE – We’ll becoming to those).</a:t>
            </a:r>
          </a:p>
          <a:p>
            <a:pPr marL="471487" lvl="1" indent="0" eaLnBrk="1" hangingPunct="1">
              <a:lnSpc>
                <a:spcPct val="90000"/>
              </a:lnSpc>
              <a:buFont typeface="Wingdings" panose="05000000000000000000" pitchFamily="2" charset="2"/>
              <a:buNone/>
              <a:defRPr/>
            </a:pPr>
            <a:endParaRPr lang="en-US" altLang="en-US" sz="2000" dirty="0"/>
          </a:p>
        </p:txBody>
      </p:sp>
      <p:pic>
        <p:nvPicPr>
          <p:cNvPr id="23557" name="Picture 2">
            <a:extLst>
              <a:ext uri="{FF2B5EF4-FFF2-40B4-BE49-F238E27FC236}">
                <a16:creationId xmlns:a16="http://schemas.microsoft.com/office/drawing/2014/main" id="{B2090D46-DEBA-4CAD-B5BB-F3F66A697A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471863"/>
            <a:ext cx="3976688"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ction Button: Forward or Next 10">
            <a:hlinkClick r:id="rId3" action="ppaction://program" highlightClick="1"/>
            <a:extLst>
              <a:ext uri="{FF2B5EF4-FFF2-40B4-BE49-F238E27FC236}">
                <a16:creationId xmlns:a16="http://schemas.microsoft.com/office/drawing/2014/main" id="{073E2595-CF9B-4C01-A9E3-38F52555F32B}"/>
              </a:ext>
            </a:extLst>
          </p:cNvPr>
          <p:cNvSpPr/>
          <p:nvPr/>
        </p:nvSpPr>
        <p:spPr>
          <a:xfrm>
            <a:off x="6234113" y="4191000"/>
            <a:ext cx="547687" cy="5334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0F4694F2-D28F-4C9E-838C-9C58994446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FBC8EE81-9695-43FF-ACA5-6D90EA2E908F}" type="slidenum">
              <a:rPr lang="en-US" altLang="en-US" sz="1200" smtClean="0"/>
              <a:pPr>
                <a:spcBef>
                  <a:spcPct val="0"/>
                </a:spcBef>
                <a:buClrTx/>
                <a:buFontTx/>
                <a:buNone/>
              </a:pPr>
              <a:t>2</a:t>
            </a:fld>
            <a:endParaRPr lang="en-US" altLang="en-US" sz="1200"/>
          </a:p>
        </p:txBody>
      </p:sp>
      <p:sp>
        <p:nvSpPr>
          <p:cNvPr id="6147" name="Rectangle 2">
            <a:extLst>
              <a:ext uri="{FF2B5EF4-FFF2-40B4-BE49-F238E27FC236}">
                <a16:creationId xmlns:a16="http://schemas.microsoft.com/office/drawing/2014/main" id="{F8C9D455-9276-44CB-8B75-71BBDDCB4371}"/>
              </a:ext>
            </a:extLst>
          </p:cNvPr>
          <p:cNvSpPr>
            <a:spLocks noGrp="1" noChangeArrowheads="1"/>
          </p:cNvSpPr>
          <p:nvPr>
            <p:ph type="title"/>
          </p:nvPr>
        </p:nvSpPr>
        <p:spPr/>
        <p:txBody>
          <a:bodyPr/>
          <a:lstStyle/>
          <a:p>
            <a:pPr eaLnBrk="1" hangingPunct="1"/>
            <a:r>
              <a:rPr lang="en-US" altLang="en-US" b="1"/>
              <a:t>Outcomes and further help</a:t>
            </a:r>
          </a:p>
        </p:txBody>
      </p:sp>
      <p:sp>
        <p:nvSpPr>
          <p:cNvPr id="6148" name="Rectangle 3">
            <a:extLst>
              <a:ext uri="{FF2B5EF4-FFF2-40B4-BE49-F238E27FC236}">
                <a16:creationId xmlns:a16="http://schemas.microsoft.com/office/drawing/2014/main" id="{E2BD9639-1885-4944-B3A0-3E71CD335FEB}"/>
              </a:ext>
            </a:extLst>
          </p:cNvPr>
          <p:cNvSpPr>
            <a:spLocks noGrp="1" noChangeArrowheads="1"/>
          </p:cNvSpPr>
          <p:nvPr>
            <p:ph type="body" idx="1"/>
          </p:nvPr>
        </p:nvSpPr>
        <p:spPr/>
        <p:txBody>
          <a:bodyPr/>
          <a:lstStyle/>
          <a:p>
            <a:pPr eaLnBrk="1" hangingPunct="1">
              <a:defRPr/>
            </a:pPr>
            <a:r>
              <a:rPr lang="en-US" altLang="en-US" sz="2400" dirty="0"/>
              <a:t>By the end of tomorrow you should be able to write and test complex queries using the </a:t>
            </a:r>
            <a:r>
              <a:rPr lang="en-US" altLang="en-US" sz="2400" dirty="0" err="1"/>
              <a:t>otq</a:t>
            </a:r>
            <a:r>
              <a:rPr lang="en-US" altLang="en-US" sz="2400" dirty="0"/>
              <a:t> query language.</a:t>
            </a:r>
          </a:p>
          <a:p>
            <a:pPr eaLnBrk="1" hangingPunct="1">
              <a:defRPr/>
            </a:pPr>
            <a:r>
              <a:rPr lang="en-US" altLang="en-US" sz="2400" dirty="0"/>
              <a:t>Get help from:</a:t>
            </a:r>
          </a:p>
          <a:p>
            <a:pPr marL="0" indent="0" eaLnBrk="1" hangingPunct="1">
              <a:buFont typeface="Wingdings" panose="05000000000000000000" pitchFamily="2" charset="2"/>
              <a:buNone/>
              <a:defRPr/>
            </a:pPr>
            <a:r>
              <a:rPr lang="en-US" altLang="en-US" sz="2400" dirty="0"/>
              <a:t>	</a:t>
            </a:r>
            <a:r>
              <a:rPr lang="en-US" altLang="en-US" sz="2400" dirty="0">
                <a:hlinkClick r:id="rId2"/>
              </a:rPr>
              <a:t>support@onetick.com</a:t>
            </a:r>
            <a:endParaRPr lang="en-US" altLang="en-US" sz="2400" dirty="0"/>
          </a:p>
          <a:p>
            <a:pPr marL="0" indent="0" eaLnBrk="1" hangingPunct="1">
              <a:buFont typeface="Wingdings" panose="05000000000000000000" pitchFamily="2" charset="2"/>
              <a:buNone/>
              <a:defRPr/>
            </a:pPr>
            <a:r>
              <a:rPr lang="en-US" altLang="en-US" sz="2400" dirty="0"/>
              <a:t>	Jira knowledge base KB project.</a:t>
            </a:r>
          </a:p>
          <a:p>
            <a:pPr marL="0" indent="0" eaLnBrk="1" hangingPunct="1">
              <a:buFont typeface="Wingdings" panose="05000000000000000000" pitchFamily="2" charset="2"/>
              <a:buNone/>
              <a:defRPr/>
            </a:pPr>
            <a:r>
              <a:rPr lang="en-US" altLang="en-US" sz="2400" dirty="0"/>
              <a:t>	</a:t>
            </a:r>
            <a:r>
              <a:rPr lang="en-US" altLang="en-US" sz="2400" dirty="0" err="1"/>
              <a:t>e.g</a:t>
            </a:r>
            <a:r>
              <a:rPr lang="en-US" altLang="en-US" sz="2400" dirty="0"/>
              <a:t> KB-272 with training materials.</a:t>
            </a:r>
          </a:p>
          <a:p>
            <a:pPr eaLnBrk="1" hangingPunct="1">
              <a:defRPr/>
            </a:pPr>
            <a:r>
              <a:rPr lang="en-US" altLang="en-US" sz="2400" dirty="0"/>
              <a:t>OneTick University:</a:t>
            </a:r>
          </a:p>
          <a:p>
            <a:pPr marL="0" indent="0" eaLnBrk="1" hangingPunct="1">
              <a:buNone/>
              <a:defRPr/>
            </a:pPr>
            <a:r>
              <a:rPr lang="en-GB" altLang="en-US" sz="2400" dirty="0"/>
              <a:t>	</a:t>
            </a:r>
            <a:r>
              <a:rPr lang="en-GB" altLang="en-US" sz="2400" dirty="0">
                <a:hlinkClick r:id="rId3"/>
              </a:rPr>
              <a:t>https://vimeopro.com/onemarketdata/onetick-university</a:t>
            </a:r>
            <a:endParaRPr lang="en-US"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8C249786-4488-4B4E-AA53-CE32FA259E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A90A22CB-D3DA-4348-9AD4-A51C207A7F07}" type="slidenum">
              <a:rPr lang="en-US" altLang="en-US" sz="1200" smtClean="0"/>
              <a:pPr>
                <a:spcBef>
                  <a:spcPct val="0"/>
                </a:spcBef>
                <a:buClrTx/>
                <a:buFontTx/>
                <a:buNone/>
              </a:pPr>
              <a:t>20</a:t>
            </a:fld>
            <a:endParaRPr lang="en-US" altLang="en-US" sz="1200"/>
          </a:p>
        </p:txBody>
      </p:sp>
      <p:sp>
        <p:nvSpPr>
          <p:cNvPr id="24579" name="Rectangle 2">
            <a:extLst>
              <a:ext uri="{FF2B5EF4-FFF2-40B4-BE49-F238E27FC236}">
                <a16:creationId xmlns:a16="http://schemas.microsoft.com/office/drawing/2014/main" id="{109ED793-4390-4E03-8E59-35E66656215E}"/>
              </a:ext>
            </a:extLst>
          </p:cNvPr>
          <p:cNvSpPr>
            <a:spLocks noGrp="1" noChangeArrowheads="1"/>
          </p:cNvSpPr>
          <p:nvPr>
            <p:ph type="title"/>
          </p:nvPr>
        </p:nvSpPr>
        <p:spPr/>
        <p:txBody>
          <a:bodyPr/>
          <a:lstStyle/>
          <a:p>
            <a:pPr eaLnBrk="1" hangingPunct="1"/>
            <a:r>
              <a:rPr lang="en-US" altLang="en-US" b="1"/>
              <a:t>Filter EPs</a:t>
            </a:r>
          </a:p>
        </p:txBody>
      </p:sp>
      <p:sp>
        <p:nvSpPr>
          <p:cNvPr id="23556" name="Rectangle 3">
            <a:extLst>
              <a:ext uri="{FF2B5EF4-FFF2-40B4-BE49-F238E27FC236}">
                <a16:creationId xmlns:a16="http://schemas.microsoft.com/office/drawing/2014/main" id="{D7DE8EE2-B16E-4E8C-9127-5BF010093897}"/>
              </a:ext>
            </a:extLst>
          </p:cNvPr>
          <p:cNvSpPr>
            <a:spLocks noGrp="1" noChangeArrowheads="1"/>
          </p:cNvSpPr>
          <p:nvPr>
            <p:ph type="body" idx="1"/>
          </p:nvPr>
        </p:nvSpPr>
        <p:spPr/>
        <p:txBody>
          <a:bodyPr/>
          <a:lstStyle/>
          <a:p>
            <a:pPr marL="471487" lvl="1" indent="0" eaLnBrk="1" hangingPunct="1">
              <a:lnSpc>
                <a:spcPct val="90000"/>
              </a:lnSpc>
              <a:buFont typeface="Wingdings" panose="05000000000000000000" pitchFamily="2" charset="2"/>
              <a:buNone/>
              <a:defRPr/>
            </a:pPr>
            <a:r>
              <a:rPr lang="en-US" altLang="en-US" sz="2400" dirty="0"/>
              <a:t>But using WHERE_CLAUSEs is not the only, and probably not the most efficient, way of doing this. We could also consider:</a:t>
            </a:r>
          </a:p>
          <a:p>
            <a:pPr lvl="1" eaLnBrk="1" hangingPunct="1">
              <a:lnSpc>
                <a:spcPct val="90000"/>
              </a:lnSpc>
              <a:defRPr/>
            </a:pPr>
            <a:r>
              <a:rPr lang="en-US" altLang="en-US" sz="2400" dirty="0"/>
              <a:t>ADD_FIELD and conditional UPDATE_FIELDs</a:t>
            </a:r>
          </a:p>
          <a:p>
            <a:pPr lvl="1" eaLnBrk="1" hangingPunct="1">
              <a:lnSpc>
                <a:spcPct val="90000"/>
              </a:lnSpc>
              <a:defRPr/>
            </a:pPr>
            <a:r>
              <a:rPr lang="en-US" altLang="en-US" sz="2400" dirty="0"/>
              <a:t>The SWITCH EP</a:t>
            </a:r>
          </a:p>
          <a:p>
            <a:pPr lvl="1" eaLnBrk="1" hangingPunct="1">
              <a:lnSpc>
                <a:spcPct val="90000"/>
              </a:lnSpc>
              <a:defRPr/>
            </a:pPr>
            <a:r>
              <a:rPr lang="en-US" altLang="en-US" sz="2400" dirty="0"/>
              <a:t>An expression using the  CASE() function</a:t>
            </a:r>
          </a:p>
          <a:p>
            <a:pPr lvl="1" eaLnBrk="1" hangingPunct="1">
              <a:lnSpc>
                <a:spcPct val="90000"/>
              </a:lnSpc>
              <a:defRPr/>
            </a:pPr>
            <a:r>
              <a:rPr lang="en-US" altLang="en-US" sz="2400" dirty="0"/>
              <a:t>An expression using other functions</a:t>
            </a:r>
          </a:p>
          <a:p>
            <a:pPr lvl="1" eaLnBrk="1" hangingPunct="1">
              <a:lnSpc>
                <a:spcPct val="90000"/>
              </a:lnSpc>
              <a:defRPr/>
            </a:pPr>
            <a:r>
              <a:rPr lang="en-US" altLang="en-US" sz="2400" dirty="0"/>
              <a:t>Expressions using filter EPs as functions (Yes – You can do this ! </a:t>
            </a:r>
            <a:r>
              <a:rPr lang="en-US" altLang="en-US" sz="2000" dirty="0"/>
              <a:t>)</a:t>
            </a:r>
          </a:p>
          <a:p>
            <a:pPr marL="471487" lvl="1" indent="0" eaLnBrk="1" hangingPunct="1">
              <a:lnSpc>
                <a:spcPct val="90000"/>
              </a:lnSpc>
              <a:buFont typeface="Wingdings" panose="05000000000000000000" pitchFamily="2" charset="2"/>
              <a:buNone/>
              <a:defRPr/>
            </a:pPr>
            <a:endParaRPr lang="en-US" altLang="en-US" sz="2000" dirty="0"/>
          </a:p>
          <a:p>
            <a:pPr lvl="1" eaLnBrk="1" hangingPunct="1">
              <a:lnSpc>
                <a:spcPct val="90000"/>
              </a:lnSpc>
              <a:defRPr/>
            </a:pPr>
            <a:endParaRPr lang="en-US" altLang="en-US" sz="2000" dirty="0"/>
          </a:p>
          <a:p>
            <a:pPr marL="471487" lvl="1" indent="0" eaLnBrk="1" hangingPunct="1">
              <a:lnSpc>
                <a:spcPct val="90000"/>
              </a:lnSpc>
              <a:buFont typeface="Wingdings" panose="05000000000000000000" pitchFamily="2" charset="2"/>
              <a:buNone/>
              <a:defRPr/>
            </a:pPr>
            <a:endParaRPr lang="en-US" altLang="en-US" sz="2000" dirty="0"/>
          </a:p>
        </p:txBody>
      </p:sp>
      <p:sp>
        <p:nvSpPr>
          <p:cNvPr id="7" name="Action Button: Forward or Next 6">
            <a:hlinkClick r:id="rId2" action="ppaction://program" highlightClick="1"/>
            <a:extLst>
              <a:ext uri="{FF2B5EF4-FFF2-40B4-BE49-F238E27FC236}">
                <a16:creationId xmlns:a16="http://schemas.microsoft.com/office/drawing/2014/main" id="{8E4D46A2-8721-4F9E-AD6F-8DCF14A4803C}"/>
              </a:ext>
            </a:extLst>
          </p:cNvPr>
          <p:cNvSpPr/>
          <p:nvPr/>
        </p:nvSpPr>
        <p:spPr>
          <a:xfrm flipH="1" flipV="1">
            <a:off x="1143000" y="2895600"/>
            <a:ext cx="228600"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 name="Action Button: Forward or Next 7">
            <a:hlinkClick r:id="rId3" action="ppaction://program" highlightClick="1"/>
            <a:extLst>
              <a:ext uri="{FF2B5EF4-FFF2-40B4-BE49-F238E27FC236}">
                <a16:creationId xmlns:a16="http://schemas.microsoft.com/office/drawing/2014/main" id="{E3D27D61-2544-4A8B-A50E-D0471BE2999A}"/>
              </a:ext>
            </a:extLst>
          </p:cNvPr>
          <p:cNvSpPr/>
          <p:nvPr/>
        </p:nvSpPr>
        <p:spPr>
          <a:xfrm flipH="1" flipV="1">
            <a:off x="1143000" y="3340100"/>
            <a:ext cx="228600"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9" name="Action Button: Forward or Next 8">
            <a:hlinkClick r:id="rId4" action="ppaction://program" highlightClick="1"/>
            <a:extLst>
              <a:ext uri="{FF2B5EF4-FFF2-40B4-BE49-F238E27FC236}">
                <a16:creationId xmlns:a16="http://schemas.microsoft.com/office/drawing/2014/main" id="{F6353F36-8A7C-4B91-9E3C-BB525B88A035}"/>
              </a:ext>
            </a:extLst>
          </p:cNvPr>
          <p:cNvSpPr/>
          <p:nvPr/>
        </p:nvSpPr>
        <p:spPr>
          <a:xfrm flipH="1" flipV="1">
            <a:off x="1143000" y="3686175"/>
            <a:ext cx="228600"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0" name="Action Button: Forward or Next 9">
            <a:hlinkClick r:id="rId5" action="ppaction://program" highlightClick="1"/>
            <a:extLst>
              <a:ext uri="{FF2B5EF4-FFF2-40B4-BE49-F238E27FC236}">
                <a16:creationId xmlns:a16="http://schemas.microsoft.com/office/drawing/2014/main" id="{284F3892-49CE-4742-B1B2-21473209B6D9}"/>
              </a:ext>
            </a:extLst>
          </p:cNvPr>
          <p:cNvSpPr/>
          <p:nvPr/>
        </p:nvSpPr>
        <p:spPr>
          <a:xfrm flipH="1" flipV="1">
            <a:off x="1143000" y="4117975"/>
            <a:ext cx="228600"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2" name="Action Button: Forward or Next 11">
            <a:hlinkClick r:id="rId6" action="ppaction://program" highlightClick="1"/>
            <a:extLst>
              <a:ext uri="{FF2B5EF4-FFF2-40B4-BE49-F238E27FC236}">
                <a16:creationId xmlns:a16="http://schemas.microsoft.com/office/drawing/2014/main" id="{AD7D926C-05D4-47B3-B9F8-763D53AADA1A}"/>
              </a:ext>
            </a:extLst>
          </p:cNvPr>
          <p:cNvSpPr/>
          <p:nvPr/>
        </p:nvSpPr>
        <p:spPr>
          <a:xfrm flipH="1" flipV="1">
            <a:off x="1136650" y="4548188"/>
            <a:ext cx="228600" cy="2286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28A34FF9-07AD-4195-92C3-2F449FB8E1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A95C4CB1-C703-41A1-B542-02EE035309ED}" type="slidenum">
              <a:rPr lang="en-US" altLang="en-US" sz="1200" smtClean="0"/>
              <a:pPr>
                <a:spcBef>
                  <a:spcPct val="0"/>
                </a:spcBef>
                <a:buClrTx/>
                <a:buFontTx/>
                <a:buNone/>
              </a:pPr>
              <a:t>21</a:t>
            </a:fld>
            <a:endParaRPr lang="en-US" altLang="en-US" sz="1200"/>
          </a:p>
        </p:txBody>
      </p:sp>
      <p:sp>
        <p:nvSpPr>
          <p:cNvPr id="25603" name="Rectangle 2">
            <a:extLst>
              <a:ext uri="{FF2B5EF4-FFF2-40B4-BE49-F238E27FC236}">
                <a16:creationId xmlns:a16="http://schemas.microsoft.com/office/drawing/2014/main" id="{8C5BBA39-183D-4B3D-B3BC-8B6CDBD78819}"/>
              </a:ext>
            </a:extLst>
          </p:cNvPr>
          <p:cNvSpPr>
            <a:spLocks noGrp="1" noChangeArrowheads="1"/>
          </p:cNvSpPr>
          <p:nvPr>
            <p:ph type="title"/>
          </p:nvPr>
        </p:nvSpPr>
        <p:spPr/>
        <p:txBody>
          <a:bodyPr/>
          <a:lstStyle/>
          <a:p>
            <a:pPr eaLnBrk="1" hangingPunct="1"/>
            <a:r>
              <a:rPr lang="en-US" altLang="en-US" b="1"/>
              <a:t>Column Filtering</a:t>
            </a:r>
          </a:p>
        </p:txBody>
      </p:sp>
      <p:sp>
        <p:nvSpPr>
          <p:cNvPr id="25604" name="Rectangle 3">
            <a:extLst>
              <a:ext uri="{FF2B5EF4-FFF2-40B4-BE49-F238E27FC236}">
                <a16:creationId xmlns:a16="http://schemas.microsoft.com/office/drawing/2014/main" id="{BE4DBC9A-6F74-4B3C-9933-0E0C7DA37754}"/>
              </a:ext>
            </a:extLst>
          </p:cNvPr>
          <p:cNvSpPr>
            <a:spLocks noGrp="1" noChangeArrowheads="1"/>
          </p:cNvSpPr>
          <p:nvPr>
            <p:ph type="body" idx="1"/>
          </p:nvPr>
        </p:nvSpPr>
        <p:spPr/>
        <p:txBody>
          <a:bodyPr/>
          <a:lstStyle/>
          <a:p>
            <a:pPr eaLnBrk="1" hangingPunct="1"/>
            <a:r>
              <a:rPr lang="en-US" altLang="en-US" sz="2800"/>
              <a:t>The </a:t>
            </a:r>
            <a:r>
              <a:rPr lang="en-US" altLang="en-US" sz="2800" b="1"/>
              <a:t>PASSTHROUGH</a:t>
            </a:r>
            <a:r>
              <a:rPr lang="en-US" altLang="en-US" sz="2800"/>
              <a:t> EP can limit the columns that are passed to following EPs.</a:t>
            </a:r>
          </a:p>
          <a:p>
            <a:pPr eaLnBrk="1" hangingPunct="1"/>
            <a:r>
              <a:rPr lang="en-US" altLang="en-US" sz="2800"/>
              <a:t>The </a:t>
            </a:r>
            <a:r>
              <a:rPr lang="en-US" altLang="en-US" sz="2800" b="1"/>
              <a:t>TABLE</a:t>
            </a:r>
            <a:r>
              <a:rPr lang="en-US" altLang="en-US" sz="2800"/>
              <a:t> EP can be used to both limit the columns and create columns where they do not exist. It will initialize them to NaN, 0 or an empty string depending on the field type. Or you can provide a literal initial value.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598EDCF0-7D95-43F4-A4AB-0C0FD34496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89CFE682-1077-4400-8373-394C09948F70}" type="slidenum">
              <a:rPr lang="en-US" altLang="en-US" sz="1200" smtClean="0"/>
              <a:pPr>
                <a:spcBef>
                  <a:spcPct val="0"/>
                </a:spcBef>
                <a:buClrTx/>
                <a:buFontTx/>
                <a:buNone/>
              </a:pPr>
              <a:t>22</a:t>
            </a:fld>
            <a:endParaRPr lang="en-US" altLang="en-US" sz="1200"/>
          </a:p>
        </p:txBody>
      </p:sp>
      <p:sp>
        <p:nvSpPr>
          <p:cNvPr id="26627" name="Rectangle 2">
            <a:extLst>
              <a:ext uri="{FF2B5EF4-FFF2-40B4-BE49-F238E27FC236}">
                <a16:creationId xmlns:a16="http://schemas.microsoft.com/office/drawing/2014/main" id="{C8D31D61-4537-4FFD-AB2E-F3A89E1537AB}"/>
              </a:ext>
            </a:extLst>
          </p:cNvPr>
          <p:cNvSpPr>
            <a:spLocks noGrp="1" noChangeArrowheads="1"/>
          </p:cNvSpPr>
          <p:nvPr>
            <p:ph type="title"/>
          </p:nvPr>
        </p:nvSpPr>
        <p:spPr/>
        <p:txBody>
          <a:bodyPr/>
          <a:lstStyle/>
          <a:p>
            <a:pPr eaLnBrk="1" hangingPunct="1"/>
            <a:r>
              <a:rPr lang="en-US" altLang="en-US"/>
              <a:t>The </a:t>
            </a:r>
            <a:r>
              <a:rPr lang="en-US" altLang="en-US" b="1"/>
              <a:t>PASSTHROUGH</a:t>
            </a:r>
            <a:r>
              <a:rPr lang="en-US" altLang="en-US"/>
              <a:t> EP</a:t>
            </a:r>
          </a:p>
        </p:txBody>
      </p:sp>
      <p:sp>
        <p:nvSpPr>
          <p:cNvPr id="26628" name="Rectangle 3">
            <a:extLst>
              <a:ext uri="{FF2B5EF4-FFF2-40B4-BE49-F238E27FC236}">
                <a16:creationId xmlns:a16="http://schemas.microsoft.com/office/drawing/2014/main" id="{3C26E566-5C54-4E43-88BC-58D103EA42F8}"/>
              </a:ext>
            </a:extLst>
          </p:cNvPr>
          <p:cNvSpPr>
            <a:spLocks noGrp="1" noChangeArrowheads="1"/>
          </p:cNvSpPr>
          <p:nvPr>
            <p:ph type="body" idx="1"/>
          </p:nvPr>
        </p:nvSpPr>
        <p:spPr/>
        <p:txBody>
          <a:bodyPr/>
          <a:lstStyle/>
          <a:p>
            <a:pPr eaLnBrk="1" hangingPunct="1"/>
            <a:r>
              <a:rPr lang="en-US" altLang="en-US" sz="2600"/>
              <a:t>Often the first EP in chain or graph.  In this case, it is used as a source of ticks.  This is very useful for nested queries or joins.</a:t>
            </a:r>
          </a:p>
          <a:p>
            <a:pPr eaLnBrk="1" hangingPunct="1"/>
            <a:r>
              <a:rPr lang="en-US" altLang="en-US" sz="2600"/>
              <a:t>Can be used to provide an initial tick from </a:t>
            </a:r>
            <a:r>
              <a:rPr lang="en-US" altLang="en-US" sz="2600" u="sng"/>
              <a:t>before the query start time</a:t>
            </a:r>
            <a:r>
              <a:rPr lang="en-US" altLang="en-US" sz="2600"/>
              <a:t> (using the GO_BACK_TO_FIRST_TICK parameter)</a:t>
            </a:r>
          </a:p>
          <a:p>
            <a:pPr eaLnBrk="1" hangingPunct="1"/>
            <a:r>
              <a:rPr lang="en-US" altLang="en-US" sz="2600"/>
              <a:t>Often used as the first or last EP to </a:t>
            </a:r>
            <a:r>
              <a:rPr lang="en-US" altLang="en-US" sz="2600" u="sng"/>
              <a:t>reduce the number of columns</a:t>
            </a:r>
            <a:r>
              <a:rPr lang="en-US" altLang="en-US" sz="2600"/>
              <a:t> (using the FIELDS and DROP_FIELDS parameters)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03E7F7E2-3F4A-4CB0-978E-155E6471F6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2BDCE80B-EC19-4E06-8E1D-C2650271BDF9}" type="slidenum">
              <a:rPr lang="en-US" altLang="en-US" sz="1200" smtClean="0"/>
              <a:pPr>
                <a:spcBef>
                  <a:spcPct val="0"/>
                </a:spcBef>
                <a:buClrTx/>
                <a:buFontTx/>
                <a:buNone/>
              </a:pPr>
              <a:t>23</a:t>
            </a:fld>
            <a:endParaRPr lang="en-US" altLang="en-US" sz="1200"/>
          </a:p>
        </p:txBody>
      </p:sp>
      <p:sp>
        <p:nvSpPr>
          <p:cNvPr id="27651" name="Rectangle 2">
            <a:extLst>
              <a:ext uri="{FF2B5EF4-FFF2-40B4-BE49-F238E27FC236}">
                <a16:creationId xmlns:a16="http://schemas.microsoft.com/office/drawing/2014/main" id="{FE81D67A-EDF7-4226-87A5-1F10375BDADF}"/>
              </a:ext>
            </a:extLst>
          </p:cNvPr>
          <p:cNvSpPr>
            <a:spLocks noGrp="1" noChangeArrowheads="1"/>
          </p:cNvSpPr>
          <p:nvPr>
            <p:ph type="title"/>
          </p:nvPr>
        </p:nvSpPr>
        <p:spPr/>
        <p:txBody>
          <a:bodyPr/>
          <a:lstStyle/>
          <a:p>
            <a:pPr eaLnBrk="1" hangingPunct="1"/>
            <a:r>
              <a:rPr lang="en-US" altLang="en-US"/>
              <a:t>The </a:t>
            </a:r>
            <a:r>
              <a:rPr lang="en-US" altLang="en-US" b="1"/>
              <a:t>PASSTHROUGH</a:t>
            </a:r>
            <a:r>
              <a:rPr lang="en-US" altLang="en-US"/>
              <a:t> EP (cont.)</a:t>
            </a:r>
          </a:p>
        </p:txBody>
      </p:sp>
      <p:sp>
        <p:nvSpPr>
          <p:cNvPr id="27652" name="Rectangle 3">
            <a:extLst>
              <a:ext uri="{FF2B5EF4-FFF2-40B4-BE49-F238E27FC236}">
                <a16:creationId xmlns:a16="http://schemas.microsoft.com/office/drawing/2014/main" id="{65947C98-00EB-41AD-B695-A874E755AA9C}"/>
              </a:ext>
            </a:extLst>
          </p:cNvPr>
          <p:cNvSpPr>
            <a:spLocks noGrp="1" noChangeArrowheads="1"/>
          </p:cNvSpPr>
          <p:nvPr>
            <p:ph type="body" idx="1"/>
          </p:nvPr>
        </p:nvSpPr>
        <p:spPr/>
        <p:txBody>
          <a:bodyPr/>
          <a:lstStyle/>
          <a:p>
            <a:pPr eaLnBrk="1" hangingPunct="1"/>
            <a:r>
              <a:rPr lang="en-US" altLang="en-US" sz="2600"/>
              <a:t>The default PASSTHROUGH can be thought of as the equivalent of “SELECT *” in SQL</a:t>
            </a:r>
          </a:p>
          <a:p>
            <a:pPr eaLnBrk="1" hangingPunct="1"/>
            <a:r>
              <a:rPr lang="en-US" altLang="en-US" sz="2600"/>
              <a:t>When specifying fields it is the equivalent of “SELECT &lt;field list&gt;”</a:t>
            </a:r>
          </a:p>
          <a:p>
            <a:pPr eaLnBrk="1" hangingPunct="1"/>
            <a:r>
              <a:rPr lang="en-US" altLang="en-US" sz="2600"/>
              <a:t>The GO_BACK_TO_FIRST_TICK is useful when a query </a:t>
            </a:r>
            <a:r>
              <a:rPr lang="en-US" altLang="en-US" sz="2600" b="1"/>
              <a:t>must</a:t>
            </a:r>
            <a:r>
              <a:rPr lang="en-US" altLang="en-US" sz="2600"/>
              <a:t> have a starting value.  Often, there is no tick at exactly query start time.  The GO_BACK allows you to get the last value.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A05B3E10-8CF8-4302-B27D-34F654DB70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9C70BB93-FB99-4A63-A024-DDB22B3878E2}" type="slidenum">
              <a:rPr lang="en-US" altLang="en-US" sz="1200" smtClean="0"/>
              <a:pPr>
                <a:spcBef>
                  <a:spcPct val="0"/>
                </a:spcBef>
                <a:buClrTx/>
                <a:buFontTx/>
                <a:buNone/>
              </a:pPr>
              <a:t>24</a:t>
            </a:fld>
            <a:endParaRPr lang="en-US" altLang="en-US" sz="1200"/>
          </a:p>
        </p:txBody>
      </p:sp>
      <p:sp>
        <p:nvSpPr>
          <p:cNvPr id="28675" name="Rectangle 2">
            <a:extLst>
              <a:ext uri="{FF2B5EF4-FFF2-40B4-BE49-F238E27FC236}">
                <a16:creationId xmlns:a16="http://schemas.microsoft.com/office/drawing/2014/main" id="{71D62FF1-40D3-4439-B4EF-1FF702BFC043}"/>
              </a:ext>
            </a:extLst>
          </p:cNvPr>
          <p:cNvSpPr>
            <a:spLocks noGrp="1" noChangeArrowheads="1"/>
          </p:cNvSpPr>
          <p:nvPr>
            <p:ph type="title"/>
          </p:nvPr>
        </p:nvSpPr>
        <p:spPr/>
        <p:txBody>
          <a:bodyPr/>
          <a:lstStyle/>
          <a:p>
            <a:pPr eaLnBrk="1" hangingPunct="1"/>
            <a:r>
              <a:rPr lang="en-US" altLang="en-US"/>
              <a:t>The </a:t>
            </a:r>
            <a:r>
              <a:rPr lang="en-US" altLang="en-US" b="1"/>
              <a:t>PASSTHROUGH</a:t>
            </a:r>
            <a:r>
              <a:rPr lang="en-US" altLang="en-US"/>
              <a:t> EP (cont.)</a:t>
            </a:r>
          </a:p>
        </p:txBody>
      </p:sp>
      <p:sp>
        <p:nvSpPr>
          <p:cNvPr id="28676" name="Rectangle 3">
            <a:extLst>
              <a:ext uri="{FF2B5EF4-FFF2-40B4-BE49-F238E27FC236}">
                <a16:creationId xmlns:a16="http://schemas.microsoft.com/office/drawing/2014/main" id="{63F52F93-7627-4034-8F41-7A1779A4988A}"/>
              </a:ext>
            </a:extLst>
          </p:cNvPr>
          <p:cNvSpPr>
            <a:spLocks noGrp="1" noChangeArrowheads="1"/>
          </p:cNvSpPr>
          <p:nvPr>
            <p:ph type="body" idx="1"/>
          </p:nvPr>
        </p:nvSpPr>
        <p:spPr/>
        <p:txBody>
          <a:bodyPr/>
          <a:lstStyle/>
          <a:p>
            <a:pPr eaLnBrk="1" hangingPunct="1"/>
            <a:r>
              <a:rPr lang="en-US" altLang="en-US" sz="2600"/>
              <a:t>The period where the PASSTHROUGH looks at ticks from before the query for the GO_BACK is called “the initialization phase” and happens before the main query is run.</a:t>
            </a:r>
          </a:p>
          <a:p>
            <a:pPr eaLnBrk="1" hangingPunct="1"/>
            <a:r>
              <a:rPr lang="en-US" altLang="en-US" sz="2600"/>
              <a:t>However, if you place EPs (such as filters) </a:t>
            </a:r>
            <a:r>
              <a:rPr lang="en-US" altLang="en-US" sz="2600" b="1"/>
              <a:t>before</a:t>
            </a:r>
            <a:r>
              <a:rPr lang="en-US" altLang="en-US" sz="2600"/>
              <a:t> the PASSTHROUGH then these EPs will be executed for the initialization ticks as well.</a:t>
            </a:r>
          </a:p>
        </p:txBody>
      </p:sp>
      <p:sp>
        <p:nvSpPr>
          <p:cNvPr id="2" name="Action Button: Forward or Next 1">
            <a:hlinkClick r:id="rId2" action="ppaction://program" highlightClick="1"/>
            <a:extLst>
              <a:ext uri="{FF2B5EF4-FFF2-40B4-BE49-F238E27FC236}">
                <a16:creationId xmlns:a16="http://schemas.microsoft.com/office/drawing/2014/main" id="{C747C893-DCA5-495C-BE4C-364ED4EF62CE}"/>
              </a:ext>
            </a:extLst>
          </p:cNvPr>
          <p:cNvSpPr/>
          <p:nvPr/>
        </p:nvSpPr>
        <p:spPr>
          <a:xfrm>
            <a:off x="3505200" y="5029200"/>
            <a:ext cx="5334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E65DC693-11D6-4080-A902-49D5B35827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8D7E1377-C805-4251-B58B-63F147B141EC}" type="slidenum">
              <a:rPr lang="en-US" altLang="en-US" sz="1200" smtClean="0"/>
              <a:pPr>
                <a:spcBef>
                  <a:spcPct val="0"/>
                </a:spcBef>
                <a:buClrTx/>
                <a:buFontTx/>
                <a:buNone/>
              </a:pPr>
              <a:t>25</a:t>
            </a:fld>
            <a:endParaRPr lang="en-US" altLang="en-US" sz="1200"/>
          </a:p>
        </p:txBody>
      </p:sp>
      <p:sp>
        <p:nvSpPr>
          <p:cNvPr id="29699" name="Rectangle 2">
            <a:extLst>
              <a:ext uri="{FF2B5EF4-FFF2-40B4-BE49-F238E27FC236}">
                <a16:creationId xmlns:a16="http://schemas.microsoft.com/office/drawing/2014/main" id="{C7F80E53-4408-401C-808D-EF4456774D4E}"/>
              </a:ext>
            </a:extLst>
          </p:cNvPr>
          <p:cNvSpPr>
            <a:spLocks noGrp="1" noChangeArrowheads="1"/>
          </p:cNvSpPr>
          <p:nvPr>
            <p:ph type="title"/>
          </p:nvPr>
        </p:nvSpPr>
        <p:spPr>
          <a:xfrm>
            <a:off x="574675" y="304800"/>
            <a:ext cx="8340725" cy="1216025"/>
          </a:xfrm>
        </p:spPr>
        <p:txBody>
          <a:bodyPr/>
          <a:lstStyle/>
          <a:p>
            <a:pPr eaLnBrk="1" hangingPunct="1"/>
            <a:r>
              <a:rPr lang="en-US" altLang="en-US" sz="3600"/>
              <a:t>Getting </a:t>
            </a:r>
            <a:r>
              <a:rPr lang="en-US" altLang="en-US" sz="3600" b="1"/>
              <a:t>Data</a:t>
            </a:r>
            <a:r>
              <a:rPr lang="en-US" altLang="en-US" sz="3600"/>
              <a:t> from </a:t>
            </a:r>
            <a:r>
              <a:rPr lang="en-US" altLang="en-US" sz="3600" b="1"/>
              <a:t>Other Periods</a:t>
            </a:r>
          </a:p>
        </p:txBody>
      </p:sp>
      <p:sp>
        <p:nvSpPr>
          <p:cNvPr id="29700" name="Rectangle 3">
            <a:extLst>
              <a:ext uri="{FF2B5EF4-FFF2-40B4-BE49-F238E27FC236}">
                <a16:creationId xmlns:a16="http://schemas.microsoft.com/office/drawing/2014/main" id="{4BBF8465-4BE4-42EF-BABD-1620BCA27939}"/>
              </a:ext>
            </a:extLst>
          </p:cNvPr>
          <p:cNvSpPr>
            <a:spLocks noGrp="1" noChangeArrowheads="1"/>
          </p:cNvSpPr>
          <p:nvPr>
            <p:ph type="body" idx="1"/>
          </p:nvPr>
        </p:nvSpPr>
        <p:spPr/>
        <p:txBody>
          <a:bodyPr/>
          <a:lstStyle/>
          <a:p>
            <a:pPr eaLnBrk="1" hangingPunct="1"/>
            <a:r>
              <a:rPr lang="en-US" altLang="en-US" sz="2400"/>
              <a:t>Sometime, you need data from much earlier for the query.  For example, your algorithm needs yesterday’s close price for its computations.</a:t>
            </a:r>
          </a:p>
          <a:p>
            <a:pPr eaLnBrk="1" hangingPunct="1"/>
            <a:r>
              <a:rPr lang="en-US" altLang="en-US" sz="2400"/>
              <a:t>You can use </a:t>
            </a:r>
            <a:r>
              <a:rPr lang="en-US" altLang="en-US" sz="2400" b="1"/>
              <a:t>PASSTHROUGH </a:t>
            </a:r>
            <a:r>
              <a:rPr lang="en-US" altLang="en-US" sz="2400"/>
              <a:t>with </a:t>
            </a:r>
            <a:r>
              <a:rPr lang="en-US" altLang="en-US" sz="2400" b="1"/>
              <a:t>GO_BACK_TO_FIRST_TICK</a:t>
            </a:r>
            <a:r>
              <a:rPr lang="en-US" altLang="en-US" sz="2400"/>
              <a:t> parameter was the only way to get this kind of information.</a:t>
            </a:r>
          </a:p>
          <a:p>
            <a:pPr eaLnBrk="1" hangingPunct="1"/>
            <a:r>
              <a:rPr lang="en-US" altLang="en-US" sz="2400"/>
              <a:t>The </a:t>
            </a:r>
            <a:r>
              <a:rPr lang="en-US" altLang="en-US" sz="2400" b="1"/>
              <a:t>MODIFY_QUERY_TIMES</a:t>
            </a:r>
            <a:r>
              <a:rPr lang="en-US" altLang="en-US" sz="2400"/>
              <a:t> EP can also be used to </a:t>
            </a:r>
            <a:r>
              <a:rPr lang="en-US" altLang="en-US" sz="2400" i="1"/>
              <a:t>change the start and end time </a:t>
            </a:r>
            <a:r>
              <a:rPr lang="en-US" altLang="en-US" sz="2400"/>
              <a:t>for </a:t>
            </a:r>
            <a:r>
              <a:rPr lang="en-US" altLang="en-US" sz="2400" i="1"/>
              <a:t>one portion of the graph</a:t>
            </a:r>
            <a:r>
              <a:rPr lang="en-US" altLang="en-US" sz="2400"/>
              <a:t>.  This will be discussed more later in the class.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B848D8F8-C359-44D7-AAFF-847DEA8630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8096146A-CBA2-4131-BD79-B290F0949F3E}" type="slidenum">
              <a:rPr lang="en-US" altLang="en-US" sz="1200" smtClean="0"/>
              <a:pPr>
                <a:spcBef>
                  <a:spcPct val="0"/>
                </a:spcBef>
                <a:buClrTx/>
                <a:buFontTx/>
                <a:buNone/>
              </a:pPr>
              <a:t>26</a:t>
            </a:fld>
            <a:endParaRPr lang="en-US" altLang="en-US" sz="1200"/>
          </a:p>
        </p:txBody>
      </p:sp>
      <p:sp>
        <p:nvSpPr>
          <p:cNvPr id="30723" name="Rectangle 2">
            <a:extLst>
              <a:ext uri="{FF2B5EF4-FFF2-40B4-BE49-F238E27FC236}">
                <a16:creationId xmlns:a16="http://schemas.microsoft.com/office/drawing/2014/main" id="{CDBD9BC1-A4E9-402E-8BFB-79A90EA75A83}"/>
              </a:ext>
            </a:extLst>
          </p:cNvPr>
          <p:cNvSpPr>
            <a:spLocks noGrp="1" noChangeArrowheads="1"/>
          </p:cNvSpPr>
          <p:nvPr>
            <p:ph type="title"/>
          </p:nvPr>
        </p:nvSpPr>
        <p:spPr/>
        <p:txBody>
          <a:bodyPr/>
          <a:lstStyle/>
          <a:p>
            <a:pPr eaLnBrk="1" hangingPunct="1"/>
            <a:r>
              <a:rPr lang="en-US" altLang="en-US"/>
              <a:t>The </a:t>
            </a:r>
            <a:r>
              <a:rPr lang="en-US" altLang="en-US" b="1"/>
              <a:t>TABLE</a:t>
            </a:r>
            <a:r>
              <a:rPr lang="en-US" altLang="en-US"/>
              <a:t> EP</a:t>
            </a:r>
          </a:p>
        </p:txBody>
      </p:sp>
      <p:sp>
        <p:nvSpPr>
          <p:cNvPr id="30724" name="Rectangle 3">
            <a:extLst>
              <a:ext uri="{FF2B5EF4-FFF2-40B4-BE49-F238E27FC236}">
                <a16:creationId xmlns:a16="http://schemas.microsoft.com/office/drawing/2014/main" id="{977D35FB-118B-41D6-B560-889A56A34968}"/>
              </a:ext>
            </a:extLst>
          </p:cNvPr>
          <p:cNvSpPr>
            <a:spLocks noGrp="1" noChangeArrowheads="1"/>
          </p:cNvSpPr>
          <p:nvPr>
            <p:ph type="body" idx="1"/>
          </p:nvPr>
        </p:nvSpPr>
        <p:spPr/>
        <p:txBody>
          <a:bodyPr/>
          <a:lstStyle/>
          <a:p>
            <a:pPr eaLnBrk="1" hangingPunct="1">
              <a:defRPr/>
            </a:pPr>
            <a:r>
              <a:rPr lang="en-US" altLang="en-US" sz="2400" dirty="0"/>
              <a:t>Earlier, when discussing changes to tick types, we said that OneTick doesn’t change history.  However, if you try to access a field that doesn’t exist you get a fatal error.</a:t>
            </a:r>
          </a:p>
          <a:p>
            <a:pPr marL="0" indent="0" eaLnBrk="1" hangingPunct="1">
              <a:buFont typeface="Wingdings" panose="05000000000000000000" pitchFamily="2" charset="2"/>
              <a:buNone/>
              <a:defRPr/>
            </a:pPr>
            <a:endParaRPr lang="en-US" altLang="en-US" sz="2400" dirty="0"/>
          </a:p>
          <a:p>
            <a:pPr eaLnBrk="1" hangingPunct="1">
              <a:defRPr/>
            </a:pPr>
            <a:r>
              <a:rPr lang="en-US" altLang="en-US" sz="2400" dirty="0"/>
              <a:t>The </a:t>
            </a:r>
            <a:r>
              <a:rPr lang="en-US" altLang="en-US" sz="2400" b="1" dirty="0"/>
              <a:t>TABLE</a:t>
            </a:r>
            <a:r>
              <a:rPr lang="en-US" altLang="en-US" sz="2400" dirty="0"/>
              <a:t> can be thought of as a “</a:t>
            </a:r>
            <a:r>
              <a:rPr lang="en-US" altLang="en-US" sz="2400" i="1" dirty="0"/>
              <a:t>dynamic ALTER TABLE</a:t>
            </a:r>
            <a:r>
              <a:rPr lang="en-US" altLang="en-US" sz="2400" dirty="0"/>
              <a:t>” in that it forces the data coming out of the </a:t>
            </a:r>
            <a:r>
              <a:rPr lang="en-US" altLang="en-US" sz="2400" b="1" dirty="0"/>
              <a:t>TABLE</a:t>
            </a:r>
            <a:r>
              <a:rPr lang="en-US" altLang="en-US" sz="2400" dirty="0"/>
              <a:t> to have the same data model.  This way, you can </a:t>
            </a:r>
            <a:r>
              <a:rPr lang="en-US" altLang="en-US" sz="2400" i="1" dirty="0"/>
              <a:t>access a field that wasn’t in the DB and get a reasonable default</a:t>
            </a:r>
            <a:r>
              <a:rPr lang="en-US" altLang="en-US" sz="2400" dirty="0"/>
              <a:t>. </a:t>
            </a:r>
          </a:p>
        </p:txBody>
      </p:sp>
      <p:sp>
        <p:nvSpPr>
          <p:cNvPr id="5" name="Action Button: Forward or Next 4">
            <a:hlinkClick r:id="rId2" action="ppaction://program" highlightClick="1"/>
            <a:extLst>
              <a:ext uri="{FF2B5EF4-FFF2-40B4-BE49-F238E27FC236}">
                <a16:creationId xmlns:a16="http://schemas.microsoft.com/office/drawing/2014/main" id="{E1E9E669-C723-4733-A28E-C1C6E9863320}"/>
              </a:ext>
            </a:extLst>
          </p:cNvPr>
          <p:cNvSpPr/>
          <p:nvPr/>
        </p:nvSpPr>
        <p:spPr>
          <a:xfrm>
            <a:off x="8301038" y="5257800"/>
            <a:ext cx="5334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6" name="Action Button: Forward or Next 4">
            <a:hlinkClick r:id="rId3" action="ppaction://program" highlightClick="1"/>
            <a:extLst>
              <a:ext uri="{FF2B5EF4-FFF2-40B4-BE49-F238E27FC236}">
                <a16:creationId xmlns:a16="http://schemas.microsoft.com/office/drawing/2014/main" id="{7DD83C59-F4E9-4A2D-A384-67B4D9948FBC}"/>
              </a:ext>
            </a:extLst>
          </p:cNvPr>
          <p:cNvSpPr/>
          <p:nvPr/>
        </p:nvSpPr>
        <p:spPr>
          <a:xfrm>
            <a:off x="6629400" y="2895600"/>
            <a:ext cx="5334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61A61661-D7AC-4681-94AD-67EEE8CDEC16}"/>
              </a:ext>
            </a:extLst>
          </p:cNvPr>
          <p:cNvSpPr>
            <a:spLocks noGrp="1" noChangeArrowheads="1"/>
          </p:cNvSpPr>
          <p:nvPr>
            <p:ph idx="1"/>
          </p:nvPr>
        </p:nvSpPr>
        <p:spPr/>
        <p:txBody>
          <a:bodyPr/>
          <a:lstStyle/>
          <a:p>
            <a:pPr marL="0" indent="0" algn="ctr">
              <a:buFont typeface="Wingdings" panose="05000000000000000000" pitchFamily="2" charset="2"/>
              <a:buNone/>
            </a:pPr>
            <a:endParaRPr lang="en-US" altLang="en-US"/>
          </a:p>
          <a:p>
            <a:pPr marL="0" indent="0" algn="ctr">
              <a:buFont typeface="Wingdings" panose="05000000000000000000" pitchFamily="2" charset="2"/>
              <a:buNone/>
            </a:pPr>
            <a:r>
              <a:rPr lang="en-US" altLang="en-US" b="1"/>
              <a:t>Sample Exercises are below</a:t>
            </a:r>
          </a:p>
          <a:p>
            <a:pPr marL="0" indent="0" algn="ctr">
              <a:buFont typeface="Wingdings" panose="05000000000000000000" pitchFamily="2" charset="2"/>
              <a:buNone/>
            </a:pPr>
            <a:endParaRPr lang="en-US" altLang="en-US" b="1"/>
          </a:p>
          <a:p>
            <a:pPr marL="0" indent="0" algn="ctr">
              <a:buFont typeface="Wingdings" panose="05000000000000000000" pitchFamily="2" charset="2"/>
              <a:buNone/>
            </a:pPr>
            <a:r>
              <a:rPr lang="en-US" altLang="en-US" b="1"/>
              <a:t>For more exercises </a:t>
            </a:r>
            <a:br>
              <a:rPr lang="en-US" altLang="en-US" b="1"/>
            </a:br>
            <a:r>
              <a:rPr lang="en-US" altLang="en-US" b="1"/>
              <a:t>see PDF Exercise Manual</a:t>
            </a:r>
          </a:p>
        </p:txBody>
      </p:sp>
      <p:sp>
        <p:nvSpPr>
          <p:cNvPr id="31747" name="Slide Number Placeholder 3">
            <a:extLst>
              <a:ext uri="{FF2B5EF4-FFF2-40B4-BE49-F238E27FC236}">
                <a16:creationId xmlns:a16="http://schemas.microsoft.com/office/drawing/2014/main" id="{CA9791B1-E55C-442D-96CB-BEA134D0E6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8193D515-C8C5-4941-861C-8BB1B3799BB8}" type="slidenum">
              <a:rPr lang="en-US" altLang="en-US" sz="1200" smtClean="0"/>
              <a:pPr>
                <a:spcBef>
                  <a:spcPct val="0"/>
                </a:spcBef>
                <a:buClrTx/>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447BE284-D708-4D39-B6E1-2450456030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3F4D9147-7686-4B94-8800-0EDD878D41DD}" type="slidenum">
              <a:rPr lang="en-US" altLang="en-US" sz="1200" smtClean="0"/>
              <a:pPr>
                <a:spcBef>
                  <a:spcPct val="0"/>
                </a:spcBef>
                <a:buClrTx/>
                <a:buFontTx/>
                <a:buNone/>
              </a:pPr>
              <a:t>28</a:t>
            </a:fld>
            <a:endParaRPr lang="en-US" altLang="en-US" sz="1200"/>
          </a:p>
        </p:txBody>
      </p:sp>
      <p:sp>
        <p:nvSpPr>
          <p:cNvPr id="32771" name="Rectangle 2">
            <a:extLst>
              <a:ext uri="{FF2B5EF4-FFF2-40B4-BE49-F238E27FC236}">
                <a16:creationId xmlns:a16="http://schemas.microsoft.com/office/drawing/2014/main" id="{99211B52-8F5F-4082-97E0-35423FB25A97}"/>
              </a:ext>
            </a:extLst>
          </p:cNvPr>
          <p:cNvSpPr>
            <a:spLocks noGrp="1" noChangeArrowheads="1"/>
          </p:cNvSpPr>
          <p:nvPr>
            <p:ph type="title"/>
          </p:nvPr>
        </p:nvSpPr>
        <p:spPr>
          <a:xfrm>
            <a:off x="574675" y="914400"/>
            <a:ext cx="8188325" cy="606425"/>
          </a:xfrm>
        </p:spPr>
        <p:txBody>
          <a:bodyPr/>
          <a:lstStyle/>
          <a:p>
            <a:pPr eaLnBrk="1" hangingPunct="1"/>
            <a:r>
              <a:rPr lang="en-US" altLang="en-US" sz="2800" b="1" dirty="0">
                <a:solidFill>
                  <a:srgbClr val="002060"/>
                </a:solidFill>
              </a:rPr>
              <a:t>GUI Exercise 1 </a:t>
            </a:r>
            <a:r>
              <a:rPr lang="en-US" altLang="en-US" sz="2800" dirty="0">
                <a:solidFill>
                  <a:srgbClr val="002060"/>
                </a:solidFill>
              </a:rPr>
              <a:t>– Query &amp; Graph Trades</a:t>
            </a:r>
          </a:p>
        </p:txBody>
      </p:sp>
      <p:sp>
        <p:nvSpPr>
          <p:cNvPr id="32772" name="Rectangle 3">
            <a:extLst>
              <a:ext uri="{FF2B5EF4-FFF2-40B4-BE49-F238E27FC236}">
                <a16:creationId xmlns:a16="http://schemas.microsoft.com/office/drawing/2014/main" id="{02E04C22-EE2C-45C5-BBDB-64A5AFCD2CB7}"/>
              </a:ext>
            </a:extLst>
          </p:cNvPr>
          <p:cNvSpPr>
            <a:spLocks noGrp="1" noChangeArrowheads="1"/>
          </p:cNvSpPr>
          <p:nvPr>
            <p:ph type="body" idx="1"/>
          </p:nvPr>
        </p:nvSpPr>
        <p:spPr/>
        <p:txBody>
          <a:bodyPr/>
          <a:lstStyle/>
          <a:p>
            <a:pPr eaLnBrk="1" hangingPunct="1"/>
            <a:r>
              <a:rPr lang="en-US" altLang="en-US" sz="2000" dirty="0">
                <a:solidFill>
                  <a:srgbClr val="002060"/>
                </a:solidFill>
              </a:rPr>
              <a:t>Get the TRAIN_C_QTE_TRD::MSFT trades for a day</a:t>
            </a:r>
          </a:p>
          <a:p>
            <a:pPr lvl="1" eaLnBrk="1" hangingPunct="1"/>
            <a:r>
              <a:rPr lang="en-US" altLang="en-US" sz="2000" dirty="0">
                <a:solidFill>
                  <a:srgbClr val="002060"/>
                </a:solidFill>
              </a:rPr>
              <a:t>Start time and end time (20180205)</a:t>
            </a:r>
          </a:p>
          <a:p>
            <a:pPr lvl="1" eaLnBrk="1" hangingPunct="1"/>
            <a:r>
              <a:rPr lang="en-US" altLang="en-US" sz="2000" dirty="0">
                <a:solidFill>
                  <a:srgbClr val="002060"/>
                </a:solidFill>
              </a:rPr>
              <a:t>Select the DB and security</a:t>
            </a:r>
          </a:p>
          <a:p>
            <a:pPr lvl="1" eaLnBrk="1" hangingPunct="1"/>
            <a:r>
              <a:rPr lang="en-US" altLang="en-US" sz="2000" dirty="0">
                <a:solidFill>
                  <a:srgbClr val="002060"/>
                </a:solidFill>
              </a:rPr>
              <a:t>Use PASSTHROUGH to get all of the trades</a:t>
            </a:r>
          </a:p>
          <a:p>
            <a:pPr lvl="1" eaLnBrk="1" hangingPunct="1"/>
            <a:r>
              <a:rPr lang="en-GB" altLang="en-US" sz="2000" dirty="0">
                <a:solidFill>
                  <a:srgbClr val="002060"/>
                </a:solidFill>
              </a:rPr>
              <a:t>C</a:t>
            </a:r>
            <a:r>
              <a:rPr lang="en-US" altLang="en-US" sz="2000" dirty="0" err="1">
                <a:solidFill>
                  <a:srgbClr val="002060"/>
                </a:solidFill>
              </a:rPr>
              <a:t>onnect</a:t>
            </a:r>
            <a:r>
              <a:rPr lang="en-US" altLang="en-US" sz="2000" dirty="0">
                <a:solidFill>
                  <a:srgbClr val="002060"/>
                </a:solidFill>
              </a:rPr>
              <a:t> the PASSTHROUGH to a WHERE_CLAUSE to select only trades with EXCHANGE=“Q” or “D”</a:t>
            </a:r>
          </a:p>
          <a:p>
            <a:pPr eaLnBrk="1" hangingPunct="1"/>
            <a:r>
              <a:rPr lang="en-US" altLang="en-US" sz="2000" dirty="0">
                <a:solidFill>
                  <a:srgbClr val="002060"/>
                </a:solidFill>
              </a:rPr>
              <a:t>Graph the PRICE </a:t>
            </a:r>
          </a:p>
          <a:p>
            <a:pPr lvl="1" eaLnBrk="1" hangingPunct="1"/>
            <a:r>
              <a:rPr lang="en-US" altLang="en-US" sz="2000" dirty="0">
                <a:solidFill>
                  <a:srgbClr val="002060"/>
                </a:solidFill>
              </a:rPr>
              <a:t>Use the “Switch </a:t>
            </a:r>
            <a:r>
              <a:rPr lang="en-US" altLang="en-US" sz="2000" dirty="0" err="1">
                <a:solidFill>
                  <a:srgbClr val="002060"/>
                </a:solidFill>
              </a:rPr>
              <a:t>Dataseries</a:t>
            </a:r>
            <a:r>
              <a:rPr lang="en-US" altLang="en-US" sz="2000" dirty="0">
                <a:solidFill>
                  <a:srgbClr val="002060"/>
                </a:solidFill>
              </a:rPr>
              <a:t>” button to get a list of the fields to graph</a:t>
            </a:r>
          </a:p>
          <a:p>
            <a:pPr lvl="1" eaLnBrk="1" hangingPunct="1"/>
            <a:r>
              <a:rPr lang="en-US" altLang="en-US" sz="2000" dirty="0">
                <a:solidFill>
                  <a:srgbClr val="002060"/>
                </a:solidFill>
              </a:rPr>
              <a:t>Use </a:t>
            </a:r>
            <a:r>
              <a:rPr lang="en-US" altLang="en-US" sz="2000" b="1" dirty="0">
                <a:solidFill>
                  <a:srgbClr val="002060"/>
                </a:solidFill>
              </a:rPr>
              <a:t>Ctrl-A</a:t>
            </a:r>
            <a:r>
              <a:rPr lang="en-US" altLang="en-US" sz="2000" dirty="0">
                <a:solidFill>
                  <a:srgbClr val="002060"/>
                </a:solidFill>
              </a:rPr>
              <a:t> Space to turn off all of series’</a:t>
            </a:r>
          </a:p>
          <a:p>
            <a:pPr lvl="1" eaLnBrk="1" hangingPunct="1"/>
            <a:r>
              <a:rPr lang="en-US" altLang="en-US" sz="2000" dirty="0">
                <a:solidFill>
                  <a:srgbClr val="002060"/>
                </a:solidFill>
              </a:rPr>
              <a:t>Select PRICE to graph only the price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A5DD149B-8B6C-496B-BC23-6117B014D2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9783D6DF-EED8-458F-ABE1-E0FCDD47B16B}" type="slidenum">
              <a:rPr lang="en-US" altLang="en-US" sz="1200" smtClean="0"/>
              <a:pPr>
                <a:spcBef>
                  <a:spcPct val="0"/>
                </a:spcBef>
                <a:buClrTx/>
                <a:buFontTx/>
                <a:buNone/>
              </a:pPr>
              <a:t>29</a:t>
            </a:fld>
            <a:endParaRPr lang="en-US" altLang="en-US" sz="1200"/>
          </a:p>
        </p:txBody>
      </p:sp>
      <p:sp>
        <p:nvSpPr>
          <p:cNvPr id="34819" name="Rectangle 2">
            <a:extLst>
              <a:ext uri="{FF2B5EF4-FFF2-40B4-BE49-F238E27FC236}">
                <a16:creationId xmlns:a16="http://schemas.microsoft.com/office/drawing/2014/main" id="{EC5643B3-50F1-475A-A528-2C09114C8B29}"/>
              </a:ext>
            </a:extLst>
          </p:cNvPr>
          <p:cNvSpPr>
            <a:spLocks noGrp="1" noChangeArrowheads="1"/>
          </p:cNvSpPr>
          <p:nvPr>
            <p:ph type="title"/>
          </p:nvPr>
        </p:nvSpPr>
        <p:spPr/>
        <p:txBody>
          <a:bodyPr/>
          <a:lstStyle/>
          <a:p>
            <a:pPr eaLnBrk="1" hangingPunct="1"/>
            <a:r>
              <a:rPr lang="en-US" altLang="en-US" sz="2800" b="1">
                <a:solidFill>
                  <a:srgbClr val="002060"/>
                </a:solidFill>
              </a:rPr>
              <a:t>GUI Exercise 2 </a:t>
            </a:r>
            <a:r>
              <a:rPr lang="en-US" altLang="en-US" sz="2800">
                <a:solidFill>
                  <a:srgbClr val="002060"/>
                </a:solidFill>
              </a:rPr>
              <a:t>– Saving &amp; Using Queries</a:t>
            </a:r>
          </a:p>
        </p:txBody>
      </p:sp>
      <p:sp>
        <p:nvSpPr>
          <p:cNvPr id="34820" name="Rectangle 3">
            <a:extLst>
              <a:ext uri="{FF2B5EF4-FFF2-40B4-BE49-F238E27FC236}">
                <a16:creationId xmlns:a16="http://schemas.microsoft.com/office/drawing/2014/main" id="{59118736-3C17-4C6A-A708-7D414F720E38}"/>
              </a:ext>
            </a:extLst>
          </p:cNvPr>
          <p:cNvSpPr>
            <a:spLocks noGrp="1" noChangeArrowheads="1"/>
          </p:cNvSpPr>
          <p:nvPr>
            <p:ph type="body" idx="1"/>
          </p:nvPr>
        </p:nvSpPr>
        <p:spPr/>
        <p:txBody>
          <a:bodyPr/>
          <a:lstStyle/>
          <a:p>
            <a:pPr eaLnBrk="1" hangingPunct="1">
              <a:lnSpc>
                <a:spcPct val="90000"/>
              </a:lnSpc>
            </a:pPr>
            <a:r>
              <a:rPr lang="en-US" altLang="en-US" sz="2100">
                <a:solidFill>
                  <a:srgbClr val="002060"/>
                </a:solidFill>
              </a:rPr>
              <a:t>Use “File” -&gt; “Save Query File As …” to save the </a:t>
            </a:r>
            <a:r>
              <a:rPr lang="en-US" altLang="en-US" sz="2100" b="1">
                <a:solidFill>
                  <a:srgbClr val="002060"/>
                </a:solidFill>
              </a:rPr>
              <a:t>otq</a:t>
            </a:r>
            <a:r>
              <a:rPr lang="en-US" altLang="en-US" sz="2100">
                <a:solidFill>
                  <a:srgbClr val="002060"/>
                </a:solidFill>
              </a:rPr>
              <a:t> file.</a:t>
            </a:r>
          </a:p>
          <a:p>
            <a:pPr eaLnBrk="1" hangingPunct="1">
              <a:lnSpc>
                <a:spcPct val="90000"/>
              </a:lnSpc>
            </a:pPr>
            <a:r>
              <a:rPr lang="en-US" altLang="en-US" sz="2100">
                <a:solidFill>
                  <a:srgbClr val="002060"/>
                </a:solidFill>
              </a:rPr>
              <a:t>Use “File” -&gt; “Exit” (or click on the X icon in the upper right) to exit the OneTick Display application.</a:t>
            </a:r>
          </a:p>
          <a:p>
            <a:pPr eaLnBrk="1" hangingPunct="1">
              <a:lnSpc>
                <a:spcPct val="90000"/>
              </a:lnSpc>
            </a:pPr>
            <a:r>
              <a:rPr lang="en-US" altLang="en-US" sz="2100">
                <a:solidFill>
                  <a:srgbClr val="002060"/>
                </a:solidFill>
              </a:rPr>
              <a:t>Use “File” -&gt; “Open Query File …” (or Ctrl-O) to open a saved query file.</a:t>
            </a:r>
          </a:p>
          <a:p>
            <a:pPr eaLnBrk="1" hangingPunct="1">
              <a:lnSpc>
                <a:spcPct val="90000"/>
              </a:lnSpc>
            </a:pPr>
            <a:r>
              <a:rPr lang="en-US" altLang="en-US" sz="2100">
                <a:solidFill>
                  <a:srgbClr val="002060"/>
                </a:solidFill>
              </a:rPr>
              <a:t>When there are multiple queries in an otq file, highlight the query or queries to run and</a:t>
            </a:r>
          </a:p>
          <a:p>
            <a:pPr lvl="1" eaLnBrk="1" hangingPunct="1">
              <a:lnSpc>
                <a:spcPct val="90000"/>
              </a:lnSpc>
            </a:pPr>
            <a:r>
              <a:rPr lang="en-US" altLang="en-US" sz="2000">
                <a:solidFill>
                  <a:srgbClr val="002060"/>
                </a:solidFill>
              </a:rPr>
              <a:t>Press F3 or RETURN to edit</a:t>
            </a:r>
          </a:p>
          <a:p>
            <a:pPr lvl="1" eaLnBrk="1" hangingPunct="1">
              <a:lnSpc>
                <a:spcPct val="90000"/>
              </a:lnSpc>
            </a:pPr>
            <a:r>
              <a:rPr lang="en-US" altLang="en-US" sz="2000">
                <a:solidFill>
                  <a:srgbClr val="002060"/>
                </a:solidFill>
              </a:rPr>
              <a:t>Press F5 or            to run</a:t>
            </a:r>
          </a:p>
          <a:p>
            <a:pPr lvl="1" eaLnBrk="1" hangingPunct="1">
              <a:lnSpc>
                <a:spcPct val="90000"/>
              </a:lnSpc>
            </a:pPr>
            <a:r>
              <a:rPr lang="en-US" altLang="en-US" sz="2000">
                <a:solidFill>
                  <a:srgbClr val="002060"/>
                </a:solidFill>
              </a:rPr>
              <a:t>Right click and select</a:t>
            </a:r>
            <a:r>
              <a:rPr lang="en-US" altLang="en-US" sz="2000" b="1">
                <a:solidFill>
                  <a:srgbClr val="FF0000"/>
                </a:solidFill>
              </a:rPr>
              <a:t>*</a:t>
            </a:r>
            <a:r>
              <a:rPr lang="en-US" altLang="en-US" sz="2000">
                <a:solidFill>
                  <a:srgbClr val="002060"/>
                </a:solidFill>
              </a:rPr>
              <a:t> “Edit Query Name and Description” or “Edit Query Parameters”</a:t>
            </a:r>
          </a:p>
        </p:txBody>
      </p:sp>
      <p:sp>
        <p:nvSpPr>
          <p:cNvPr id="2" name="TextBox 1">
            <a:extLst>
              <a:ext uri="{FF2B5EF4-FFF2-40B4-BE49-F238E27FC236}">
                <a16:creationId xmlns:a16="http://schemas.microsoft.com/office/drawing/2014/main" id="{8A2FC965-C11B-4AB0-9B6C-BA6338E7D6BB}"/>
              </a:ext>
            </a:extLst>
          </p:cNvPr>
          <p:cNvSpPr txBox="1"/>
          <p:nvPr/>
        </p:nvSpPr>
        <p:spPr>
          <a:xfrm>
            <a:off x="1066800" y="5715000"/>
            <a:ext cx="7620000" cy="923925"/>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algn="ctr" eaLnBrk="1" hangingPunct="1">
              <a:defRPr/>
            </a:pPr>
            <a:r>
              <a:rPr lang="en-US" b="1" dirty="0">
                <a:solidFill>
                  <a:srgbClr val="0070C0"/>
                </a:solidFill>
                <a:cs typeface="Arial" charset="0"/>
              </a:rPr>
              <a:t>TIP </a:t>
            </a:r>
            <a:r>
              <a:rPr lang="en-US" b="1" dirty="0">
                <a:solidFill>
                  <a:srgbClr val="FF0000"/>
                </a:solidFill>
                <a:cs typeface="Arial" charset="0"/>
              </a:rPr>
              <a:t>*</a:t>
            </a:r>
            <a:r>
              <a:rPr lang="en-US" dirty="0">
                <a:solidFill>
                  <a:srgbClr val="0070C0"/>
                </a:solidFill>
                <a:cs typeface="Arial" charset="0"/>
              </a:rPr>
              <a:t> When 1+ graph query windows are open, some context sensitive functions are disabled to avoid ambiguous actions. Close extra windows when not in use.</a:t>
            </a:r>
          </a:p>
        </p:txBody>
      </p:sp>
      <p:pic>
        <p:nvPicPr>
          <p:cNvPr id="34822" name="Picture 3">
            <a:extLst>
              <a:ext uri="{FF2B5EF4-FFF2-40B4-BE49-F238E27FC236}">
                <a16:creationId xmlns:a16="http://schemas.microsoft.com/office/drawing/2014/main" id="{A28BBF4F-0CB1-4FCE-A713-C48616EB6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648200"/>
            <a:ext cx="957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35527661-DA10-400A-AEA3-D8A012F94C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62E0198D-381A-4FA5-9EC6-7CE498FF38A6}" type="slidenum">
              <a:rPr lang="en-US" altLang="en-US" sz="1200" smtClean="0"/>
              <a:pPr>
                <a:spcBef>
                  <a:spcPct val="0"/>
                </a:spcBef>
                <a:buClrTx/>
                <a:buFontTx/>
                <a:buNone/>
              </a:pPr>
              <a:t>3</a:t>
            </a:fld>
            <a:endParaRPr lang="en-US" altLang="en-US" sz="1200"/>
          </a:p>
        </p:txBody>
      </p:sp>
      <p:sp>
        <p:nvSpPr>
          <p:cNvPr id="7171" name="Rectangle 2">
            <a:extLst>
              <a:ext uri="{FF2B5EF4-FFF2-40B4-BE49-F238E27FC236}">
                <a16:creationId xmlns:a16="http://schemas.microsoft.com/office/drawing/2014/main" id="{1863DB19-9484-44ED-9141-DE4E252571F3}"/>
              </a:ext>
            </a:extLst>
          </p:cNvPr>
          <p:cNvSpPr>
            <a:spLocks noGrp="1" noChangeArrowheads="1"/>
          </p:cNvSpPr>
          <p:nvPr>
            <p:ph type="title"/>
          </p:nvPr>
        </p:nvSpPr>
        <p:spPr/>
        <p:txBody>
          <a:bodyPr/>
          <a:lstStyle/>
          <a:p>
            <a:pPr eaLnBrk="1" hangingPunct="1"/>
            <a:r>
              <a:rPr lang="en-US" altLang="en-US" b="1"/>
              <a:t>Databases</a:t>
            </a:r>
          </a:p>
        </p:txBody>
      </p:sp>
      <p:sp>
        <p:nvSpPr>
          <p:cNvPr id="7172" name="Rectangle 3">
            <a:extLst>
              <a:ext uri="{FF2B5EF4-FFF2-40B4-BE49-F238E27FC236}">
                <a16:creationId xmlns:a16="http://schemas.microsoft.com/office/drawing/2014/main" id="{2FF3113D-B012-4295-9268-590E5D130B4D}"/>
              </a:ext>
            </a:extLst>
          </p:cNvPr>
          <p:cNvSpPr>
            <a:spLocks noGrp="1" noChangeArrowheads="1"/>
          </p:cNvSpPr>
          <p:nvPr>
            <p:ph type="body" idx="1"/>
          </p:nvPr>
        </p:nvSpPr>
        <p:spPr/>
        <p:txBody>
          <a:bodyPr/>
          <a:lstStyle/>
          <a:p>
            <a:pPr eaLnBrk="1" hangingPunct="1"/>
            <a:r>
              <a:rPr lang="en-US" altLang="en-US"/>
              <a:t>Each customer defines their own databases and their contents.</a:t>
            </a:r>
          </a:p>
          <a:p>
            <a:pPr eaLnBrk="1" hangingPunct="1"/>
            <a:r>
              <a:rPr lang="en-US" altLang="en-US"/>
              <a:t>Usually, a database contains information from one feed (source).</a:t>
            </a:r>
          </a:p>
          <a:p>
            <a:pPr eaLnBrk="1" hangingPunct="1"/>
            <a:r>
              <a:rPr lang="en-US" altLang="en-US"/>
              <a:t>Each database may contain multiple “Tick Types”.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FDF29E7C-BC31-42D3-B4D7-9FFC600B37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09599D8F-5221-4D51-BB16-54A22BD1E2EA}" type="slidenum">
              <a:rPr lang="en-US" altLang="en-US" sz="1200" smtClean="0"/>
              <a:pPr>
                <a:spcBef>
                  <a:spcPct val="0"/>
                </a:spcBef>
                <a:buClrTx/>
                <a:buFontTx/>
                <a:buNone/>
              </a:pPr>
              <a:t>4</a:t>
            </a:fld>
            <a:endParaRPr lang="en-US" altLang="en-US" sz="1200"/>
          </a:p>
        </p:txBody>
      </p:sp>
      <p:sp>
        <p:nvSpPr>
          <p:cNvPr id="8195" name="Rectangle 2">
            <a:extLst>
              <a:ext uri="{FF2B5EF4-FFF2-40B4-BE49-F238E27FC236}">
                <a16:creationId xmlns:a16="http://schemas.microsoft.com/office/drawing/2014/main" id="{F3A6B98F-99CE-4944-9D70-99F8FEE8539C}"/>
              </a:ext>
            </a:extLst>
          </p:cNvPr>
          <p:cNvSpPr>
            <a:spLocks noGrp="1" noChangeArrowheads="1"/>
          </p:cNvSpPr>
          <p:nvPr>
            <p:ph type="title"/>
          </p:nvPr>
        </p:nvSpPr>
        <p:spPr/>
        <p:txBody>
          <a:bodyPr/>
          <a:lstStyle/>
          <a:p>
            <a:pPr eaLnBrk="1" hangingPunct="1"/>
            <a:r>
              <a:rPr lang="en-US" altLang="en-US" b="1"/>
              <a:t>Tick Types</a:t>
            </a:r>
          </a:p>
        </p:txBody>
      </p:sp>
      <p:sp>
        <p:nvSpPr>
          <p:cNvPr id="8196" name="Rectangle 3">
            <a:extLst>
              <a:ext uri="{FF2B5EF4-FFF2-40B4-BE49-F238E27FC236}">
                <a16:creationId xmlns:a16="http://schemas.microsoft.com/office/drawing/2014/main" id="{F744AC51-02A5-4FCC-B1F5-6CF1F8192DEC}"/>
              </a:ext>
            </a:extLst>
          </p:cNvPr>
          <p:cNvSpPr>
            <a:spLocks noGrp="1" noChangeArrowheads="1"/>
          </p:cNvSpPr>
          <p:nvPr>
            <p:ph type="body" idx="1"/>
          </p:nvPr>
        </p:nvSpPr>
        <p:spPr/>
        <p:txBody>
          <a:bodyPr/>
          <a:lstStyle/>
          <a:p>
            <a:pPr eaLnBrk="1" hangingPunct="1"/>
            <a:r>
              <a:rPr lang="en-US" altLang="en-US"/>
              <a:t>Each “Tick Type” contains a set of field definitions (field name and type) for each record.</a:t>
            </a:r>
          </a:p>
          <a:p>
            <a:pPr eaLnBrk="1" hangingPunct="1"/>
            <a:r>
              <a:rPr lang="en-US" altLang="en-US"/>
              <a:t>This is similar to a “Table” in a relational database.  </a:t>
            </a:r>
          </a:p>
          <a:p>
            <a:pPr eaLnBrk="1" hangingPunct="1"/>
            <a:r>
              <a:rPr lang="en-US" altLang="en-US"/>
              <a:t>However, the columns for a tick may change on a daily basis depending on the feed and the loading program.</a:t>
            </a:r>
          </a:p>
          <a:p>
            <a:pPr eaLnBrk="1" hangingPunct="1"/>
            <a:endParaRPr lang="en-US" altLang="en-US"/>
          </a:p>
        </p:txBody>
      </p:sp>
      <p:sp>
        <p:nvSpPr>
          <p:cNvPr id="2" name="TextBox 1">
            <a:extLst>
              <a:ext uri="{FF2B5EF4-FFF2-40B4-BE49-F238E27FC236}">
                <a16:creationId xmlns:a16="http://schemas.microsoft.com/office/drawing/2014/main" id="{55280727-0F01-4A3C-BC2B-F0B76CDB866D}"/>
              </a:ext>
            </a:extLst>
          </p:cNvPr>
          <p:cNvSpPr txBox="1"/>
          <p:nvPr/>
        </p:nvSpPr>
        <p:spPr>
          <a:xfrm>
            <a:off x="609600" y="6172200"/>
            <a:ext cx="7620000" cy="369888"/>
          </a:xfrm>
          <a:prstGeom prst="rect">
            <a:avLst/>
          </a:prstGeom>
          <a:noFill/>
        </p:spPr>
        <p:txBody>
          <a:bodyPr>
            <a:spAutoFit/>
          </a:bodyPr>
          <a:lstStyle/>
          <a:p>
            <a:pPr eaLnBrk="1" hangingPunct="1">
              <a:defRPr/>
            </a:pPr>
            <a:r>
              <a:rPr lang="en-US" dirty="0">
                <a:solidFill>
                  <a:schemeClr val="tx1">
                    <a:lumMod val="50000"/>
                    <a:lumOff val="50000"/>
                  </a:schemeClr>
                </a:solidFill>
                <a:cs typeface="Arial" charset="0"/>
              </a:rPr>
              <a:t>See </a:t>
            </a:r>
            <a:r>
              <a:rPr lang="en-US" b="1" dirty="0">
                <a:solidFill>
                  <a:schemeClr val="tx1">
                    <a:lumMod val="50000"/>
                    <a:lumOff val="50000"/>
                  </a:schemeClr>
                </a:solidFill>
                <a:cs typeface="Arial" charset="0"/>
              </a:rPr>
              <a:t>../docs/datamodeling.html </a:t>
            </a:r>
            <a:r>
              <a:rPr lang="en-US" dirty="0">
                <a:solidFill>
                  <a:schemeClr val="tx1">
                    <a:lumMod val="50000"/>
                    <a:lumOff val="50000"/>
                  </a:schemeClr>
                </a:solidFill>
                <a:cs typeface="Arial" charset="0"/>
              </a:rPr>
              <a:t>for details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6ECA129A-42A8-4F49-A304-464B67EF91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9F46B49D-6848-4542-AFBA-B7F9DA681915}" type="slidenum">
              <a:rPr lang="en-US" altLang="en-US" sz="1200" smtClean="0"/>
              <a:pPr>
                <a:spcBef>
                  <a:spcPct val="0"/>
                </a:spcBef>
                <a:buClrTx/>
                <a:buFontTx/>
                <a:buNone/>
              </a:pPr>
              <a:t>5</a:t>
            </a:fld>
            <a:endParaRPr lang="en-US" altLang="en-US" sz="1200"/>
          </a:p>
        </p:txBody>
      </p:sp>
      <p:sp>
        <p:nvSpPr>
          <p:cNvPr id="9219" name="Rectangle 2">
            <a:extLst>
              <a:ext uri="{FF2B5EF4-FFF2-40B4-BE49-F238E27FC236}">
                <a16:creationId xmlns:a16="http://schemas.microsoft.com/office/drawing/2014/main" id="{B75D4542-5548-46E0-9721-CCF42C0D9B3F}"/>
              </a:ext>
            </a:extLst>
          </p:cNvPr>
          <p:cNvSpPr>
            <a:spLocks noGrp="1" noChangeArrowheads="1"/>
          </p:cNvSpPr>
          <p:nvPr>
            <p:ph type="title"/>
          </p:nvPr>
        </p:nvSpPr>
        <p:spPr/>
        <p:txBody>
          <a:bodyPr/>
          <a:lstStyle/>
          <a:p>
            <a:pPr eaLnBrk="1" hangingPunct="1"/>
            <a:r>
              <a:rPr lang="en-US" altLang="en-US" b="1"/>
              <a:t>Field types (data types)</a:t>
            </a:r>
          </a:p>
        </p:txBody>
      </p:sp>
      <p:sp>
        <p:nvSpPr>
          <p:cNvPr id="9220" name="Rectangle 3">
            <a:extLst>
              <a:ext uri="{FF2B5EF4-FFF2-40B4-BE49-F238E27FC236}">
                <a16:creationId xmlns:a16="http://schemas.microsoft.com/office/drawing/2014/main" id="{C7CAF53B-013A-47A6-A534-973578FB51B4}"/>
              </a:ext>
            </a:extLst>
          </p:cNvPr>
          <p:cNvSpPr>
            <a:spLocks noGrp="1" noChangeArrowheads="1"/>
          </p:cNvSpPr>
          <p:nvPr>
            <p:ph type="body" idx="1"/>
          </p:nvPr>
        </p:nvSpPr>
        <p:spPr/>
        <p:txBody>
          <a:bodyPr/>
          <a:lstStyle/>
          <a:p>
            <a:pPr eaLnBrk="1" hangingPunct="1"/>
            <a:endParaRPr lang="en-US" altLang="en-US"/>
          </a:p>
          <a:p>
            <a:pPr eaLnBrk="1" hangingPunct="1"/>
            <a:r>
              <a:rPr lang="en-US" altLang="en-US"/>
              <a:t>Easier to just look at the docs…</a:t>
            </a:r>
          </a:p>
        </p:txBody>
      </p:sp>
      <p:sp>
        <p:nvSpPr>
          <p:cNvPr id="2" name="TextBox 1">
            <a:extLst>
              <a:ext uri="{FF2B5EF4-FFF2-40B4-BE49-F238E27FC236}">
                <a16:creationId xmlns:a16="http://schemas.microsoft.com/office/drawing/2014/main" id="{C2476F09-4A6A-4764-89BC-1E301A8C4B88}"/>
              </a:ext>
            </a:extLst>
          </p:cNvPr>
          <p:cNvSpPr txBox="1"/>
          <p:nvPr/>
        </p:nvSpPr>
        <p:spPr>
          <a:xfrm>
            <a:off x="609600" y="6172200"/>
            <a:ext cx="7620000" cy="369888"/>
          </a:xfrm>
          <a:prstGeom prst="rect">
            <a:avLst/>
          </a:prstGeom>
          <a:noFill/>
        </p:spPr>
        <p:txBody>
          <a:bodyPr>
            <a:spAutoFit/>
          </a:bodyPr>
          <a:lstStyle/>
          <a:p>
            <a:pPr eaLnBrk="1" hangingPunct="1">
              <a:defRPr/>
            </a:pPr>
            <a:r>
              <a:rPr lang="en-US" dirty="0">
                <a:solidFill>
                  <a:schemeClr val="tx1">
                    <a:lumMod val="50000"/>
                    <a:lumOff val="50000"/>
                  </a:schemeClr>
                </a:solidFill>
                <a:cs typeface="Arial" charset="0"/>
              </a:rPr>
              <a:t>See </a:t>
            </a:r>
            <a:r>
              <a:rPr lang="en-US" b="1" dirty="0">
                <a:solidFill>
                  <a:schemeClr val="tx1">
                    <a:lumMod val="50000"/>
                    <a:lumOff val="50000"/>
                  </a:schemeClr>
                </a:solidFill>
                <a:cs typeface="Arial" charset="0"/>
              </a:rPr>
              <a:t>../docs/datamodeling.html </a:t>
            </a:r>
            <a:r>
              <a:rPr lang="en-US" dirty="0">
                <a:solidFill>
                  <a:schemeClr val="tx1">
                    <a:lumMod val="50000"/>
                    <a:lumOff val="50000"/>
                  </a:schemeClr>
                </a:solidFill>
                <a:cs typeface="Arial" charset="0"/>
              </a:rPr>
              <a:t>for details</a:t>
            </a:r>
          </a:p>
        </p:txBody>
      </p:sp>
      <p:sp>
        <p:nvSpPr>
          <p:cNvPr id="6" name="Action Button: Forward or Next 5">
            <a:hlinkClick r:id="rId2" action="ppaction://program" highlightClick="1"/>
            <a:extLst>
              <a:ext uri="{FF2B5EF4-FFF2-40B4-BE49-F238E27FC236}">
                <a16:creationId xmlns:a16="http://schemas.microsoft.com/office/drawing/2014/main" id="{41B96668-806C-44D0-A97C-756DA1485918}"/>
              </a:ext>
            </a:extLst>
          </p:cNvPr>
          <p:cNvSpPr/>
          <p:nvPr/>
        </p:nvSpPr>
        <p:spPr>
          <a:xfrm>
            <a:off x="7620000" y="2362200"/>
            <a:ext cx="457200" cy="455613"/>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D0F00B66-A2B1-4837-8898-1918652DD7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D6200329-21BB-4D46-87D9-395D55D8F838}" type="slidenum">
              <a:rPr lang="en-US" altLang="en-US" sz="1200" smtClean="0"/>
              <a:pPr>
                <a:spcBef>
                  <a:spcPct val="0"/>
                </a:spcBef>
                <a:buClrTx/>
                <a:buFontTx/>
                <a:buNone/>
              </a:pPr>
              <a:t>6</a:t>
            </a:fld>
            <a:endParaRPr lang="en-US" altLang="en-US" sz="1200"/>
          </a:p>
        </p:txBody>
      </p:sp>
      <p:sp>
        <p:nvSpPr>
          <p:cNvPr id="10243" name="Rectangle 2">
            <a:extLst>
              <a:ext uri="{FF2B5EF4-FFF2-40B4-BE49-F238E27FC236}">
                <a16:creationId xmlns:a16="http://schemas.microsoft.com/office/drawing/2014/main" id="{D1175570-272F-4AB4-A05C-0F73CC9AE9B1}"/>
              </a:ext>
            </a:extLst>
          </p:cNvPr>
          <p:cNvSpPr>
            <a:spLocks noGrp="1" noChangeArrowheads="1"/>
          </p:cNvSpPr>
          <p:nvPr>
            <p:ph type="title"/>
          </p:nvPr>
        </p:nvSpPr>
        <p:spPr/>
        <p:txBody>
          <a:bodyPr/>
          <a:lstStyle/>
          <a:p>
            <a:pPr eaLnBrk="1" hangingPunct="1"/>
            <a:r>
              <a:rPr lang="en-US" altLang="en-US" b="1"/>
              <a:t>Data Model Changes</a:t>
            </a:r>
          </a:p>
        </p:txBody>
      </p:sp>
      <p:sp>
        <p:nvSpPr>
          <p:cNvPr id="10244" name="Rectangle 3">
            <a:extLst>
              <a:ext uri="{FF2B5EF4-FFF2-40B4-BE49-F238E27FC236}">
                <a16:creationId xmlns:a16="http://schemas.microsoft.com/office/drawing/2014/main" id="{488A71F6-6202-4494-832F-375AF32B7DA5}"/>
              </a:ext>
            </a:extLst>
          </p:cNvPr>
          <p:cNvSpPr>
            <a:spLocks noGrp="1" noChangeArrowheads="1"/>
          </p:cNvSpPr>
          <p:nvPr>
            <p:ph type="body" idx="1"/>
          </p:nvPr>
        </p:nvSpPr>
        <p:spPr/>
        <p:txBody>
          <a:bodyPr/>
          <a:lstStyle/>
          <a:p>
            <a:pPr eaLnBrk="1" hangingPunct="1"/>
            <a:r>
              <a:rPr lang="en-US" altLang="en-US" sz="2400"/>
              <a:t>In a regular SQL DB, when the data model changes you need to run an ALTER TABLE which will redefine the data structure for all old records in the table.</a:t>
            </a:r>
          </a:p>
          <a:p>
            <a:pPr eaLnBrk="1" hangingPunct="1"/>
            <a:r>
              <a:rPr lang="en-US" altLang="en-US" sz="2400"/>
              <a:t>OneTick does not alter history.  Instead, the data model for each DB segment (usually day) is recorded in the DB.  This allows the data model to change over time.  However, this places some additional requirements on queries that we will cover later.</a:t>
            </a:r>
          </a:p>
          <a:p>
            <a:pPr eaLnBrk="1" hangingPunct="1"/>
            <a:endParaRPr lang="en-US" altLang="en-US"/>
          </a:p>
        </p:txBody>
      </p:sp>
      <p:sp>
        <p:nvSpPr>
          <p:cNvPr id="2" name="TextBox 1">
            <a:extLst>
              <a:ext uri="{FF2B5EF4-FFF2-40B4-BE49-F238E27FC236}">
                <a16:creationId xmlns:a16="http://schemas.microsoft.com/office/drawing/2014/main" id="{D8F195A9-B96A-4AF1-99A6-310F62D4C970}"/>
              </a:ext>
            </a:extLst>
          </p:cNvPr>
          <p:cNvSpPr txBox="1"/>
          <p:nvPr/>
        </p:nvSpPr>
        <p:spPr>
          <a:xfrm>
            <a:off x="609600" y="6172200"/>
            <a:ext cx="7620000" cy="369888"/>
          </a:xfrm>
          <a:prstGeom prst="rect">
            <a:avLst/>
          </a:prstGeom>
          <a:noFill/>
        </p:spPr>
        <p:txBody>
          <a:bodyPr>
            <a:spAutoFit/>
          </a:bodyPr>
          <a:lstStyle/>
          <a:p>
            <a:pPr eaLnBrk="1" hangingPunct="1">
              <a:defRPr/>
            </a:pPr>
            <a:r>
              <a:rPr lang="en-US" dirty="0">
                <a:solidFill>
                  <a:schemeClr val="tx1">
                    <a:lumMod val="50000"/>
                    <a:lumOff val="50000"/>
                  </a:schemeClr>
                </a:solidFill>
                <a:cs typeface="Arial" charset="0"/>
              </a:rPr>
              <a:t>See </a:t>
            </a:r>
            <a:r>
              <a:rPr lang="en-US" b="1" dirty="0">
                <a:solidFill>
                  <a:schemeClr val="tx1">
                    <a:lumMod val="50000"/>
                    <a:lumOff val="50000"/>
                  </a:schemeClr>
                </a:solidFill>
                <a:cs typeface="Arial" charset="0"/>
              </a:rPr>
              <a:t>../docs/datamodeling.html </a:t>
            </a:r>
            <a:r>
              <a:rPr lang="en-US" dirty="0">
                <a:solidFill>
                  <a:schemeClr val="tx1">
                    <a:lumMod val="50000"/>
                    <a:lumOff val="50000"/>
                  </a:schemeClr>
                </a:solidFill>
                <a:cs typeface="Arial" charset="0"/>
              </a:rPr>
              <a:t>for details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12814FDE-A72C-4CD8-B69B-29F0B4EEDF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4EBF8391-87E6-4A6B-B7C9-A29C4E589BDD}" type="slidenum">
              <a:rPr lang="en-US" altLang="en-US" sz="1200" smtClean="0"/>
              <a:pPr>
                <a:spcBef>
                  <a:spcPct val="0"/>
                </a:spcBef>
                <a:buClrTx/>
                <a:buFontTx/>
                <a:buNone/>
              </a:pPr>
              <a:t>7</a:t>
            </a:fld>
            <a:endParaRPr lang="en-US" altLang="en-US" sz="1200"/>
          </a:p>
        </p:txBody>
      </p:sp>
      <p:sp>
        <p:nvSpPr>
          <p:cNvPr id="11267" name="Rectangle 2">
            <a:extLst>
              <a:ext uri="{FF2B5EF4-FFF2-40B4-BE49-F238E27FC236}">
                <a16:creationId xmlns:a16="http://schemas.microsoft.com/office/drawing/2014/main" id="{CC1611A1-453E-4229-9250-10D697A31148}"/>
              </a:ext>
            </a:extLst>
          </p:cNvPr>
          <p:cNvSpPr>
            <a:spLocks noGrp="1" noChangeArrowheads="1"/>
          </p:cNvSpPr>
          <p:nvPr>
            <p:ph type="title"/>
          </p:nvPr>
        </p:nvSpPr>
        <p:spPr/>
        <p:txBody>
          <a:bodyPr/>
          <a:lstStyle/>
          <a:p>
            <a:pPr eaLnBrk="1" hangingPunct="1"/>
            <a:r>
              <a:rPr lang="en-US" altLang="en-US" b="1"/>
              <a:t>“Standard” Tick Types</a:t>
            </a:r>
          </a:p>
        </p:txBody>
      </p:sp>
      <p:sp>
        <p:nvSpPr>
          <p:cNvPr id="11268" name="Rectangle 3">
            <a:extLst>
              <a:ext uri="{FF2B5EF4-FFF2-40B4-BE49-F238E27FC236}">
                <a16:creationId xmlns:a16="http://schemas.microsoft.com/office/drawing/2014/main" id="{EA109DB4-72AB-466E-A8A5-89811DE56BBA}"/>
              </a:ext>
            </a:extLst>
          </p:cNvPr>
          <p:cNvSpPr>
            <a:spLocks noGrp="1" noChangeArrowheads="1"/>
          </p:cNvSpPr>
          <p:nvPr>
            <p:ph type="body" idx="1"/>
          </p:nvPr>
        </p:nvSpPr>
        <p:spPr/>
        <p:txBody>
          <a:bodyPr/>
          <a:lstStyle/>
          <a:p>
            <a:pPr eaLnBrk="1" hangingPunct="1"/>
            <a:r>
              <a:rPr lang="en-US" altLang="en-US"/>
              <a:t>For loaders that ship with OneTick the following are “standard” tick types used.</a:t>
            </a:r>
          </a:p>
          <a:p>
            <a:pPr eaLnBrk="1" hangingPunct="1"/>
            <a:r>
              <a:rPr lang="en-US" altLang="en-US" b="1"/>
              <a:t>TRD</a:t>
            </a:r>
            <a:r>
              <a:rPr lang="en-US" altLang="en-US"/>
              <a:t> – Trade</a:t>
            </a:r>
          </a:p>
          <a:p>
            <a:pPr eaLnBrk="1" hangingPunct="1"/>
            <a:r>
              <a:rPr lang="en-US" altLang="en-US" b="1"/>
              <a:t>QTE</a:t>
            </a:r>
            <a:r>
              <a:rPr lang="en-US" altLang="en-US"/>
              <a:t> – Level 1 quote</a:t>
            </a:r>
          </a:p>
          <a:p>
            <a:pPr eaLnBrk="1" hangingPunct="1"/>
            <a:r>
              <a:rPr lang="en-US" altLang="en-US" b="1"/>
              <a:t>OB</a:t>
            </a:r>
            <a:r>
              <a:rPr lang="en-US" altLang="en-US"/>
              <a:t> – Order Book</a:t>
            </a:r>
          </a:p>
          <a:p>
            <a:pPr eaLnBrk="1" hangingPunct="1"/>
            <a:r>
              <a:rPr lang="en-US" altLang="en-US" b="1"/>
              <a:t>PRL</a:t>
            </a:r>
            <a:r>
              <a:rPr lang="en-US" altLang="en-US"/>
              <a:t> – Price level (generalization of an order book input)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4F8022C7-50D8-4C2B-8C7F-50FCE0A210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725B275E-6150-42E1-AABA-BFA312050F11}" type="slidenum">
              <a:rPr lang="en-US" altLang="en-US" sz="1200" smtClean="0"/>
              <a:pPr>
                <a:spcBef>
                  <a:spcPct val="0"/>
                </a:spcBef>
                <a:buClrTx/>
                <a:buFontTx/>
                <a:buNone/>
              </a:pPr>
              <a:t>8</a:t>
            </a:fld>
            <a:endParaRPr lang="en-US" altLang="en-US" sz="1200"/>
          </a:p>
        </p:txBody>
      </p:sp>
      <p:sp>
        <p:nvSpPr>
          <p:cNvPr id="12291" name="Rectangle 2">
            <a:extLst>
              <a:ext uri="{FF2B5EF4-FFF2-40B4-BE49-F238E27FC236}">
                <a16:creationId xmlns:a16="http://schemas.microsoft.com/office/drawing/2014/main" id="{E4F7E6F2-6F9E-45A5-A52F-E8ABD3800C85}"/>
              </a:ext>
            </a:extLst>
          </p:cNvPr>
          <p:cNvSpPr>
            <a:spLocks noGrp="1" noChangeArrowheads="1"/>
          </p:cNvSpPr>
          <p:nvPr>
            <p:ph type="title"/>
          </p:nvPr>
        </p:nvSpPr>
        <p:spPr/>
        <p:txBody>
          <a:bodyPr/>
          <a:lstStyle/>
          <a:p>
            <a:pPr eaLnBrk="1" hangingPunct="1"/>
            <a:r>
              <a:rPr lang="en-US" altLang="en-US" b="1"/>
              <a:t>Trade (TRD) Tick Type</a:t>
            </a:r>
          </a:p>
        </p:txBody>
      </p:sp>
      <p:sp>
        <p:nvSpPr>
          <p:cNvPr id="12292" name="Rectangle 3">
            <a:extLst>
              <a:ext uri="{FF2B5EF4-FFF2-40B4-BE49-F238E27FC236}">
                <a16:creationId xmlns:a16="http://schemas.microsoft.com/office/drawing/2014/main" id="{76F41DC6-29C0-4C5C-AEA2-7C31C2CDF6D5}"/>
              </a:ext>
            </a:extLst>
          </p:cNvPr>
          <p:cNvSpPr>
            <a:spLocks noGrp="1" noChangeArrowheads="1"/>
          </p:cNvSpPr>
          <p:nvPr>
            <p:ph type="body" idx="1"/>
          </p:nvPr>
        </p:nvSpPr>
        <p:spPr/>
        <p:txBody>
          <a:bodyPr/>
          <a:lstStyle/>
          <a:p>
            <a:pPr eaLnBrk="1" hangingPunct="1">
              <a:lnSpc>
                <a:spcPct val="90000"/>
              </a:lnSpc>
            </a:pPr>
            <a:r>
              <a:rPr lang="en-US" altLang="en-US"/>
              <a:t>Trades are expected to have the following fields at a minimum:</a:t>
            </a:r>
          </a:p>
          <a:p>
            <a:pPr lvl="1" eaLnBrk="1" hangingPunct="1">
              <a:lnSpc>
                <a:spcPct val="90000"/>
              </a:lnSpc>
            </a:pPr>
            <a:r>
              <a:rPr lang="en-US" altLang="en-US" b="1"/>
              <a:t>PRICE</a:t>
            </a:r>
          </a:p>
          <a:p>
            <a:pPr lvl="1" eaLnBrk="1" hangingPunct="1">
              <a:lnSpc>
                <a:spcPct val="90000"/>
              </a:lnSpc>
            </a:pPr>
            <a:r>
              <a:rPr lang="en-US" altLang="en-US" b="1"/>
              <a:t>SIZE</a:t>
            </a:r>
          </a:p>
          <a:p>
            <a:pPr eaLnBrk="1" hangingPunct="1">
              <a:lnSpc>
                <a:spcPct val="90000"/>
              </a:lnSpc>
            </a:pPr>
            <a:r>
              <a:rPr lang="en-US" altLang="en-US"/>
              <a:t>If the feed provides cancellations and corrections, the following fields should also be present:</a:t>
            </a:r>
          </a:p>
          <a:p>
            <a:pPr lvl="1" eaLnBrk="1" hangingPunct="1">
              <a:lnSpc>
                <a:spcPct val="90000"/>
              </a:lnSpc>
            </a:pPr>
            <a:r>
              <a:rPr lang="en-US" altLang="en-US" b="1"/>
              <a:t>DELETED_TIME</a:t>
            </a:r>
          </a:p>
          <a:p>
            <a:pPr lvl="1" eaLnBrk="1" hangingPunct="1">
              <a:lnSpc>
                <a:spcPct val="90000"/>
              </a:lnSpc>
            </a:pPr>
            <a:r>
              <a:rPr lang="en-US" altLang="en-US" b="1"/>
              <a:t>TICK_STATUS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D637F52D-AFEE-4EBF-BEDA-D4591F8BA0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9840A1D3-7D39-44B1-ACFB-D658C43114EE}" type="slidenum">
              <a:rPr lang="en-US" altLang="en-US" sz="1200" smtClean="0"/>
              <a:pPr>
                <a:spcBef>
                  <a:spcPct val="0"/>
                </a:spcBef>
                <a:buClrTx/>
                <a:buFontTx/>
                <a:buNone/>
              </a:pPr>
              <a:t>9</a:t>
            </a:fld>
            <a:endParaRPr lang="en-US" altLang="en-US" sz="1200"/>
          </a:p>
        </p:txBody>
      </p:sp>
      <p:sp>
        <p:nvSpPr>
          <p:cNvPr id="13315" name="Rectangle 2">
            <a:extLst>
              <a:ext uri="{FF2B5EF4-FFF2-40B4-BE49-F238E27FC236}">
                <a16:creationId xmlns:a16="http://schemas.microsoft.com/office/drawing/2014/main" id="{438C7EAA-4855-403A-8AFF-58E302ABE6C0}"/>
              </a:ext>
            </a:extLst>
          </p:cNvPr>
          <p:cNvSpPr>
            <a:spLocks noGrp="1" noChangeArrowheads="1"/>
          </p:cNvSpPr>
          <p:nvPr>
            <p:ph type="title"/>
          </p:nvPr>
        </p:nvSpPr>
        <p:spPr/>
        <p:txBody>
          <a:bodyPr/>
          <a:lstStyle/>
          <a:p>
            <a:pPr eaLnBrk="1" hangingPunct="1"/>
            <a:r>
              <a:rPr lang="en-US" altLang="en-US" b="1"/>
              <a:t>Quote (QTE) Tick Type</a:t>
            </a:r>
          </a:p>
        </p:txBody>
      </p:sp>
      <p:sp>
        <p:nvSpPr>
          <p:cNvPr id="13316" name="Rectangle 3">
            <a:extLst>
              <a:ext uri="{FF2B5EF4-FFF2-40B4-BE49-F238E27FC236}">
                <a16:creationId xmlns:a16="http://schemas.microsoft.com/office/drawing/2014/main" id="{B988A7F1-DD98-44C7-B513-A544EB6F5CB0}"/>
              </a:ext>
            </a:extLst>
          </p:cNvPr>
          <p:cNvSpPr>
            <a:spLocks noGrp="1" noChangeArrowheads="1"/>
          </p:cNvSpPr>
          <p:nvPr>
            <p:ph type="body" idx="1"/>
          </p:nvPr>
        </p:nvSpPr>
        <p:spPr/>
        <p:txBody>
          <a:bodyPr/>
          <a:lstStyle/>
          <a:p>
            <a:pPr eaLnBrk="1" hangingPunct="1">
              <a:lnSpc>
                <a:spcPct val="90000"/>
              </a:lnSpc>
            </a:pPr>
            <a:r>
              <a:rPr lang="en-US" altLang="en-US"/>
              <a:t>Quotes are expected to have the following fields at a minimum:</a:t>
            </a:r>
          </a:p>
          <a:p>
            <a:pPr lvl="1" eaLnBrk="1" hangingPunct="1">
              <a:lnSpc>
                <a:spcPct val="90000"/>
              </a:lnSpc>
            </a:pPr>
            <a:r>
              <a:rPr lang="en-US" altLang="en-US" b="1"/>
              <a:t>BID_PRICE</a:t>
            </a:r>
          </a:p>
          <a:p>
            <a:pPr lvl="1" eaLnBrk="1" hangingPunct="1">
              <a:lnSpc>
                <a:spcPct val="90000"/>
              </a:lnSpc>
            </a:pPr>
            <a:r>
              <a:rPr lang="en-US" altLang="en-US" b="1"/>
              <a:t>BID_SIZE</a:t>
            </a:r>
          </a:p>
          <a:p>
            <a:pPr lvl="1" eaLnBrk="1" hangingPunct="1">
              <a:lnSpc>
                <a:spcPct val="90000"/>
              </a:lnSpc>
            </a:pPr>
            <a:r>
              <a:rPr lang="en-US" altLang="en-US" b="1"/>
              <a:t>ASK_PRICE</a:t>
            </a:r>
          </a:p>
          <a:p>
            <a:pPr lvl="1" eaLnBrk="1" hangingPunct="1">
              <a:lnSpc>
                <a:spcPct val="90000"/>
              </a:lnSpc>
            </a:pPr>
            <a:r>
              <a:rPr lang="en-US" altLang="en-US" b="1"/>
              <a:t>ASK_SIZE</a:t>
            </a:r>
          </a:p>
          <a:p>
            <a:pPr eaLnBrk="1" hangingPunct="1">
              <a:lnSpc>
                <a:spcPct val="90000"/>
              </a:lnSpc>
            </a:pPr>
            <a:r>
              <a:rPr lang="en-US" altLang="en-US"/>
              <a:t>May have additional fields, e.g to identify the source of the quote </a:t>
            </a:r>
            <a:br>
              <a:rPr lang="en-US" altLang="en-US"/>
            </a:br>
            <a:r>
              <a:rPr lang="en-US" altLang="en-US"/>
              <a:t>(iEXCHANGE, MMID, etc.)</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1413</TotalTime>
  <Words>1771</Words>
  <Application>Microsoft Office PowerPoint</Application>
  <PresentationFormat>On-screen Show (4:3)</PresentationFormat>
  <Paragraphs>178</Paragraphs>
  <Slides>29</Slides>
  <Notes>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Verdana</vt:lpstr>
      <vt:lpstr>Wingdings</vt:lpstr>
      <vt:lpstr>Profile</vt:lpstr>
      <vt:lpstr>OneTick Training</vt:lpstr>
      <vt:lpstr>Outcomes and further help</vt:lpstr>
      <vt:lpstr>Databases</vt:lpstr>
      <vt:lpstr>Tick Types</vt:lpstr>
      <vt:lpstr>Field types (data types)</vt:lpstr>
      <vt:lpstr>Data Model Changes</vt:lpstr>
      <vt:lpstr>“Standard” Tick Types</vt:lpstr>
      <vt:lpstr>Trade (TRD) Tick Type</vt:lpstr>
      <vt:lpstr>Quote (QTE) Tick Type</vt:lpstr>
      <vt:lpstr>Order Book Basics</vt:lpstr>
      <vt:lpstr>Symbol date</vt:lpstr>
      <vt:lpstr>Chain Queries</vt:lpstr>
      <vt:lpstr>Graph Queries</vt:lpstr>
      <vt:lpstr>Query Example: Bollinger Bands</vt:lpstr>
      <vt:lpstr>Multi-Stage Queries</vt:lpstr>
      <vt:lpstr>Query Language Basis</vt:lpstr>
      <vt:lpstr>OneTick Training</vt:lpstr>
      <vt:lpstr>Filter EPs</vt:lpstr>
      <vt:lpstr>Filter EPs</vt:lpstr>
      <vt:lpstr>Filter EPs</vt:lpstr>
      <vt:lpstr>Column Filtering</vt:lpstr>
      <vt:lpstr>The PASSTHROUGH EP</vt:lpstr>
      <vt:lpstr>The PASSTHROUGH EP (cont.)</vt:lpstr>
      <vt:lpstr>The PASSTHROUGH EP (cont.)</vt:lpstr>
      <vt:lpstr>Getting Data from Other Periods</vt:lpstr>
      <vt:lpstr>The TABLE EP</vt:lpstr>
      <vt:lpstr>PowerPoint Presentation</vt:lpstr>
      <vt:lpstr>GUI Exercise 1 – Query &amp; Graph Trades</vt:lpstr>
      <vt:lpstr>GUI Exercise 2 – Saving &amp; Using Queries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OneTick Training</dc:title>
  <dc:creator>Andrew Diamond</dc:creator>
  <cp:lastModifiedBy>Andrew Diamond</cp:lastModifiedBy>
  <cp:revision>77</cp:revision>
  <dcterms:created xsi:type="dcterms:W3CDTF">2009-04-19T19:34:14Z</dcterms:created>
  <dcterms:modified xsi:type="dcterms:W3CDTF">2018-03-01T12:59:14Z</dcterms:modified>
</cp:coreProperties>
</file>