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81" r:id="rId2"/>
    <p:sldId id="309" r:id="rId3"/>
    <p:sldId id="289" r:id="rId4"/>
    <p:sldId id="290" r:id="rId5"/>
    <p:sldId id="291" r:id="rId6"/>
    <p:sldId id="306" r:id="rId7"/>
    <p:sldId id="307" r:id="rId8"/>
    <p:sldId id="292" r:id="rId9"/>
    <p:sldId id="293" r:id="rId10"/>
    <p:sldId id="304" r:id="rId11"/>
    <p:sldId id="311" r:id="rId12"/>
    <p:sldId id="299" r:id="rId13"/>
    <p:sldId id="310" r:id="rId14"/>
    <p:sldId id="269" r:id="rId15"/>
    <p:sldId id="294"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84" autoAdjust="0"/>
    <p:restoredTop sz="94660"/>
  </p:normalViewPr>
  <p:slideViewPr>
    <p:cSldViewPr>
      <p:cViewPr varScale="1">
        <p:scale>
          <a:sx n="61" d="100"/>
          <a:sy n="61" d="100"/>
        </p:scale>
        <p:origin x="1713"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51F3C94-E485-44D7-A1DC-B462FEDC64B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2C51D781-4AAB-42B4-BE85-A54BA5B9F44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9AF51A0E-9FBC-47C1-96BD-1684A1BF0F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EBF99235-97FF-43F6-8F4E-EDB3A541986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98CA7C6F-5F9E-4B3D-A677-5E87FA5EC82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4C738C38-F120-4699-8DFA-56C4FFA4BF4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43A4B9D-D881-48A7-A86B-8199E4E5B9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818F7F24-9DAC-4237-889D-E2259115E180}"/>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pic>
        <p:nvPicPr>
          <p:cNvPr id="5" name="Picture 9">
            <a:extLst>
              <a:ext uri="{FF2B5EF4-FFF2-40B4-BE49-F238E27FC236}">
                <a16:creationId xmlns:a16="http://schemas.microsoft.com/office/drawing/2014/main" id="{3E7CFB3E-C44B-4F6B-9B79-86189E68EF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096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6" name="Rectangle 4">
            <a:extLst>
              <a:ext uri="{FF2B5EF4-FFF2-40B4-BE49-F238E27FC236}">
                <a16:creationId xmlns:a16="http://schemas.microsoft.com/office/drawing/2014/main" id="{CD2F3E4D-0E5A-4709-A549-F8BFB736574D}"/>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85AD9438-B531-4E52-894D-4A063F6E16C5}"/>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20DF640C-FC05-491A-9594-7985B02E3CDC}"/>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0A1EE43B-573F-475D-80B7-A8565E4972A0}" type="slidenum">
              <a:rPr lang="en-US" altLang="en-US"/>
              <a:pPr>
                <a:defRPr/>
              </a:pPr>
              <a:t>‹#›</a:t>
            </a:fld>
            <a:endParaRPr lang="en-US" altLang="en-US"/>
          </a:p>
        </p:txBody>
      </p:sp>
    </p:spTree>
    <p:extLst>
      <p:ext uri="{BB962C8B-B14F-4D97-AF65-F5344CB8AC3E}">
        <p14:creationId xmlns:p14="http://schemas.microsoft.com/office/powerpoint/2010/main" val="249942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6BF8A510-FB1F-4B69-B9B7-940776548F7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717B94F4-0E6A-4CC6-B295-73291ED416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D09DF91F-C6FD-48A7-81E9-E4C9426BFB9C}"/>
              </a:ext>
            </a:extLst>
          </p:cNvPr>
          <p:cNvSpPr>
            <a:spLocks noGrp="1" noChangeArrowheads="1"/>
          </p:cNvSpPr>
          <p:nvPr>
            <p:ph type="sldNum" sz="quarter" idx="12"/>
          </p:nvPr>
        </p:nvSpPr>
        <p:spPr>
          <a:ln/>
        </p:spPr>
        <p:txBody>
          <a:bodyPr/>
          <a:lstStyle>
            <a:lvl1pPr>
              <a:defRPr/>
            </a:lvl1pPr>
          </a:lstStyle>
          <a:p>
            <a:pPr>
              <a:defRPr/>
            </a:pPr>
            <a:fld id="{875062B8-057D-4689-AB09-4CD11CAFAE85}" type="slidenum">
              <a:rPr lang="en-US" altLang="en-US"/>
              <a:pPr>
                <a:defRPr/>
              </a:pPr>
              <a:t>‹#›</a:t>
            </a:fld>
            <a:endParaRPr lang="en-US" altLang="en-US"/>
          </a:p>
        </p:txBody>
      </p:sp>
    </p:spTree>
    <p:extLst>
      <p:ext uri="{BB962C8B-B14F-4D97-AF65-F5344CB8AC3E}">
        <p14:creationId xmlns:p14="http://schemas.microsoft.com/office/powerpoint/2010/main" val="348728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0BC5710A-3741-4811-AC36-94877985BB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9AFA656A-EC92-4CA4-A981-63146CF39D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2D0454B3-636C-488F-BEB6-24C13A4BAF1B}"/>
              </a:ext>
            </a:extLst>
          </p:cNvPr>
          <p:cNvSpPr>
            <a:spLocks noGrp="1" noChangeArrowheads="1"/>
          </p:cNvSpPr>
          <p:nvPr>
            <p:ph type="sldNum" sz="quarter" idx="12"/>
          </p:nvPr>
        </p:nvSpPr>
        <p:spPr>
          <a:ln/>
        </p:spPr>
        <p:txBody>
          <a:bodyPr/>
          <a:lstStyle>
            <a:lvl1pPr>
              <a:defRPr/>
            </a:lvl1pPr>
          </a:lstStyle>
          <a:p>
            <a:pPr>
              <a:defRPr/>
            </a:pPr>
            <a:fld id="{0FF75DED-4E4C-40B4-84A2-D95DD6FC25B4}" type="slidenum">
              <a:rPr lang="en-US" altLang="en-US"/>
              <a:pPr>
                <a:defRPr/>
              </a:pPr>
              <a:t>‹#›</a:t>
            </a:fld>
            <a:endParaRPr lang="en-US" altLang="en-US"/>
          </a:p>
        </p:txBody>
      </p:sp>
    </p:spTree>
    <p:extLst>
      <p:ext uri="{BB962C8B-B14F-4D97-AF65-F5344CB8AC3E}">
        <p14:creationId xmlns:p14="http://schemas.microsoft.com/office/powerpoint/2010/main" val="352006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7335B7C2-C39D-458D-8E7C-FF2A2F2228E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9AE7EBA0-AEF3-4E39-9D9A-82E6884F83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A085E9F9-7C7D-43B4-BF6B-EFA78019E8BA}"/>
              </a:ext>
            </a:extLst>
          </p:cNvPr>
          <p:cNvSpPr>
            <a:spLocks noGrp="1" noChangeArrowheads="1"/>
          </p:cNvSpPr>
          <p:nvPr>
            <p:ph type="sldNum" sz="quarter" idx="12"/>
          </p:nvPr>
        </p:nvSpPr>
        <p:spPr>
          <a:ln/>
        </p:spPr>
        <p:txBody>
          <a:bodyPr/>
          <a:lstStyle>
            <a:lvl1pPr>
              <a:defRPr/>
            </a:lvl1pPr>
          </a:lstStyle>
          <a:p>
            <a:pPr>
              <a:defRPr/>
            </a:pPr>
            <a:fld id="{559B2C3F-92FA-4E65-BFEA-DE464B210540}" type="slidenum">
              <a:rPr lang="en-US" altLang="en-US"/>
              <a:pPr>
                <a:defRPr/>
              </a:pPr>
              <a:t>‹#›</a:t>
            </a:fld>
            <a:endParaRPr lang="en-US" altLang="en-US"/>
          </a:p>
        </p:txBody>
      </p:sp>
    </p:spTree>
    <p:extLst>
      <p:ext uri="{BB962C8B-B14F-4D97-AF65-F5344CB8AC3E}">
        <p14:creationId xmlns:p14="http://schemas.microsoft.com/office/powerpoint/2010/main" val="71418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BD3E99EA-335A-4307-9A89-7BED2E53479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7C7EAE2F-9A59-41BA-8821-1293FE78D7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01D0E8B6-8D7F-4827-972A-DA1C05BD4435}"/>
              </a:ext>
            </a:extLst>
          </p:cNvPr>
          <p:cNvSpPr>
            <a:spLocks noGrp="1" noChangeArrowheads="1"/>
          </p:cNvSpPr>
          <p:nvPr>
            <p:ph type="sldNum" sz="quarter" idx="12"/>
          </p:nvPr>
        </p:nvSpPr>
        <p:spPr>
          <a:ln/>
        </p:spPr>
        <p:txBody>
          <a:bodyPr/>
          <a:lstStyle>
            <a:lvl1pPr>
              <a:defRPr/>
            </a:lvl1pPr>
          </a:lstStyle>
          <a:p>
            <a:pPr>
              <a:defRPr/>
            </a:pPr>
            <a:fld id="{2A2DEA0A-8363-4998-9F42-4695F0EB814D}" type="slidenum">
              <a:rPr lang="en-US" altLang="en-US"/>
              <a:pPr>
                <a:defRPr/>
              </a:pPr>
              <a:t>‹#›</a:t>
            </a:fld>
            <a:endParaRPr lang="en-US" altLang="en-US"/>
          </a:p>
        </p:txBody>
      </p:sp>
    </p:spTree>
    <p:extLst>
      <p:ext uri="{BB962C8B-B14F-4D97-AF65-F5344CB8AC3E}">
        <p14:creationId xmlns:p14="http://schemas.microsoft.com/office/powerpoint/2010/main" val="64541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F88C8A5-0ECA-4495-86ED-747223BE815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5A5434AE-D387-4FE9-AE26-186ED19BDE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E9986393-97E7-4EB5-8E48-2A6585DBF15D}"/>
              </a:ext>
            </a:extLst>
          </p:cNvPr>
          <p:cNvSpPr>
            <a:spLocks noGrp="1" noChangeArrowheads="1"/>
          </p:cNvSpPr>
          <p:nvPr>
            <p:ph type="sldNum" sz="quarter" idx="12"/>
          </p:nvPr>
        </p:nvSpPr>
        <p:spPr>
          <a:ln/>
        </p:spPr>
        <p:txBody>
          <a:bodyPr/>
          <a:lstStyle>
            <a:lvl1pPr>
              <a:defRPr/>
            </a:lvl1pPr>
          </a:lstStyle>
          <a:p>
            <a:pPr>
              <a:defRPr/>
            </a:pPr>
            <a:fld id="{965C468A-4AA7-4D71-AC3B-15C833227165}" type="slidenum">
              <a:rPr lang="en-US" altLang="en-US"/>
              <a:pPr>
                <a:defRPr/>
              </a:pPr>
              <a:t>‹#›</a:t>
            </a:fld>
            <a:endParaRPr lang="en-US" altLang="en-US"/>
          </a:p>
        </p:txBody>
      </p:sp>
    </p:spTree>
    <p:extLst>
      <p:ext uri="{BB962C8B-B14F-4D97-AF65-F5344CB8AC3E}">
        <p14:creationId xmlns:p14="http://schemas.microsoft.com/office/powerpoint/2010/main" val="287056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AA7B3289-3F6E-42F7-8ACF-907F7FC5AB5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05D4F944-A5D9-4555-A9D1-5B09C9F52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8">
            <a:extLst>
              <a:ext uri="{FF2B5EF4-FFF2-40B4-BE49-F238E27FC236}">
                <a16:creationId xmlns:a16="http://schemas.microsoft.com/office/drawing/2014/main" id="{3B9066E0-7928-4568-A1A0-93B7EBB65CC4}"/>
              </a:ext>
            </a:extLst>
          </p:cNvPr>
          <p:cNvSpPr>
            <a:spLocks noGrp="1" noChangeArrowheads="1"/>
          </p:cNvSpPr>
          <p:nvPr>
            <p:ph type="sldNum" sz="quarter" idx="12"/>
          </p:nvPr>
        </p:nvSpPr>
        <p:spPr>
          <a:ln/>
        </p:spPr>
        <p:txBody>
          <a:bodyPr/>
          <a:lstStyle>
            <a:lvl1pPr>
              <a:defRPr/>
            </a:lvl1pPr>
          </a:lstStyle>
          <a:p>
            <a:pPr>
              <a:defRPr/>
            </a:pPr>
            <a:fld id="{5BA46782-0D76-4BD4-AD8E-6E4044C13322}" type="slidenum">
              <a:rPr lang="en-US" altLang="en-US"/>
              <a:pPr>
                <a:defRPr/>
              </a:pPr>
              <a:t>‹#›</a:t>
            </a:fld>
            <a:endParaRPr lang="en-US" altLang="en-US"/>
          </a:p>
        </p:txBody>
      </p:sp>
    </p:spTree>
    <p:extLst>
      <p:ext uri="{BB962C8B-B14F-4D97-AF65-F5344CB8AC3E}">
        <p14:creationId xmlns:p14="http://schemas.microsoft.com/office/powerpoint/2010/main" val="1881787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70A1F2D3-477E-442B-8194-6420903E9BD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1331BF6E-04E4-4E97-BB06-BF55FFBCD8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798743A9-77D1-498E-B6F5-3E37FC2BCA5F}"/>
              </a:ext>
            </a:extLst>
          </p:cNvPr>
          <p:cNvSpPr>
            <a:spLocks noGrp="1" noChangeArrowheads="1"/>
          </p:cNvSpPr>
          <p:nvPr>
            <p:ph type="sldNum" sz="quarter" idx="12"/>
          </p:nvPr>
        </p:nvSpPr>
        <p:spPr>
          <a:ln/>
        </p:spPr>
        <p:txBody>
          <a:bodyPr/>
          <a:lstStyle>
            <a:lvl1pPr>
              <a:defRPr/>
            </a:lvl1pPr>
          </a:lstStyle>
          <a:p>
            <a:pPr>
              <a:defRPr/>
            </a:pPr>
            <a:fld id="{3F75094D-7FE3-4C0E-ABAC-82E0D0896666}" type="slidenum">
              <a:rPr lang="en-US" altLang="en-US"/>
              <a:pPr>
                <a:defRPr/>
              </a:pPr>
              <a:t>‹#›</a:t>
            </a:fld>
            <a:endParaRPr lang="en-US" altLang="en-US"/>
          </a:p>
        </p:txBody>
      </p:sp>
    </p:spTree>
    <p:extLst>
      <p:ext uri="{BB962C8B-B14F-4D97-AF65-F5344CB8AC3E}">
        <p14:creationId xmlns:p14="http://schemas.microsoft.com/office/powerpoint/2010/main" val="30559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1D04D79-2401-4E17-B800-DB185587F02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A8CDE534-7CD7-4628-8029-89815053CC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E6282A40-C67E-413A-8742-CCB6FE9CA42C}"/>
              </a:ext>
            </a:extLst>
          </p:cNvPr>
          <p:cNvSpPr>
            <a:spLocks noGrp="1" noChangeArrowheads="1"/>
          </p:cNvSpPr>
          <p:nvPr>
            <p:ph type="sldNum" sz="quarter" idx="12"/>
          </p:nvPr>
        </p:nvSpPr>
        <p:spPr>
          <a:ln/>
        </p:spPr>
        <p:txBody>
          <a:bodyPr/>
          <a:lstStyle>
            <a:lvl1pPr>
              <a:defRPr/>
            </a:lvl1pPr>
          </a:lstStyle>
          <a:p>
            <a:pPr>
              <a:defRPr/>
            </a:pPr>
            <a:fld id="{8E006146-0843-4C1B-A8F8-129082D084B6}" type="slidenum">
              <a:rPr lang="en-US" altLang="en-US"/>
              <a:pPr>
                <a:defRPr/>
              </a:pPr>
              <a:t>‹#›</a:t>
            </a:fld>
            <a:endParaRPr lang="en-US" altLang="en-US"/>
          </a:p>
        </p:txBody>
      </p:sp>
    </p:spTree>
    <p:extLst>
      <p:ext uri="{BB962C8B-B14F-4D97-AF65-F5344CB8AC3E}">
        <p14:creationId xmlns:p14="http://schemas.microsoft.com/office/powerpoint/2010/main" val="29351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37EAF2C4-89C8-4E2F-B151-20AD4B37B25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07CA5603-885D-4415-8BC7-76847E6BB3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02D30057-C861-4D0D-8704-7EF8B93AC453}"/>
              </a:ext>
            </a:extLst>
          </p:cNvPr>
          <p:cNvSpPr>
            <a:spLocks noGrp="1" noChangeArrowheads="1"/>
          </p:cNvSpPr>
          <p:nvPr>
            <p:ph type="sldNum" sz="quarter" idx="12"/>
          </p:nvPr>
        </p:nvSpPr>
        <p:spPr>
          <a:ln/>
        </p:spPr>
        <p:txBody>
          <a:bodyPr/>
          <a:lstStyle>
            <a:lvl1pPr>
              <a:defRPr/>
            </a:lvl1pPr>
          </a:lstStyle>
          <a:p>
            <a:pPr>
              <a:defRPr/>
            </a:pPr>
            <a:fld id="{94D2E287-7AF5-4E5D-95CB-51B097E7511A}" type="slidenum">
              <a:rPr lang="en-US" altLang="en-US"/>
              <a:pPr>
                <a:defRPr/>
              </a:pPr>
              <a:t>‹#›</a:t>
            </a:fld>
            <a:endParaRPr lang="en-US" altLang="en-US"/>
          </a:p>
        </p:txBody>
      </p:sp>
    </p:spTree>
    <p:extLst>
      <p:ext uri="{BB962C8B-B14F-4D97-AF65-F5344CB8AC3E}">
        <p14:creationId xmlns:p14="http://schemas.microsoft.com/office/powerpoint/2010/main" val="61255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DF3945D3-40AA-488C-91AF-D32A03CC3E2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769E9DA8-3E7F-444A-8CB8-E663C734B9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B06F982F-0D1E-4316-8B2A-C3E638BE2444}"/>
              </a:ext>
            </a:extLst>
          </p:cNvPr>
          <p:cNvSpPr>
            <a:spLocks noGrp="1" noChangeArrowheads="1"/>
          </p:cNvSpPr>
          <p:nvPr>
            <p:ph type="sldNum" sz="quarter" idx="12"/>
          </p:nvPr>
        </p:nvSpPr>
        <p:spPr>
          <a:ln/>
        </p:spPr>
        <p:txBody>
          <a:bodyPr/>
          <a:lstStyle>
            <a:lvl1pPr>
              <a:defRPr/>
            </a:lvl1pPr>
          </a:lstStyle>
          <a:p>
            <a:pPr>
              <a:defRPr/>
            </a:pPr>
            <a:fld id="{C6296E21-A0F7-4D0B-A133-08B0638F93E2}" type="slidenum">
              <a:rPr lang="en-US" altLang="en-US"/>
              <a:pPr>
                <a:defRPr/>
              </a:pPr>
              <a:t>‹#›</a:t>
            </a:fld>
            <a:endParaRPr lang="en-US" altLang="en-US"/>
          </a:p>
        </p:txBody>
      </p:sp>
    </p:spTree>
    <p:extLst>
      <p:ext uri="{BB962C8B-B14F-4D97-AF65-F5344CB8AC3E}">
        <p14:creationId xmlns:p14="http://schemas.microsoft.com/office/powerpoint/2010/main" val="423482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69FDEC8B-BDE3-48CA-A1FB-96CCAB8F4EF7}"/>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AutoShape 4">
            <a:extLst>
              <a:ext uri="{FF2B5EF4-FFF2-40B4-BE49-F238E27FC236}">
                <a16:creationId xmlns:a16="http://schemas.microsoft.com/office/drawing/2014/main" id="{8E90455A-E991-4E21-BE09-D29D182C213D}"/>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8" name="Line 5">
            <a:extLst>
              <a:ext uri="{FF2B5EF4-FFF2-40B4-BE49-F238E27FC236}">
                <a16:creationId xmlns:a16="http://schemas.microsoft.com/office/drawing/2014/main" id="{81714129-3366-4B50-B7B8-8E75ED49A038}"/>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6">
            <a:extLst>
              <a:ext uri="{FF2B5EF4-FFF2-40B4-BE49-F238E27FC236}">
                <a16:creationId xmlns:a16="http://schemas.microsoft.com/office/drawing/2014/main" id="{83E922DB-D476-4B11-8A05-8AC8368F6478}"/>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en-US"/>
          </a:p>
        </p:txBody>
      </p:sp>
      <p:sp>
        <p:nvSpPr>
          <p:cNvPr id="4103" name="Rectangle 7">
            <a:extLst>
              <a:ext uri="{FF2B5EF4-FFF2-40B4-BE49-F238E27FC236}">
                <a16:creationId xmlns:a16="http://schemas.microsoft.com/office/drawing/2014/main" id="{0DDAFD3A-034B-443D-B639-2E26ABC27B3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Arial" charset="0"/>
              </a:defRPr>
            </a:lvl1pPr>
          </a:lstStyle>
          <a:p>
            <a:pPr>
              <a:defRPr/>
            </a:pPr>
            <a:endParaRPr lang="en-US"/>
          </a:p>
        </p:txBody>
      </p:sp>
      <p:sp>
        <p:nvSpPr>
          <p:cNvPr id="4104" name="Rectangle 8">
            <a:extLst>
              <a:ext uri="{FF2B5EF4-FFF2-40B4-BE49-F238E27FC236}">
                <a16:creationId xmlns:a16="http://schemas.microsoft.com/office/drawing/2014/main" id="{CA3364A5-8A10-4C02-B150-B9333142D490}"/>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9FDB6FB-22D2-404E-A799-5C1409573683}" type="slidenum">
              <a:rPr lang="en-US" altLang="en-US"/>
              <a:pPr>
                <a:defRPr/>
              </a:pPr>
              <a:t>‹#›</a:t>
            </a:fld>
            <a:endParaRPr lang="en-US" altLang="en-US"/>
          </a:p>
        </p:txBody>
      </p:sp>
      <p:sp>
        <p:nvSpPr>
          <p:cNvPr id="1032" name="Rectangle 12">
            <a:extLst>
              <a:ext uri="{FF2B5EF4-FFF2-40B4-BE49-F238E27FC236}">
                <a16:creationId xmlns:a16="http://schemas.microsoft.com/office/drawing/2014/main" id="{0486E6BD-5235-434E-BFF6-833F9E498B8E}"/>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pic>
        <p:nvPicPr>
          <p:cNvPr id="1033" name="Picture 14">
            <a:extLst>
              <a:ext uri="{FF2B5EF4-FFF2-40B4-BE49-F238E27FC236}">
                <a16:creationId xmlns:a16="http://schemas.microsoft.com/office/drawing/2014/main" id="{0308BD14-EFE9-4DA3-9FE3-E2683FA80EC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09600" y="304800"/>
            <a:ext cx="3400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OneTickDisplay%20Q2_Aggregation_2.otq::Compute2Averages" TargetMode="External"/><Relationship Id="rId2" Type="http://schemas.openxmlformats.org/officeDocument/2006/relationships/hyperlink" Target="OneTickDisplay%20Q2_Aggregation_2.otq::ComputeOCHL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OnetickDisplay.exe%20Q2_Aggregation.otq::GenericAggregator"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OnetickDisplay.exe%20Q2_Aggregation.otq::GA_Examp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OneTickDisplay%20Q2_Aggregation.otq::First" TargetMode="External"/><Relationship Id="rId2" Type="http://schemas.openxmlformats.org/officeDocument/2006/relationships/hyperlink" Target="OneTickDisplay%20Q2_Aggregation.otq::Average" TargetMode="External"/><Relationship Id="rId1" Type="http://schemas.openxmlformats.org/officeDocument/2006/relationships/slideLayout" Target="../slideLayouts/slideLayout4.xml"/><Relationship Id="rId5" Type="http://schemas.openxmlformats.org/officeDocument/2006/relationships/hyperlink" Target="OneTickDisplay%20Q2_Aggregation.otq::FirstTime" TargetMode="External"/><Relationship Id="rId4" Type="http://schemas.openxmlformats.org/officeDocument/2006/relationships/hyperlink" Target="OneTickDisplay%20Q2_Aggregation.otq::FirstTick"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OneTickDisplay%20Q2_Aggregation.otq::AverageBuckets" TargetMode="External"/><Relationship Id="rId2" Type="http://schemas.openxmlformats.org/officeDocument/2006/relationships/hyperlink" Target="OneTickDisplay%20Q2_Aggregation.otq::Aver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OneTickDisplay%20Q2_Aggregation.otq::SumTrailingBucket" TargetMode="External"/><Relationship Id="rId2" Type="http://schemas.openxmlformats.org/officeDocument/2006/relationships/hyperlink" Target="OneTickDisplay%20Q2_Aggregation.otq::SumCumulativ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OneTickDisplay%20Q2_Aggregation_2.otq::Condi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OneTickDisplay%20Q2_Aggregation.otq::FlexibleExample1"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OneTickDisplay%20Q2_Aggregation_2.otq::GroupedByTime" TargetMode="External"/><Relationship Id="rId2" Type="http://schemas.openxmlformats.org/officeDocument/2006/relationships/hyperlink" Target="OneTickDisplay%20Q2_Aggregation_2.otq::AllFieldsForSlid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9C2223CD-9006-42F1-B026-75E10B703BE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7D43D8A-3DD3-408F-9AEA-02032DB60E44}" type="slidenum">
              <a:rPr lang="en-US" altLang="en-US" sz="1200" smtClean="0"/>
              <a:pPr>
                <a:spcBef>
                  <a:spcPct val="0"/>
                </a:spcBef>
                <a:buClrTx/>
                <a:buFontTx/>
                <a:buNone/>
              </a:pPr>
              <a:t>1</a:t>
            </a:fld>
            <a:endParaRPr lang="en-US" altLang="en-US" sz="1200"/>
          </a:p>
        </p:txBody>
      </p:sp>
      <p:sp>
        <p:nvSpPr>
          <p:cNvPr id="4099" name="Rectangle 2">
            <a:extLst>
              <a:ext uri="{FF2B5EF4-FFF2-40B4-BE49-F238E27FC236}">
                <a16:creationId xmlns:a16="http://schemas.microsoft.com/office/drawing/2014/main" id="{5C8F9437-BD1A-4A38-A1D0-EF245F80B1AF}"/>
              </a:ext>
            </a:extLst>
          </p:cNvPr>
          <p:cNvSpPr>
            <a:spLocks noGrp="1" noChangeArrowheads="1"/>
          </p:cNvSpPr>
          <p:nvPr>
            <p:ph type="ctrTitle"/>
          </p:nvPr>
        </p:nvSpPr>
        <p:spPr/>
        <p:txBody>
          <a:bodyPr/>
          <a:lstStyle/>
          <a:p>
            <a:pPr eaLnBrk="1" hangingPunct="1"/>
            <a:r>
              <a:rPr lang="en-US" altLang="en-US"/>
              <a:t>OneTick Training</a:t>
            </a:r>
          </a:p>
        </p:txBody>
      </p:sp>
      <p:sp>
        <p:nvSpPr>
          <p:cNvPr id="4100" name="Rectangle 3">
            <a:extLst>
              <a:ext uri="{FF2B5EF4-FFF2-40B4-BE49-F238E27FC236}">
                <a16:creationId xmlns:a16="http://schemas.microsoft.com/office/drawing/2014/main" id="{EA6D3185-1DD6-4C69-884B-E3851622E0A1}"/>
              </a:ext>
            </a:extLst>
          </p:cNvPr>
          <p:cNvSpPr>
            <a:spLocks noGrp="1" noChangeArrowheads="1"/>
          </p:cNvSpPr>
          <p:nvPr>
            <p:ph type="subTitle" idx="1"/>
          </p:nvPr>
        </p:nvSpPr>
        <p:spPr/>
        <p:txBody>
          <a:bodyPr/>
          <a:lstStyle/>
          <a:p>
            <a:pPr eaLnBrk="1" hangingPunct="1"/>
            <a:r>
              <a:rPr lang="en-US" altLang="en-US" sz="4000" b="1"/>
              <a:t>Aggregation EPs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5406A822-B007-4981-8E34-0C11996437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AF1AD67C-8DD3-40F7-A55C-1AE9C19E83CD}" type="slidenum">
              <a:rPr lang="en-US" altLang="en-US" sz="1200" smtClean="0"/>
              <a:pPr>
                <a:spcBef>
                  <a:spcPct val="0"/>
                </a:spcBef>
                <a:buClrTx/>
                <a:buFontTx/>
                <a:buNone/>
              </a:pPr>
              <a:t>10</a:t>
            </a:fld>
            <a:endParaRPr lang="en-US" altLang="en-US" sz="1200"/>
          </a:p>
        </p:txBody>
      </p:sp>
      <p:sp>
        <p:nvSpPr>
          <p:cNvPr id="13315" name="Rectangle 2">
            <a:extLst>
              <a:ext uri="{FF2B5EF4-FFF2-40B4-BE49-F238E27FC236}">
                <a16:creationId xmlns:a16="http://schemas.microsoft.com/office/drawing/2014/main" id="{B26661AC-9730-4C16-92DA-BED6D293C800}"/>
              </a:ext>
            </a:extLst>
          </p:cNvPr>
          <p:cNvSpPr>
            <a:spLocks noGrp="1" noChangeArrowheads="1"/>
          </p:cNvSpPr>
          <p:nvPr>
            <p:ph type="title"/>
          </p:nvPr>
        </p:nvSpPr>
        <p:spPr/>
        <p:txBody>
          <a:bodyPr/>
          <a:lstStyle/>
          <a:p>
            <a:pPr eaLnBrk="1" hangingPunct="1"/>
            <a:r>
              <a:rPr lang="en-US" altLang="en-US" b="1"/>
              <a:t>COMPUTE EP </a:t>
            </a:r>
            <a:r>
              <a:rPr lang="en-US" altLang="en-US"/>
              <a:t>(cont.)</a:t>
            </a:r>
          </a:p>
        </p:txBody>
      </p:sp>
      <p:sp>
        <p:nvSpPr>
          <p:cNvPr id="13316" name="Rectangle 3">
            <a:extLst>
              <a:ext uri="{FF2B5EF4-FFF2-40B4-BE49-F238E27FC236}">
                <a16:creationId xmlns:a16="http://schemas.microsoft.com/office/drawing/2014/main" id="{B11C3413-DD63-496E-8627-672242A8928A}"/>
              </a:ext>
            </a:extLst>
          </p:cNvPr>
          <p:cNvSpPr>
            <a:spLocks noGrp="1" noChangeArrowheads="1"/>
          </p:cNvSpPr>
          <p:nvPr>
            <p:ph type="body" idx="1"/>
          </p:nvPr>
        </p:nvSpPr>
        <p:spPr/>
        <p:txBody>
          <a:bodyPr/>
          <a:lstStyle/>
          <a:p>
            <a:pPr eaLnBrk="1" hangingPunct="1"/>
            <a:r>
              <a:rPr lang="en-US" altLang="en-US" sz="2400"/>
              <a:t>The COMPUTE parameter contains the names of the aggregations and their parameters </a:t>
            </a:r>
          </a:p>
          <a:p>
            <a:pPr eaLnBrk="1" hangingPunct="1"/>
            <a:r>
              <a:rPr lang="en-US" altLang="en-US" sz="2400"/>
              <a:t>For example, to compute both the average price and size over some interval  </a:t>
            </a:r>
            <a:r>
              <a:rPr lang="en-US" altLang="en-US" sz="2400" b="1"/>
              <a:t>AVERAGE</a:t>
            </a:r>
            <a:r>
              <a:rPr lang="en-US" altLang="en-US" sz="2400"/>
              <a:t>(INPUT_FIELD_NAME=PRICE, OUTPUT_FIELD_NAME=PRICE), </a:t>
            </a:r>
            <a:r>
              <a:rPr lang="en-US" altLang="en-US" sz="2400" b="1"/>
              <a:t>AVERAGE</a:t>
            </a:r>
            <a:r>
              <a:rPr lang="en-US" altLang="en-US" sz="2400"/>
              <a:t>(INPUT_FIELD_NAME=SIZE, OUTPUT_FIELD_NAME=SIZE)</a:t>
            </a:r>
          </a:p>
          <a:p>
            <a:pPr eaLnBrk="1" hangingPunct="1"/>
            <a:r>
              <a:rPr lang="en-US" altLang="en-US" sz="2400"/>
              <a:t>Frequently used to calculate OCHL bars.</a:t>
            </a:r>
          </a:p>
          <a:p>
            <a:pPr eaLnBrk="1" hangingPunct="1"/>
            <a:endParaRPr lang="en-US" altLang="en-US" sz="2600"/>
          </a:p>
        </p:txBody>
      </p:sp>
      <p:sp>
        <p:nvSpPr>
          <p:cNvPr id="5" name="Action Button: Forward or Next 4">
            <a:hlinkClick r:id="rId2" action="ppaction://program" highlightClick="1"/>
            <a:extLst>
              <a:ext uri="{FF2B5EF4-FFF2-40B4-BE49-F238E27FC236}">
                <a16:creationId xmlns:a16="http://schemas.microsoft.com/office/drawing/2014/main" id="{FBA774F3-1F15-4866-8723-E9D5BAC975FF}"/>
              </a:ext>
            </a:extLst>
          </p:cNvPr>
          <p:cNvSpPr/>
          <p:nvPr/>
        </p:nvSpPr>
        <p:spPr>
          <a:xfrm>
            <a:off x="685800" y="4953000"/>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Action Button: Forward or Next 5">
            <a:hlinkClick r:id="rId3" action="ppaction://program" highlightClick="1"/>
            <a:extLst>
              <a:ext uri="{FF2B5EF4-FFF2-40B4-BE49-F238E27FC236}">
                <a16:creationId xmlns:a16="http://schemas.microsoft.com/office/drawing/2014/main" id="{52F70B8E-A8F6-47ED-B498-F724DA51E5D6}"/>
              </a:ext>
            </a:extLst>
          </p:cNvPr>
          <p:cNvSpPr/>
          <p:nvPr/>
        </p:nvSpPr>
        <p:spPr>
          <a:xfrm>
            <a:off x="685800" y="2667000"/>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8FA55D35-3B41-46EF-801C-5FC0AEA7F0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F25BF9E6-87EE-4B1F-A015-34FDA50B89E1}" type="slidenum">
              <a:rPr lang="en-US" altLang="en-US" sz="1200" smtClean="0"/>
              <a:pPr>
                <a:spcBef>
                  <a:spcPct val="0"/>
                </a:spcBef>
                <a:buClrTx/>
                <a:buFontTx/>
                <a:buNone/>
              </a:pPr>
              <a:t>11</a:t>
            </a:fld>
            <a:endParaRPr lang="en-US" altLang="en-US" sz="1200"/>
          </a:p>
        </p:txBody>
      </p:sp>
      <p:sp>
        <p:nvSpPr>
          <p:cNvPr id="14339" name="Rectangle 2">
            <a:extLst>
              <a:ext uri="{FF2B5EF4-FFF2-40B4-BE49-F238E27FC236}">
                <a16:creationId xmlns:a16="http://schemas.microsoft.com/office/drawing/2014/main" id="{C2CF16A2-BAF5-41D5-8EB2-50EF3D66F0E9}"/>
              </a:ext>
            </a:extLst>
          </p:cNvPr>
          <p:cNvSpPr>
            <a:spLocks noGrp="1" noChangeArrowheads="1"/>
          </p:cNvSpPr>
          <p:nvPr>
            <p:ph type="title"/>
          </p:nvPr>
        </p:nvSpPr>
        <p:spPr/>
        <p:txBody>
          <a:bodyPr/>
          <a:lstStyle/>
          <a:p>
            <a:pPr eaLnBrk="1" hangingPunct="1"/>
            <a:r>
              <a:rPr lang="en-US" altLang="en-US" b="1"/>
              <a:t>Generic Aggregation EP</a:t>
            </a:r>
            <a:endParaRPr lang="en-US" altLang="en-US"/>
          </a:p>
        </p:txBody>
      </p:sp>
      <p:sp>
        <p:nvSpPr>
          <p:cNvPr id="14340" name="TextBox 2">
            <a:extLst>
              <a:ext uri="{FF2B5EF4-FFF2-40B4-BE49-F238E27FC236}">
                <a16:creationId xmlns:a16="http://schemas.microsoft.com/office/drawing/2014/main" id="{4DF24C63-73A5-4633-89DE-EE0E29ACBCA7}"/>
              </a:ext>
            </a:extLst>
          </p:cNvPr>
          <p:cNvSpPr txBox="1">
            <a:spLocks noChangeArrowheads="1"/>
          </p:cNvSpPr>
          <p:nvPr/>
        </p:nvSpPr>
        <p:spPr bwMode="auto">
          <a:xfrm>
            <a:off x="574675" y="2057400"/>
            <a:ext cx="7959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GB" altLang="en-US" sz="2800"/>
              <a:t>If you REALLY have an aggregation that is not available using the existing EPs you can use the GENERIC_AGGREGATION EP to build and call your own. Like this….</a:t>
            </a:r>
            <a:endParaRPr lang="en-GB" altLang="en-US"/>
          </a:p>
        </p:txBody>
      </p:sp>
      <p:pic>
        <p:nvPicPr>
          <p:cNvPr id="14341" name="Picture 3">
            <a:extLst>
              <a:ext uri="{FF2B5EF4-FFF2-40B4-BE49-F238E27FC236}">
                <a16:creationId xmlns:a16="http://schemas.microsoft.com/office/drawing/2014/main" id="{E13BEEFD-83A5-4D6A-8410-DD573747EF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913188"/>
            <a:ext cx="40767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ction Button: Forward or Next 7">
            <a:hlinkClick r:id="rId3" action="ppaction://program" highlightClick="1"/>
            <a:extLst>
              <a:ext uri="{FF2B5EF4-FFF2-40B4-BE49-F238E27FC236}">
                <a16:creationId xmlns:a16="http://schemas.microsoft.com/office/drawing/2014/main" id="{5D236DF0-3260-40C9-935D-F2EC35E8CE72}"/>
              </a:ext>
            </a:extLst>
          </p:cNvPr>
          <p:cNvSpPr/>
          <p:nvPr/>
        </p:nvSpPr>
        <p:spPr>
          <a:xfrm>
            <a:off x="3124200" y="5437188"/>
            <a:ext cx="5334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Action Button: Forward or Next 11">
            <a:hlinkClick r:id="rId4" action="ppaction://program" highlightClick="1"/>
            <a:extLst>
              <a:ext uri="{FF2B5EF4-FFF2-40B4-BE49-F238E27FC236}">
                <a16:creationId xmlns:a16="http://schemas.microsoft.com/office/drawing/2014/main" id="{C8FD55F1-E783-4B75-BDCD-C62561BA129F}"/>
              </a:ext>
            </a:extLst>
          </p:cNvPr>
          <p:cNvSpPr/>
          <p:nvPr/>
        </p:nvSpPr>
        <p:spPr>
          <a:xfrm>
            <a:off x="6553200" y="4608513"/>
            <a:ext cx="5334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0" name="Straight Arrow Connector 9">
            <a:extLst>
              <a:ext uri="{FF2B5EF4-FFF2-40B4-BE49-F238E27FC236}">
                <a16:creationId xmlns:a16="http://schemas.microsoft.com/office/drawing/2014/main" id="{0A858E7A-ED98-421F-BC78-494B5A97A7B3}"/>
              </a:ext>
            </a:extLst>
          </p:cNvPr>
          <p:cNvCxnSpPr/>
          <p:nvPr/>
        </p:nvCxnSpPr>
        <p:spPr>
          <a:xfrm>
            <a:off x="5181600" y="4800600"/>
            <a:ext cx="12954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5BD6C6BF-026A-4657-86FC-67281D53DE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B844E8A0-0A77-4102-A533-C4F937AD15E0}" type="slidenum">
              <a:rPr lang="en-US" altLang="en-US" sz="1200" smtClean="0"/>
              <a:pPr>
                <a:spcBef>
                  <a:spcPct val="0"/>
                </a:spcBef>
                <a:buClrTx/>
                <a:buFontTx/>
                <a:buNone/>
              </a:pPr>
              <a:t>12</a:t>
            </a:fld>
            <a:endParaRPr lang="en-US" altLang="en-US" sz="1200"/>
          </a:p>
        </p:txBody>
      </p:sp>
      <p:sp>
        <p:nvSpPr>
          <p:cNvPr id="15363" name="Rectangle 2">
            <a:extLst>
              <a:ext uri="{FF2B5EF4-FFF2-40B4-BE49-F238E27FC236}">
                <a16:creationId xmlns:a16="http://schemas.microsoft.com/office/drawing/2014/main" id="{A4FEAB55-9663-4001-9D11-6F7C2A01AADF}"/>
              </a:ext>
            </a:extLst>
          </p:cNvPr>
          <p:cNvSpPr>
            <a:spLocks noGrp="1" noChangeArrowheads="1"/>
          </p:cNvSpPr>
          <p:nvPr>
            <p:ph type="title"/>
          </p:nvPr>
        </p:nvSpPr>
        <p:spPr>
          <a:xfrm>
            <a:off x="574675" y="304800"/>
            <a:ext cx="8416925" cy="1216025"/>
          </a:xfrm>
        </p:spPr>
        <p:txBody>
          <a:bodyPr/>
          <a:lstStyle/>
          <a:p>
            <a:pPr eaLnBrk="1" hangingPunct="1"/>
            <a:r>
              <a:rPr lang="en-US" altLang="en-US" sz="3400" b="1"/>
              <a:t>TIMESTAMPS</a:t>
            </a:r>
            <a:r>
              <a:rPr lang="en-US" altLang="en-US" sz="3400"/>
              <a:t> on Aggregation Ticks</a:t>
            </a:r>
          </a:p>
        </p:txBody>
      </p:sp>
      <p:sp>
        <p:nvSpPr>
          <p:cNvPr id="15364" name="Rectangle 3">
            <a:extLst>
              <a:ext uri="{FF2B5EF4-FFF2-40B4-BE49-F238E27FC236}">
                <a16:creationId xmlns:a16="http://schemas.microsoft.com/office/drawing/2014/main" id="{E22D974C-F94C-4271-A23A-74C340C048F0}"/>
              </a:ext>
            </a:extLst>
          </p:cNvPr>
          <p:cNvSpPr>
            <a:spLocks noGrp="1" noChangeArrowheads="1"/>
          </p:cNvSpPr>
          <p:nvPr>
            <p:ph type="body" idx="1"/>
          </p:nvPr>
        </p:nvSpPr>
        <p:spPr/>
        <p:txBody>
          <a:bodyPr/>
          <a:lstStyle/>
          <a:p>
            <a:pPr eaLnBrk="1" hangingPunct="1"/>
            <a:r>
              <a:rPr lang="en-US" altLang="en-US" sz="2400"/>
              <a:t>Since aggregations work on intervals, the TIMESTAMPs on the ticks </a:t>
            </a:r>
            <a:r>
              <a:rPr lang="en-US" altLang="en-US" sz="2400" u="sng"/>
              <a:t>coming out of the aggregation</a:t>
            </a:r>
            <a:r>
              <a:rPr lang="en-US" altLang="en-US" sz="2400"/>
              <a:t> are by default the TIMESTAMPs of the end of the interval.</a:t>
            </a:r>
          </a:p>
          <a:p>
            <a:pPr eaLnBrk="1" hangingPunct="1"/>
            <a:r>
              <a:rPr lang="en-US" altLang="en-US" sz="2400" b="1"/>
              <a:t>BUCKET_TIME</a:t>
            </a:r>
            <a:r>
              <a:rPr lang="en-US" altLang="en-US" sz="2400"/>
              <a:t>=BUCKET_START sets the output tick TIMESTAMPs to the start of the interval (where applicable)</a:t>
            </a:r>
          </a:p>
          <a:p>
            <a:pPr eaLnBrk="1" hangingPunct="1"/>
            <a:r>
              <a:rPr lang="en-US" altLang="en-US" sz="2400"/>
              <a:t>For aggregations like FIRST_TICK and LAST_TICK the original TIMESTAMP is copied to the TICK_TIME field.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28E199D1-F20F-4934-8688-3338B91D1CEF}"/>
              </a:ext>
            </a:extLst>
          </p:cNvPr>
          <p:cNvSpPr>
            <a:spLocks noGrp="1" noChangeArrowheads="1"/>
          </p:cNvSpPr>
          <p:nvPr>
            <p:ph idx="1"/>
          </p:nvPr>
        </p:nvSpPr>
        <p:spPr/>
        <p:txBody>
          <a:bodyPr/>
          <a:lstStyle/>
          <a:p>
            <a:pPr marL="0" indent="0" algn="ctr">
              <a:buFont typeface="Wingdings" panose="05000000000000000000" pitchFamily="2" charset="2"/>
              <a:buNone/>
            </a:pPr>
            <a:endParaRPr lang="en-US" altLang="en-US"/>
          </a:p>
          <a:p>
            <a:pPr marL="0" indent="0" algn="ctr">
              <a:buFont typeface="Wingdings" panose="05000000000000000000" pitchFamily="2" charset="2"/>
              <a:buNone/>
            </a:pPr>
            <a:r>
              <a:rPr lang="en-US" altLang="en-US" b="1"/>
              <a:t>Sample Exercises are below</a:t>
            </a:r>
          </a:p>
          <a:p>
            <a:pPr marL="0" indent="0" algn="ctr">
              <a:buFont typeface="Wingdings" panose="05000000000000000000" pitchFamily="2" charset="2"/>
              <a:buNone/>
            </a:pPr>
            <a:endParaRPr lang="en-US" altLang="en-US" b="1"/>
          </a:p>
          <a:p>
            <a:pPr marL="0" indent="0" algn="ctr">
              <a:buFont typeface="Wingdings" panose="05000000000000000000" pitchFamily="2" charset="2"/>
              <a:buNone/>
            </a:pPr>
            <a:r>
              <a:rPr lang="en-US" altLang="en-US" b="1"/>
              <a:t>For more exercises </a:t>
            </a:r>
            <a:br>
              <a:rPr lang="en-US" altLang="en-US" b="1"/>
            </a:br>
            <a:r>
              <a:rPr lang="en-US" altLang="en-US" b="1"/>
              <a:t>see PDF Exercise Manual</a:t>
            </a:r>
          </a:p>
        </p:txBody>
      </p:sp>
      <p:sp>
        <p:nvSpPr>
          <p:cNvPr id="16387" name="Slide Number Placeholder 3">
            <a:extLst>
              <a:ext uri="{FF2B5EF4-FFF2-40B4-BE49-F238E27FC236}">
                <a16:creationId xmlns:a16="http://schemas.microsoft.com/office/drawing/2014/main" id="{1E6869B7-B08B-4C2B-9450-A81F987B0A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F211D16F-10F5-4026-A32A-89D49B9CC6B6}" type="slidenum">
              <a:rPr lang="en-US" altLang="en-US" sz="1200" smtClean="0"/>
              <a:pPr>
                <a:spcBef>
                  <a:spcPct val="0"/>
                </a:spcBef>
                <a:buClrTx/>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116AEFD6-A6B6-40B6-BA51-1744604548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57A22310-D0E9-4B50-8AFA-9C67751BB4A1}" type="slidenum">
              <a:rPr lang="en-US" altLang="en-US" sz="1200" smtClean="0"/>
              <a:pPr>
                <a:spcBef>
                  <a:spcPct val="0"/>
                </a:spcBef>
                <a:buClrTx/>
                <a:buFontTx/>
                <a:buNone/>
              </a:pPr>
              <a:t>14</a:t>
            </a:fld>
            <a:endParaRPr lang="en-US" altLang="en-US" sz="1200"/>
          </a:p>
        </p:txBody>
      </p:sp>
      <p:sp>
        <p:nvSpPr>
          <p:cNvPr id="17411" name="Rectangle 2">
            <a:extLst>
              <a:ext uri="{FF2B5EF4-FFF2-40B4-BE49-F238E27FC236}">
                <a16:creationId xmlns:a16="http://schemas.microsoft.com/office/drawing/2014/main" id="{D5022AC7-FC55-401A-A9A4-E40EC3B42605}"/>
              </a:ext>
            </a:extLst>
          </p:cNvPr>
          <p:cNvSpPr>
            <a:spLocks noGrp="1" noChangeArrowheads="1"/>
          </p:cNvSpPr>
          <p:nvPr>
            <p:ph type="title"/>
          </p:nvPr>
        </p:nvSpPr>
        <p:spPr>
          <a:xfrm>
            <a:off x="574675" y="304800"/>
            <a:ext cx="8312150" cy="914400"/>
          </a:xfrm>
        </p:spPr>
        <p:txBody>
          <a:bodyPr/>
          <a:lstStyle/>
          <a:p>
            <a:pPr eaLnBrk="1" hangingPunct="1"/>
            <a:r>
              <a:rPr lang="en-US" altLang="en-US" sz="2800" b="1">
                <a:solidFill>
                  <a:srgbClr val="002060"/>
                </a:solidFill>
              </a:rPr>
              <a:t>GUI Exercise 1 – Calculate and Save Results to Spreadsheet</a:t>
            </a:r>
          </a:p>
        </p:txBody>
      </p:sp>
      <p:sp>
        <p:nvSpPr>
          <p:cNvPr id="17412" name="Rectangle 3">
            <a:extLst>
              <a:ext uri="{FF2B5EF4-FFF2-40B4-BE49-F238E27FC236}">
                <a16:creationId xmlns:a16="http://schemas.microsoft.com/office/drawing/2014/main" id="{EC9CEE57-0966-49F9-8879-1509DE8FADB3}"/>
              </a:ext>
            </a:extLst>
          </p:cNvPr>
          <p:cNvSpPr>
            <a:spLocks noGrp="1" noChangeArrowheads="1"/>
          </p:cNvSpPr>
          <p:nvPr>
            <p:ph type="body" idx="1"/>
          </p:nvPr>
        </p:nvSpPr>
        <p:spPr>
          <a:xfrm>
            <a:off x="266700" y="1371600"/>
            <a:ext cx="8001000" cy="4648200"/>
          </a:xfrm>
        </p:spPr>
        <p:txBody>
          <a:bodyPr/>
          <a:lstStyle/>
          <a:p>
            <a:pPr eaLnBrk="1" hangingPunct="1">
              <a:lnSpc>
                <a:spcPct val="80000"/>
              </a:lnSpc>
            </a:pPr>
            <a:r>
              <a:rPr lang="en-US" altLang="en-US" sz="2400" dirty="0">
                <a:solidFill>
                  <a:srgbClr val="002060"/>
                </a:solidFill>
              </a:rPr>
              <a:t>Calculate daily average PRICE during trading hours for TRAIN_C_QTE_TRD::MSFT for a week.</a:t>
            </a:r>
          </a:p>
          <a:p>
            <a:pPr eaLnBrk="1" hangingPunct="1">
              <a:lnSpc>
                <a:spcPct val="80000"/>
              </a:lnSpc>
            </a:pPr>
            <a:r>
              <a:rPr lang="en-US" altLang="en-US" sz="2400" dirty="0">
                <a:solidFill>
                  <a:srgbClr val="002060"/>
                </a:solidFill>
              </a:rPr>
              <a:t>Start time end </a:t>
            </a:r>
            <a:r>
              <a:rPr lang="en-US" altLang="en-US" sz="2400" dirty="0" err="1">
                <a:solidFill>
                  <a:srgbClr val="002060"/>
                </a:solidFill>
              </a:rPr>
              <a:t>end</a:t>
            </a:r>
            <a:r>
              <a:rPr lang="en-US" altLang="en-US" sz="2400" dirty="0">
                <a:solidFill>
                  <a:srgbClr val="002060"/>
                </a:solidFill>
              </a:rPr>
              <a:t> time (20180205 9:3020180209 16:00 New York)</a:t>
            </a:r>
          </a:p>
          <a:p>
            <a:pPr eaLnBrk="1" hangingPunct="1">
              <a:lnSpc>
                <a:spcPct val="80000"/>
              </a:lnSpc>
            </a:pPr>
            <a:r>
              <a:rPr lang="en-US" altLang="en-US" sz="2400" dirty="0">
                <a:solidFill>
                  <a:srgbClr val="002060"/>
                </a:solidFill>
              </a:rPr>
              <a:t>Use the EP AVERAGE with a 1 day interval  Click “Table View 3”</a:t>
            </a:r>
          </a:p>
          <a:p>
            <a:pPr eaLnBrk="1" hangingPunct="1">
              <a:lnSpc>
                <a:spcPct val="80000"/>
              </a:lnSpc>
            </a:pPr>
            <a:r>
              <a:rPr lang="en-US" altLang="en-US" sz="2400" dirty="0">
                <a:solidFill>
                  <a:srgbClr val="002060"/>
                </a:solidFill>
              </a:rPr>
              <a:t>Use “View” -&gt; “External Spreadsheet – All Data” to convert the data to an Excel spreadsheet. Or use the Excel </a:t>
            </a:r>
            <a:r>
              <a:rPr lang="en-US" altLang="en-US" sz="2400">
                <a:solidFill>
                  <a:srgbClr val="002060"/>
                </a:solidFill>
              </a:rPr>
              <a:t>button.</a:t>
            </a:r>
          </a:p>
          <a:p>
            <a:pPr eaLnBrk="1" hangingPunct="1">
              <a:lnSpc>
                <a:spcPct val="80000"/>
              </a:lnSpc>
            </a:pPr>
            <a:r>
              <a:rPr lang="en-US" altLang="en-US" sz="2400">
                <a:solidFill>
                  <a:srgbClr val="002060"/>
                </a:solidFill>
              </a:rPr>
              <a:t>Repeat with interval=0 and “Apply Times Daily” checked. What difference do you see ? Why ?</a:t>
            </a:r>
          </a:p>
          <a:p>
            <a:pPr eaLnBrk="1" hangingPunct="1">
              <a:lnSpc>
                <a:spcPct val="80000"/>
              </a:lnSpc>
            </a:pPr>
            <a:r>
              <a:rPr lang="en-US" altLang="en-US" sz="2400">
                <a:solidFill>
                  <a:srgbClr val="002060"/>
                </a:solidFill>
              </a:rPr>
              <a:t>Select </a:t>
            </a:r>
            <a:r>
              <a:rPr lang="en-US" altLang="en-US" sz="2400" dirty="0">
                <a:solidFill>
                  <a:srgbClr val="002060"/>
                </a:solidFill>
              </a:rPr>
              <a:t>a different security or securities  to run the query on</a:t>
            </a:r>
          </a:p>
        </p:txBody>
      </p:sp>
      <p:pic>
        <p:nvPicPr>
          <p:cNvPr id="2" name="Picture 1">
            <a:extLst>
              <a:ext uri="{FF2B5EF4-FFF2-40B4-BE49-F238E27FC236}">
                <a16:creationId xmlns:a16="http://schemas.microsoft.com/office/drawing/2014/main" id="{1697B857-C877-4DCC-A998-ED9A0534FF13}"/>
              </a:ext>
            </a:extLst>
          </p:cNvPr>
          <p:cNvPicPr>
            <a:picLocks noChangeAspect="1"/>
          </p:cNvPicPr>
          <p:nvPr/>
        </p:nvPicPr>
        <p:blipFill rotWithShape="1">
          <a:blip r:embed="rId2"/>
          <a:srcRect b="70493"/>
          <a:stretch/>
        </p:blipFill>
        <p:spPr>
          <a:xfrm>
            <a:off x="7077075" y="4038600"/>
            <a:ext cx="1800225" cy="407988"/>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1AD7A533-8A6E-4BC7-B3ED-843BF37D7444}"/>
              </a:ext>
            </a:extLst>
          </p:cNvPr>
          <p:cNvSpPr/>
          <p:nvPr/>
        </p:nvSpPr>
        <p:spPr>
          <a:xfrm>
            <a:off x="8343900" y="4038600"/>
            <a:ext cx="381000" cy="407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cxnSp>
        <p:nvCxnSpPr>
          <p:cNvPr id="5" name="Straight Arrow Connector 4">
            <a:extLst>
              <a:ext uri="{FF2B5EF4-FFF2-40B4-BE49-F238E27FC236}">
                <a16:creationId xmlns:a16="http://schemas.microsoft.com/office/drawing/2014/main" id="{50B3139F-84C4-47EC-9AFA-63EE719798C4}"/>
              </a:ext>
            </a:extLst>
          </p:cNvPr>
          <p:cNvCxnSpPr/>
          <p:nvPr/>
        </p:nvCxnSpPr>
        <p:spPr>
          <a:xfrm>
            <a:off x="5410200" y="4242594"/>
            <a:ext cx="2971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EAFCFB1-F27E-48C6-BC72-463022C23C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25AA369D-143E-4EAA-8126-F04021D8637E}" type="slidenum">
              <a:rPr lang="en-US" altLang="en-US" sz="1200" smtClean="0"/>
              <a:pPr>
                <a:spcBef>
                  <a:spcPct val="0"/>
                </a:spcBef>
                <a:buClrTx/>
                <a:buFontTx/>
                <a:buNone/>
              </a:pPr>
              <a:t>15</a:t>
            </a:fld>
            <a:endParaRPr lang="en-US" altLang="en-US" sz="1200"/>
          </a:p>
        </p:txBody>
      </p:sp>
      <p:sp>
        <p:nvSpPr>
          <p:cNvPr id="18435" name="Rectangle 2">
            <a:extLst>
              <a:ext uri="{FF2B5EF4-FFF2-40B4-BE49-F238E27FC236}">
                <a16:creationId xmlns:a16="http://schemas.microsoft.com/office/drawing/2014/main" id="{B4A56E3B-6071-4790-BB31-DEB13687877A}"/>
              </a:ext>
            </a:extLst>
          </p:cNvPr>
          <p:cNvSpPr>
            <a:spLocks noGrp="1" noChangeArrowheads="1"/>
          </p:cNvSpPr>
          <p:nvPr>
            <p:ph type="title"/>
          </p:nvPr>
        </p:nvSpPr>
        <p:spPr/>
        <p:txBody>
          <a:bodyPr/>
          <a:lstStyle/>
          <a:p>
            <a:pPr eaLnBrk="1" hangingPunct="1"/>
            <a:r>
              <a:rPr lang="en-US" altLang="en-US" sz="3200" b="1">
                <a:solidFill>
                  <a:srgbClr val="002060"/>
                </a:solidFill>
              </a:rPr>
              <a:t>GUI Exercise 2 - Aggregations</a:t>
            </a:r>
          </a:p>
        </p:txBody>
      </p:sp>
      <p:sp>
        <p:nvSpPr>
          <p:cNvPr id="18436" name="Rectangle 3">
            <a:extLst>
              <a:ext uri="{FF2B5EF4-FFF2-40B4-BE49-F238E27FC236}">
                <a16:creationId xmlns:a16="http://schemas.microsoft.com/office/drawing/2014/main" id="{6C3B28D4-3FFC-48C9-97EA-BEE76AE4A17D}"/>
              </a:ext>
            </a:extLst>
          </p:cNvPr>
          <p:cNvSpPr>
            <a:spLocks noGrp="1" noChangeArrowheads="1"/>
          </p:cNvSpPr>
          <p:nvPr>
            <p:ph type="body" idx="1"/>
          </p:nvPr>
        </p:nvSpPr>
        <p:spPr/>
        <p:txBody>
          <a:bodyPr/>
          <a:lstStyle/>
          <a:p>
            <a:pPr marL="0" indent="0" eaLnBrk="1" hangingPunct="1">
              <a:lnSpc>
                <a:spcPct val="90000"/>
              </a:lnSpc>
              <a:spcBef>
                <a:spcPts val="1200"/>
              </a:spcBef>
              <a:buClr>
                <a:srgbClr val="002060"/>
              </a:buClr>
              <a:buNone/>
            </a:pPr>
            <a:r>
              <a:rPr lang="en-US" altLang="en-US" sz="1800" dirty="0">
                <a:solidFill>
                  <a:srgbClr val="002060"/>
                </a:solidFill>
              </a:rPr>
              <a:t>Using TRD data for TRAIN_C_QTE_TRD::MSFT on 201810205</a:t>
            </a:r>
          </a:p>
          <a:p>
            <a:pPr eaLnBrk="1" hangingPunct="1">
              <a:lnSpc>
                <a:spcPct val="90000"/>
              </a:lnSpc>
              <a:spcBef>
                <a:spcPts val="1200"/>
              </a:spcBef>
              <a:buClr>
                <a:srgbClr val="002060"/>
              </a:buClr>
              <a:buFont typeface="Verdana" panose="020B0604030504040204" pitchFamily="34" charset="0"/>
              <a:buAutoNum type="alphaLcParenR"/>
            </a:pPr>
            <a:r>
              <a:rPr lang="en-US" altLang="en-US" sz="1800" dirty="0">
                <a:solidFill>
                  <a:srgbClr val="002060"/>
                </a:solidFill>
              </a:rPr>
              <a:t>Compute the 1 minute moving average and the 10 minute moving average for each tick and place the calculated values on each tick </a:t>
            </a:r>
          </a:p>
          <a:p>
            <a:pPr lvl="1" eaLnBrk="1" hangingPunct="1">
              <a:lnSpc>
                <a:spcPct val="90000"/>
              </a:lnSpc>
              <a:spcBef>
                <a:spcPts val="1200"/>
              </a:spcBef>
              <a:buClr>
                <a:srgbClr val="0070C0"/>
              </a:buClr>
              <a:buFont typeface="Wingdings" panose="05000000000000000000" pitchFamily="2" charset="2"/>
              <a:buChar char="v"/>
            </a:pPr>
            <a:r>
              <a:rPr lang="en-US" altLang="en-US" sz="1800" b="1" dirty="0">
                <a:solidFill>
                  <a:srgbClr val="0070C0"/>
                </a:solidFill>
              </a:rPr>
              <a:t>Hint</a:t>
            </a:r>
            <a:r>
              <a:rPr lang="en-US" altLang="en-US" sz="1800" dirty="0">
                <a:solidFill>
                  <a:srgbClr val="0070C0"/>
                </a:solidFill>
              </a:rPr>
              <a:t>: Use AVERAGE 2 times, with IS_RUNNING=true, the first one for 1-min average, the 2</a:t>
            </a:r>
            <a:r>
              <a:rPr lang="en-US" altLang="en-US" sz="1800" baseline="30000" dirty="0">
                <a:solidFill>
                  <a:srgbClr val="0070C0"/>
                </a:solidFill>
              </a:rPr>
              <a:t>nd</a:t>
            </a:r>
            <a:r>
              <a:rPr lang="en-US" altLang="en-US" sz="1800" dirty="0">
                <a:solidFill>
                  <a:srgbClr val="0070C0"/>
                </a:solidFill>
              </a:rPr>
              <a:t> one for 10-min average</a:t>
            </a:r>
            <a:endParaRPr lang="en-US" altLang="en-US" sz="1800" dirty="0">
              <a:solidFill>
                <a:srgbClr val="002060"/>
              </a:solidFill>
            </a:endParaRPr>
          </a:p>
          <a:p>
            <a:pPr eaLnBrk="1" hangingPunct="1">
              <a:lnSpc>
                <a:spcPct val="90000"/>
              </a:lnSpc>
              <a:spcBef>
                <a:spcPts val="1200"/>
              </a:spcBef>
              <a:buClr>
                <a:srgbClr val="002060"/>
              </a:buClr>
              <a:buFont typeface="Verdana" panose="020B0604030504040204" pitchFamily="34" charset="0"/>
              <a:buAutoNum type="alphaLcParenR"/>
            </a:pPr>
            <a:r>
              <a:rPr lang="en-US" altLang="en-US" sz="1800" dirty="0">
                <a:solidFill>
                  <a:srgbClr val="002060"/>
                </a:solidFill>
              </a:rPr>
              <a:t>Compute the average and standard deviation for each 15 minute interval in the trading day</a:t>
            </a:r>
          </a:p>
          <a:p>
            <a:pPr lvl="1" eaLnBrk="1" hangingPunct="1">
              <a:lnSpc>
                <a:spcPct val="90000"/>
              </a:lnSpc>
              <a:spcBef>
                <a:spcPts val="1200"/>
              </a:spcBef>
              <a:buClr>
                <a:srgbClr val="0070C0"/>
              </a:buClr>
              <a:buFont typeface="Wingdings" panose="05000000000000000000" pitchFamily="2" charset="2"/>
              <a:buChar char="v"/>
            </a:pPr>
            <a:r>
              <a:rPr lang="en-US" altLang="en-US" sz="1800" b="1" dirty="0">
                <a:solidFill>
                  <a:srgbClr val="0070C0"/>
                </a:solidFill>
              </a:rPr>
              <a:t>Hint</a:t>
            </a:r>
            <a:r>
              <a:rPr lang="en-US" altLang="en-US" sz="1800" dirty="0">
                <a:solidFill>
                  <a:srgbClr val="0070C0"/>
                </a:solidFill>
              </a:rPr>
              <a:t>: Use COMPUTE EP</a:t>
            </a:r>
            <a:endParaRPr lang="en-US" altLang="en-US" sz="1800" dirty="0">
              <a:solidFill>
                <a:srgbClr val="002060"/>
              </a:solidFill>
            </a:endParaRPr>
          </a:p>
          <a:p>
            <a:pPr eaLnBrk="1" hangingPunct="1">
              <a:lnSpc>
                <a:spcPct val="90000"/>
              </a:lnSpc>
              <a:spcBef>
                <a:spcPts val="1200"/>
              </a:spcBef>
              <a:buClr>
                <a:srgbClr val="002060"/>
              </a:buClr>
              <a:buFont typeface="Verdana" panose="020B0604030504040204" pitchFamily="34" charset="0"/>
              <a:buAutoNum type="alphaLcParenR"/>
            </a:pPr>
            <a:r>
              <a:rPr lang="en-US" altLang="en-US" sz="1800" dirty="0">
                <a:solidFill>
                  <a:srgbClr val="002060"/>
                </a:solidFill>
              </a:rPr>
              <a:t>Compute the 15 minute average and standard deviation for each trade.  Use them to compute a Z- score for the trade (average-price)/standard deviation</a:t>
            </a:r>
          </a:p>
          <a:p>
            <a:pPr eaLnBrk="1" hangingPunct="1">
              <a:lnSpc>
                <a:spcPct val="90000"/>
              </a:lnSpc>
              <a:spcBef>
                <a:spcPts val="1200"/>
              </a:spcBef>
              <a:buClr>
                <a:srgbClr val="002060"/>
              </a:buClr>
              <a:buFont typeface="Verdana" panose="020B0604030504040204" pitchFamily="34" charset="0"/>
              <a:buAutoNum type="alphaLcParenR"/>
            </a:pPr>
            <a:r>
              <a:rPr lang="en-US" altLang="en-US" sz="1800" dirty="0">
                <a:solidFill>
                  <a:srgbClr val="002060"/>
                </a:solidFill>
              </a:rPr>
              <a:t>Calculate the open, close, high, low, volume, VWAP and number of ticks for the whole trading day.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8A73023F-F258-4F7E-8594-14083C78A7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AA33A992-7292-46DA-8A30-8302C5B20DCB}" type="slidenum">
              <a:rPr lang="en-US" altLang="en-US" sz="1200" smtClean="0"/>
              <a:pPr>
                <a:spcBef>
                  <a:spcPct val="0"/>
                </a:spcBef>
                <a:buClrTx/>
                <a:buFontTx/>
                <a:buNone/>
              </a:pPr>
              <a:t>2</a:t>
            </a:fld>
            <a:endParaRPr lang="en-US" altLang="en-US" sz="1200"/>
          </a:p>
        </p:txBody>
      </p:sp>
      <p:sp>
        <p:nvSpPr>
          <p:cNvPr id="5123" name="Rectangle 2">
            <a:extLst>
              <a:ext uri="{FF2B5EF4-FFF2-40B4-BE49-F238E27FC236}">
                <a16:creationId xmlns:a16="http://schemas.microsoft.com/office/drawing/2014/main" id="{20CF22D2-F175-45B5-8287-F4FA442C1F35}"/>
              </a:ext>
            </a:extLst>
          </p:cNvPr>
          <p:cNvSpPr>
            <a:spLocks noGrp="1" noChangeArrowheads="1"/>
          </p:cNvSpPr>
          <p:nvPr>
            <p:ph type="title"/>
          </p:nvPr>
        </p:nvSpPr>
        <p:spPr/>
        <p:txBody>
          <a:bodyPr/>
          <a:lstStyle/>
          <a:p>
            <a:pPr eaLnBrk="1" hangingPunct="1"/>
            <a:r>
              <a:rPr lang="en-US" altLang="en-US" b="1"/>
              <a:t>Aggregation EPs</a:t>
            </a:r>
          </a:p>
        </p:txBody>
      </p:sp>
      <p:sp>
        <p:nvSpPr>
          <p:cNvPr id="5124" name="Rectangle 3">
            <a:extLst>
              <a:ext uri="{FF2B5EF4-FFF2-40B4-BE49-F238E27FC236}">
                <a16:creationId xmlns:a16="http://schemas.microsoft.com/office/drawing/2014/main" id="{9090D000-6ABF-4265-9EDB-D6F9D2CB76AE}"/>
              </a:ext>
            </a:extLst>
          </p:cNvPr>
          <p:cNvSpPr>
            <a:spLocks noGrp="1" noChangeArrowheads="1"/>
          </p:cNvSpPr>
          <p:nvPr>
            <p:ph type="body" idx="1"/>
          </p:nvPr>
        </p:nvSpPr>
        <p:spPr/>
        <p:txBody>
          <a:bodyPr/>
          <a:lstStyle/>
          <a:p>
            <a:pPr eaLnBrk="1" hangingPunct="1"/>
            <a:r>
              <a:rPr lang="en-US" altLang="en-US" sz="2800"/>
              <a:t>Aggregations have two parts</a:t>
            </a:r>
          </a:p>
          <a:p>
            <a:pPr lvl="1" eaLnBrk="1" hangingPunct="1"/>
            <a:r>
              <a:rPr lang="en-US" altLang="en-US" sz="2400"/>
              <a:t>The calculation (or sampling) to be performed</a:t>
            </a:r>
          </a:p>
          <a:p>
            <a:pPr lvl="1" eaLnBrk="1" hangingPunct="1"/>
            <a:r>
              <a:rPr lang="en-US" altLang="en-US" sz="2400"/>
              <a:t>The interval (called “bucket”) over which the calculation will be performed</a:t>
            </a:r>
          </a:p>
          <a:p>
            <a:pPr eaLnBrk="1" hangingPunct="1"/>
            <a:r>
              <a:rPr lang="en-US" altLang="en-US" sz="2800"/>
              <a:t>The EP name describes the calculation to be performed</a:t>
            </a:r>
          </a:p>
          <a:p>
            <a:pPr eaLnBrk="1" hangingPunct="1"/>
            <a:r>
              <a:rPr lang="en-US" altLang="en-US" sz="2800"/>
              <a:t>Combinations of parameters are used to define the buckets.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6">
            <a:extLst>
              <a:ext uri="{FF2B5EF4-FFF2-40B4-BE49-F238E27FC236}">
                <a16:creationId xmlns:a16="http://schemas.microsoft.com/office/drawing/2014/main" id="{8DE03AAF-1A27-4F49-9455-FD11961230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D8E788F-7337-47D4-AA17-5FF85A65EF20}" type="slidenum">
              <a:rPr lang="en-US" altLang="en-US" sz="1200" smtClean="0"/>
              <a:pPr>
                <a:spcBef>
                  <a:spcPct val="0"/>
                </a:spcBef>
                <a:buClrTx/>
                <a:buFontTx/>
                <a:buNone/>
              </a:pPr>
              <a:t>3</a:t>
            </a:fld>
            <a:endParaRPr lang="en-US" altLang="en-US" sz="1200"/>
          </a:p>
        </p:txBody>
      </p:sp>
      <p:sp>
        <p:nvSpPr>
          <p:cNvPr id="6147" name="Rectangle 2">
            <a:extLst>
              <a:ext uri="{FF2B5EF4-FFF2-40B4-BE49-F238E27FC236}">
                <a16:creationId xmlns:a16="http://schemas.microsoft.com/office/drawing/2014/main" id="{C8347742-53E6-4DD2-A2BB-B5CB8DC09A59}"/>
              </a:ext>
            </a:extLst>
          </p:cNvPr>
          <p:cNvSpPr>
            <a:spLocks noGrp="1" noChangeArrowheads="1"/>
          </p:cNvSpPr>
          <p:nvPr>
            <p:ph type="title"/>
          </p:nvPr>
        </p:nvSpPr>
        <p:spPr/>
        <p:txBody>
          <a:bodyPr/>
          <a:lstStyle/>
          <a:p>
            <a:pPr eaLnBrk="1" hangingPunct="1"/>
            <a:r>
              <a:rPr lang="en-US" altLang="en-US" sz="3200" b="1"/>
              <a:t>Commonly Used Aggregation EPs</a:t>
            </a:r>
          </a:p>
        </p:txBody>
      </p:sp>
      <p:sp>
        <p:nvSpPr>
          <p:cNvPr id="5124" name="Rectangle 3">
            <a:extLst>
              <a:ext uri="{FF2B5EF4-FFF2-40B4-BE49-F238E27FC236}">
                <a16:creationId xmlns:a16="http://schemas.microsoft.com/office/drawing/2014/main" id="{719686C3-0360-4B5A-901C-E5A59115C3D0}"/>
              </a:ext>
            </a:extLst>
          </p:cNvPr>
          <p:cNvSpPr>
            <a:spLocks noGrp="1" noChangeArrowheads="1"/>
          </p:cNvSpPr>
          <p:nvPr>
            <p:ph type="body" sz="half" idx="1"/>
          </p:nvPr>
        </p:nvSpPr>
        <p:spPr/>
        <p:txBody>
          <a:bodyPr/>
          <a:lstStyle/>
          <a:p>
            <a:pPr eaLnBrk="1" hangingPunct="1">
              <a:defRPr/>
            </a:pPr>
            <a:r>
              <a:rPr lang="en-US" altLang="en-US" sz="2400" dirty="0"/>
              <a:t>AVERAGE</a:t>
            </a:r>
          </a:p>
          <a:p>
            <a:pPr eaLnBrk="1" hangingPunct="1">
              <a:defRPr/>
            </a:pPr>
            <a:r>
              <a:rPr lang="en-US" altLang="en-US" sz="2400" dirty="0"/>
              <a:t>FIRST</a:t>
            </a:r>
          </a:p>
          <a:p>
            <a:pPr eaLnBrk="1" hangingPunct="1">
              <a:defRPr/>
            </a:pPr>
            <a:r>
              <a:rPr lang="en-US" altLang="en-US" sz="2400" dirty="0"/>
              <a:t>FIRST/LAST_TICK</a:t>
            </a:r>
          </a:p>
          <a:p>
            <a:pPr eaLnBrk="1" hangingPunct="1">
              <a:defRPr/>
            </a:pPr>
            <a:r>
              <a:rPr lang="en-US" altLang="en-US" sz="2400" dirty="0"/>
              <a:t>FIRST/LAST_TIME</a:t>
            </a:r>
          </a:p>
          <a:p>
            <a:pPr eaLnBrk="1" hangingPunct="1">
              <a:defRPr/>
            </a:pPr>
            <a:r>
              <a:rPr lang="en-US" altLang="en-US" sz="2400" dirty="0"/>
              <a:t>HIGH/LOW</a:t>
            </a:r>
          </a:p>
          <a:p>
            <a:pPr eaLnBrk="1" hangingPunct="1">
              <a:defRPr/>
            </a:pPr>
            <a:r>
              <a:rPr lang="en-US" altLang="en-US" sz="2400" dirty="0"/>
              <a:t>FIRST/LAST</a:t>
            </a:r>
          </a:p>
          <a:p>
            <a:pPr marL="0" indent="0" eaLnBrk="1" hangingPunct="1">
              <a:buFont typeface="Wingdings" panose="05000000000000000000" pitchFamily="2" charset="2"/>
              <a:buNone/>
              <a:defRPr/>
            </a:pPr>
            <a:endParaRPr lang="en-US" altLang="en-US" sz="2400" dirty="0"/>
          </a:p>
          <a:p>
            <a:pPr marL="0" indent="0" eaLnBrk="1" hangingPunct="1">
              <a:buFont typeface="Wingdings" panose="05000000000000000000" pitchFamily="2" charset="2"/>
              <a:buNone/>
              <a:defRPr/>
            </a:pPr>
            <a:endParaRPr lang="en-US" altLang="en-US" sz="2400" dirty="0"/>
          </a:p>
          <a:p>
            <a:pPr marL="0" indent="0" eaLnBrk="1" hangingPunct="1">
              <a:buFont typeface="Wingdings" panose="05000000000000000000" pitchFamily="2" charset="2"/>
              <a:buNone/>
              <a:defRPr/>
            </a:pPr>
            <a:endParaRPr lang="en-US" altLang="en-US" sz="2400" dirty="0"/>
          </a:p>
          <a:p>
            <a:pPr eaLnBrk="1" hangingPunct="1">
              <a:buFont typeface="Wingdings" panose="05000000000000000000" pitchFamily="2" charset="2"/>
              <a:buNone/>
              <a:defRPr/>
            </a:pPr>
            <a:endParaRPr lang="en-US" altLang="en-US" sz="2600" dirty="0"/>
          </a:p>
        </p:txBody>
      </p:sp>
      <p:sp>
        <p:nvSpPr>
          <p:cNvPr id="6149" name="Rectangle 4">
            <a:extLst>
              <a:ext uri="{FF2B5EF4-FFF2-40B4-BE49-F238E27FC236}">
                <a16:creationId xmlns:a16="http://schemas.microsoft.com/office/drawing/2014/main" id="{BE38FBAC-6576-4994-B892-2EF06266594E}"/>
              </a:ext>
            </a:extLst>
          </p:cNvPr>
          <p:cNvSpPr>
            <a:spLocks noGrp="1" noChangeArrowheads="1"/>
          </p:cNvSpPr>
          <p:nvPr>
            <p:ph type="body" sz="half" idx="2"/>
          </p:nvPr>
        </p:nvSpPr>
        <p:spPr/>
        <p:txBody>
          <a:bodyPr/>
          <a:lstStyle/>
          <a:p>
            <a:pPr eaLnBrk="1" hangingPunct="1"/>
            <a:r>
              <a:rPr lang="en-US" altLang="en-US" sz="2400"/>
              <a:t>NUM_TICKS</a:t>
            </a:r>
          </a:p>
          <a:p>
            <a:pPr eaLnBrk="1" hangingPunct="1"/>
            <a:r>
              <a:rPr lang="en-US" altLang="en-US" sz="2400"/>
              <a:t>RETURN</a:t>
            </a:r>
          </a:p>
          <a:p>
            <a:pPr eaLnBrk="1" hangingPunct="1"/>
            <a:r>
              <a:rPr lang="en-US" altLang="en-US" sz="2400"/>
              <a:t>STDDEV</a:t>
            </a:r>
          </a:p>
          <a:p>
            <a:pPr eaLnBrk="1" hangingPunct="1"/>
            <a:r>
              <a:rPr lang="en-US" altLang="en-US" sz="2400"/>
              <a:t>SUM</a:t>
            </a:r>
          </a:p>
          <a:p>
            <a:pPr eaLnBrk="1" hangingPunct="1"/>
            <a:r>
              <a:rPr lang="en-US" altLang="en-US" sz="2400"/>
              <a:t>TW_AVERAGE</a:t>
            </a:r>
          </a:p>
          <a:p>
            <a:pPr eaLnBrk="1" hangingPunct="1"/>
            <a:r>
              <a:rPr lang="en-US" altLang="en-US" sz="2400"/>
              <a:t>VARIANCE</a:t>
            </a:r>
          </a:p>
          <a:p>
            <a:pPr eaLnBrk="1" hangingPunct="1"/>
            <a:r>
              <a:rPr lang="en-US" altLang="en-US" sz="2400"/>
              <a:t>VWAP</a:t>
            </a:r>
          </a:p>
          <a:p>
            <a:pPr eaLnBrk="1" hangingPunct="1"/>
            <a:endParaRPr lang="en-US" altLang="en-US" sz="2600"/>
          </a:p>
        </p:txBody>
      </p:sp>
      <p:sp>
        <p:nvSpPr>
          <p:cNvPr id="6" name="TextBox 5">
            <a:extLst>
              <a:ext uri="{FF2B5EF4-FFF2-40B4-BE49-F238E27FC236}">
                <a16:creationId xmlns:a16="http://schemas.microsoft.com/office/drawing/2014/main" id="{8F8F09FB-81B5-45E1-80CB-56E70D022362}"/>
              </a:ext>
            </a:extLst>
          </p:cNvPr>
          <p:cNvSpPr txBox="1"/>
          <p:nvPr/>
        </p:nvSpPr>
        <p:spPr>
          <a:xfrm>
            <a:off x="795338" y="5181600"/>
            <a:ext cx="7391400" cy="369888"/>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en-US" dirty="0">
                <a:solidFill>
                  <a:srgbClr val="0070C0"/>
                </a:solidFill>
                <a:cs typeface="Arial" charset="0"/>
              </a:rPr>
              <a:t>See Event Processor Guide or GUI On-Line Help for more</a:t>
            </a:r>
          </a:p>
        </p:txBody>
      </p:sp>
      <p:sp>
        <p:nvSpPr>
          <p:cNvPr id="2" name="Action Button: Forward or Next 1">
            <a:hlinkClick r:id="rId2" action="ppaction://program" highlightClick="1"/>
            <a:extLst>
              <a:ext uri="{FF2B5EF4-FFF2-40B4-BE49-F238E27FC236}">
                <a16:creationId xmlns:a16="http://schemas.microsoft.com/office/drawing/2014/main" id="{F564B7CF-45FF-46F5-9B2A-98BDA4C5FB95}"/>
              </a:ext>
            </a:extLst>
          </p:cNvPr>
          <p:cNvSpPr/>
          <p:nvPr/>
        </p:nvSpPr>
        <p:spPr>
          <a:xfrm>
            <a:off x="698500" y="1905000"/>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Action Button: Forward or Next 7">
            <a:hlinkClick r:id="rId3" action="ppaction://program" highlightClick="1"/>
            <a:extLst>
              <a:ext uri="{FF2B5EF4-FFF2-40B4-BE49-F238E27FC236}">
                <a16:creationId xmlns:a16="http://schemas.microsoft.com/office/drawing/2014/main" id="{18E571B7-8A3E-4859-9082-563EC6A5E0C5}"/>
              </a:ext>
            </a:extLst>
          </p:cNvPr>
          <p:cNvSpPr/>
          <p:nvPr/>
        </p:nvSpPr>
        <p:spPr>
          <a:xfrm>
            <a:off x="698500" y="2282825"/>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9" name="Action Button: Forward or Next 8">
            <a:hlinkClick r:id="rId4" action="ppaction://program" highlightClick="1"/>
            <a:extLst>
              <a:ext uri="{FF2B5EF4-FFF2-40B4-BE49-F238E27FC236}">
                <a16:creationId xmlns:a16="http://schemas.microsoft.com/office/drawing/2014/main" id="{47C10F16-ABD6-4405-BC07-B659FA492264}"/>
              </a:ext>
            </a:extLst>
          </p:cNvPr>
          <p:cNvSpPr/>
          <p:nvPr/>
        </p:nvSpPr>
        <p:spPr>
          <a:xfrm>
            <a:off x="698500" y="2743200"/>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 name="Action Button: Forward or Next 9">
            <a:hlinkClick r:id="rId5" action="ppaction://program" highlightClick="1"/>
            <a:extLst>
              <a:ext uri="{FF2B5EF4-FFF2-40B4-BE49-F238E27FC236}">
                <a16:creationId xmlns:a16="http://schemas.microsoft.com/office/drawing/2014/main" id="{55444CA9-2E05-4E9D-BBE1-563C4C082D64}"/>
              </a:ext>
            </a:extLst>
          </p:cNvPr>
          <p:cNvSpPr/>
          <p:nvPr/>
        </p:nvSpPr>
        <p:spPr>
          <a:xfrm>
            <a:off x="698500" y="3203575"/>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4FA4851F-2399-4FDC-8361-A52BF7A45C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B50A98A-1A7E-4ED1-9956-BFE53B22D2E6}" type="slidenum">
              <a:rPr lang="en-US" altLang="en-US" sz="1200" smtClean="0"/>
              <a:pPr>
                <a:spcBef>
                  <a:spcPct val="0"/>
                </a:spcBef>
                <a:buClrTx/>
                <a:buFontTx/>
                <a:buNone/>
              </a:pPr>
              <a:t>4</a:t>
            </a:fld>
            <a:endParaRPr lang="en-US" altLang="en-US" sz="1200"/>
          </a:p>
        </p:txBody>
      </p:sp>
      <p:sp>
        <p:nvSpPr>
          <p:cNvPr id="7171" name="Rectangle 2">
            <a:extLst>
              <a:ext uri="{FF2B5EF4-FFF2-40B4-BE49-F238E27FC236}">
                <a16:creationId xmlns:a16="http://schemas.microsoft.com/office/drawing/2014/main" id="{DB919B54-70B9-48C6-956A-E6BFB957CCCF}"/>
              </a:ext>
            </a:extLst>
          </p:cNvPr>
          <p:cNvSpPr>
            <a:spLocks noGrp="1" noChangeArrowheads="1"/>
          </p:cNvSpPr>
          <p:nvPr>
            <p:ph type="title"/>
          </p:nvPr>
        </p:nvSpPr>
        <p:spPr/>
        <p:txBody>
          <a:bodyPr/>
          <a:lstStyle/>
          <a:p>
            <a:pPr eaLnBrk="1" hangingPunct="1"/>
            <a:r>
              <a:rPr lang="en-US" altLang="en-US" b="1"/>
              <a:t>Aggregation Buckets</a:t>
            </a:r>
          </a:p>
        </p:txBody>
      </p:sp>
      <p:sp>
        <p:nvSpPr>
          <p:cNvPr id="7172" name="Rectangle 3">
            <a:extLst>
              <a:ext uri="{FF2B5EF4-FFF2-40B4-BE49-F238E27FC236}">
                <a16:creationId xmlns:a16="http://schemas.microsoft.com/office/drawing/2014/main" id="{8C52A17B-A2AC-4BE8-A923-67E47776FE5E}"/>
              </a:ext>
            </a:extLst>
          </p:cNvPr>
          <p:cNvSpPr>
            <a:spLocks noGrp="1" noChangeArrowheads="1"/>
          </p:cNvSpPr>
          <p:nvPr>
            <p:ph type="body" idx="1"/>
          </p:nvPr>
        </p:nvSpPr>
        <p:spPr/>
        <p:txBody>
          <a:bodyPr/>
          <a:lstStyle/>
          <a:p>
            <a:pPr eaLnBrk="1" hangingPunct="1"/>
            <a:r>
              <a:rPr lang="en-US" altLang="en-US" sz="2800" b="1">
                <a:solidFill>
                  <a:srgbClr val="0070C0"/>
                </a:solidFill>
              </a:rPr>
              <a:t>One bucket, start to end</a:t>
            </a:r>
          </a:p>
          <a:p>
            <a:pPr lvl="1" eaLnBrk="1" hangingPunct="1"/>
            <a:r>
              <a:rPr lang="en-US" altLang="en-US" sz="2400" b="1"/>
              <a:t>BUCKET_INTERVAL</a:t>
            </a:r>
            <a:r>
              <a:rPr lang="en-US" altLang="en-US" sz="2400"/>
              <a:t> = 0</a:t>
            </a:r>
          </a:p>
          <a:p>
            <a:pPr lvl="1" eaLnBrk="1" hangingPunct="1"/>
            <a:r>
              <a:rPr lang="en-US" altLang="en-US" sz="2400" b="1"/>
              <a:t>IS_RUNNING_AGGR</a:t>
            </a:r>
            <a:r>
              <a:rPr lang="en-US" altLang="en-US" sz="2400"/>
              <a:t>=false</a:t>
            </a:r>
          </a:p>
          <a:p>
            <a:pPr eaLnBrk="1" hangingPunct="1"/>
            <a:r>
              <a:rPr lang="en-US" altLang="en-US" sz="2800" b="1">
                <a:solidFill>
                  <a:srgbClr val="0070C0"/>
                </a:solidFill>
              </a:rPr>
              <a:t>Fixed size buckets, start to end</a:t>
            </a:r>
          </a:p>
          <a:p>
            <a:pPr lvl="1" eaLnBrk="1" hangingPunct="1"/>
            <a:r>
              <a:rPr lang="en-US" altLang="en-US" sz="2400" b="1"/>
              <a:t>BUCKET_INTERVAL</a:t>
            </a:r>
            <a:r>
              <a:rPr lang="en-US" altLang="en-US" sz="2400"/>
              <a:t>=&lt;size&gt;</a:t>
            </a:r>
          </a:p>
          <a:p>
            <a:pPr lvl="1" eaLnBrk="1" hangingPunct="1"/>
            <a:r>
              <a:rPr lang="en-US" altLang="en-US" sz="2400" b="1"/>
              <a:t>BUCKET_INTERVAL_UNITS</a:t>
            </a:r>
            <a:r>
              <a:rPr lang="en-US" altLang="en-US" sz="2400"/>
              <a:t>= TICKS| SECONDS</a:t>
            </a:r>
            <a:r>
              <a:rPr lang="en-US" altLang="en-US" sz="2400">
                <a:solidFill>
                  <a:srgbClr val="FF0000"/>
                </a:solidFill>
              </a:rPr>
              <a:t>*</a:t>
            </a:r>
            <a:r>
              <a:rPr lang="en-US" altLang="en-US" sz="2400"/>
              <a:t>| DAYS | MONTHS</a:t>
            </a:r>
          </a:p>
          <a:p>
            <a:pPr lvl="1" eaLnBrk="1" hangingPunct="1"/>
            <a:r>
              <a:rPr lang="en-US" altLang="en-US" sz="2400" b="1"/>
              <a:t>IS_RUNNING_AGGR</a:t>
            </a:r>
            <a:r>
              <a:rPr lang="en-US" altLang="en-US" sz="2400"/>
              <a:t>=false</a:t>
            </a:r>
          </a:p>
        </p:txBody>
      </p:sp>
      <p:sp>
        <p:nvSpPr>
          <p:cNvPr id="5" name="TextBox 4">
            <a:extLst>
              <a:ext uri="{FF2B5EF4-FFF2-40B4-BE49-F238E27FC236}">
                <a16:creationId xmlns:a16="http://schemas.microsoft.com/office/drawing/2014/main" id="{13CF7557-E963-4093-A071-6E6F50EAB514}"/>
              </a:ext>
            </a:extLst>
          </p:cNvPr>
          <p:cNvSpPr txBox="1"/>
          <p:nvPr/>
        </p:nvSpPr>
        <p:spPr>
          <a:xfrm>
            <a:off x="1600200" y="5715000"/>
            <a:ext cx="4419600" cy="10160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en-US" b="1" dirty="0">
                <a:solidFill>
                  <a:srgbClr val="0070C0"/>
                </a:solidFill>
                <a:cs typeface="Arial" charset="0"/>
              </a:rPr>
              <a:t>TIP </a:t>
            </a:r>
            <a:r>
              <a:rPr lang="en-US" sz="2400" dirty="0">
                <a:solidFill>
                  <a:srgbClr val="FF0000"/>
                </a:solidFill>
                <a:cs typeface="Arial" charset="0"/>
              </a:rPr>
              <a:t>*</a:t>
            </a:r>
            <a:r>
              <a:rPr lang="en-US" sz="2400" dirty="0">
                <a:solidFill>
                  <a:srgbClr val="0070C0"/>
                </a:solidFill>
                <a:cs typeface="Arial" charset="0"/>
              </a:rPr>
              <a:t> </a:t>
            </a:r>
            <a:br>
              <a:rPr lang="en-US" dirty="0">
                <a:solidFill>
                  <a:srgbClr val="0070C0"/>
                </a:solidFill>
                <a:cs typeface="Arial" charset="0"/>
              </a:rPr>
            </a:br>
            <a:r>
              <a:rPr lang="en-US" dirty="0">
                <a:solidFill>
                  <a:srgbClr val="0070C0"/>
                </a:solidFill>
                <a:cs typeface="Arial" charset="0"/>
              </a:rPr>
              <a:t>MILLISECONDS and HOURS can be expressed as Number of SECONDS</a:t>
            </a:r>
          </a:p>
        </p:txBody>
      </p:sp>
      <p:sp>
        <p:nvSpPr>
          <p:cNvPr id="6" name="Action Button: Forward or Next 5">
            <a:hlinkClick r:id="rId2" action="ppaction://program" highlightClick="1"/>
            <a:extLst>
              <a:ext uri="{FF2B5EF4-FFF2-40B4-BE49-F238E27FC236}">
                <a16:creationId xmlns:a16="http://schemas.microsoft.com/office/drawing/2014/main" id="{530B4A00-828D-4C27-9301-081A1E2679B1}"/>
              </a:ext>
            </a:extLst>
          </p:cNvPr>
          <p:cNvSpPr/>
          <p:nvPr/>
        </p:nvSpPr>
        <p:spPr>
          <a:xfrm>
            <a:off x="698500" y="1905000"/>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Action Button: Forward or Next 7">
            <a:hlinkClick r:id="rId3" action="ppaction://program" highlightClick="1"/>
            <a:extLst>
              <a:ext uri="{FF2B5EF4-FFF2-40B4-BE49-F238E27FC236}">
                <a16:creationId xmlns:a16="http://schemas.microsoft.com/office/drawing/2014/main" id="{CB7DB6B3-5DA8-423D-AD3C-2531F8216EE1}"/>
              </a:ext>
            </a:extLst>
          </p:cNvPr>
          <p:cNvSpPr/>
          <p:nvPr/>
        </p:nvSpPr>
        <p:spPr>
          <a:xfrm>
            <a:off x="698500" y="3306763"/>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360DBB6F-AFCF-4F37-A106-2D440CEAF1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2B71899E-6AF7-46F2-A942-A9C010F8C69A}" type="slidenum">
              <a:rPr lang="en-US" altLang="en-US" sz="1200" smtClean="0"/>
              <a:pPr>
                <a:spcBef>
                  <a:spcPct val="0"/>
                </a:spcBef>
                <a:buClrTx/>
                <a:buFontTx/>
                <a:buNone/>
              </a:pPr>
              <a:t>5</a:t>
            </a:fld>
            <a:endParaRPr lang="en-US" altLang="en-US" sz="1200"/>
          </a:p>
        </p:txBody>
      </p:sp>
      <p:sp>
        <p:nvSpPr>
          <p:cNvPr id="8195" name="Rectangle 2">
            <a:extLst>
              <a:ext uri="{FF2B5EF4-FFF2-40B4-BE49-F238E27FC236}">
                <a16:creationId xmlns:a16="http://schemas.microsoft.com/office/drawing/2014/main" id="{15333749-767D-43C2-98BC-29F1A4F0DFDA}"/>
              </a:ext>
            </a:extLst>
          </p:cNvPr>
          <p:cNvSpPr>
            <a:spLocks noGrp="1" noChangeArrowheads="1"/>
          </p:cNvSpPr>
          <p:nvPr>
            <p:ph type="title"/>
          </p:nvPr>
        </p:nvSpPr>
        <p:spPr>
          <a:xfrm>
            <a:off x="574675" y="152400"/>
            <a:ext cx="8001000" cy="685800"/>
          </a:xfrm>
        </p:spPr>
        <p:txBody>
          <a:bodyPr/>
          <a:lstStyle/>
          <a:p>
            <a:pPr eaLnBrk="1" hangingPunct="1"/>
            <a:r>
              <a:rPr lang="en-US" altLang="en-US" b="1"/>
              <a:t>Aggregation Buckets </a:t>
            </a:r>
            <a:r>
              <a:rPr lang="en-US" altLang="en-US"/>
              <a:t>(cont.)</a:t>
            </a:r>
          </a:p>
        </p:txBody>
      </p:sp>
      <p:sp>
        <p:nvSpPr>
          <p:cNvPr id="8196" name="Rectangle 3">
            <a:extLst>
              <a:ext uri="{FF2B5EF4-FFF2-40B4-BE49-F238E27FC236}">
                <a16:creationId xmlns:a16="http://schemas.microsoft.com/office/drawing/2014/main" id="{26192970-D3C0-4728-A187-F5B09EA47695}"/>
              </a:ext>
            </a:extLst>
          </p:cNvPr>
          <p:cNvSpPr>
            <a:spLocks noGrp="1" noChangeArrowheads="1"/>
          </p:cNvSpPr>
          <p:nvPr>
            <p:ph type="body" idx="1"/>
          </p:nvPr>
        </p:nvSpPr>
        <p:spPr>
          <a:xfrm>
            <a:off x="566738" y="1066800"/>
            <a:ext cx="8120062" cy="5257800"/>
          </a:xfrm>
        </p:spPr>
        <p:txBody>
          <a:bodyPr/>
          <a:lstStyle/>
          <a:p>
            <a:pPr eaLnBrk="1" hangingPunct="1"/>
            <a:r>
              <a:rPr lang="en-US" altLang="en-US" sz="2800" b="1">
                <a:solidFill>
                  <a:srgbClr val="0070C0"/>
                </a:solidFill>
              </a:rPr>
              <a:t>One bucket from the start to this tick</a:t>
            </a:r>
          </a:p>
          <a:p>
            <a:pPr lvl="1" eaLnBrk="1" hangingPunct="1"/>
            <a:r>
              <a:rPr lang="en-US" altLang="en-US" sz="2200" b="1"/>
              <a:t>BUCKET_INTERVAL</a:t>
            </a:r>
            <a:r>
              <a:rPr lang="en-US" altLang="en-US" sz="2200"/>
              <a:t> = 0</a:t>
            </a:r>
          </a:p>
          <a:p>
            <a:pPr lvl="1" eaLnBrk="1" hangingPunct="1"/>
            <a:r>
              <a:rPr lang="en-US" altLang="en-US" sz="2200" b="1"/>
              <a:t>IS_RUNNING_AGGR</a:t>
            </a:r>
            <a:r>
              <a:rPr lang="en-US" altLang="en-US" sz="2200"/>
              <a:t>=true</a:t>
            </a:r>
            <a:br>
              <a:rPr lang="en-US" altLang="en-US" sz="2200"/>
            </a:br>
            <a:endParaRPr lang="en-US" altLang="en-US" sz="2200"/>
          </a:p>
          <a:p>
            <a:pPr eaLnBrk="1" hangingPunct="1"/>
            <a:r>
              <a:rPr lang="en-US" altLang="en-US" sz="2800" b="1">
                <a:solidFill>
                  <a:srgbClr val="0070C0"/>
                </a:solidFill>
              </a:rPr>
              <a:t>Trailing fixed size buckets</a:t>
            </a:r>
          </a:p>
          <a:p>
            <a:pPr lvl="1" eaLnBrk="1" hangingPunct="1"/>
            <a:r>
              <a:rPr lang="en-US" altLang="en-US" sz="2200" b="1"/>
              <a:t>BUCKET_INTERVAL</a:t>
            </a:r>
            <a:r>
              <a:rPr lang="en-US" altLang="en-US" sz="2200"/>
              <a:t>=&lt;size&gt;</a:t>
            </a:r>
          </a:p>
          <a:p>
            <a:pPr lvl="1" eaLnBrk="1" hangingPunct="1"/>
            <a:r>
              <a:rPr lang="en-US" altLang="en-US" sz="2200" b="1"/>
              <a:t>BUCKET_INTERVAL_UNITS</a:t>
            </a:r>
            <a:r>
              <a:rPr lang="en-US" altLang="en-US" sz="2200"/>
              <a:t>= TICKS | SECONDS | DAYS</a:t>
            </a:r>
          </a:p>
          <a:p>
            <a:pPr lvl="1" eaLnBrk="1" hangingPunct="1"/>
            <a:r>
              <a:rPr lang="en-US" altLang="en-US" sz="2200" b="1"/>
              <a:t>IS_RUNNING_AGGR</a:t>
            </a:r>
            <a:r>
              <a:rPr lang="en-US" altLang="en-US" sz="2200"/>
              <a:t>=true</a:t>
            </a:r>
          </a:p>
          <a:p>
            <a:pPr lvl="1" eaLnBrk="1" hangingPunct="1"/>
            <a:r>
              <a:rPr lang="en-US" altLang="en-US" sz="2200" b="1">
                <a:solidFill>
                  <a:srgbClr val="0070C0"/>
                </a:solidFill>
              </a:rPr>
              <a:t>NOTE</a:t>
            </a:r>
            <a:r>
              <a:rPr lang="en-US" altLang="en-US" sz="2200"/>
              <a:t>:  If </a:t>
            </a:r>
            <a:r>
              <a:rPr lang="en-US" altLang="en-US" sz="2200" b="1"/>
              <a:t>ALL_FIELDS_FOR_SLIDING</a:t>
            </a:r>
            <a:r>
              <a:rPr lang="en-US" altLang="en-US" sz="2200"/>
              <a:t>=false then there will be one output tick when a new tick is added to the bucket as well as when a tick is removed from the bucket.</a:t>
            </a:r>
          </a:p>
        </p:txBody>
      </p:sp>
      <p:sp>
        <p:nvSpPr>
          <p:cNvPr id="5" name="Action Button: Forward or Next 4">
            <a:hlinkClick r:id="rId2" action="ppaction://program" highlightClick="1"/>
            <a:extLst>
              <a:ext uri="{FF2B5EF4-FFF2-40B4-BE49-F238E27FC236}">
                <a16:creationId xmlns:a16="http://schemas.microsoft.com/office/drawing/2014/main" id="{79A239D0-F8E7-44EE-8F93-B45D0AE2C745}"/>
              </a:ext>
            </a:extLst>
          </p:cNvPr>
          <p:cNvSpPr/>
          <p:nvPr/>
        </p:nvSpPr>
        <p:spPr>
          <a:xfrm>
            <a:off x="685800" y="1219200"/>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Action Button: Forward or Next 5">
            <a:hlinkClick r:id="rId3" action="ppaction://program" highlightClick="1"/>
            <a:extLst>
              <a:ext uri="{FF2B5EF4-FFF2-40B4-BE49-F238E27FC236}">
                <a16:creationId xmlns:a16="http://schemas.microsoft.com/office/drawing/2014/main" id="{A703AE44-4BB7-4DD2-B6B6-0F8384E08C12}"/>
              </a:ext>
            </a:extLst>
          </p:cNvPr>
          <p:cNvSpPr/>
          <p:nvPr/>
        </p:nvSpPr>
        <p:spPr>
          <a:xfrm>
            <a:off x="685800" y="2819400"/>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53BFF159-9DA9-4FA2-9433-F08E253FD5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45716B88-822B-449D-8CC0-5063FDE47531}" type="slidenum">
              <a:rPr lang="en-US" altLang="en-US" sz="1200" smtClean="0"/>
              <a:pPr>
                <a:spcBef>
                  <a:spcPct val="0"/>
                </a:spcBef>
                <a:buClrTx/>
                <a:buFontTx/>
                <a:buNone/>
              </a:pPr>
              <a:t>6</a:t>
            </a:fld>
            <a:endParaRPr lang="en-US" altLang="en-US" sz="1200"/>
          </a:p>
        </p:txBody>
      </p:sp>
      <p:sp>
        <p:nvSpPr>
          <p:cNvPr id="9219" name="Rectangle 2">
            <a:extLst>
              <a:ext uri="{FF2B5EF4-FFF2-40B4-BE49-F238E27FC236}">
                <a16:creationId xmlns:a16="http://schemas.microsoft.com/office/drawing/2014/main" id="{FCB3A6CA-8615-4DD4-ACD7-FA2EE0B080D9}"/>
              </a:ext>
            </a:extLst>
          </p:cNvPr>
          <p:cNvSpPr>
            <a:spLocks noGrp="1" noChangeArrowheads="1"/>
          </p:cNvSpPr>
          <p:nvPr>
            <p:ph type="title"/>
          </p:nvPr>
        </p:nvSpPr>
        <p:spPr>
          <a:xfrm>
            <a:off x="574675" y="152400"/>
            <a:ext cx="8001000" cy="685800"/>
          </a:xfrm>
        </p:spPr>
        <p:txBody>
          <a:bodyPr/>
          <a:lstStyle/>
          <a:p>
            <a:pPr eaLnBrk="1" hangingPunct="1"/>
            <a:r>
              <a:rPr lang="en-US" altLang="en-US" b="1"/>
              <a:t>Aggregation Buckets </a:t>
            </a:r>
            <a:r>
              <a:rPr lang="en-US" altLang="en-US"/>
              <a:t>(cont.)</a:t>
            </a:r>
          </a:p>
        </p:txBody>
      </p:sp>
      <p:sp>
        <p:nvSpPr>
          <p:cNvPr id="9220" name="Rectangle 3">
            <a:extLst>
              <a:ext uri="{FF2B5EF4-FFF2-40B4-BE49-F238E27FC236}">
                <a16:creationId xmlns:a16="http://schemas.microsoft.com/office/drawing/2014/main" id="{9B5ADDEC-B93D-47BC-8254-90E487FB4FAF}"/>
              </a:ext>
            </a:extLst>
          </p:cNvPr>
          <p:cNvSpPr>
            <a:spLocks noGrp="1" noChangeArrowheads="1"/>
          </p:cNvSpPr>
          <p:nvPr>
            <p:ph type="body" idx="1"/>
          </p:nvPr>
        </p:nvSpPr>
        <p:spPr>
          <a:xfrm>
            <a:off x="566738" y="1066800"/>
            <a:ext cx="8272462" cy="5257800"/>
          </a:xfrm>
        </p:spPr>
        <p:txBody>
          <a:bodyPr/>
          <a:lstStyle/>
          <a:p>
            <a:pPr eaLnBrk="1" hangingPunct="1"/>
            <a:r>
              <a:rPr lang="en-US" altLang="en-US" sz="2800" b="1">
                <a:solidFill>
                  <a:srgbClr val="0070C0"/>
                </a:solidFill>
              </a:rPr>
              <a:t>Flexible buckets: </a:t>
            </a:r>
          </a:p>
          <a:p>
            <a:pPr lvl="1" eaLnBrk="1" hangingPunct="1"/>
            <a:r>
              <a:rPr lang="en-US" altLang="en-US" sz="2200" b="1"/>
              <a:t>Usage</a:t>
            </a:r>
            <a:r>
              <a:rPr lang="en-US" altLang="en-US" sz="2200"/>
              <a:t>: When forming a bucket depends on a dynamic condition in the incoming tick stream</a:t>
            </a:r>
          </a:p>
          <a:p>
            <a:pPr lvl="1" eaLnBrk="1" hangingPunct="1"/>
            <a:r>
              <a:rPr lang="en-US" altLang="en-US" sz="2200" b="1"/>
              <a:t>BUCKET_INTERVAL</a:t>
            </a:r>
            <a:r>
              <a:rPr lang="en-US" altLang="en-US" sz="2200"/>
              <a:t> = 0</a:t>
            </a:r>
          </a:p>
          <a:p>
            <a:pPr lvl="1" eaLnBrk="1" hangingPunct="1"/>
            <a:r>
              <a:rPr lang="en-US" altLang="en-US" sz="2200" b="1"/>
              <a:t>BUCKET_INTERVAL_UNITS</a:t>
            </a:r>
            <a:r>
              <a:rPr lang="en-US" altLang="en-US" sz="2200"/>
              <a:t>= </a:t>
            </a:r>
            <a:r>
              <a:rPr lang="en-US" altLang="en-US" sz="2200" b="1">
                <a:solidFill>
                  <a:srgbClr val="0070C0"/>
                </a:solidFill>
              </a:rPr>
              <a:t>FLEXIBLE</a:t>
            </a:r>
          </a:p>
          <a:p>
            <a:pPr lvl="1" eaLnBrk="1" hangingPunct="1"/>
            <a:r>
              <a:rPr lang="en-US" altLang="en-US" sz="2200" b="1"/>
              <a:t>BUCKET_END_CRITERIA</a:t>
            </a:r>
            <a:r>
              <a:rPr lang="en-US" altLang="en-US" sz="2200"/>
              <a:t> (expression) - specifies criteria for when to compute the value for the current bucket/start the next aggregation bucket. Allows use of functions and preceding ticks (e.g., SIZE[-1]). See Help for more…</a:t>
            </a:r>
          </a:p>
          <a:p>
            <a:pPr lvl="1" eaLnBrk="1" hangingPunct="1"/>
            <a:r>
              <a:rPr lang="en-US" altLang="en-US" sz="2200" b="1"/>
              <a:t>BOUNDARY_TICK_BUCKET</a:t>
            </a:r>
            <a:r>
              <a:rPr lang="en-US" altLang="en-US" sz="2200"/>
              <a:t> set to NEW or PREVIOUS [bucket] determines where to place the boundary condition output tick</a:t>
            </a:r>
          </a:p>
          <a:p>
            <a:pPr lvl="1" eaLnBrk="1" hangingPunct="1"/>
            <a:endParaRPr lang="en-US" altLang="en-US" sz="2400"/>
          </a:p>
        </p:txBody>
      </p:sp>
      <p:sp>
        <p:nvSpPr>
          <p:cNvPr id="6" name="Action Button: Forward or Next 5">
            <a:hlinkClick r:id="rId2" action="ppaction://program" highlightClick="1"/>
            <a:extLst>
              <a:ext uri="{FF2B5EF4-FFF2-40B4-BE49-F238E27FC236}">
                <a16:creationId xmlns:a16="http://schemas.microsoft.com/office/drawing/2014/main" id="{6740CCF9-C418-4C98-BC40-A60FB86D92DC}"/>
              </a:ext>
            </a:extLst>
          </p:cNvPr>
          <p:cNvSpPr/>
          <p:nvPr/>
        </p:nvSpPr>
        <p:spPr>
          <a:xfrm>
            <a:off x="685800" y="1219200"/>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20B8B8D7-984A-462B-A439-7398243B18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A02A32AE-63AD-4619-9C09-9C5EEE3A512D}" type="slidenum">
              <a:rPr lang="en-US" altLang="en-US" sz="1200" smtClean="0"/>
              <a:pPr>
                <a:spcBef>
                  <a:spcPct val="0"/>
                </a:spcBef>
                <a:buClrTx/>
                <a:buFontTx/>
                <a:buNone/>
              </a:pPr>
              <a:t>7</a:t>
            </a:fld>
            <a:endParaRPr lang="en-US" altLang="en-US" sz="1200"/>
          </a:p>
        </p:txBody>
      </p:sp>
      <p:sp>
        <p:nvSpPr>
          <p:cNvPr id="10243" name="Rectangle 2">
            <a:extLst>
              <a:ext uri="{FF2B5EF4-FFF2-40B4-BE49-F238E27FC236}">
                <a16:creationId xmlns:a16="http://schemas.microsoft.com/office/drawing/2014/main" id="{BF3EF04F-3F91-41E7-8B8B-FD64204495A2}"/>
              </a:ext>
            </a:extLst>
          </p:cNvPr>
          <p:cNvSpPr>
            <a:spLocks noGrp="1" noChangeArrowheads="1"/>
          </p:cNvSpPr>
          <p:nvPr>
            <p:ph type="title"/>
          </p:nvPr>
        </p:nvSpPr>
        <p:spPr>
          <a:xfrm>
            <a:off x="574675" y="152400"/>
            <a:ext cx="8001000" cy="685800"/>
          </a:xfrm>
        </p:spPr>
        <p:txBody>
          <a:bodyPr/>
          <a:lstStyle/>
          <a:p>
            <a:pPr eaLnBrk="1" hangingPunct="1"/>
            <a:r>
              <a:rPr lang="en-US" altLang="en-US" b="1"/>
              <a:t>Aggregation Buckets </a:t>
            </a:r>
            <a:r>
              <a:rPr lang="en-US" altLang="en-US"/>
              <a:t>(cont.)</a:t>
            </a:r>
          </a:p>
        </p:txBody>
      </p:sp>
      <p:sp>
        <p:nvSpPr>
          <p:cNvPr id="10244" name="Rectangle 3">
            <a:extLst>
              <a:ext uri="{FF2B5EF4-FFF2-40B4-BE49-F238E27FC236}">
                <a16:creationId xmlns:a16="http://schemas.microsoft.com/office/drawing/2014/main" id="{539CCEF5-4C86-4168-BEB0-1E8A46B785B0}"/>
              </a:ext>
            </a:extLst>
          </p:cNvPr>
          <p:cNvSpPr>
            <a:spLocks noGrp="1" noChangeArrowheads="1"/>
          </p:cNvSpPr>
          <p:nvPr>
            <p:ph type="body" idx="1"/>
          </p:nvPr>
        </p:nvSpPr>
        <p:spPr>
          <a:xfrm>
            <a:off x="566738" y="1066800"/>
            <a:ext cx="8272462" cy="5257800"/>
          </a:xfrm>
        </p:spPr>
        <p:txBody>
          <a:bodyPr/>
          <a:lstStyle/>
          <a:p>
            <a:pPr eaLnBrk="1" hangingPunct="1"/>
            <a:r>
              <a:rPr lang="en-US" altLang="en-US" sz="2800" b="1">
                <a:solidFill>
                  <a:srgbClr val="0070C0"/>
                </a:solidFill>
              </a:rPr>
              <a:t>Flexible buckets - example: </a:t>
            </a:r>
          </a:p>
          <a:p>
            <a:pPr lvl="1" eaLnBrk="1" hangingPunct="1"/>
            <a:endParaRPr lang="en-US" altLang="en-US" sz="2400"/>
          </a:p>
        </p:txBody>
      </p:sp>
      <p:pic>
        <p:nvPicPr>
          <p:cNvPr id="2" name="Picture 1">
            <a:extLst>
              <a:ext uri="{FF2B5EF4-FFF2-40B4-BE49-F238E27FC236}">
                <a16:creationId xmlns:a16="http://schemas.microsoft.com/office/drawing/2014/main" id="{4694D831-2788-4352-9B37-2068315D6F46}"/>
              </a:ext>
            </a:extLst>
          </p:cNvPr>
          <p:cNvPicPr>
            <a:picLocks noChangeAspect="1"/>
          </p:cNvPicPr>
          <p:nvPr/>
        </p:nvPicPr>
        <p:blipFill>
          <a:blip r:embed="rId2"/>
          <a:stretch>
            <a:fillRect/>
          </a:stretch>
        </p:blipFill>
        <p:spPr>
          <a:xfrm>
            <a:off x="280988" y="1724025"/>
            <a:ext cx="8582025" cy="353377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8D9A5ED-CE6E-4CA0-A642-27B1DAD8F1D2}"/>
              </a:ext>
            </a:extLst>
          </p:cNvPr>
          <p:cNvSpPr txBox="1"/>
          <p:nvPr/>
        </p:nvSpPr>
        <p:spPr>
          <a:xfrm>
            <a:off x="598488" y="5562600"/>
            <a:ext cx="7947025" cy="923925"/>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en-US" b="1" dirty="0">
                <a:solidFill>
                  <a:srgbClr val="0070C0"/>
                </a:solidFill>
                <a:cs typeface="Arial" charset="0"/>
              </a:rPr>
              <a:t>TIP –</a:t>
            </a:r>
            <a:r>
              <a:rPr lang="en-US" dirty="0">
                <a:solidFill>
                  <a:srgbClr val="0070C0"/>
                </a:solidFill>
                <a:cs typeface="Arial" charset="0"/>
              </a:rPr>
              <a:t> Each aggregation has </a:t>
            </a:r>
            <a:r>
              <a:rPr lang="en-US" b="1" dirty="0">
                <a:solidFill>
                  <a:srgbClr val="0070C0"/>
                </a:solidFill>
                <a:cs typeface="Arial" charset="0"/>
              </a:rPr>
              <a:t>Generic Aggregation Parameters </a:t>
            </a:r>
            <a:r>
              <a:rPr lang="en-US" dirty="0">
                <a:solidFill>
                  <a:srgbClr val="0070C0"/>
                </a:solidFill>
                <a:cs typeface="Arial" charset="0"/>
              </a:rPr>
              <a:t>(e.g., BUCKET_INTERVAL) </a:t>
            </a:r>
            <a:r>
              <a:rPr lang="en-US" i="1" dirty="0">
                <a:solidFill>
                  <a:srgbClr val="0070C0"/>
                </a:solidFill>
                <a:cs typeface="Arial" charset="0"/>
              </a:rPr>
              <a:t>and</a:t>
            </a:r>
            <a:r>
              <a:rPr lang="en-US" dirty="0">
                <a:solidFill>
                  <a:srgbClr val="0070C0"/>
                </a:solidFill>
                <a:cs typeface="Arial" charset="0"/>
              </a:rPr>
              <a:t> </a:t>
            </a:r>
            <a:r>
              <a:rPr lang="en-US" b="1" dirty="0">
                <a:solidFill>
                  <a:srgbClr val="0070C0"/>
                </a:solidFill>
                <a:cs typeface="Arial" charset="0"/>
              </a:rPr>
              <a:t>specific EP parameters</a:t>
            </a:r>
            <a:r>
              <a:rPr lang="en-US" dirty="0">
                <a:solidFill>
                  <a:srgbClr val="0070C0"/>
                </a:solidFill>
                <a:cs typeface="Arial" charset="0"/>
              </a:rPr>
              <a:t> </a:t>
            </a:r>
            <a:br>
              <a:rPr lang="en-US" dirty="0">
                <a:solidFill>
                  <a:srgbClr val="0070C0"/>
                </a:solidFill>
                <a:cs typeface="Arial" charset="0"/>
              </a:rPr>
            </a:br>
            <a:r>
              <a:rPr lang="en-US" dirty="0">
                <a:solidFill>
                  <a:srgbClr val="0070C0"/>
                </a:solidFill>
                <a:cs typeface="Arial" charset="0"/>
              </a:rPr>
              <a:t>(e.g., NUM_TICKS for LAST_TICK EP). See EP Help for details.</a:t>
            </a:r>
          </a:p>
        </p:txBody>
      </p:sp>
      <p:sp>
        <p:nvSpPr>
          <p:cNvPr id="7" name="Action Button: Forward or Next 6">
            <a:hlinkClick r:id="rId3" action="ppaction://program" highlightClick="1"/>
            <a:extLst>
              <a:ext uri="{FF2B5EF4-FFF2-40B4-BE49-F238E27FC236}">
                <a16:creationId xmlns:a16="http://schemas.microsoft.com/office/drawing/2014/main" id="{7865CBF3-0658-4A9C-8ACD-340F69A7AFCA}"/>
              </a:ext>
            </a:extLst>
          </p:cNvPr>
          <p:cNvSpPr/>
          <p:nvPr/>
        </p:nvSpPr>
        <p:spPr>
          <a:xfrm>
            <a:off x="685800" y="1219200"/>
            <a:ext cx="195263"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1BE2F603-94A2-4778-9965-EA86800747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F23E1F28-82C9-4EF6-897C-5FBF00D8E652}" type="slidenum">
              <a:rPr lang="en-US" altLang="en-US" sz="1200" smtClean="0"/>
              <a:pPr>
                <a:spcBef>
                  <a:spcPct val="0"/>
                </a:spcBef>
                <a:buClrTx/>
                <a:buFontTx/>
                <a:buNone/>
              </a:pPr>
              <a:t>8</a:t>
            </a:fld>
            <a:endParaRPr lang="en-US" altLang="en-US" sz="1200"/>
          </a:p>
        </p:txBody>
      </p:sp>
      <p:sp>
        <p:nvSpPr>
          <p:cNvPr id="11267" name="Rectangle 3">
            <a:extLst>
              <a:ext uri="{FF2B5EF4-FFF2-40B4-BE49-F238E27FC236}">
                <a16:creationId xmlns:a16="http://schemas.microsoft.com/office/drawing/2014/main" id="{1D26BF98-B0B3-4697-8831-415931B18B84}"/>
              </a:ext>
            </a:extLst>
          </p:cNvPr>
          <p:cNvSpPr>
            <a:spLocks noGrp="1" noChangeArrowheads="1"/>
          </p:cNvSpPr>
          <p:nvPr>
            <p:ph type="body" idx="1"/>
          </p:nvPr>
        </p:nvSpPr>
        <p:spPr>
          <a:xfrm>
            <a:off x="533400" y="990600"/>
            <a:ext cx="8382000" cy="5029200"/>
          </a:xfrm>
        </p:spPr>
        <p:txBody>
          <a:bodyPr/>
          <a:lstStyle/>
          <a:p>
            <a:pPr eaLnBrk="1" hangingPunct="1"/>
            <a:r>
              <a:rPr lang="en-US" altLang="en-US" sz="2800" b="1">
                <a:solidFill>
                  <a:srgbClr val="0070C0"/>
                </a:solidFill>
              </a:rPr>
              <a:t>Commonly used additional parameters</a:t>
            </a:r>
          </a:p>
          <a:p>
            <a:pPr lvl="1" eaLnBrk="1" hangingPunct="1"/>
            <a:r>
              <a:rPr lang="en-US" altLang="en-US" sz="1800" b="1"/>
              <a:t>ALL_FIELDS_FOR_SLIDING</a:t>
            </a:r>
            <a:r>
              <a:rPr lang="en-US" altLang="en-US" sz="1800"/>
              <a:t>=true </a:t>
            </a:r>
            <a:br>
              <a:rPr lang="en-US" altLang="en-US" sz="1800"/>
            </a:br>
            <a:r>
              <a:rPr lang="en-US" altLang="en-US" sz="1800"/>
              <a:t>This is used for running aggregations and causes the EP to add the output field of this aggregation to the tick that triggered it. Output events will only be generated by arrival events.</a:t>
            </a:r>
          </a:p>
          <a:p>
            <a:pPr lvl="1" eaLnBrk="1" hangingPunct="1"/>
            <a:r>
              <a:rPr lang="en-US" altLang="en-US" sz="1800" b="1"/>
              <a:t>GROUP_BY </a:t>
            </a:r>
            <a:r>
              <a:rPr lang="en-US" altLang="en-US" sz="1800"/>
              <a:t>allows aggregation by categories in addition to time/tick intervals</a:t>
            </a:r>
          </a:p>
          <a:p>
            <a:pPr lvl="1" eaLnBrk="1" hangingPunct="1"/>
            <a:r>
              <a:rPr lang="en-US" altLang="en-US" sz="1800" b="1"/>
              <a:t>INPUT_FIELD_NAME </a:t>
            </a:r>
            <a:r>
              <a:rPr lang="en-US" altLang="en-US" sz="1800"/>
              <a:t>Most EPs default to work on (BID_/ASK_)SIZE and/or (BID_/ASK_)PRICE.</a:t>
            </a:r>
          </a:p>
          <a:p>
            <a:pPr lvl="1" eaLnBrk="1" hangingPunct="1"/>
            <a:r>
              <a:rPr lang="en-US" altLang="en-US" sz="1800" b="1"/>
              <a:t>OUTPUT_FIELD_NAME </a:t>
            </a:r>
            <a:r>
              <a:rPr lang="en-US" altLang="en-US" sz="1800"/>
              <a:t> Default is VALUE – which can cause an error when multiple aggregations are used since they all try to create the VALUE field.</a:t>
            </a:r>
          </a:p>
          <a:p>
            <a:pPr lvl="1" eaLnBrk="1" hangingPunct="1"/>
            <a:r>
              <a:rPr lang="en-US" altLang="en-US" sz="1800" b="1"/>
              <a:t>OUTPUT_INTERVAL</a:t>
            </a:r>
            <a:r>
              <a:rPr lang="en-US" altLang="en-US" sz="1800"/>
              <a:t> and </a:t>
            </a:r>
            <a:r>
              <a:rPr lang="en-US" altLang="en-US" sz="1800" b="1"/>
              <a:t>UNITS</a:t>
            </a:r>
            <a:r>
              <a:rPr lang="en-US" altLang="en-US" sz="1800"/>
              <a:t> defines the frequency in which the current aggregated value is </a:t>
            </a:r>
            <a:r>
              <a:rPr lang="en-US" altLang="en-US" sz="1800" u="sng"/>
              <a:t>outputted</a:t>
            </a:r>
            <a:r>
              <a:rPr lang="en-US" altLang="en-US" sz="1800"/>
              <a:t>, in seconds or ticks.</a:t>
            </a:r>
            <a:br>
              <a:rPr lang="en-US" altLang="en-US" sz="1800"/>
            </a:br>
            <a:endParaRPr lang="en-US" altLang="en-US" sz="1800"/>
          </a:p>
        </p:txBody>
      </p:sp>
      <p:sp>
        <p:nvSpPr>
          <p:cNvPr id="11268" name="Rectangle 2">
            <a:extLst>
              <a:ext uri="{FF2B5EF4-FFF2-40B4-BE49-F238E27FC236}">
                <a16:creationId xmlns:a16="http://schemas.microsoft.com/office/drawing/2014/main" id="{A0B738F8-F124-415B-AB60-8B9BA555B9DF}"/>
              </a:ext>
            </a:extLst>
          </p:cNvPr>
          <p:cNvSpPr>
            <a:spLocks noGrp="1" noChangeArrowheads="1"/>
          </p:cNvSpPr>
          <p:nvPr>
            <p:ph type="title"/>
          </p:nvPr>
        </p:nvSpPr>
        <p:spPr>
          <a:xfrm>
            <a:off x="574675" y="152400"/>
            <a:ext cx="8001000" cy="685800"/>
          </a:xfrm>
        </p:spPr>
        <p:txBody>
          <a:bodyPr/>
          <a:lstStyle/>
          <a:p>
            <a:pPr eaLnBrk="1" hangingPunct="1"/>
            <a:r>
              <a:rPr lang="en-US" altLang="en-US" b="1"/>
              <a:t>Aggregation Buckets </a:t>
            </a:r>
            <a:r>
              <a:rPr lang="en-US" altLang="en-US"/>
              <a:t>(cont.)</a:t>
            </a:r>
          </a:p>
        </p:txBody>
      </p:sp>
      <p:sp>
        <p:nvSpPr>
          <p:cNvPr id="5" name="TextBox 4">
            <a:extLst>
              <a:ext uri="{FF2B5EF4-FFF2-40B4-BE49-F238E27FC236}">
                <a16:creationId xmlns:a16="http://schemas.microsoft.com/office/drawing/2014/main" id="{CC5A6F3D-4E3A-4DFB-A8B3-472C2E141CF7}"/>
              </a:ext>
            </a:extLst>
          </p:cNvPr>
          <p:cNvSpPr txBox="1"/>
          <p:nvPr/>
        </p:nvSpPr>
        <p:spPr>
          <a:xfrm>
            <a:off x="1184275" y="5599113"/>
            <a:ext cx="7391400" cy="646112"/>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en-US" b="1" dirty="0">
                <a:solidFill>
                  <a:srgbClr val="0070C0"/>
                </a:solidFill>
                <a:cs typeface="Arial" charset="0"/>
              </a:rPr>
              <a:t>TIP -</a:t>
            </a:r>
            <a:r>
              <a:rPr lang="en-US" dirty="0">
                <a:solidFill>
                  <a:srgbClr val="0070C0"/>
                </a:solidFill>
                <a:cs typeface="Arial" charset="0"/>
              </a:rPr>
              <a:t> See </a:t>
            </a:r>
            <a:r>
              <a:rPr lang="en-US" b="1" dirty="0">
                <a:solidFill>
                  <a:srgbClr val="0070C0"/>
                </a:solidFill>
                <a:cs typeface="Arial" charset="0"/>
              </a:rPr>
              <a:t>Parameters Common to Generic Aggregations</a:t>
            </a:r>
            <a:r>
              <a:rPr lang="en-US" dirty="0">
                <a:solidFill>
                  <a:srgbClr val="0070C0"/>
                </a:solidFill>
                <a:cs typeface="Arial" charset="0"/>
              </a:rPr>
              <a:t> and </a:t>
            </a:r>
            <a:r>
              <a:rPr lang="en-US" b="1" dirty="0">
                <a:solidFill>
                  <a:srgbClr val="0070C0"/>
                </a:solidFill>
                <a:cs typeface="Arial" charset="0"/>
              </a:rPr>
              <a:t>individual EP Help </a:t>
            </a:r>
            <a:r>
              <a:rPr lang="en-US" dirty="0">
                <a:solidFill>
                  <a:srgbClr val="0070C0"/>
                </a:solidFill>
                <a:cs typeface="Arial" charset="0"/>
              </a:rPr>
              <a:t>for more parameters and details.</a:t>
            </a:r>
          </a:p>
        </p:txBody>
      </p:sp>
      <p:sp>
        <p:nvSpPr>
          <p:cNvPr id="6" name="Action Button: Forward or Next 5">
            <a:hlinkClick r:id="rId2" action="ppaction://program" highlightClick="1"/>
            <a:extLst>
              <a:ext uri="{FF2B5EF4-FFF2-40B4-BE49-F238E27FC236}">
                <a16:creationId xmlns:a16="http://schemas.microsoft.com/office/drawing/2014/main" id="{A9DA58D5-BB1B-40E9-A2F7-02A57565955B}"/>
              </a:ext>
            </a:extLst>
          </p:cNvPr>
          <p:cNvSpPr/>
          <p:nvPr/>
        </p:nvSpPr>
        <p:spPr>
          <a:xfrm>
            <a:off x="1087438" y="1524000"/>
            <a:ext cx="193675"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Action Button: Forward or Next 6">
            <a:hlinkClick r:id="rId3" action="ppaction://program" highlightClick="1"/>
            <a:extLst>
              <a:ext uri="{FF2B5EF4-FFF2-40B4-BE49-F238E27FC236}">
                <a16:creationId xmlns:a16="http://schemas.microsoft.com/office/drawing/2014/main" id="{A861C3A4-5A05-44E8-9F76-F5C7BF81EED9}"/>
              </a:ext>
            </a:extLst>
          </p:cNvPr>
          <p:cNvSpPr/>
          <p:nvPr/>
        </p:nvSpPr>
        <p:spPr>
          <a:xfrm>
            <a:off x="1087438" y="2690813"/>
            <a:ext cx="193675"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B671F3EF-CEE1-45F5-854A-72E3D6DD15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943EC0F7-4EA0-484E-AE44-F78AC370A69C}" type="slidenum">
              <a:rPr lang="en-US" altLang="en-US" sz="1200" smtClean="0"/>
              <a:pPr>
                <a:spcBef>
                  <a:spcPct val="0"/>
                </a:spcBef>
                <a:buClrTx/>
                <a:buFontTx/>
                <a:buNone/>
              </a:pPr>
              <a:t>9</a:t>
            </a:fld>
            <a:endParaRPr lang="en-US" altLang="en-US" sz="1200"/>
          </a:p>
        </p:txBody>
      </p:sp>
      <p:sp>
        <p:nvSpPr>
          <p:cNvPr id="12291" name="Rectangle 2">
            <a:extLst>
              <a:ext uri="{FF2B5EF4-FFF2-40B4-BE49-F238E27FC236}">
                <a16:creationId xmlns:a16="http://schemas.microsoft.com/office/drawing/2014/main" id="{F7C9D2DB-0F8C-409A-B697-1C38B025812F}"/>
              </a:ext>
            </a:extLst>
          </p:cNvPr>
          <p:cNvSpPr>
            <a:spLocks noGrp="1" noChangeArrowheads="1"/>
          </p:cNvSpPr>
          <p:nvPr>
            <p:ph type="title"/>
          </p:nvPr>
        </p:nvSpPr>
        <p:spPr/>
        <p:txBody>
          <a:bodyPr/>
          <a:lstStyle/>
          <a:p>
            <a:pPr eaLnBrk="1" hangingPunct="1"/>
            <a:r>
              <a:rPr lang="en-US" altLang="en-US" b="1"/>
              <a:t>COMPUTE EP</a:t>
            </a:r>
          </a:p>
        </p:txBody>
      </p:sp>
      <p:sp>
        <p:nvSpPr>
          <p:cNvPr id="12292" name="Rectangle 3">
            <a:extLst>
              <a:ext uri="{FF2B5EF4-FFF2-40B4-BE49-F238E27FC236}">
                <a16:creationId xmlns:a16="http://schemas.microsoft.com/office/drawing/2014/main" id="{6004AB8A-3940-457B-95A1-9BFD5B494DA6}"/>
              </a:ext>
            </a:extLst>
          </p:cNvPr>
          <p:cNvSpPr>
            <a:spLocks noGrp="1" noChangeArrowheads="1"/>
          </p:cNvSpPr>
          <p:nvPr>
            <p:ph type="body" idx="1"/>
          </p:nvPr>
        </p:nvSpPr>
        <p:spPr/>
        <p:txBody>
          <a:bodyPr/>
          <a:lstStyle/>
          <a:p>
            <a:pPr eaLnBrk="1" hangingPunct="1"/>
            <a:r>
              <a:rPr lang="en-US" altLang="en-US" sz="2600"/>
              <a:t>The COMPUTE EP can be used to run </a:t>
            </a:r>
            <a:r>
              <a:rPr lang="en-US" altLang="en-US" sz="2600" u="sng"/>
              <a:t>multiple aggregations</a:t>
            </a:r>
            <a:r>
              <a:rPr lang="en-US" altLang="en-US" sz="2600"/>
              <a:t> </a:t>
            </a:r>
            <a:r>
              <a:rPr lang="en-US" altLang="en-US" sz="2600" u="sng"/>
              <a:t>over the same tick stream</a:t>
            </a:r>
          </a:p>
          <a:p>
            <a:pPr eaLnBrk="1" hangingPunct="1"/>
            <a:r>
              <a:rPr lang="en-US" altLang="en-US" sz="2600"/>
              <a:t>The parameters for the bucket interval are specified once on the COMPUTE EP and apply to all of the aggregations</a:t>
            </a:r>
          </a:p>
          <a:p>
            <a:pPr eaLnBrk="1" hangingPunct="1"/>
            <a:r>
              <a:rPr lang="en-US" altLang="en-US" sz="2600"/>
              <a:t>The compute EP prepends the name of the aggregation to the OUTPUT_FIELD_NAME (i.e. AVERAGE.VALUE, SUM.VALUE) unless APPEND_OUTPUT_FIELD_NAME=false</a:t>
            </a:r>
            <a:r>
              <a:rPr lang="en-US" altLang="en-US" sz="2800"/>
              <a:t> </a:t>
            </a:r>
            <a:endParaRPr lang="en-US" altLang="en-US" sz="2600"/>
          </a:p>
          <a:p>
            <a:pPr eaLnBrk="1" hangingPunct="1"/>
            <a:endParaRPr lang="en-US" altLang="en-US" sz="260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2041</TotalTime>
  <Words>890</Words>
  <Application>Microsoft Office PowerPoint</Application>
  <PresentationFormat>On-screen Show (4:3)</PresentationFormat>
  <Paragraphs>109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Verdana</vt:lpstr>
      <vt:lpstr>Wingdings</vt:lpstr>
      <vt:lpstr>Profile</vt:lpstr>
      <vt:lpstr>OneTick Training</vt:lpstr>
      <vt:lpstr>Aggregation EPs</vt:lpstr>
      <vt:lpstr>Commonly Used Aggregation EPs</vt:lpstr>
      <vt:lpstr>Aggregation Buckets</vt:lpstr>
      <vt:lpstr>Aggregation Buckets (cont.)</vt:lpstr>
      <vt:lpstr>Aggregation Buckets (cont.)</vt:lpstr>
      <vt:lpstr>Aggregation Buckets (cont.)</vt:lpstr>
      <vt:lpstr>Aggregation Buckets (cont.)</vt:lpstr>
      <vt:lpstr>COMPUTE EP</vt:lpstr>
      <vt:lpstr>COMPUTE EP (cont.)</vt:lpstr>
      <vt:lpstr>Generic Aggregation EP</vt:lpstr>
      <vt:lpstr>TIMESTAMPS on Aggregation Ticks</vt:lpstr>
      <vt:lpstr>PowerPoint Presentation</vt:lpstr>
      <vt:lpstr>GUI Exercise 1 – Calculate and Save Results to Spreadsheet</vt:lpstr>
      <vt:lpstr>GUI Exercise 2 - Aggregations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OneTick Training</dc:title>
  <dc:creator>Andrew Diamond</dc:creator>
  <cp:lastModifiedBy>Andrew Diamond</cp:lastModifiedBy>
  <cp:revision>78</cp:revision>
  <dcterms:created xsi:type="dcterms:W3CDTF">2009-04-19T19:34:14Z</dcterms:created>
  <dcterms:modified xsi:type="dcterms:W3CDTF">2018-03-07T19:25:42Z</dcterms:modified>
</cp:coreProperties>
</file>